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1726" r:id="rId2"/>
    <p:sldId id="1727" r:id="rId3"/>
    <p:sldId id="1717" r:id="rId4"/>
    <p:sldId id="1718" r:id="rId5"/>
    <p:sldId id="1729" r:id="rId6"/>
    <p:sldId id="1730" r:id="rId7"/>
    <p:sldId id="1725" r:id="rId8"/>
    <p:sldId id="1728" r:id="rId9"/>
    <p:sldId id="1722" r:id="rId10"/>
    <p:sldId id="172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ECBB6-E985-433A-B164-DE4D5B1C3A20}"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8C381-5C70-4272-8CDE-773A81FB308D}" type="slidenum">
              <a:rPr lang="en-US" smtClean="0"/>
              <a:t>‹#›</a:t>
            </a:fld>
            <a:endParaRPr lang="en-US"/>
          </a:p>
        </p:txBody>
      </p:sp>
    </p:spTree>
    <p:extLst>
      <p:ext uri="{BB962C8B-B14F-4D97-AF65-F5344CB8AC3E}">
        <p14:creationId xmlns:p14="http://schemas.microsoft.com/office/powerpoint/2010/main" val="2719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EF8F063-F864-4E6E-ACF8-9CCA8179160A}"/>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B0AC0161-8D4A-409C-93D1-468BEDD649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98308" name="Slide Number Placeholder 3">
            <a:extLst>
              <a:ext uri="{FF2B5EF4-FFF2-40B4-BE49-F238E27FC236}">
                <a16:creationId xmlns:a16="http://schemas.microsoft.com/office/drawing/2014/main" id="{227B4857-35EB-467C-8BA1-A97C6975CC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Trebuchet MS" panose="020B0603020202020204" pitchFamily="34" charset="0"/>
                <a:cs typeface="Arial" panose="020B0604020202020204" pitchFamily="34" charset="0"/>
              </a:defRPr>
            </a:lvl1pPr>
            <a:lvl2pPr marL="742950" indent="-285750" defTabSz="958850">
              <a:defRPr>
                <a:solidFill>
                  <a:schemeClr val="tx1"/>
                </a:solidFill>
                <a:latin typeface="Trebuchet MS" panose="020B0603020202020204" pitchFamily="34" charset="0"/>
                <a:cs typeface="Arial" panose="020B0604020202020204" pitchFamily="34" charset="0"/>
              </a:defRPr>
            </a:lvl2pPr>
            <a:lvl3pPr marL="1143000" indent="-228600" defTabSz="958850">
              <a:defRPr>
                <a:solidFill>
                  <a:schemeClr val="tx1"/>
                </a:solidFill>
                <a:latin typeface="Trebuchet MS" panose="020B0603020202020204" pitchFamily="34" charset="0"/>
                <a:cs typeface="Arial" panose="020B0604020202020204" pitchFamily="34" charset="0"/>
              </a:defRPr>
            </a:lvl3pPr>
            <a:lvl4pPr marL="1600200" indent="-228600" defTabSz="958850">
              <a:defRPr>
                <a:solidFill>
                  <a:schemeClr val="tx1"/>
                </a:solidFill>
                <a:latin typeface="Trebuchet MS" panose="020B0603020202020204" pitchFamily="34" charset="0"/>
                <a:cs typeface="Arial" panose="020B0604020202020204" pitchFamily="34" charset="0"/>
              </a:defRPr>
            </a:lvl4pPr>
            <a:lvl5pPr marL="2057400" indent="-228600" defTabSz="958850">
              <a:defRPr>
                <a:solidFill>
                  <a:schemeClr val="tx1"/>
                </a:solidFill>
                <a:latin typeface="Trebuchet MS" panose="020B0603020202020204" pitchFamily="34" charset="0"/>
                <a:cs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8CAC5FC3-0D96-43CE-8F5A-8C700F9B8EEB}" type="slidenum">
              <a:rPr lang="en-AU" altLang="en-US"/>
              <a:pPr/>
              <a:t>3</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132019A-AC1D-42F8-A263-CE4A828200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Trebuchet MS" panose="020B0603020202020204" pitchFamily="34" charset="0"/>
                <a:cs typeface="Arial" panose="020B0604020202020204" pitchFamily="34" charset="0"/>
              </a:defRPr>
            </a:lvl1pPr>
            <a:lvl2pPr marL="742950" indent="-285750" defTabSz="958850">
              <a:defRPr>
                <a:solidFill>
                  <a:schemeClr val="tx1"/>
                </a:solidFill>
                <a:latin typeface="Trebuchet MS" panose="020B0603020202020204" pitchFamily="34" charset="0"/>
                <a:cs typeface="Arial" panose="020B0604020202020204" pitchFamily="34" charset="0"/>
              </a:defRPr>
            </a:lvl2pPr>
            <a:lvl3pPr marL="1143000" indent="-228600" defTabSz="958850">
              <a:defRPr>
                <a:solidFill>
                  <a:schemeClr val="tx1"/>
                </a:solidFill>
                <a:latin typeface="Trebuchet MS" panose="020B0603020202020204" pitchFamily="34" charset="0"/>
                <a:cs typeface="Arial" panose="020B0604020202020204" pitchFamily="34" charset="0"/>
              </a:defRPr>
            </a:lvl3pPr>
            <a:lvl4pPr marL="1600200" indent="-228600" defTabSz="958850">
              <a:defRPr>
                <a:solidFill>
                  <a:schemeClr val="tx1"/>
                </a:solidFill>
                <a:latin typeface="Trebuchet MS" panose="020B0603020202020204" pitchFamily="34" charset="0"/>
                <a:cs typeface="Arial" panose="020B0604020202020204" pitchFamily="34" charset="0"/>
              </a:defRPr>
            </a:lvl4pPr>
            <a:lvl5pPr marL="2057400" indent="-228600" defTabSz="958850">
              <a:defRPr>
                <a:solidFill>
                  <a:schemeClr val="tx1"/>
                </a:solidFill>
                <a:latin typeface="Trebuchet MS" panose="020B0603020202020204" pitchFamily="34" charset="0"/>
                <a:cs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4D7086AC-58F8-4F04-87A4-B334916EA93E}" type="slidenum">
              <a:rPr lang="en-US" altLang="en-US"/>
              <a:pPr/>
              <a:t>4</a:t>
            </a:fld>
            <a:endParaRPr lang="en-US" altLang="en-US"/>
          </a:p>
        </p:txBody>
      </p:sp>
      <p:sp>
        <p:nvSpPr>
          <p:cNvPr id="99331" name="Rectangle 2">
            <a:extLst>
              <a:ext uri="{FF2B5EF4-FFF2-40B4-BE49-F238E27FC236}">
                <a16:creationId xmlns:a16="http://schemas.microsoft.com/office/drawing/2014/main" id="{C5458330-09FC-4866-BAA6-EBE0CEEED87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8B6C774-031D-4E07-AA1F-85E90F09F7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chemeClr val="tx2"/>
                </a:solidFill>
                <a:cs typeface="Arial" panose="020B0604020202020204" pitchFamily="34" charset="0"/>
              </a:rPr>
              <a:t>Before launching into 1</a:t>
            </a:r>
            <a:r>
              <a:rPr lang="en-US" altLang="en-US" b="1" baseline="30000">
                <a:solidFill>
                  <a:schemeClr val="tx2"/>
                </a:solidFill>
                <a:cs typeface="Arial" panose="020B0604020202020204" pitchFamily="34" charset="0"/>
              </a:rPr>
              <a:t>st</a:t>
            </a:r>
            <a:r>
              <a:rPr lang="en-US" altLang="en-US" b="1">
                <a:solidFill>
                  <a:schemeClr val="tx2"/>
                </a:solidFill>
                <a:cs typeface="Arial" panose="020B0604020202020204" pitchFamily="34" charset="0"/>
              </a:rPr>
              <a:t> habit, recommend taking the “Inside-Out” approach and read the book with the purpose in mind of sharing or discussing what you learn with someone else within 48 hours after you learn it.</a:t>
            </a:r>
          </a:p>
          <a:p>
            <a:r>
              <a:rPr lang="en-US" altLang="en-US" b="1">
                <a:solidFill>
                  <a:schemeClr val="tx2"/>
                </a:solidFill>
                <a:cs typeface="Arial" panose="020B0604020202020204" pitchFamily="34" charset="0"/>
              </a:rPr>
              <a:t>Habit #1:  Be Proactive</a:t>
            </a:r>
          </a:p>
          <a:p>
            <a:pPr marL="0" lvl="1"/>
            <a:r>
              <a:rPr lang="en-US" altLang="en-US">
                <a:cs typeface="Arial" panose="020B0604020202020204" pitchFamily="34" charset="0"/>
              </a:rPr>
              <a:t>“Change starts from within and highly effective people make the decision to improve their lives through the things that they can influence rather than simply reacting to external forces.”</a:t>
            </a:r>
            <a:endParaRPr lang="en-US" altLang="en-US" b="1">
              <a:solidFill>
                <a:schemeClr val="tx2"/>
              </a:solidFill>
              <a:cs typeface="Arial" panose="020B0604020202020204" pitchFamily="34" charset="0"/>
            </a:endParaRPr>
          </a:p>
          <a:p>
            <a:r>
              <a:rPr lang="en-US" altLang="en-US" b="1">
                <a:solidFill>
                  <a:schemeClr val="tx2"/>
                </a:solidFill>
                <a:cs typeface="Arial" panose="020B0604020202020204" pitchFamily="34" charset="0"/>
              </a:rPr>
              <a:t>Habit #2:  Begin with the End in Mind</a:t>
            </a:r>
          </a:p>
          <a:p>
            <a:pPr marL="0" lvl="1"/>
            <a:r>
              <a:rPr lang="en-US" altLang="en-US">
                <a:cs typeface="Arial" panose="020B0604020202020204" pitchFamily="34" charset="0"/>
              </a:rPr>
              <a:t>“Develop a principle-centered personal mission statement.  Extend the mission statement into long-term goals based on personal principles.”</a:t>
            </a:r>
            <a:endParaRPr lang="en-US" altLang="en-US" b="1">
              <a:solidFill>
                <a:schemeClr val="tx2"/>
              </a:solidFill>
              <a:cs typeface="Arial" panose="020B0604020202020204" pitchFamily="34" charset="0"/>
            </a:endParaRPr>
          </a:p>
          <a:p>
            <a:r>
              <a:rPr lang="en-US" altLang="en-US" b="1">
                <a:solidFill>
                  <a:schemeClr val="tx2"/>
                </a:solidFill>
                <a:cs typeface="Arial" panose="020B0604020202020204" pitchFamily="34" charset="0"/>
              </a:rPr>
              <a:t>Habit #3:  Put First Things First</a:t>
            </a:r>
          </a:p>
          <a:p>
            <a:r>
              <a:rPr lang="en-US" altLang="en-US" sz="1600">
                <a:cs typeface="Arial" panose="020B0604020202020204" pitchFamily="34" charset="0"/>
              </a:rPr>
              <a:t>“Spend time doing what fits into your personal mission, observing the proper balance between production and building production capacity.  Identify the key roles that you take on in life, and make time for each of them.”</a:t>
            </a:r>
          </a:p>
          <a:p>
            <a:r>
              <a:rPr lang="en-US" altLang="en-US" b="1">
                <a:solidFill>
                  <a:schemeClr val="tx2"/>
                </a:solidFill>
                <a:cs typeface="Arial" panose="020B0604020202020204" pitchFamily="34" charset="0"/>
              </a:rPr>
              <a:t>Habit #4:  Think Win/Win</a:t>
            </a:r>
          </a:p>
          <a:p>
            <a:r>
              <a:rPr lang="en-US" altLang="en-US" sz="1600">
                <a:cs typeface="Arial" panose="020B0604020202020204" pitchFamily="34" charset="0"/>
              </a:rPr>
              <a:t>“Win‐Win is a frame of mind that constantly seeks mutual benefit in all human interactions. Win‐Win means that agreements or solutions are mutually beneficial and satisfying.”</a:t>
            </a:r>
          </a:p>
          <a:p>
            <a:r>
              <a:rPr lang="en-US" altLang="en-US" b="1">
                <a:solidFill>
                  <a:schemeClr val="tx2"/>
                </a:solidFill>
                <a:cs typeface="Arial" panose="020B0604020202020204" pitchFamily="34" charset="0"/>
              </a:rPr>
              <a:t>Habit #5:  Seek First to Understand, Then to Be Understood</a:t>
            </a:r>
          </a:p>
          <a:p>
            <a:r>
              <a:rPr lang="en-US" altLang="en-US" sz="1600">
                <a:cs typeface="Arial" panose="020B0604020202020204" pitchFamily="34" charset="0"/>
              </a:rPr>
              <a:t>“Seek First to Understand’ involves a very deep shift in paradigm. We typically seek first to be understood. Most people do not listen with the intent to understand; they listen with the intent to reply. They’re either speaking or preparing to speak. They’re filtering everything through their own paradigms, reading their autobiography into other people’s lives.”</a:t>
            </a:r>
          </a:p>
          <a:p>
            <a:r>
              <a:rPr lang="en-US" altLang="en-US" b="1">
                <a:solidFill>
                  <a:schemeClr val="tx2"/>
                </a:solidFill>
                <a:cs typeface="Arial" panose="020B0604020202020204" pitchFamily="34" charset="0"/>
              </a:rPr>
              <a:t>Habit #6:  Synergize</a:t>
            </a:r>
          </a:p>
          <a:p>
            <a:r>
              <a:rPr lang="en-US" altLang="en-US" sz="1600">
                <a:cs typeface="Arial" panose="020B0604020202020204" pitchFamily="34" charset="0"/>
              </a:rPr>
              <a:t>“Synergy works; it’s a correct principle. It is the crowning achievement of all the previous habits. It is effectiveness in an interdependent reality‐‐ it is teamwork, team building, the development of unity and creativity with other human beings.”</a:t>
            </a:r>
          </a:p>
          <a:p>
            <a:r>
              <a:rPr lang="en-US" altLang="en-US" b="1">
                <a:solidFill>
                  <a:schemeClr val="tx2"/>
                </a:solidFill>
                <a:cs typeface="Arial" panose="020B0604020202020204" pitchFamily="34" charset="0"/>
              </a:rPr>
              <a:t>Habit #7:  Sharpen the Saw</a:t>
            </a:r>
          </a:p>
          <a:p>
            <a:r>
              <a:rPr lang="en-US" altLang="en-US" sz="1600">
                <a:cs typeface="Arial" panose="020B0604020202020204" pitchFamily="34" charset="0"/>
              </a:rPr>
              <a:t>“This is the habit of renewal it circles and embodies all the other habits. It is the habit of continuous improvement that lifts you to new levels of understanding and living each of the habits”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852097AB-DD4C-40C1-AC81-911AE7A776FF}"/>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1E541AE8-8DA7-4431-8368-552C39AE14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What is the common thread?  </a:t>
            </a:r>
          </a:p>
          <a:p>
            <a:r>
              <a:rPr lang="en-US" altLang="en-US">
                <a:cs typeface="Arial" panose="020B0604020202020204" pitchFamily="34" charset="0"/>
              </a:rPr>
              <a:t>The reactive is a response to things out of the person’s control.  </a:t>
            </a:r>
          </a:p>
          <a:p>
            <a:r>
              <a:rPr lang="en-US" altLang="en-US">
                <a:cs typeface="Arial" panose="020B0604020202020204" pitchFamily="34" charset="0"/>
              </a:rPr>
              <a:t>The proactive looks at what the person can control.</a:t>
            </a:r>
          </a:p>
          <a:p>
            <a:endParaRPr lang="en-US" altLang="en-US">
              <a:cs typeface="Arial" panose="020B0604020202020204" pitchFamily="34" charset="0"/>
            </a:endParaRPr>
          </a:p>
          <a:p>
            <a:r>
              <a:rPr lang="en-US" altLang="en-US">
                <a:cs typeface="Arial" panose="020B0604020202020204" pitchFamily="34" charset="0"/>
              </a:rPr>
              <a:t>Reactive are the “Have” – I have to do this.</a:t>
            </a:r>
          </a:p>
          <a:p>
            <a:r>
              <a:rPr lang="en-US" altLang="en-US">
                <a:cs typeface="Arial" panose="020B0604020202020204" pitchFamily="34" charset="0"/>
              </a:rPr>
              <a:t>Proactive are the “Be” – How can I be better?</a:t>
            </a:r>
          </a:p>
        </p:txBody>
      </p:sp>
      <p:sp>
        <p:nvSpPr>
          <p:cNvPr id="103428" name="Slide Number Placeholder 3">
            <a:extLst>
              <a:ext uri="{FF2B5EF4-FFF2-40B4-BE49-F238E27FC236}">
                <a16:creationId xmlns:a16="http://schemas.microsoft.com/office/drawing/2014/main" id="{7AF0B258-4020-40B5-B909-CD0F25FAE1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Trebuchet MS" panose="020B0603020202020204" pitchFamily="34" charset="0"/>
                <a:cs typeface="Arial" panose="020B0604020202020204" pitchFamily="34" charset="0"/>
              </a:defRPr>
            </a:lvl1pPr>
            <a:lvl2pPr marL="742950" indent="-285750" defTabSz="958850">
              <a:defRPr>
                <a:solidFill>
                  <a:schemeClr val="tx1"/>
                </a:solidFill>
                <a:latin typeface="Trebuchet MS" panose="020B0603020202020204" pitchFamily="34" charset="0"/>
                <a:cs typeface="Arial" panose="020B0604020202020204" pitchFamily="34" charset="0"/>
              </a:defRPr>
            </a:lvl2pPr>
            <a:lvl3pPr marL="1143000" indent="-228600" defTabSz="958850">
              <a:defRPr>
                <a:solidFill>
                  <a:schemeClr val="tx1"/>
                </a:solidFill>
                <a:latin typeface="Trebuchet MS" panose="020B0603020202020204" pitchFamily="34" charset="0"/>
                <a:cs typeface="Arial" panose="020B0604020202020204" pitchFamily="34" charset="0"/>
              </a:defRPr>
            </a:lvl3pPr>
            <a:lvl4pPr marL="1600200" indent="-228600" defTabSz="958850">
              <a:defRPr>
                <a:solidFill>
                  <a:schemeClr val="tx1"/>
                </a:solidFill>
                <a:latin typeface="Trebuchet MS" panose="020B0603020202020204" pitchFamily="34" charset="0"/>
                <a:cs typeface="Arial" panose="020B0604020202020204" pitchFamily="34" charset="0"/>
              </a:defRPr>
            </a:lvl4pPr>
            <a:lvl5pPr marL="2057400" indent="-228600" defTabSz="958850">
              <a:defRPr>
                <a:solidFill>
                  <a:schemeClr val="tx1"/>
                </a:solidFill>
                <a:latin typeface="Trebuchet MS" panose="020B0603020202020204" pitchFamily="34" charset="0"/>
                <a:cs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1C36E405-A8DA-4D82-BF3B-E576E17FA055}" type="slidenum">
              <a:rPr lang="en-AU" altLang="en-US"/>
              <a:pPr/>
              <a:t>9</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905844D-C374-4D0E-846F-C917C9D4172B}"/>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0210F7C8-2C98-409E-9CA6-4E8F0ACC1A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Proactive Focus vs Reactive Focus</a:t>
            </a:r>
          </a:p>
          <a:p>
            <a:r>
              <a:rPr lang="en-US" altLang="en-US">
                <a:cs typeface="Arial" panose="020B0604020202020204" pitchFamily="34" charset="0"/>
              </a:rPr>
              <a:t>When we focus on our circle of concern, we empower things within it to control us.  When we focus on our circle of influence (the things we can control), we create a positive energy that changes ourselves.</a:t>
            </a:r>
          </a:p>
          <a:p>
            <a:endParaRPr lang="en-US" altLang="en-US">
              <a:cs typeface="Arial" panose="020B0604020202020204" pitchFamily="34" charset="0"/>
            </a:endParaRPr>
          </a:p>
          <a:p>
            <a:r>
              <a:rPr lang="en-US" altLang="en-US">
                <a:cs typeface="Arial" panose="020B0604020202020204" pitchFamily="34" charset="0"/>
              </a:rPr>
              <a:t>I cannot control the things around me, only my reaction to those things….focus on what you can manage, control, and influence.</a:t>
            </a:r>
          </a:p>
          <a:p>
            <a:endParaRPr lang="en-US" altLang="en-US">
              <a:cs typeface="Arial" panose="020B0604020202020204" pitchFamily="34" charset="0"/>
            </a:endParaRPr>
          </a:p>
        </p:txBody>
      </p:sp>
      <p:sp>
        <p:nvSpPr>
          <p:cNvPr id="104452" name="Slide Number Placeholder 3">
            <a:extLst>
              <a:ext uri="{FF2B5EF4-FFF2-40B4-BE49-F238E27FC236}">
                <a16:creationId xmlns:a16="http://schemas.microsoft.com/office/drawing/2014/main" id="{7C7D3B00-C60D-4D57-8E0A-D83A5B098A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Trebuchet MS" panose="020B0603020202020204" pitchFamily="34" charset="0"/>
                <a:cs typeface="Arial" panose="020B0604020202020204" pitchFamily="34" charset="0"/>
              </a:defRPr>
            </a:lvl1pPr>
            <a:lvl2pPr marL="742950" indent="-285750" defTabSz="958850">
              <a:defRPr>
                <a:solidFill>
                  <a:schemeClr val="tx1"/>
                </a:solidFill>
                <a:latin typeface="Trebuchet MS" panose="020B0603020202020204" pitchFamily="34" charset="0"/>
                <a:cs typeface="Arial" panose="020B0604020202020204" pitchFamily="34" charset="0"/>
              </a:defRPr>
            </a:lvl2pPr>
            <a:lvl3pPr marL="1143000" indent="-228600" defTabSz="958850">
              <a:defRPr>
                <a:solidFill>
                  <a:schemeClr val="tx1"/>
                </a:solidFill>
                <a:latin typeface="Trebuchet MS" panose="020B0603020202020204" pitchFamily="34" charset="0"/>
                <a:cs typeface="Arial" panose="020B0604020202020204" pitchFamily="34" charset="0"/>
              </a:defRPr>
            </a:lvl3pPr>
            <a:lvl4pPr marL="1600200" indent="-228600" defTabSz="958850">
              <a:defRPr>
                <a:solidFill>
                  <a:schemeClr val="tx1"/>
                </a:solidFill>
                <a:latin typeface="Trebuchet MS" panose="020B0603020202020204" pitchFamily="34" charset="0"/>
                <a:cs typeface="Arial" panose="020B0604020202020204" pitchFamily="34" charset="0"/>
              </a:defRPr>
            </a:lvl4pPr>
            <a:lvl5pPr marL="2057400" indent="-228600" defTabSz="958850">
              <a:defRPr>
                <a:solidFill>
                  <a:schemeClr val="tx1"/>
                </a:solidFill>
                <a:latin typeface="Trebuchet MS" panose="020B0603020202020204" pitchFamily="34" charset="0"/>
                <a:cs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5CE4970A-A10A-4371-80B0-B368A2FD3537}" type="slidenum">
              <a:rPr lang="en-AU" altLang="en-US"/>
              <a:pPr/>
              <a:t>10</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6CF054-48AA-475F-B8B4-1900273F967E}"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249850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9C2A1-9896-4D72-9B7C-EA01818AF478}"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22771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B6C89-4CA0-4DA5-9C2B-F8C03AA39B42}"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234382-4415-4C91-82BB-7963C64A308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261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A2C2289-B822-4486-9F93-394C257D3AC0}"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199955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69162D-3CCF-42BF-9574-C64C4E94770A}"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34382-4415-4C91-82BB-7963C64A308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2831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F20B02-1C51-42F5-94BA-141915130B35}"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2294868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16044-F93F-4823-97F8-ECBBA714B912}"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307240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21A5B-6E3F-4AB0-867F-A47F650D4110}"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37162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B20DF-9461-47EE-9D20-0C00F828199B}"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24366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12AC0-EFA5-4B85-ABA0-91ADEF521BB5}"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405736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EFB51-C5F5-497D-814D-FDFF167DE7F8}"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113263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4ED5F-2404-49FD-8546-67D5459C3FCD}" type="datetime1">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79386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B7C305-CB62-41BB-AA0C-6025E65BF686}" type="datetime1">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186682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09D0B-5A75-48A9-9DE4-85AD35EA5D88}" type="datetime1">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355798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DCCB9-AA7E-4D4A-8273-EE1F7D8AD1F0}"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184552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135C01-A406-4D7A-9E87-B61C7EB2CD1A}"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234382-4415-4C91-82BB-7963C64A3083}" type="slidenum">
              <a:rPr lang="en-US" smtClean="0"/>
              <a:t>‹#›</a:t>
            </a:fld>
            <a:endParaRPr lang="en-US"/>
          </a:p>
        </p:txBody>
      </p:sp>
    </p:spTree>
    <p:extLst>
      <p:ext uri="{BB962C8B-B14F-4D97-AF65-F5344CB8AC3E}">
        <p14:creationId xmlns:p14="http://schemas.microsoft.com/office/powerpoint/2010/main" val="18191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1C5476-4921-400A-96DC-7338B4C260B2}" type="datetime1">
              <a:rPr lang="en-US" smtClean="0"/>
              <a:t>10/22/2019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F234382-4415-4C91-82BB-7963C64A3083}" type="slidenum">
              <a:rPr lang="en-US" smtClean="0"/>
              <a:t>‹#›</a:t>
            </a:fld>
            <a:endParaRPr lang="en-US"/>
          </a:p>
        </p:txBody>
      </p:sp>
    </p:spTree>
    <p:extLst>
      <p:ext uri="{BB962C8B-B14F-4D97-AF65-F5344CB8AC3E}">
        <p14:creationId xmlns:p14="http://schemas.microsoft.com/office/powerpoint/2010/main" val="2062509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5372-4F8C-4EB3-B818-256081AC3E07}"/>
              </a:ext>
            </a:extLst>
          </p:cNvPr>
          <p:cNvSpPr>
            <a:spLocks noGrp="1"/>
          </p:cNvSpPr>
          <p:nvPr>
            <p:ph type="title"/>
          </p:nvPr>
        </p:nvSpPr>
        <p:spPr/>
        <p:txBody>
          <a:bodyPr/>
          <a:lstStyle/>
          <a:p>
            <a:pPr algn="ctr"/>
            <a:r>
              <a:rPr lang="en-US" b="1" dirty="0"/>
              <a:t>Academic Life and Skills I</a:t>
            </a:r>
          </a:p>
        </p:txBody>
      </p:sp>
      <p:sp>
        <p:nvSpPr>
          <p:cNvPr id="3" name="Content Placeholder 2">
            <a:extLst>
              <a:ext uri="{FF2B5EF4-FFF2-40B4-BE49-F238E27FC236}">
                <a16:creationId xmlns:a16="http://schemas.microsoft.com/office/drawing/2014/main" id="{D9D43C8E-3CC9-4B40-B16F-6EB77A5CCD8C}"/>
              </a:ext>
            </a:extLst>
          </p:cNvPr>
          <p:cNvSpPr>
            <a:spLocks noGrp="1"/>
          </p:cNvSpPr>
          <p:nvPr>
            <p:ph idx="1"/>
          </p:nvPr>
        </p:nvSpPr>
        <p:spPr/>
        <p:txBody>
          <a:bodyPr>
            <a:normAutofit/>
          </a:bodyPr>
          <a:lstStyle/>
          <a:p>
            <a:pPr marL="0" indent="0" algn="ctr">
              <a:buNone/>
            </a:pPr>
            <a:r>
              <a:rPr lang="en-US" sz="3200" b="1" dirty="0"/>
              <a:t>IRD</a:t>
            </a:r>
          </a:p>
          <a:p>
            <a:pPr marL="0" indent="0" algn="ctr">
              <a:buNone/>
            </a:pPr>
            <a:r>
              <a:rPr lang="en-US" sz="3200" b="1" dirty="0"/>
              <a:t>2</a:t>
            </a:r>
            <a:r>
              <a:rPr lang="en-US" sz="3200" b="1" baseline="30000" dirty="0"/>
              <a:t>nd</a:t>
            </a:r>
            <a:r>
              <a:rPr lang="en-US" sz="3200" b="1" dirty="0"/>
              <a:t> year</a:t>
            </a:r>
          </a:p>
          <a:p>
            <a:pPr marL="0" indent="0" algn="ctr">
              <a:buNone/>
            </a:pPr>
            <a:r>
              <a:rPr lang="en-US" sz="3200" b="1" dirty="0"/>
              <a:t>2019-2020</a:t>
            </a:r>
          </a:p>
        </p:txBody>
      </p:sp>
      <p:sp>
        <p:nvSpPr>
          <p:cNvPr id="4" name="Slide Number Placeholder 3">
            <a:extLst>
              <a:ext uri="{FF2B5EF4-FFF2-40B4-BE49-F238E27FC236}">
                <a16:creationId xmlns:a16="http://schemas.microsoft.com/office/drawing/2014/main" id="{8F0383F2-A080-4716-B48F-BF63F0DFC9B6}"/>
              </a:ext>
            </a:extLst>
          </p:cNvPr>
          <p:cNvSpPr>
            <a:spLocks noGrp="1"/>
          </p:cNvSpPr>
          <p:nvPr>
            <p:ph type="sldNum" sz="quarter" idx="12"/>
          </p:nvPr>
        </p:nvSpPr>
        <p:spPr/>
        <p:txBody>
          <a:bodyPr/>
          <a:lstStyle/>
          <a:p>
            <a:fld id="{DF234382-4415-4C91-82BB-7963C64A3083}" type="slidenum">
              <a:rPr lang="en-US" smtClean="0"/>
              <a:t>1</a:t>
            </a:fld>
            <a:endParaRPr lang="en-US"/>
          </a:p>
        </p:txBody>
      </p:sp>
    </p:spTree>
    <p:extLst>
      <p:ext uri="{BB962C8B-B14F-4D97-AF65-F5344CB8AC3E}">
        <p14:creationId xmlns:p14="http://schemas.microsoft.com/office/powerpoint/2010/main" val="52649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0D3AF57-D8E3-4B4B-A7E6-D69892D88C06}"/>
              </a:ext>
            </a:extLst>
          </p:cNvPr>
          <p:cNvSpPr>
            <a:spLocks noGrp="1"/>
          </p:cNvSpPr>
          <p:nvPr>
            <p:ph type="title"/>
          </p:nvPr>
        </p:nvSpPr>
        <p:spPr>
          <a:xfrm>
            <a:off x="2284414" y="825501"/>
            <a:ext cx="7519987" cy="549275"/>
          </a:xfrm>
        </p:spPr>
        <p:txBody>
          <a:bodyPr>
            <a:normAutofit fontScale="90000"/>
          </a:bodyPr>
          <a:lstStyle/>
          <a:p>
            <a:r>
              <a:rPr lang="en-US" altLang="en-US"/>
              <a:t>Circle of Influence/Circle of Concern</a:t>
            </a:r>
          </a:p>
        </p:txBody>
      </p:sp>
      <p:sp>
        <p:nvSpPr>
          <p:cNvPr id="53267" name="Slide Number Placeholder 1">
            <a:extLst>
              <a:ext uri="{FF2B5EF4-FFF2-40B4-BE49-F238E27FC236}">
                <a16:creationId xmlns:a16="http://schemas.microsoft.com/office/drawing/2014/main" id="{62ABCB67-10E4-484A-8800-291593228B57}"/>
              </a:ext>
            </a:extLst>
          </p:cNvPr>
          <p:cNvSpPr>
            <a:spLocks noGrp="1"/>
          </p:cNvSpPr>
          <p:nvPr>
            <p:ph type="sldNum" sz="quarter" idx="12"/>
          </p:nvPr>
        </p:nvSpPr>
        <p:spPr>
          <a:noFill/>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FDA118A8-524A-4FB9-890C-953EEFEA952B}" type="slidenum">
              <a:rPr lang="en-US" altLang="en-US">
                <a:solidFill>
                  <a:srgbClr val="004182"/>
                </a:solidFill>
              </a:rPr>
              <a:pPr/>
              <a:t>10</a:t>
            </a:fld>
            <a:endParaRPr lang="en-US" altLang="en-US">
              <a:solidFill>
                <a:srgbClr val="004182"/>
              </a:solidFill>
            </a:endParaRPr>
          </a:p>
        </p:txBody>
      </p:sp>
      <p:sp>
        <p:nvSpPr>
          <p:cNvPr id="5" name="Oval 4">
            <a:extLst>
              <a:ext uri="{FF2B5EF4-FFF2-40B4-BE49-F238E27FC236}">
                <a16:creationId xmlns:a16="http://schemas.microsoft.com/office/drawing/2014/main" id="{4134A4D6-9495-4579-BDEF-C845B69B5792}"/>
              </a:ext>
            </a:extLst>
          </p:cNvPr>
          <p:cNvSpPr/>
          <p:nvPr/>
        </p:nvSpPr>
        <p:spPr>
          <a:xfrm>
            <a:off x="1820864" y="1657351"/>
            <a:ext cx="3646487" cy="367982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BCE693A9-D0AF-46CD-8197-A63577D8D10D}"/>
              </a:ext>
            </a:extLst>
          </p:cNvPr>
          <p:cNvSpPr/>
          <p:nvPr/>
        </p:nvSpPr>
        <p:spPr>
          <a:xfrm>
            <a:off x="2195513" y="2143126"/>
            <a:ext cx="2914650" cy="27971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CIRCLE OF INFLUENCE</a:t>
            </a:r>
          </a:p>
        </p:txBody>
      </p:sp>
      <p:sp>
        <p:nvSpPr>
          <p:cNvPr id="7" name="TextBox 6">
            <a:extLst>
              <a:ext uri="{FF2B5EF4-FFF2-40B4-BE49-F238E27FC236}">
                <a16:creationId xmlns:a16="http://schemas.microsoft.com/office/drawing/2014/main" id="{F4A4E723-989C-45BE-9263-BFB12523D85B}"/>
              </a:ext>
            </a:extLst>
          </p:cNvPr>
          <p:cNvSpPr txBox="1"/>
          <p:nvPr/>
        </p:nvSpPr>
        <p:spPr>
          <a:xfrm>
            <a:off x="2159001" y="1843089"/>
            <a:ext cx="3148013" cy="276225"/>
          </a:xfrm>
          <a:prstGeom prst="rect">
            <a:avLst/>
          </a:prstGeom>
          <a:noFill/>
        </p:spPr>
        <p:txBody>
          <a:bodyPr>
            <a:spAutoFit/>
          </a:bodyPr>
          <a:lstStyle/>
          <a:p>
            <a:pPr algn="ctr">
              <a:defRPr/>
            </a:pPr>
            <a:r>
              <a:rPr lang="en-US" sz="1200" dirty="0">
                <a:solidFill>
                  <a:schemeClr val="tx2">
                    <a:lumMod val="75000"/>
                  </a:schemeClr>
                </a:solidFill>
              </a:rPr>
              <a:t>CIRCLE OF CONCERN</a:t>
            </a:r>
          </a:p>
        </p:txBody>
      </p:sp>
      <p:sp>
        <p:nvSpPr>
          <p:cNvPr id="8" name="Down Arrow 7">
            <a:extLst>
              <a:ext uri="{FF2B5EF4-FFF2-40B4-BE49-F238E27FC236}">
                <a16:creationId xmlns:a16="http://schemas.microsoft.com/office/drawing/2014/main" id="{85293A10-7955-48A8-B952-4688D797A49A}"/>
              </a:ext>
            </a:extLst>
          </p:cNvPr>
          <p:cNvSpPr/>
          <p:nvPr/>
        </p:nvSpPr>
        <p:spPr>
          <a:xfrm rot="10800000">
            <a:off x="3460751" y="2124076"/>
            <a:ext cx="366713"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a:extLst>
              <a:ext uri="{FF2B5EF4-FFF2-40B4-BE49-F238E27FC236}">
                <a16:creationId xmlns:a16="http://schemas.microsoft.com/office/drawing/2014/main" id="{404C5257-AAE9-44E0-B575-E184D5A0116A}"/>
              </a:ext>
            </a:extLst>
          </p:cNvPr>
          <p:cNvSpPr/>
          <p:nvPr/>
        </p:nvSpPr>
        <p:spPr>
          <a:xfrm>
            <a:off x="3460751" y="4473576"/>
            <a:ext cx="366713"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a:extLst>
              <a:ext uri="{FF2B5EF4-FFF2-40B4-BE49-F238E27FC236}">
                <a16:creationId xmlns:a16="http://schemas.microsoft.com/office/drawing/2014/main" id="{80CC64D4-BF1F-43BE-BB03-D7B3D6B4B291}"/>
              </a:ext>
            </a:extLst>
          </p:cNvPr>
          <p:cNvSpPr/>
          <p:nvPr/>
        </p:nvSpPr>
        <p:spPr>
          <a:xfrm rot="5400000">
            <a:off x="2223295" y="3271045"/>
            <a:ext cx="366713"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a:extLst>
              <a:ext uri="{FF2B5EF4-FFF2-40B4-BE49-F238E27FC236}">
                <a16:creationId xmlns:a16="http://schemas.microsoft.com/office/drawing/2014/main" id="{C7733AE6-4A75-4B7A-8AC7-66FD8A87E660}"/>
              </a:ext>
            </a:extLst>
          </p:cNvPr>
          <p:cNvSpPr/>
          <p:nvPr/>
        </p:nvSpPr>
        <p:spPr>
          <a:xfrm rot="16200000">
            <a:off x="4729163" y="3298825"/>
            <a:ext cx="366712" cy="452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a:extLst>
              <a:ext uri="{FF2B5EF4-FFF2-40B4-BE49-F238E27FC236}">
                <a16:creationId xmlns:a16="http://schemas.microsoft.com/office/drawing/2014/main" id="{F784E104-49D0-4D9D-B0CC-F303542B3E33}"/>
              </a:ext>
            </a:extLst>
          </p:cNvPr>
          <p:cNvSpPr txBox="1"/>
          <p:nvPr/>
        </p:nvSpPr>
        <p:spPr>
          <a:xfrm>
            <a:off x="1881189" y="5676901"/>
            <a:ext cx="3894137" cy="646113"/>
          </a:xfrm>
          <a:prstGeom prst="rect">
            <a:avLst/>
          </a:prstGeom>
          <a:noFill/>
        </p:spPr>
        <p:txBody>
          <a:bodyPr>
            <a:spAutoFit/>
          </a:bodyPr>
          <a:lstStyle/>
          <a:p>
            <a:pPr>
              <a:defRPr/>
            </a:pPr>
            <a:r>
              <a:rPr lang="en-US" b="1" i="1" dirty="0">
                <a:cs typeface="Arial" charset="0"/>
              </a:rPr>
              <a:t>Proactive Focus:  </a:t>
            </a:r>
            <a:r>
              <a:rPr lang="en-US" dirty="0">
                <a:solidFill>
                  <a:schemeClr val="tx2">
                    <a:lumMod val="75000"/>
                  </a:schemeClr>
                </a:solidFill>
                <a:cs typeface="Arial" charset="0"/>
              </a:rPr>
              <a:t>Positive Energy Enlarges the Circle of Influence</a:t>
            </a:r>
          </a:p>
        </p:txBody>
      </p:sp>
      <p:sp>
        <p:nvSpPr>
          <p:cNvPr id="13" name="Oval 12">
            <a:extLst>
              <a:ext uri="{FF2B5EF4-FFF2-40B4-BE49-F238E27FC236}">
                <a16:creationId xmlns:a16="http://schemas.microsoft.com/office/drawing/2014/main" id="{78081168-D57B-45D2-B220-25A698D46455}"/>
              </a:ext>
            </a:extLst>
          </p:cNvPr>
          <p:cNvSpPr/>
          <p:nvPr/>
        </p:nvSpPr>
        <p:spPr>
          <a:xfrm>
            <a:off x="6486525" y="1646238"/>
            <a:ext cx="3644900" cy="368141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a:extLst>
              <a:ext uri="{FF2B5EF4-FFF2-40B4-BE49-F238E27FC236}">
                <a16:creationId xmlns:a16="http://schemas.microsoft.com/office/drawing/2014/main" id="{27F0F25C-FCB5-4A82-907E-303AF8337E36}"/>
              </a:ext>
            </a:extLst>
          </p:cNvPr>
          <p:cNvSpPr/>
          <p:nvPr/>
        </p:nvSpPr>
        <p:spPr>
          <a:xfrm>
            <a:off x="7358063" y="2517775"/>
            <a:ext cx="1955800" cy="20081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t>CIRCLE OF INFLUENCE</a:t>
            </a:r>
          </a:p>
        </p:txBody>
      </p:sp>
      <p:sp>
        <p:nvSpPr>
          <p:cNvPr id="15" name="TextBox 14">
            <a:extLst>
              <a:ext uri="{FF2B5EF4-FFF2-40B4-BE49-F238E27FC236}">
                <a16:creationId xmlns:a16="http://schemas.microsoft.com/office/drawing/2014/main" id="{F5AC1C59-8D37-43B9-AC10-D86C6BA697C5}"/>
              </a:ext>
            </a:extLst>
          </p:cNvPr>
          <p:cNvSpPr txBox="1"/>
          <p:nvPr/>
        </p:nvSpPr>
        <p:spPr>
          <a:xfrm>
            <a:off x="6824664" y="1998664"/>
            <a:ext cx="3146425" cy="338137"/>
          </a:xfrm>
          <a:prstGeom prst="rect">
            <a:avLst/>
          </a:prstGeom>
          <a:noFill/>
        </p:spPr>
        <p:txBody>
          <a:bodyPr>
            <a:spAutoFit/>
          </a:bodyPr>
          <a:lstStyle/>
          <a:p>
            <a:pPr algn="ctr">
              <a:defRPr/>
            </a:pPr>
            <a:r>
              <a:rPr lang="en-US" sz="1600" b="1" dirty="0">
                <a:solidFill>
                  <a:schemeClr val="tx2">
                    <a:lumMod val="75000"/>
                  </a:schemeClr>
                </a:solidFill>
              </a:rPr>
              <a:t>CIRCLE OF CONCERN</a:t>
            </a:r>
          </a:p>
        </p:txBody>
      </p:sp>
      <p:sp>
        <p:nvSpPr>
          <p:cNvPr id="16" name="Down Arrow 15">
            <a:extLst>
              <a:ext uri="{FF2B5EF4-FFF2-40B4-BE49-F238E27FC236}">
                <a16:creationId xmlns:a16="http://schemas.microsoft.com/office/drawing/2014/main" id="{1F7D1870-3A7F-4DDB-8DC6-292154340357}"/>
              </a:ext>
            </a:extLst>
          </p:cNvPr>
          <p:cNvSpPr/>
          <p:nvPr/>
        </p:nvSpPr>
        <p:spPr>
          <a:xfrm rot="2584582">
            <a:off x="8990013" y="2325689"/>
            <a:ext cx="366712"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a:extLst>
              <a:ext uri="{FF2B5EF4-FFF2-40B4-BE49-F238E27FC236}">
                <a16:creationId xmlns:a16="http://schemas.microsoft.com/office/drawing/2014/main" id="{33235683-5A24-40FC-9CF7-818E16D6F454}"/>
              </a:ext>
            </a:extLst>
          </p:cNvPr>
          <p:cNvSpPr/>
          <p:nvPr/>
        </p:nvSpPr>
        <p:spPr>
          <a:xfrm rot="13164234">
            <a:off x="7186613" y="4122739"/>
            <a:ext cx="366712"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a:extLst>
              <a:ext uri="{FF2B5EF4-FFF2-40B4-BE49-F238E27FC236}">
                <a16:creationId xmlns:a16="http://schemas.microsoft.com/office/drawing/2014/main" id="{93BAA3AF-F271-46A8-B13D-FE5AE412518C}"/>
              </a:ext>
            </a:extLst>
          </p:cNvPr>
          <p:cNvSpPr/>
          <p:nvPr/>
        </p:nvSpPr>
        <p:spPr>
          <a:xfrm rot="18452768">
            <a:off x="7203282" y="2443957"/>
            <a:ext cx="366712"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a:extLst>
              <a:ext uri="{FF2B5EF4-FFF2-40B4-BE49-F238E27FC236}">
                <a16:creationId xmlns:a16="http://schemas.microsoft.com/office/drawing/2014/main" id="{6C33C661-1C69-4665-8072-F0C76C3B3B13}"/>
              </a:ext>
            </a:extLst>
          </p:cNvPr>
          <p:cNvSpPr/>
          <p:nvPr/>
        </p:nvSpPr>
        <p:spPr>
          <a:xfrm rot="7882957">
            <a:off x="9062245" y="4175920"/>
            <a:ext cx="366713"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a:extLst>
              <a:ext uri="{FF2B5EF4-FFF2-40B4-BE49-F238E27FC236}">
                <a16:creationId xmlns:a16="http://schemas.microsoft.com/office/drawing/2014/main" id="{B3FEDBD2-4198-42B0-818F-32D7764C70AB}"/>
              </a:ext>
            </a:extLst>
          </p:cNvPr>
          <p:cNvSpPr txBox="1"/>
          <p:nvPr/>
        </p:nvSpPr>
        <p:spPr>
          <a:xfrm>
            <a:off x="6450014" y="5676901"/>
            <a:ext cx="3895725" cy="646113"/>
          </a:xfrm>
          <a:prstGeom prst="rect">
            <a:avLst/>
          </a:prstGeom>
          <a:noFill/>
        </p:spPr>
        <p:txBody>
          <a:bodyPr>
            <a:spAutoFit/>
          </a:bodyPr>
          <a:lstStyle/>
          <a:p>
            <a:pPr>
              <a:defRPr/>
            </a:pPr>
            <a:r>
              <a:rPr lang="en-US" b="1" i="1" dirty="0">
                <a:cs typeface="Arial" charset="0"/>
              </a:rPr>
              <a:t>Reactive Focus:  </a:t>
            </a:r>
            <a:r>
              <a:rPr lang="en-US" dirty="0">
                <a:solidFill>
                  <a:schemeClr val="tx2">
                    <a:lumMod val="75000"/>
                  </a:schemeClr>
                </a:solidFill>
                <a:cs typeface="Arial" charset="0"/>
              </a:rPr>
              <a:t>Negative Energy Reduces the Circle of Influence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10054A-867F-4AD7-B9CE-3EFDA3851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781" y="133567"/>
            <a:ext cx="4098437" cy="6233366"/>
          </a:xfrm>
          <a:prstGeom prst="rect">
            <a:avLst/>
          </a:prstGeom>
        </p:spPr>
      </p:pic>
      <p:sp>
        <p:nvSpPr>
          <p:cNvPr id="2" name="Slide Number Placeholder 1">
            <a:extLst>
              <a:ext uri="{FF2B5EF4-FFF2-40B4-BE49-F238E27FC236}">
                <a16:creationId xmlns:a16="http://schemas.microsoft.com/office/drawing/2014/main" id="{4A5A0AF8-F507-4586-A228-91FBCE06A049}"/>
              </a:ext>
            </a:extLst>
          </p:cNvPr>
          <p:cNvSpPr>
            <a:spLocks noGrp="1"/>
          </p:cNvSpPr>
          <p:nvPr>
            <p:ph type="sldNum" sz="quarter" idx="12"/>
          </p:nvPr>
        </p:nvSpPr>
        <p:spPr/>
        <p:txBody>
          <a:bodyPr/>
          <a:lstStyle/>
          <a:p>
            <a:fld id="{DF234382-4415-4C91-82BB-7963C64A3083}" type="slidenum">
              <a:rPr lang="en-US" smtClean="0"/>
              <a:t>2</a:t>
            </a:fld>
            <a:endParaRPr lang="en-US"/>
          </a:p>
        </p:txBody>
      </p:sp>
    </p:spTree>
    <p:extLst>
      <p:ext uri="{BB962C8B-B14F-4D97-AF65-F5344CB8AC3E}">
        <p14:creationId xmlns:p14="http://schemas.microsoft.com/office/powerpoint/2010/main" val="368799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a:extLst>
              <a:ext uri="{FF2B5EF4-FFF2-40B4-BE49-F238E27FC236}">
                <a16:creationId xmlns:a16="http://schemas.microsoft.com/office/drawing/2014/main" id="{918C94DB-385E-4B77-A615-722EA45E8B0C}"/>
              </a:ext>
            </a:extLst>
          </p:cNvPr>
          <p:cNvSpPr>
            <a:spLocks noGrp="1"/>
          </p:cNvSpPr>
          <p:nvPr>
            <p:ph type="title"/>
          </p:nvPr>
        </p:nvSpPr>
        <p:spPr>
          <a:xfrm>
            <a:off x="1933576" y="1195388"/>
            <a:ext cx="8075613" cy="1027112"/>
          </a:xfrm>
        </p:spPr>
        <p:txBody>
          <a:bodyPr>
            <a:normAutofit fontScale="90000"/>
          </a:bodyPr>
          <a:lstStyle/>
          <a:p>
            <a:r>
              <a:rPr lang="en-US" altLang="en-US"/>
              <a:t>Why Should a “Center of Excellence” Focus on Habits?</a:t>
            </a:r>
          </a:p>
        </p:txBody>
      </p:sp>
      <p:sp>
        <p:nvSpPr>
          <p:cNvPr id="6" name="Content Placeholder 5">
            <a:extLst>
              <a:ext uri="{FF2B5EF4-FFF2-40B4-BE49-F238E27FC236}">
                <a16:creationId xmlns:a16="http://schemas.microsoft.com/office/drawing/2014/main" id="{412125B5-27F3-4526-B564-BE74FAD7832F}"/>
              </a:ext>
            </a:extLst>
          </p:cNvPr>
          <p:cNvSpPr>
            <a:spLocks noGrp="1"/>
          </p:cNvSpPr>
          <p:nvPr>
            <p:ph idx="1"/>
          </p:nvPr>
        </p:nvSpPr>
        <p:spPr>
          <a:xfrm>
            <a:off x="2135188" y="2613025"/>
            <a:ext cx="8075612" cy="3263900"/>
          </a:xfrm>
        </p:spPr>
        <p:txBody>
          <a:bodyPr>
            <a:normAutofit lnSpcReduction="10000"/>
          </a:bodyPr>
          <a:lstStyle/>
          <a:p>
            <a:pPr marL="0" indent="0">
              <a:buNone/>
              <a:defRPr/>
            </a:pPr>
            <a:r>
              <a:rPr lang="en-US" sz="4000" i="1" dirty="0"/>
              <a:t>“We are what we repeatedly do.</a:t>
            </a:r>
            <a:r>
              <a:rPr lang="en-US" sz="4000" dirty="0"/>
              <a:t> </a:t>
            </a:r>
            <a:br>
              <a:rPr lang="en-US" sz="4000" i="1" dirty="0"/>
            </a:br>
            <a:r>
              <a:rPr lang="en-US" sz="4000" b="1" i="1" dirty="0">
                <a:solidFill>
                  <a:schemeClr val="tx2">
                    <a:lumMod val="60000"/>
                    <a:lumOff val="40000"/>
                  </a:schemeClr>
                </a:solidFill>
              </a:rPr>
              <a:t>Excellence</a:t>
            </a:r>
            <a:r>
              <a:rPr lang="en-US" sz="4000" i="1" dirty="0"/>
              <a:t>, then, is not an act, but a </a:t>
            </a:r>
            <a:r>
              <a:rPr lang="en-US" sz="4000" b="1" i="1" dirty="0">
                <a:solidFill>
                  <a:schemeClr val="tx2">
                    <a:lumMod val="60000"/>
                    <a:lumOff val="40000"/>
                  </a:schemeClr>
                </a:solidFill>
              </a:rPr>
              <a:t>habit</a:t>
            </a:r>
            <a:r>
              <a:rPr lang="en-US" sz="4000" i="1" dirty="0"/>
              <a:t>.”</a:t>
            </a:r>
            <a:r>
              <a:rPr lang="en-US" sz="3200" i="1" dirty="0"/>
              <a:t> </a:t>
            </a:r>
            <a:r>
              <a:rPr lang="en-US" sz="3200" dirty="0"/>
              <a:t>- Aristotle</a:t>
            </a:r>
          </a:p>
          <a:p>
            <a:pPr marL="0" indent="0">
              <a:buNone/>
              <a:defRPr/>
            </a:pPr>
            <a:r>
              <a:rPr lang="en-US" sz="1400" i="1" dirty="0"/>
              <a:t>(emphasis mine)</a:t>
            </a:r>
            <a:br>
              <a:rPr lang="en-US" sz="3200" dirty="0"/>
            </a:br>
            <a:r>
              <a:rPr lang="en-US" sz="3200" dirty="0"/>
              <a:t>							</a:t>
            </a:r>
          </a:p>
          <a:p>
            <a:pPr>
              <a:defRPr/>
            </a:pPr>
            <a:endParaRPr lang="en-US" sz="3200" dirty="0"/>
          </a:p>
        </p:txBody>
      </p:sp>
      <p:sp>
        <p:nvSpPr>
          <p:cNvPr id="47109" name="Slide Number Placeholder 2">
            <a:extLst>
              <a:ext uri="{FF2B5EF4-FFF2-40B4-BE49-F238E27FC236}">
                <a16:creationId xmlns:a16="http://schemas.microsoft.com/office/drawing/2014/main" id="{0BB99E21-1733-4081-B55B-230E786ED165}"/>
              </a:ext>
            </a:extLst>
          </p:cNvPr>
          <p:cNvSpPr>
            <a:spLocks noGrp="1"/>
          </p:cNvSpPr>
          <p:nvPr>
            <p:ph type="sldNum" sz="quarter" idx="12"/>
          </p:nvPr>
        </p:nvSpPr>
        <p:spPr>
          <a:noFill/>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68BB0EFE-BA04-432F-B603-C4DE6228C9A4}" type="slidenum">
              <a:rPr lang="en-US" altLang="en-US">
                <a:solidFill>
                  <a:srgbClr val="004182"/>
                </a:solidFill>
              </a:rPr>
              <a:pPr/>
              <a:t>3</a:t>
            </a:fld>
            <a:endParaRPr lang="en-US" altLang="en-US">
              <a:solidFill>
                <a:srgbClr val="004182"/>
              </a:solidFill>
            </a:endParaRPr>
          </a:p>
        </p:txBody>
      </p:sp>
      <p:pic>
        <p:nvPicPr>
          <p:cNvPr id="2" name="Picture 1">
            <a:extLst>
              <a:ext uri="{FF2B5EF4-FFF2-40B4-BE49-F238E27FC236}">
                <a16:creationId xmlns:a16="http://schemas.microsoft.com/office/drawing/2014/main" id="{4E02CAF5-D4A6-43AE-9FF3-CC30F7E6AC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9189" y="4244975"/>
            <a:ext cx="181292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D1A2C18-8D5C-46A4-9A49-88E572868F63}"/>
              </a:ext>
            </a:extLst>
          </p:cNvPr>
          <p:cNvSpPr>
            <a:spLocks noGrp="1" noChangeArrowheads="1"/>
          </p:cNvSpPr>
          <p:nvPr>
            <p:ph type="title"/>
            <p:custDataLst>
              <p:tags r:id="rId2"/>
            </p:custDataLst>
          </p:nvPr>
        </p:nvSpPr>
        <p:spPr>
          <a:xfrm>
            <a:off x="1879600" y="457199"/>
            <a:ext cx="7521575" cy="549275"/>
          </a:xfrm>
        </p:spPr>
        <p:txBody>
          <a:bodyPr>
            <a:normAutofit fontScale="90000"/>
          </a:bodyPr>
          <a:lstStyle/>
          <a:p>
            <a:r>
              <a:rPr lang="en-US" altLang="en-US" b="1" dirty="0"/>
              <a:t>7 Habits of Highly Effective People</a:t>
            </a:r>
            <a:br>
              <a:rPr lang="en-US" altLang="en-US" dirty="0"/>
            </a:br>
            <a:r>
              <a:rPr lang="en-US" altLang="en-US" dirty="0"/>
              <a:t>						</a:t>
            </a:r>
            <a:endParaRPr lang="en-US" altLang="en-US" sz="1600" dirty="0"/>
          </a:p>
        </p:txBody>
      </p:sp>
      <p:sp>
        <p:nvSpPr>
          <p:cNvPr id="19459" name="Rectangle 3">
            <a:extLst>
              <a:ext uri="{FF2B5EF4-FFF2-40B4-BE49-F238E27FC236}">
                <a16:creationId xmlns:a16="http://schemas.microsoft.com/office/drawing/2014/main" id="{E84C5B9C-A249-438D-BC81-8B5C370B903E}"/>
              </a:ext>
            </a:extLst>
          </p:cNvPr>
          <p:cNvSpPr>
            <a:spLocks noGrp="1" noChangeArrowheads="1"/>
          </p:cNvSpPr>
          <p:nvPr>
            <p:ph idx="1"/>
            <p:custDataLst>
              <p:tags r:id="rId3"/>
            </p:custDataLst>
          </p:nvPr>
        </p:nvSpPr>
        <p:spPr>
          <a:xfrm>
            <a:off x="1879600" y="1755776"/>
            <a:ext cx="8610600" cy="4645025"/>
          </a:xfrm>
        </p:spPr>
        <p:txBody>
          <a:bodyPr/>
          <a:lstStyle/>
          <a:p>
            <a:pPr>
              <a:defRPr/>
            </a:pPr>
            <a:r>
              <a:rPr lang="en-US" sz="2400" b="1" dirty="0">
                <a:solidFill>
                  <a:schemeClr val="tx2"/>
                </a:solidFill>
                <a:cs typeface="+mj-cs"/>
              </a:rPr>
              <a:t>Habit #1:  Be Proactive</a:t>
            </a:r>
          </a:p>
          <a:p>
            <a:pPr>
              <a:defRPr/>
            </a:pPr>
            <a:r>
              <a:rPr lang="en-US" sz="2400" dirty="0">
                <a:solidFill>
                  <a:srgbClr val="0052A4"/>
                </a:solidFill>
                <a:cs typeface="+mj-cs"/>
              </a:rPr>
              <a:t>Habit #2:  Begin with the End in Mind</a:t>
            </a:r>
          </a:p>
          <a:p>
            <a:pPr>
              <a:defRPr/>
            </a:pPr>
            <a:r>
              <a:rPr lang="en-US" sz="2400" dirty="0">
                <a:solidFill>
                  <a:srgbClr val="0052A4"/>
                </a:solidFill>
                <a:cs typeface="+mj-cs"/>
              </a:rPr>
              <a:t>Habit #3:  Put First Things First</a:t>
            </a:r>
          </a:p>
          <a:p>
            <a:pPr>
              <a:defRPr/>
            </a:pPr>
            <a:r>
              <a:rPr lang="en-US" sz="2400" dirty="0">
                <a:solidFill>
                  <a:srgbClr val="0052A4"/>
                </a:solidFill>
                <a:cs typeface="+mj-cs"/>
              </a:rPr>
              <a:t>Habit #4:  Think Win/Win</a:t>
            </a:r>
          </a:p>
          <a:p>
            <a:pPr>
              <a:defRPr/>
            </a:pPr>
            <a:r>
              <a:rPr lang="en-US" sz="2400" dirty="0">
                <a:solidFill>
                  <a:srgbClr val="0052A4"/>
                </a:solidFill>
                <a:cs typeface="+mj-cs"/>
              </a:rPr>
              <a:t>Habit #5:  Seek First to Understand, Then to Be Understood</a:t>
            </a:r>
          </a:p>
          <a:p>
            <a:pPr>
              <a:defRPr/>
            </a:pPr>
            <a:r>
              <a:rPr lang="en-US" sz="2400" dirty="0">
                <a:solidFill>
                  <a:srgbClr val="0052A4"/>
                </a:solidFill>
                <a:cs typeface="+mj-cs"/>
              </a:rPr>
              <a:t>Habit #6:  Synergize</a:t>
            </a:r>
          </a:p>
          <a:p>
            <a:pPr>
              <a:defRPr/>
            </a:pPr>
            <a:r>
              <a:rPr lang="en-US" sz="2400" dirty="0">
                <a:solidFill>
                  <a:srgbClr val="0052A4"/>
                </a:solidFill>
                <a:cs typeface="+mj-cs"/>
              </a:rPr>
              <a:t>Habit #7:  Sharpen the Saw</a:t>
            </a:r>
          </a:p>
          <a:p>
            <a:pPr marL="0" indent="0">
              <a:buNone/>
              <a:defRPr/>
            </a:pPr>
            <a:endParaRPr lang="en-US" sz="2400" dirty="0"/>
          </a:p>
        </p:txBody>
      </p:sp>
      <p:sp>
        <p:nvSpPr>
          <p:cNvPr id="48132" name="Slide Number Placeholder 1">
            <a:extLst>
              <a:ext uri="{FF2B5EF4-FFF2-40B4-BE49-F238E27FC236}">
                <a16:creationId xmlns:a16="http://schemas.microsoft.com/office/drawing/2014/main" id="{28176892-B1FF-42A9-9079-F4878CA90889}"/>
              </a:ext>
            </a:extLst>
          </p:cNvPr>
          <p:cNvSpPr>
            <a:spLocks noGrp="1"/>
          </p:cNvSpPr>
          <p:nvPr>
            <p:ph type="sldNum" sz="quarter" idx="12"/>
          </p:nvPr>
        </p:nvSpPr>
        <p:spPr>
          <a:noFill/>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F2308A37-B75F-4ADA-AB28-BB46FEAC31D3}" type="slidenum">
              <a:rPr lang="en-US" altLang="en-US">
                <a:solidFill>
                  <a:srgbClr val="004182"/>
                </a:solidFill>
              </a:rPr>
              <a:pPr/>
              <a:t>4</a:t>
            </a:fld>
            <a:endParaRPr lang="en-US" altLang="en-US">
              <a:solidFill>
                <a:srgbClr val="004182"/>
              </a:solidFill>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A7D56-081F-4B84-A1A0-80B338A86955}"/>
              </a:ext>
            </a:extLst>
          </p:cNvPr>
          <p:cNvSpPr>
            <a:spLocks noGrp="1"/>
          </p:cNvSpPr>
          <p:nvPr>
            <p:ph type="title"/>
          </p:nvPr>
        </p:nvSpPr>
        <p:spPr>
          <a:xfrm>
            <a:off x="4010909" y="255984"/>
            <a:ext cx="3092258" cy="714360"/>
          </a:xfrm>
        </p:spPr>
        <p:txBody>
          <a:bodyPr/>
          <a:lstStyle/>
          <a:p>
            <a:r>
              <a:rPr lang="en-US" b="1" dirty="0"/>
              <a:t>The structure</a:t>
            </a:r>
          </a:p>
        </p:txBody>
      </p:sp>
      <p:pic>
        <p:nvPicPr>
          <p:cNvPr id="7" name="Content Placeholder 6">
            <a:extLst>
              <a:ext uri="{FF2B5EF4-FFF2-40B4-BE49-F238E27FC236}">
                <a16:creationId xmlns:a16="http://schemas.microsoft.com/office/drawing/2014/main" id="{7F6CAE93-11C9-4BAE-AB22-58A6018C78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478" y="1152907"/>
            <a:ext cx="6113325" cy="5584528"/>
          </a:xfrm>
        </p:spPr>
      </p:pic>
      <p:sp>
        <p:nvSpPr>
          <p:cNvPr id="3" name="Slide Number Placeholder 2">
            <a:extLst>
              <a:ext uri="{FF2B5EF4-FFF2-40B4-BE49-F238E27FC236}">
                <a16:creationId xmlns:a16="http://schemas.microsoft.com/office/drawing/2014/main" id="{34DDFFDF-077C-4F88-8BE9-EEB71C66F83F}"/>
              </a:ext>
            </a:extLst>
          </p:cNvPr>
          <p:cNvSpPr>
            <a:spLocks noGrp="1"/>
          </p:cNvSpPr>
          <p:nvPr>
            <p:ph type="sldNum" sz="quarter" idx="12"/>
          </p:nvPr>
        </p:nvSpPr>
        <p:spPr/>
        <p:txBody>
          <a:bodyPr/>
          <a:lstStyle/>
          <a:p>
            <a:fld id="{DF234382-4415-4C91-82BB-7963C64A3083}" type="slidenum">
              <a:rPr lang="en-US" smtClean="0"/>
              <a:t>5</a:t>
            </a:fld>
            <a:endParaRPr lang="en-US"/>
          </a:p>
        </p:txBody>
      </p:sp>
    </p:spTree>
    <p:extLst>
      <p:ext uri="{BB962C8B-B14F-4D97-AF65-F5344CB8AC3E}">
        <p14:creationId xmlns:p14="http://schemas.microsoft.com/office/powerpoint/2010/main" val="268549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A4403-09DB-4E46-B844-90DB09F0D503}"/>
              </a:ext>
            </a:extLst>
          </p:cNvPr>
          <p:cNvSpPr>
            <a:spLocks noGrp="1"/>
          </p:cNvSpPr>
          <p:nvPr>
            <p:ph type="title"/>
          </p:nvPr>
        </p:nvSpPr>
        <p:spPr>
          <a:xfrm>
            <a:off x="2592925" y="624110"/>
            <a:ext cx="8911687" cy="873386"/>
          </a:xfrm>
        </p:spPr>
        <p:txBody>
          <a:bodyPr/>
          <a:lstStyle/>
          <a:p>
            <a:r>
              <a:rPr lang="en-US" dirty="0"/>
              <a:t>The three fundamental paradigms</a:t>
            </a:r>
          </a:p>
        </p:txBody>
      </p:sp>
      <p:sp>
        <p:nvSpPr>
          <p:cNvPr id="9" name="Content Placeholder 8">
            <a:extLst>
              <a:ext uri="{FF2B5EF4-FFF2-40B4-BE49-F238E27FC236}">
                <a16:creationId xmlns:a16="http://schemas.microsoft.com/office/drawing/2014/main" id="{3B395F82-D397-4FC0-B02C-A88DE6DD75FC}"/>
              </a:ext>
            </a:extLst>
          </p:cNvPr>
          <p:cNvSpPr>
            <a:spLocks noGrp="1"/>
          </p:cNvSpPr>
          <p:nvPr>
            <p:ph idx="1"/>
          </p:nvPr>
        </p:nvSpPr>
        <p:spPr>
          <a:xfrm>
            <a:off x="1643270" y="2133600"/>
            <a:ext cx="9861342" cy="3777622"/>
          </a:xfrm>
        </p:spPr>
        <p:txBody>
          <a:bodyPr>
            <a:noAutofit/>
          </a:bodyPr>
          <a:lstStyle/>
          <a:p>
            <a:r>
              <a:rPr lang="en-US" sz="2800" b="1" dirty="0"/>
              <a:t>Dependence</a:t>
            </a:r>
            <a:r>
              <a:rPr lang="en-US" sz="2800" dirty="0"/>
              <a:t>: the paradigm under which we are</a:t>
            </a:r>
          </a:p>
          <a:p>
            <a:r>
              <a:rPr lang="en-US" sz="2800" dirty="0"/>
              <a:t>born, relying upon others to take care of us.</a:t>
            </a:r>
          </a:p>
          <a:p>
            <a:r>
              <a:rPr lang="en-US" sz="2800" dirty="0"/>
              <a:t> </a:t>
            </a:r>
            <a:r>
              <a:rPr lang="en-US" sz="2800" b="1" dirty="0"/>
              <a:t>Independence</a:t>
            </a:r>
            <a:r>
              <a:rPr lang="en-US" sz="2800" dirty="0"/>
              <a:t>: the paradigm under which we</a:t>
            </a:r>
          </a:p>
          <a:p>
            <a:r>
              <a:rPr lang="en-US" sz="2800" dirty="0"/>
              <a:t>make our decisions and take care of ourselves.</a:t>
            </a:r>
          </a:p>
          <a:p>
            <a:r>
              <a:rPr lang="en-US" sz="2800" dirty="0"/>
              <a:t> </a:t>
            </a:r>
            <a:r>
              <a:rPr lang="en-US" sz="2800" b="1" dirty="0"/>
              <a:t>Interdependence</a:t>
            </a:r>
            <a:r>
              <a:rPr lang="en-US" sz="2800" dirty="0"/>
              <a:t>: the paradigm under which we</a:t>
            </a:r>
          </a:p>
          <a:p>
            <a:r>
              <a:rPr lang="en-US" sz="2800" dirty="0"/>
              <a:t>cooperate to achieve something that cannot be</a:t>
            </a:r>
          </a:p>
          <a:p>
            <a:r>
              <a:rPr lang="en-US" sz="2800" dirty="0"/>
              <a:t>achieved independently.</a:t>
            </a:r>
          </a:p>
        </p:txBody>
      </p:sp>
      <p:sp>
        <p:nvSpPr>
          <p:cNvPr id="4" name="Slide Number Placeholder 3">
            <a:extLst>
              <a:ext uri="{FF2B5EF4-FFF2-40B4-BE49-F238E27FC236}">
                <a16:creationId xmlns:a16="http://schemas.microsoft.com/office/drawing/2014/main" id="{153D4444-D761-41BD-BE72-88F3C1F03B58}"/>
              </a:ext>
            </a:extLst>
          </p:cNvPr>
          <p:cNvSpPr>
            <a:spLocks noGrp="1"/>
          </p:cNvSpPr>
          <p:nvPr>
            <p:ph type="sldNum" sz="quarter" idx="12"/>
          </p:nvPr>
        </p:nvSpPr>
        <p:spPr/>
        <p:txBody>
          <a:bodyPr/>
          <a:lstStyle/>
          <a:p>
            <a:fld id="{DF234382-4415-4C91-82BB-7963C64A3083}" type="slidenum">
              <a:rPr lang="en-US" smtClean="0"/>
              <a:t>6</a:t>
            </a:fld>
            <a:endParaRPr lang="en-US"/>
          </a:p>
        </p:txBody>
      </p:sp>
    </p:spTree>
    <p:extLst>
      <p:ext uri="{BB962C8B-B14F-4D97-AF65-F5344CB8AC3E}">
        <p14:creationId xmlns:p14="http://schemas.microsoft.com/office/powerpoint/2010/main" val="40692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 name="WordArt 118">
            <a:extLst>
              <a:ext uri="{FF2B5EF4-FFF2-40B4-BE49-F238E27FC236}">
                <a16:creationId xmlns:a16="http://schemas.microsoft.com/office/drawing/2014/main" id="{A97FD395-1C82-47CF-B4B3-E7DE2FF53F59}"/>
              </a:ext>
            </a:extLst>
          </p:cNvPr>
          <p:cNvSpPr>
            <a:spLocks noChangeArrowheads="1" noChangeShapeType="1" noTextEdit="1"/>
          </p:cNvSpPr>
          <p:nvPr/>
        </p:nvSpPr>
        <p:spPr bwMode="auto">
          <a:xfrm>
            <a:off x="7010400" y="1752600"/>
            <a:ext cx="2438400" cy="3962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9600" b="1" kern="10" dirty="0">
              <a:ln w="57150">
                <a:solidFill>
                  <a:srgbClr val="C0C0C0"/>
                </a:solidFill>
                <a:round/>
                <a:headEnd/>
                <a:tailEnd/>
              </a:ln>
              <a:solidFill>
                <a:srgbClr val="DDDDDD"/>
              </a:solidFill>
              <a:latin typeface="Georgia" panose="02040502050405020303" pitchFamily="18" charset="0"/>
            </a:endParaRPr>
          </a:p>
        </p:txBody>
      </p:sp>
      <p:sp>
        <p:nvSpPr>
          <p:cNvPr id="2099" name="AutoShape 51">
            <a:extLst>
              <a:ext uri="{FF2B5EF4-FFF2-40B4-BE49-F238E27FC236}">
                <a16:creationId xmlns:a16="http://schemas.microsoft.com/office/drawing/2014/main" id="{413D5123-1562-466E-9F7D-6101EE6A84C6}"/>
              </a:ext>
            </a:extLst>
          </p:cNvPr>
          <p:cNvSpPr>
            <a:spLocks noChangeAspect="1" noChangeArrowheads="1" noTextEdit="1"/>
          </p:cNvSpPr>
          <p:nvPr/>
        </p:nvSpPr>
        <p:spPr bwMode="auto">
          <a:xfrm>
            <a:off x="1905000" y="2667000"/>
            <a:ext cx="34734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Title 5">
            <a:extLst>
              <a:ext uri="{FF2B5EF4-FFF2-40B4-BE49-F238E27FC236}">
                <a16:creationId xmlns:a16="http://schemas.microsoft.com/office/drawing/2014/main" id="{236C50D1-6FE1-42B5-A1F9-42DB2618EA26}"/>
              </a:ext>
            </a:extLst>
          </p:cNvPr>
          <p:cNvSpPr>
            <a:spLocks noGrp="1"/>
          </p:cNvSpPr>
          <p:nvPr>
            <p:ph type="title"/>
          </p:nvPr>
        </p:nvSpPr>
        <p:spPr>
          <a:xfrm>
            <a:off x="2227165" y="294692"/>
            <a:ext cx="8911687" cy="848308"/>
          </a:xfrm>
        </p:spPr>
        <p:txBody>
          <a:bodyPr/>
          <a:lstStyle/>
          <a:p>
            <a:r>
              <a:rPr lang="en-US" b="1" dirty="0"/>
              <a:t>Be Proactive</a:t>
            </a:r>
          </a:p>
        </p:txBody>
      </p:sp>
      <p:sp>
        <p:nvSpPr>
          <p:cNvPr id="7" name="Content Placeholder 6">
            <a:extLst>
              <a:ext uri="{FF2B5EF4-FFF2-40B4-BE49-F238E27FC236}">
                <a16:creationId xmlns:a16="http://schemas.microsoft.com/office/drawing/2014/main" id="{54FBE951-80A3-422A-83AB-F1DB18A6EEAB}"/>
              </a:ext>
            </a:extLst>
          </p:cNvPr>
          <p:cNvSpPr>
            <a:spLocks noGrp="1"/>
          </p:cNvSpPr>
          <p:nvPr>
            <p:ph idx="1"/>
          </p:nvPr>
        </p:nvSpPr>
        <p:spPr>
          <a:xfrm>
            <a:off x="1311579" y="1575582"/>
            <a:ext cx="10477147" cy="4658308"/>
          </a:xfrm>
        </p:spPr>
        <p:txBody>
          <a:bodyPr>
            <a:normAutofit/>
          </a:bodyPr>
          <a:lstStyle/>
          <a:p>
            <a:pPr>
              <a:spcBef>
                <a:spcPct val="50000"/>
              </a:spcBef>
            </a:pPr>
            <a:r>
              <a:rPr lang="en-US" altLang="en-US" sz="2000" dirty="0">
                <a:latin typeface="Georgia" panose="02040502050405020303" pitchFamily="18" charset="0"/>
              </a:rPr>
              <a:t>The word proactive means that we are responsible for our own lives.  </a:t>
            </a:r>
          </a:p>
          <a:p>
            <a:pPr>
              <a:spcBef>
                <a:spcPct val="50000"/>
              </a:spcBef>
            </a:pPr>
            <a:r>
              <a:rPr lang="en-US" altLang="en-US" sz="2000" dirty="0">
                <a:latin typeface="Georgia" panose="02040502050405020303" pitchFamily="18" charset="0"/>
              </a:rPr>
              <a:t>Our behavior is a function of our decisions, not our conditions.  </a:t>
            </a:r>
          </a:p>
          <a:p>
            <a:pPr>
              <a:spcBef>
                <a:spcPct val="50000"/>
              </a:spcBef>
            </a:pPr>
            <a:r>
              <a:rPr lang="en-US" altLang="en-US" sz="2000" dirty="0">
                <a:latin typeface="Georgia" panose="02040502050405020303" pitchFamily="18" charset="0"/>
              </a:rPr>
              <a:t>We can subordinate feelings to values.  </a:t>
            </a:r>
          </a:p>
          <a:p>
            <a:pPr>
              <a:spcBef>
                <a:spcPct val="50000"/>
              </a:spcBef>
            </a:pPr>
            <a:r>
              <a:rPr lang="en-US" altLang="en-US" sz="2000" dirty="0">
                <a:latin typeface="Georgia" panose="02040502050405020303" pitchFamily="18" charset="0"/>
              </a:rPr>
              <a:t>We have the initiative and the responsibility to make things happen.</a:t>
            </a:r>
          </a:p>
          <a:p>
            <a:pPr>
              <a:spcBef>
                <a:spcPct val="50000"/>
              </a:spcBef>
            </a:pPr>
            <a:r>
              <a:rPr lang="en-US" altLang="en-US" sz="2000" dirty="0">
                <a:latin typeface="Georgia" panose="02040502050405020303" pitchFamily="18" charset="0"/>
              </a:rPr>
              <a:t>Proactive people do not blame circumstances, conditions, or social conditioning for their behavior.  Their behavior is a product of their own conscious choice, based on values, rather than a product of their conditions, based on feeling.  </a:t>
            </a:r>
          </a:p>
          <a:p>
            <a:pPr marL="0" indent="0">
              <a:spcBef>
                <a:spcPct val="50000"/>
              </a:spcBef>
              <a:buNone/>
            </a:pPr>
            <a:r>
              <a:rPr lang="en-US" altLang="en-US" sz="2000" b="1" dirty="0">
                <a:latin typeface="Georgia" panose="02040502050405020303" pitchFamily="18" charset="0"/>
              </a:rPr>
              <a:t>However</a:t>
            </a:r>
          </a:p>
          <a:p>
            <a:pPr>
              <a:spcBef>
                <a:spcPct val="50000"/>
              </a:spcBef>
            </a:pPr>
            <a:r>
              <a:rPr lang="en-US" altLang="en-US" sz="2000" dirty="0">
                <a:latin typeface="Georgia" panose="02040502050405020303" pitchFamily="18" charset="0"/>
              </a:rPr>
              <a:t>Proactive people are still influenced by external stimuli but their response, conscious or unconscious, is a value based choice or response.</a:t>
            </a:r>
          </a:p>
          <a:p>
            <a:pPr marL="0" indent="0">
              <a:buNone/>
            </a:pPr>
            <a:endParaRPr lang="en-US" dirty="0"/>
          </a:p>
        </p:txBody>
      </p:sp>
      <p:sp>
        <p:nvSpPr>
          <p:cNvPr id="8" name="Slide Number Placeholder 7">
            <a:extLst>
              <a:ext uri="{FF2B5EF4-FFF2-40B4-BE49-F238E27FC236}">
                <a16:creationId xmlns:a16="http://schemas.microsoft.com/office/drawing/2014/main" id="{87B117E0-579C-4370-B79C-7BFB8C298373}"/>
              </a:ext>
            </a:extLst>
          </p:cNvPr>
          <p:cNvSpPr>
            <a:spLocks noGrp="1"/>
          </p:cNvSpPr>
          <p:nvPr>
            <p:ph type="sldNum" sz="quarter" idx="12"/>
          </p:nvPr>
        </p:nvSpPr>
        <p:spPr/>
        <p:txBody>
          <a:bodyPr/>
          <a:lstStyle/>
          <a:p>
            <a:fld id="{DF234382-4415-4C91-82BB-7963C64A3083}"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D9AF17-6DD6-4BFE-8BBD-EEC1AA421257}"/>
              </a:ext>
            </a:extLst>
          </p:cNvPr>
          <p:cNvSpPr>
            <a:spLocks noGrp="1"/>
          </p:cNvSpPr>
          <p:nvPr>
            <p:ph type="title"/>
          </p:nvPr>
        </p:nvSpPr>
        <p:spPr>
          <a:xfrm>
            <a:off x="1615282" y="413417"/>
            <a:ext cx="3932237" cy="822960"/>
          </a:xfrm>
        </p:spPr>
        <p:txBody>
          <a:bodyPr>
            <a:normAutofit/>
          </a:bodyPr>
          <a:lstStyle/>
          <a:p>
            <a:r>
              <a:rPr lang="en-US" sz="4000" b="1" dirty="0"/>
              <a:t>Be proactive</a:t>
            </a:r>
          </a:p>
        </p:txBody>
      </p:sp>
      <p:pic>
        <p:nvPicPr>
          <p:cNvPr id="11" name="Content Placeholder 10">
            <a:extLst>
              <a:ext uri="{FF2B5EF4-FFF2-40B4-BE49-F238E27FC236}">
                <a16:creationId xmlns:a16="http://schemas.microsoft.com/office/drawing/2014/main" id="{50BF3D15-99C9-422B-815E-84E4A6979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236377"/>
            <a:ext cx="5181600" cy="3834384"/>
          </a:xfrm>
        </p:spPr>
      </p:pic>
      <p:sp>
        <p:nvSpPr>
          <p:cNvPr id="9" name="Text Placeholder 8">
            <a:extLst>
              <a:ext uri="{FF2B5EF4-FFF2-40B4-BE49-F238E27FC236}">
                <a16:creationId xmlns:a16="http://schemas.microsoft.com/office/drawing/2014/main" id="{CF17B965-A1E6-4C0B-BDA0-3A726CB1E282}"/>
              </a:ext>
            </a:extLst>
          </p:cNvPr>
          <p:cNvSpPr>
            <a:spLocks noGrp="1"/>
          </p:cNvSpPr>
          <p:nvPr>
            <p:ph type="body" sz="half" idx="2"/>
          </p:nvPr>
        </p:nvSpPr>
        <p:spPr>
          <a:xfrm>
            <a:off x="1472834" y="1529912"/>
            <a:ext cx="3932237" cy="4212466"/>
          </a:xfrm>
        </p:spPr>
        <p:txBody>
          <a:bodyPr>
            <a:normAutofit lnSpcReduction="10000"/>
          </a:bodyPr>
          <a:lstStyle/>
          <a:p>
            <a:pPr marL="228600" lvl="0" indent="-228600">
              <a:buFont typeface="Arial" panose="020B0604020202020204" pitchFamily="34" charset="0"/>
              <a:buChar char="•"/>
            </a:pPr>
            <a:r>
              <a:rPr lang="en-US" altLang="en-US" sz="3200" dirty="0">
                <a:solidFill>
                  <a:prstClr val="black"/>
                </a:solidFill>
              </a:rPr>
              <a:t>“Use your R and I!” (Resourcefulness and Initiative)</a:t>
            </a:r>
          </a:p>
          <a:p>
            <a:pPr marL="228600" lvl="0" indent="-228600">
              <a:buFont typeface="Arial" panose="020B0604020202020204" pitchFamily="34" charset="0"/>
              <a:buChar char="•"/>
            </a:pPr>
            <a:r>
              <a:rPr lang="en-US" altLang="en-US" sz="3200" dirty="0">
                <a:solidFill>
                  <a:prstClr val="black"/>
                </a:solidFill>
              </a:rPr>
              <a:t>Act or Be Acted Upon</a:t>
            </a:r>
          </a:p>
          <a:p>
            <a:pPr marL="228600" lvl="0" indent="-228600">
              <a:buFont typeface="Arial" panose="020B0604020202020204" pitchFamily="34" charset="0"/>
              <a:buChar char="•"/>
            </a:pPr>
            <a:r>
              <a:rPr lang="en-US" altLang="en-US" sz="3200" dirty="0">
                <a:solidFill>
                  <a:prstClr val="black"/>
                </a:solidFill>
              </a:rPr>
              <a:t>Listening to Our Language</a:t>
            </a:r>
          </a:p>
          <a:p>
            <a:endParaRPr lang="en-US" dirty="0"/>
          </a:p>
        </p:txBody>
      </p:sp>
      <p:sp>
        <p:nvSpPr>
          <p:cNvPr id="12" name="Slide Number Placeholder 11">
            <a:extLst>
              <a:ext uri="{FF2B5EF4-FFF2-40B4-BE49-F238E27FC236}">
                <a16:creationId xmlns:a16="http://schemas.microsoft.com/office/drawing/2014/main" id="{E6A5FE7D-84EE-4A22-AE57-B3E92883B30E}"/>
              </a:ext>
            </a:extLst>
          </p:cNvPr>
          <p:cNvSpPr>
            <a:spLocks noGrp="1"/>
          </p:cNvSpPr>
          <p:nvPr>
            <p:ph type="sldNum" sz="quarter" idx="12"/>
          </p:nvPr>
        </p:nvSpPr>
        <p:spPr/>
        <p:txBody>
          <a:bodyPr/>
          <a:lstStyle/>
          <a:p>
            <a:fld id="{DF234382-4415-4C91-82BB-7963C64A3083}" type="slidenum">
              <a:rPr lang="en-US" smtClean="0"/>
              <a:t>8</a:t>
            </a:fld>
            <a:endParaRPr lang="en-US"/>
          </a:p>
        </p:txBody>
      </p:sp>
    </p:spTree>
    <p:extLst>
      <p:ext uri="{BB962C8B-B14F-4D97-AF65-F5344CB8AC3E}">
        <p14:creationId xmlns:p14="http://schemas.microsoft.com/office/powerpoint/2010/main" val="86236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C393C6F-50E0-4334-A50B-733C7325509B}"/>
              </a:ext>
            </a:extLst>
          </p:cNvPr>
          <p:cNvSpPr>
            <a:spLocks noGrp="1"/>
          </p:cNvSpPr>
          <p:nvPr>
            <p:ph type="title"/>
          </p:nvPr>
        </p:nvSpPr>
        <p:spPr>
          <a:xfrm>
            <a:off x="1769165" y="587375"/>
            <a:ext cx="7521575" cy="549275"/>
          </a:xfrm>
        </p:spPr>
        <p:txBody>
          <a:bodyPr>
            <a:normAutofit fontScale="90000"/>
          </a:bodyPr>
          <a:lstStyle/>
          <a:p>
            <a:r>
              <a:rPr lang="en-US" altLang="en-US" b="1" dirty="0"/>
              <a:t>Reactive Vs. Proactive language</a:t>
            </a:r>
          </a:p>
        </p:txBody>
      </p:sp>
      <p:sp>
        <p:nvSpPr>
          <p:cNvPr id="53251" name="Content Placeholder 2">
            <a:extLst>
              <a:ext uri="{FF2B5EF4-FFF2-40B4-BE49-F238E27FC236}">
                <a16:creationId xmlns:a16="http://schemas.microsoft.com/office/drawing/2014/main" id="{C82300C1-2441-4917-B613-5CA7424BC1F5}"/>
              </a:ext>
            </a:extLst>
          </p:cNvPr>
          <p:cNvSpPr>
            <a:spLocks noGrp="1"/>
          </p:cNvSpPr>
          <p:nvPr>
            <p:ph idx="1"/>
          </p:nvPr>
        </p:nvSpPr>
        <p:spPr>
          <a:xfrm flipH="1">
            <a:off x="265044" y="587375"/>
            <a:ext cx="58254" cy="154747"/>
          </a:xfrm>
        </p:spPr>
        <p:txBody>
          <a:bodyPr>
            <a:normAutofit fontScale="25000" lnSpcReduction="20000"/>
          </a:bodyPr>
          <a:lstStyle/>
          <a:p>
            <a:endParaRPr lang="en-US" altLang="en-US" dirty="0"/>
          </a:p>
        </p:txBody>
      </p:sp>
      <p:sp>
        <p:nvSpPr>
          <p:cNvPr id="52260" name="Slide Number Placeholder 1">
            <a:extLst>
              <a:ext uri="{FF2B5EF4-FFF2-40B4-BE49-F238E27FC236}">
                <a16:creationId xmlns:a16="http://schemas.microsoft.com/office/drawing/2014/main" id="{110ED1E0-080D-4986-97EA-25156A000F48}"/>
              </a:ext>
            </a:extLst>
          </p:cNvPr>
          <p:cNvSpPr>
            <a:spLocks noGrp="1"/>
          </p:cNvSpPr>
          <p:nvPr>
            <p:ph type="sldNum" sz="quarter" idx="12"/>
          </p:nvPr>
        </p:nvSpPr>
        <p:spPr>
          <a:noFill/>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7B917470-AC8C-4E7B-BE42-C0F344FEA9ED}" type="slidenum">
              <a:rPr lang="en-US" altLang="en-US">
                <a:solidFill>
                  <a:srgbClr val="004182"/>
                </a:solidFill>
              </a:rPr>
              <a:pPr/>
              <a:t>9</a:t>
            </a:fld>
            <a:endParaRPr lang="en-US" altLang="en-US">
              <a:solidFill>
                <a:srgbClr val="004182"/>
              </a:solidFill>
            </a:endParaRPr>
          </a:p>
        </p:txBody>
      </p:sp>
      <p:graphicFrame>
        <p:nvGraphicFramePr>
          <p:cNvPr id="5" name="Table 4">
            <a:extLst>
              <a:ext uri="{FF2B5EF4-FFF2-40B4-BE49-F238E27FC236}">
                <a16:creationId xmlns:a16="http://schemas.microsoft.com/office/drawing/2014/main" id="{76254650-C26D-4F7F-86D7-64CAFD5DA321}"/>
              </a:ext>
            </a:extLst>
          </p:cNvPr>
          <p:cNvGraphicFramePr>
            <a:graphicFrameLocks noGrp="1"/>
          </p:cNvGraphicFramePr>
          <p:nvPr>
            <p:extLst>
              <p:ext uri="{D42A27DB-BD31-4B8C-83A1-F6EECF244321}">
                <p14:modId xmlns:p14="http://schemas.microsoft.com/office/powerpoint/2010/main" val="1004828213"/>
              </p:ext>
            </p:extLst>
          </p:nvPr>
        </p:nvGraphicFramePr>
        <p:xfrm>
          <a:off x="1537253" y="1709530"/>
          <a:ext cx="7985400" cy="4829382"/>
        </p:xfrm>
        <a:graphic>
          <a:graphicData uri="http://schemas.openxmlformats.org/drawingml/2006/table">
            <a:tbl>
              <a:tblPr firstRow="1" bandRow="1">
                <a:tableStyleId>{5C22544A-7EE6-4342-B048-85BDC9FD1C3A}</a:tableStyleId>
              </a:tblPr>
              <a:tblGrid>
                <a:gridCol w="3297768">
                  <a:extLst>
                    <a:ext uri="{9D8B030D-6E8A-4147-A177-3AD203B41FA5}">
                      <a16:colId xmlns:a16="http://schemas.microsoft.com/office/drawing/2014/main" val="20000"/>
                    </a:ext>
                  </a:extLst>
                </a:gridCol>
                <a:gridCol w="4687632">
                  <a:extLst>
                    <a:ext uri="{9D8B030D-6E8A-4147-A177-3AD203B41FA5}">
                      <a16:colId xmlns:a16="http://schemas.microsoft.com/office/drawing/2014/main" val="20001"/>
                    </a:ext>
                  </a:extLst>
                </a:gridCol>
              </a:tblGrid>
              <a:tr h="536598">
                <a:tc>
                  <a:txBody>
                    <a:bodyPr/>
                    <a:lstStyle/>
                    <a:p>
                      <a:r>
                        <a:rPr lang="en-US" sz="1800" dirty="0"/>
                        <a:t>Reactive Language</a:t>
                      </a:r>
                    </a:p>
                  </a:txBody>
                  <a:tcPr marT="45680" marB="45680"/>
                </a:tc>
                <a:tc>
                  <a:txBody>
                    <a:bodyPr/>
                    <a:lstStyle/>
                    <a:p>
                      <a:r>
                        <a:rPr lang="en-US" sz="1800" dirty="0"/>
                        <a:t>Proactive Language</a:t>
                      </a:r>
                    </a:p>
                  </a:txBody>
                  <a:tcPr marT="45680" marB="45680"/>
                </a:tc>
                <a:extLst>
                  <a:ext uri="{0D108BD9-81ED-4DB2-BD59-A6C34878D82A}">
                    <a16:rowId xmlns:a16="http://schemas.microsoft.com/office/drawing/2014/main" val="10000"/>
                  </a:ext>
                </a:extLst>
              </a:tr>
              <a:tr h="536598">
                <a:tc>
                  <a:txBody>
                    <a:bodyPr/>
                    <a:lstStyle/>
                    <a:p>
                      <a:r>
                        <a:rPr lang="en-US" sz="1800" dirty="0"/>
                        <a:t>There’s nothing I can do</a:t>
                      </a:r>
                    </a:p>
                  </a:txBody>
                  <a:tcPr marT="45680" marB="45680"/>
                </a:tc>
                <a:tc>
                  <a:txBody>
                    <a:bodyPr/>
                    <a:lstStyle/>
                    <a:p>
                      <a:r>
                        <a:rPr lang="en-US" sz="1800" dirty="0"/>
                        <a:t>Let’s look at our alternatives</a:t>
                      </a:r>
                    </a:p>
                  </a:txBody>
                  <a:tcPr marT="45680" marB="45680"/>
                </a:tc>
                <a:extLst>
                  <a:ext uri="{0D108BD9-81ED-4DB2-BD59-A6C34878D82A}">
                    <a16:rowId xmlns:a16="http://schemas.microsoft.com/office/drawing/2014/main" val="10001"/>
                  </a:ext>
                </a:extLst>
              </a:tr>
              <a:tr h="536598">
                <a:tc>
                  <a:txBody>
                    <a:bodyPr/>
                    <a:lstStyle/>
                    <a:p>
                      <a:r>
                        <a:rPr lang="en-US" sz="1800" dirty="0"/>
                        <a:t>That’s just the way I am.</a:t>
                      </a:r>
                    </a:p>
                  </a:txBody>
                  <a:tcPr marT="45680" marB="45680"/>
                </a:tc>
                <a:tc>
                  <a:txBody>
                    <a:bodyPr/>
                    <a:lstStyle/>
                    <a:p>
                      <a:r>
                        <a:rPr lang="en-US" sz="1800" dirty="0"/>
                        <a:t>I can choose a different approach.</a:t>
                      </a:r>
                    </a:p>
                  </a:txBody>
                  <a:tcPr marT="45680" marB="45680"/>
                </a:tc>
                <a:extLst>
                  <a:ext uri="{0D108BD9-81ED-4DB2-BD59-A6C34878D82A}">
                    <a16:rowId xmlns:a16="http://schemas.microsoft.com/office/drawing/2014/main" val="10002"/>
                  </a:ext>
                </a:extLst>
              </a:tr>
              <a:tr h="536598">
                <a:tc>
                  <a:txBody>
                    <a:bodyPr/>
                    <a:lstStyle/>
                    <a:p>
                      <a:r>
                        <a:rPr lang="en-US" sz="1800" dirty="0"/>
                        <a:t>He makes me so mad.</a:t>
                      </a:r>
                    </a:p>
                  </a:txBody>
                  <a:tcPr marT="45680" marB="45680"/>
                </a:tc>
                <a:tc>
                  <a:txBody>
                    <a:bodyPr/>
                    <a:lstStyle/>
                    <a:p>
                      <a:r>
                        <a:rPr lang="en-US" sz="1800" dirty="0"/>
                        <a:t>I can control my own feelings.</a:t>
                      </a:r>
                    </a:p>
                  </a:txBody>
                  <a:tcPr marT="45680" marB="45680"/>
                </a:tc>
                <a:extLst>
                  <a:ext uri="{0D108BD9-81ED-4DB2-BD59-A6C34878D82A}">
                    <a16:rowId xmlns:a16="http://schemas.microsoft.com/office/drawing/2014/main" val="10003"/>
                  </a:ext>
                </a:extLst>
              </a:tr>
              <a:tr h="536598">
                <a:tc>
                  <a:txBody>
                    <a:bodyPr/>
                    <a:lstStyle/>
                    <a:p>
                      <a:r>
                        <a:rPr lang="en-US" sz="1800" dirty="0"/>
                        <a:t>They won’t allow that.</a:t>
                      </a:r>
                    </a:p>
                  </a:txBody>
                  <a:tcPr marT="45680" marB="45680"/>
                </a:tc>
                <a:tc>
                  <a:txBody>
                    <a:bodyPr/>
                    <a:lstStyle/>
                    <a:p>
                      <a:r>
                        <a:rPr lang="en-US" sz="1800" dirty="0"/>
                        <a:t>I can create an effective presentation.</a:t>
                      </a:r>
                    </a:p>
                  </a:txBody>
                  <a:tcPr marT="45680" marB="45680"/>
                </a:tc>
                <a:extLst>
                  <a:ext uri="{0D108BD9-81ED-4DB2-BD59-A6C34878D82A}">
                    <a16:rowId xmlns:a16="http://schemas.microsoft.com/office/drawing/2014/main" val="10004"/>
                  </a:ext>
                </a:extLst>
              </a:tr>
              <a:tr h="536598">
                <a:tc>
                  <a:txBody>
                    <a:bodyPr/>
                    <a:lstStyle/>
                    <a:p>
                      <a:r>
                        <a:rPr lang="en-US" sz="1800" dirty="0"/>
                        <a:t>I have to do that.</a:t>
                      </a:r>
                    </a:p>
                  </a:txBody>
                  <a:tcPr marT="45680" marB="45680"/>
                </a:tc>
                <a:tc>
                  <a:txBody>
                    <a:bodyPr/>
                    <a:lstStyle/>
                    <a:p>
                      <a:r>
                        <a:rPr lang="en-US" sz="1800" dirty="0"/>
                        <a:t>I will choose an appropriate response.</a:t>
                      </a:r>
                    </a:p>
                  </a:txBody>
                  <a:tcPr marT="45680" marB="45680"/>
                </a:tc>
                <a:extLst>
                  <a:ext uri="{0D108BD9-81ED-4DB2-BD59-A6C34878D82A}">
                    <a16:rowId xmlns:a16="http://schemas.microsoft.com/office/drawing/2014/main" val="10005"/>
                  </a:ext>
                </a:extLst>
              </a:tr>
              <a:tr h="536598">
                <a:tc>
                  <a:txBody>
                    <a:bodyPr/>
                    <a:lstStyle/>
                    <a:p>
                      <a:r>
                        <a:rPr lang="en-US" sz="1800" dirty="0"/>
                        <a:t>I can’t</a:t>
                      </a:r>
                    </a:p>
                  </a:txBody>
                  <a:tcPr marT="45680" marB="45680"/>
                </a:tc>
                <a:tc>
                  <a:txBody>
                    <a:bodyPr/>
                    <a:lstStyle/>
                    <a:p>
                      <a:r>
                        <a:rPr lang="en-US" sz="1800" dirty="0"/>
                        <a:t>I choose.</a:t>
                      </a:r>
                    </a:p>
                  </a:txBody>
                  <a:tcPr marT="45680" marB="45680"/>
                </a:tc>
                <a:extLst>
                  <a:ext uri="{0D108BD9-81ED-4DB2-BD59-A6C34878D82A}">
                    <a16:rowId xmlns:a16="http://schemas.microsoft.com/office/drawing/2014/main" val="10006"/>
                  </a:ext>
                </a:extLst>
              </a:tr>
              <a:tr h="536598">
                <a:tc>
                  <a:txBody>
                    <a:bodyPr/>
                    <a:lstStyle/>
                    <a:p>
                      <a:r>
                        <a:rPr lang="en-US" sz="1800" dirty="0"/>
                        <a:t>I must.</a:t>
                      </a:r>
                    </a:p>
                  </a:txBody>
                  <a:tcPr marT="45680" marB="45680"/>
                </a:tc>
                <a:tc>
                  <a:txBody>
                    <a:bodyPr/>
                    <a:lstStyle/>
                    <a:p>
                      <a:r>
                        <a:rPr lang="en-US" sz="1800" dirty="0"/>
                        <a:t>I prefer.</a:t>
                      </a:r>
                    </a:p>
                  </a:txBody>
                  <a:tcPr marT="45680" marB="45680"/>
                </a:tc>
                <a:extLst>
                  <a:ext uri="{0D108BD9-81ED-4DB2-BD59-A6C34878D82A}">
                    <a16:rowId xmlns:a16="http://schemas.microsoft.com/office/drawing/2014/main" val="10007"/>
                  </a:ext>
                </a:extLst>
              </a:tr>
              <a:tr h="536598">
                <a:tc>
                  <a:txBody>
                    <a:bodyPr/>
                    <a:lstStyle/>
                    <a:p>
                      <a:r>
                        <a:rPr lang="en-US" sz="1800" dirty="0"/>
                        <a:t>If only.</a:t>
                      </a:r>
                    </a:p>
                  </a:txBody>
                  <a:tcPr marT="45680" marB="45680"/>
                </a:tc>
                <a:tc>
                  <a:txBody>
                    <a:bodyPr/>
                    <a:lstStyle/>
                    <a:p>
                      <a:r>
                        <a:rPr lang="en-US" sz="1800" dirty="0"/>
                        <a:t>I will.</a:t>
                      </a:r>
                    </a:p>
                  </a:txBody>
                  <a:tcPr marT="45680" marB="45680"/>
                </a:tc>
                <a:extLst>
                  <a:ext uri="{0D108BD9-81ED-4DB2-BD59-A6C34878D82A}">
                    <a16:rowId xmlns:a16="http://schemas.microsoft.com/office/drawing/2014/main" val="10008"/>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4OUa1uvdXoA3rfSCOQLkv3"/>
</p:tagLst>
</file>

<file path=ppt/tags/tag2.xml><?xml version="1.0" encoding="utf-8"?>
<p:tagLst xmlns:a="http://schemas.openxmlformats.org/drawingml/2006/main" xmlns:r="http://schemas.openxmlformats.org/officeDocument/2006/relationships" xmlns:p="http://schemas.openxmlformats.org/presentationml/2006/main">
  <p:tag name="DVSHAPEID" val="JTLokYh5lyLJbPSmlMkYTz"/>
</p:tagLst>
</file>

<file path=ppt/tags/tag3.xml><?xml version="1.0" encoding="utf-8"?>
<p:tagLst xmlns:a="http://schemas.openxmlformats.org/drawingml/2006/main" xmlns:r="http://schemas.openxmlformats.org/officeDocument/2006/relationships" xmlns:p="http://schemas.openxmlformats.org/presentationml/2006/main">
  <p:tag name="DVSHAPEID" val="DE9tIot0GQttxsrz5EzfbV"/>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58</TotalTime>
  <Words>931</Words>
  <Application>Microsoft Office PowerPoint</Application>
  <PresentationFormat>Widescreen</PresentationFormat>
  <Paragraphs>101</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Georgia</vt:lpstr>
      <vt:lpstr>Trebuchet MS</vt:lpstr>
      <vt:lpstr>Wingdings 3</vt:lpstr>
      <vt:lpstr>Wisp</vt:lpstr>
      <vt:lpstr>Academic Life and Skills I</vt:lpstr>
      <vt:lpstr>PowerPoint Presentation</vt:lpstr>
      <vt:lpstr>Why Should a “Center of Excellence” Focus on Habits?</vt:lpstr>
      <vt:lpstr>7 Habits of Highly Effective People       </vt:lpstr>
      <vt:lpstr>The structure</vt:lpstr>
      <vt:lpstr>The three fundamental paradigms</vt:lpstr>
      <vt:lpstr>Be Proactive</vt:lpstr>
      <vt:lpstr>Be proactive</vt:lpstr>
      <vt:lpstr>Reactive Vs. Proactive language</vt:lpstr>
      <vt:lpstr>Circle of Influence/Circle of Concern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Life and Skills I</dc:title>
  <dc:creator>Dilshad Hamad</dc:creator>
  <cp:lastModifiedBy>Dilshad Hamad</cp:lastModifiedBy>
  <cp:revision>7</cp:revision>
  <dcterms:created xsi:type="dcterms:W3CDTF">2019-10-15T08:09:39Z</dcterms:created>
  <dcterms:modified xsi:type="dcterms:W3CDTF">2019-10-22T06:33:43Z</dcterms:modified>
</cp:coreProperties>
</file>