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257" r:id="rId3"/>
    <p:sldId id="262" r:id="rId4"/>
    <p:sldId id="263" r:id="rId5"/>
    <p:sldId id="264" r:id="rId6"/>
    <p:sldId id="265" r:id="rId7"/>
    <p:sldId id="267" r:id="rId8"/>
    <p:sldId id="266" r:id="rId9"/>
    <p:sldId id="268" r:id="rId10"/>
    <p:sldId id="269" r:id="rId11"/>
    <p:sldId id="259" r:id="rId12"/>
    <p:sldId id="270" r:id="rId13"/>
    <p:sldId id="271" r:id="rId14"/>
    <p:sldId id="260" r:id="rId15"/>
    <p:sldId id="272" r:id="rId16"/>
    <p:sldId id="273" r:id="rId17"/>
    <p:sldId id="274" r:id="rId18"/>
    <p:sldId id="275" r:id="rId19"/>
    <p:sldId id="276" r:id="rId20"/>
    <p:sldId id="277" r:id="rId21"/>
    <p:sldId id="278" r:id="rId22"/>
    <p:sldId id="280" r:id="rId23"/>
    <p:sldId id="279" r:id="rId24"/>
    <p:sldId id="281" r:id="rId25"/>
    <p:sldId id="282" r:id="rId26"/>
    <p:sldId id="283" r:id="rId27"/>
    <p:sldId id="284" r:id="rId28"/>
    <p:sldId id="285" r:id="rId29"/>
    <p:sldId id="286" r:id="rId30"/>
    <p:sldId id="287" r:id="rId31"/>
    <p:sldId id="288" r:id="rId32"/>
    <p:sldId id="289" r:id="rId33"/>
    <p:sldId id="290" r:id="rId34"/>
    <p:sldId id="291"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A62541-F6D1-45B8-9305-749E337DACDB}"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394F1E88-B89E-4A69-BCBB-8DADCD8F01E5}">
      <dgm:prSet phldrT="[Text]" custT="1"/>
      <dgm:spPr/>
      <dgm:t>
        <a:bodyPr/>
        <a:lstStyle/>
        <a:p>
          <a:r>
            <a:rPr lang="en-US" sz="3200" dirty="0">
              <a:solidFill>
                <a:schemeClr val="bg1"/>
              </a:solidFill>
              <a:latin typeface="Garamond" panose="02020404030301010803" pitchFamily="18" charset="0"/>
            </a:rPr>
            <a:t>there are truths to be known about</a:t>
          </a:r>
        </a:p>
        <a:p>
          <a:r>
            <a:rPr lang="en-US" sz="3200" dirty="0">
              <a:solidFill>
                <a:schemeClr val="bg1"/>
              </a:solidFill>
              <a:latin typeface="Garamond" panose="02020404030301010803" pitchFamily="18" charset="0"/>
            </a:rPr>
            <a:t>the way the natural and social worlds work. The truth can be observed</a:t>
          </a:r>
        </a:p>
      </dgm:t>
    </dgm:pt>
    <dgm:pt modelId="{956C0E1A-9054-4223-A38F-A247F78C4978}" type="parTrans" cxnId="{CDA36EFF-1AF6-4C52-AAC5-12584C062E8A}">
      <dgm:prSet/>
      <dgm:spPr/>
      <dgm:t>
        <a:bodyPr/>
        <a:lstStyle/>
        <a:p>
          <a:endParaRPr lang="en-US"/>
        </a:p>
      </dgm:t>
    </dgm:pt>
    <dgm:pt modelId="{C4FE3F37-4BCA-41C2-93F2-CF52D78BA5AC}" type="sibTrans" cxnId="{CDA36EFF-1AF6-4C52-AAC5-12584C062E8A}">
      <dgm:prSet/>
      <dgm:spPr/>
      <dgm:t>
        <a:bodyPr/>
        <a:lstStyle/>
        <a:p>
          <a:endParaRPr lang="en-US"/>
        </a:p>
      </dgm:t>
    </dgm:pt>
    <dgm:pt modelId="{0FD5D172-7CAC-4DCD-A271-8B459DFFB65C}">
      <dgm:prSet phldrT="[Text]" custT="1"/>
      <dgm:spPr/>
      <dgm:t>
        <a:bodyPr/>
        <a:lstStyle/>
        <a:p>
          <a:r>
            <a:rPr lang="en-US" sz="3200" dirty="0">
              <a:latin typeface="Garamond" panose="02020404030301010803" pitchFamily="18" charset="0"/>
            </a:rPr>
            <a:t>all knowledge of these worlds is</a:t>
          </a:r>
        </a:p>
        <a:p>
          <a:r>
            <a:rPr lang="en-US" sz="3200" dirty="0">
              <a:latin typeface="Garamond" panose="02020404030301010803" pitchFamily="18" charset="0"/>
            </a:rPr>
            <a:t>tentative; reality can not be observed directly but through concepts and theories</a:t>
          </a:r>
        </a:p>
      </dgm:t>
    </dgm:pt>
    <dgm:pt modelId="{4084DB39-F237-4D4E-9249-3497B9D4C7A7}" type="parTrans" cxnId="{CA9E415A-80B1-4474-9B6C-C53AC5AA914E}">
      <dgm:prSet/>
      <dgm:spPr/>
      <dgm:t>
        <a:bodyPr/>
        <a:lstStyle/>
        <a:p>
          <a:endParaRPr lang="en-US"/>
        </a:p>
      </dgm:t>
    </dgm:pt>
    <dgm:pt modelId="{EBE77B66-68D5-4B95-94E5-E9A09FCD624F}" type="sibTrans" cxnId="{CA9E415A-80B1-4474-9B6C-C53AC5AA914E}">
      <dgm:prSet/>
      <dgm:spPr/>
      <dgm:t>
        <a:bodyPr/>
        <a:lstStyle/>
        <a:p>
          <a:endParaRPr lang="en-US"/>
        </a:p>
      </dgm:t>
    </dgm:pt>
    <dgm:pt modelId="{6408A331-9F4C-4131-9B2D-476D2252FD5C}">
      <dgm:prSet phldrT="[Text]" custT="1"/>
      <dgm:spPr/>
      <dgm:t>
        <a:bodyPr/>
        <a:lstStyle/>
        <a:p>
          <a:r>
            <a:rPr lang="en-US" sz="3200" dirty="0">
              <a:latin typeface="Garamond" panose="02020404030301010803" pitchFamily="18" charset="0"/>
            </a:rPr>
            <a:t>all knowledge</a:t>
          </a:r>
        </a:p>
        <a:p>
          <a:r>
            <a:rPr lang="en-US" sz="3200" dirty="0">
              <a:latin typeface="Garamond" panose="02020404030301010803" pitchFamily="18" charset="0"/>
            </a:rPr>
            <a:t>of the world, but particularly of the social world, is relative in time and space; there</a:t>
          </a:r>
        </a:p>
        <a:p>
          <a:r>
            <a:rPr lang="en-US" sz="3200" dirty="0">
              <a:latin typeface="Garamond" panose="02020404030301010803" pitchFamily="18" charset="0"/>
            </a:rPr>
            <a:t>are no absolute truths.</a:t>
          </a:r>
        </a:p>
      </dgm:t>
    </dgm:pt>
    <dgm:pt modelId="{AE1984EF-5097-4BF7-ACD9-37E594E993C3}" type="parTrans" cxnId="{E809A103-9EDB-45DB-AEF9-299EFFF601E2}">
      <dgm:prSet/>
      <dgm:spPr/>
      <dgm:t>
        <a:bodyPr/>
        <a:lstStyle/>
        <a:p>
          <a:endParaRPr lang="en-US"/>
        </a:p>
      </dgm:t>
    </dgm:pt>
    <dgm:pt modelId="{DF36AF88-BA4A-409F-816A-B1998298B155}" type="sibTrans" cxnId="{E809A103-9EDB-45DB-AEF9-299EFFF601E2}">
      <dgm:prSet/>
      <dgm:spPr/>
      <dgm:t>
        <a:bodyPr/>
        <a:lstStyle/>
        <a:p>
          <a:endParaRPr lang="en-US"/>
        </a:p>
      </dgm:t>
    </dgm:pt>
    <dgm:pt modelId="{93631325-3479-4C73-97E8-D9C672A338C1}" type="pres">
      <dgm:prSet presAssocID="{BFA62541-F6D1-45B8-9305-749E337DACDB}" presName="Name0" presStyleCnt="0">
        <dgm:presLayoutVars>
          <dgm:dir/>
          <dgm:resizeHandles val="exact"/>
        </dgm:presLayoutVars>
      </dgm:prSet>
      <dgm:spPr/>
    </dgm:pt>
    <dgm:pt modelId="{42366DF0-3883-47C0-BF89-9CF74EFF31F3}" type="pres">
      <dgm:prSet presAssocID="{394F1E88-B89E-4A69-BCBB-8DADCD8F01E5}" presName="node" presStyleLbl="node1" presStyleIdx="0" presStyleCnt="3">
        <dgm:presLayoutVars>
          <dgm:bulletEnabled val="1"/>
        </dgm:presLayoutVars>
      </dgm:prSet>
      <dgm:spPr/>
    </dgm:pt>
    <dgm:pt modelId="{1C4D1644-9A8E-409A-AFE6-D217AA4A82A0}" type="pres">
      <dgm:prSet presAssocID="{C4FE3F37-4BCA-41C2-93F2-CF52D78BA5AC}" presName="sibTrans" presStyleCnt="0"/>
      <dgm:spPr/>
    </dgm:pt>
    <dgm:pt modelId="{5845FB49-B6CB-40BE-BF07-99C646058823}" type="pres">
      <dgm:prSet presAssocID="{0FD5D172-7CAC-4DCD-A271-8B459DFFB65C}" presName="node" presStyleLbl="node1" presStyleIdx="1" presStyleCnt="3">
        <dgm:presLayoutVars>
          <dgm:bulletEnabled val="1"/>
        </dgm:presLayoutVars>
      </dgm:prSet>
      <dgm:spPr/>
    </dgm:pt>
    <dgm:pt modelId="{38B14292-E9E1-4DDC-878C-CBD0EB9AD966}" type="pres">
      <dgm:prSet presAssocID="{EBE77B66-68D5-4B95-94E5-E9A09FCD624F}" presName="sibTrans" presStyleCnt="0"/>
      <dgm:spPr/>
    </dgm:pt>
    <dgm:pt modelId="{6454019B-70CF-41E4-BA70-EE90AB8BDC3E}" type="pres">
      <dgm:prSet presAssocID="{6408A331-9F4C-4131-9B2D-476D2252FD5C}" presName="node" presStyleLbl="node1" presStyleIdx="2" presStyleCnt="3">
        <dgm:presLayoutVars>
          <dgm:bulletEnabled val="1"/>
        </dgm:presLayoutVars>
      </dgm:prSet>
      <dgm:spPr/>
    </dgm:pt>
  </dgm:ptLst>
  <dgm:cxnLst>
    <dgm:cxn modelId="{E809A103-9EDB-45DB-AEF9-299EFFF601E2}" srcId="{BFA62541-F6D1-45B8-9305-749E337DACDB}" destId="{6408A331-9F4C-4131-9B2D-476D2252FD5C}" srcOrd="2" destOrd="0" parTransId="{AE1984EF-5097-4BF7-ACD9-37E594E993C3}" sibTransId="{DF36AF88-BA4A-409F-816A-B1998298B155}"/>
    <dgm:cxn modelId="{FCEAE03A-C8F0-431A-825F-7F7751F415BC}" type="presOf" srcId="{0FD5D172-7CAC-4DCD-A271-8B459DFFB65C}" destId="{5845FB49-B6CB-40BE-BF07-99C646058823}" srcOrd="0" destOrd="0" presId="urn:microsoft.com/office/officeart/2005/8/layout/hList6"/>
    <dgm:cxn modelId="{CA9E415A-80B1-4474-9B6C-C53AC5AA914E}" srcId="{BFA62541-F6D1-45B8-9305-749E337DACDB}" destId="{0FD5D172-7CAC-4DCD-A271-8B459DFFB65C}" srcOrd="1" destOrd="0" parTransId="{4084DB39-F237-4D4E-9249-3497B9D4C7A7}" sibTransId="{EBE77B66-68D5-4B95-94E5-E9A09FCD624F}"/>
    <dgm:cxn modelId="{9FD5EEB1-77DE-4407-8E5E-37CD442B3928}" type="presOf" srcId="{BFA62541-F6D1-45B8-9305-749E337DACDB}" destId="{93631325-3479-4C73-97E8-D9C672A338C1}" srcOrd="0" destOrd="0" presId="urn:microsoft.com/office/officeart/2005/8/layout/hList6"/>
    <dgm:cxn modelId="{C2E82DD1-D654-49C6-B552-AEA40B84AA46}" type="presOf" srcId="{394F1E88-B89E-4A69-BCBB-8DADCD8F01E5}" destId="{42366DF0-3883-47C0-BF89-9CF74EFF31F3}" srcOrd="0" destOrd="0" presId="urn:microsoft.com/office/officeart/2005/8/layout/hList6"/>
    <dgm:cxn modelId="{96CCA3F1-7D09-4F55-BE52-DCDA84DC5134}" type="presOf" srcId="{6408A331-9F4C-4131-9B2D-476D2252FD5C}" destId="{6454019B-70CF-41E4-BA70-EE90AB8BDC3E}" srcOrd="0" destOrd="0" presId="urn:microsoft.com/office/officeart/2005/8/layout/hList6"/>
    <dgm:cxn modelId="{CDA36EFF-1AF6-4C52-AAC5-12584C062E8A}" srcId="{BFA62541-F6D1-45B8-9305-749E337DACDB}" destId="{394F1E88-B89E-4A69-BCBB-8DADCD8F01E5}" srcOrd="0" destOrd="0" parTransId="{956C0E1A-9054-4223-A38F-A247F78C4978}" sibTransId="{C4FE3F37-4BCA-41C2-93F2-CF52D78BA5AC}"/>
    <dgm:cxn modelId="{F56DA04D-AC56-492F-9017-EE2E09134799}" type="presParOf" srcId="{93631325-3479-4C73-97E8-D9C672A338C1}" destId="{42366DF0-3883-47C0-BF89-9CF74EFF31F3}" srcOrd="0" destOrd="0" presId="urn:microsoft.com/office/officeart/2005/8/layout/hList6"/>
    <dgm:cxn modelId="{FED8CC3B-10D9-448C-AD38-614805594055}" type="presParOf" srcId="{93631325-3479-4C73-97E8-D9C672A338C1}" destId="{1C4D1644-9A8E-409A-AFE6-D217AA4A82A0}" srcOrd="1" destOrd="0" presId="urn:microsoft.com/office/officeart/2005/8/layout/hList6"/>
    <dgm:cxn modelId="{3C2662F8-35D5-471E-B1F7-C3EC8ADAE1F5}" type="presParOf" srcId="{93631325-3479-4C73-97E8-D9C672A338C1}" destId="{5845FB49-B6CB-40BE-BF07-99C646058823}" srcOrd="2" destOrd="0" presId="urn:microsoft.com/office/officeart/2005/8/layout/hList6"/>
    <dgm:cxn modelId="{CDC01342-6139-462F-8C8F-BFCA89ABC47F}" type="presParOf" srcId="{93631325-3479-4C73-97E8-D9C672A338C1}" destId="{38B14292-E9E1-4DDC-878C-CBD0EB9AD966}" srcOrd="3" destOrd="0" presId="urn:microsoft.com/office/officeart/2005/8/layout/hList6"/>
    <dgm:cxn modelId="{D1F98E6F-CAAB-4C93-8C26-678B2A056A1B}" type="presParOf" srcId="{93631325-3479-4C73-97E8-D9C672A338C1}" destId="{6454019B-70CF-41E4-BA70-EE90AB8BDC3E}"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366DF0-3883-47C0-BF89-9CF74EFF31F3}">
      <dsp:nvSpPr>
        <dsp:cNvPr id="0" name=""/>
        <dsp:cNvSpPr/>
      </dsp:nvSpPr>
      <dsp:spPr>
        <a:xfrm rot="16200000">
          <a:off x="-627337" y="628696"/>
          <a:ext cx="4790363" cy="3532969"/>
        </a:xfrm>
        <a:prstGeom prst="flowChartManualOperati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0" tIns="0" rIns="203200" bIns="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bg1"/>
              </a:solidFill>
              <a:latin typeface="Garamond" panose="02020404030301010803" pitchFamily="18" charset="0"/>
            </a:rPr>
            <a:t>there are truths to be known about</a:t>
          </a:r>
        </a:p>
        <a:p>
          <a:pPr marL="0" lvl="0" indent="0" algn="ctr" defTabSz="1422400">
            <a:lnSpc>
              <a:spcPct val="90000"/>
            </a:lnSpc>
            <a:spcBef>
              <a:spcPct val="0"/>
            </a:spcBef>
            <a:spcAft>
              <a:spcPct val="35000"/>
            </a:spcAft>
            <a:buNone/>
          </a:pPr>
          <a:r>
            <a:rPr lang="en-US" sz="3200" kern="1200" dirty="0">
              <a:solidFill>
                <a:schemeClr val="bg1"/>
              </a:solidFill>
              <a:latin typeface="Garamond" panose="02020404030301010803" pitchFamily="18" charset="0"/>
            </a:rPr>
            <a:t>the way the natural and social worlds work. The truth can be observed</a:t>
          </a:r>
        </a:p>
      </dsp:txBody>
      <dsp:txXfrm rot="5400000">
        <a:off x="1360" y="958072"/>
        <a:ext cx="3532969" cy="2874217"/>
      </dsp:txXfrm>
    </dsp:sp>
    <dsp:sp modelId="{5845FB49-B6CB-40BE-BF07-99C646058823}">
      <dsp:nvSpPr>
        <dsp:cNvPr id="0" name=""/>
        <dsp:cNvSpPr/>
      </dsp:nvSpPr>
      <dsp:spPr>
        <a:xfrm rot="16200000">
          <a:off x="3170604" y="628696"/>
          <a:ext cx="4790363" cy="3532969"/>
        </a:xfrm>
        <a:prstGeom prst="flowChartManualOperati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0" tIns="0" rIns="203200" bIns="0"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Garamond" panose="02020404030301010803" pitchFamily="18" charset="0"/>
            </a:rPr>
            <a:t>all knowledge of these worlds is</a:t>
          </a:r>
        </a:p>
        <a:p>
          <a:pPr marL="0" lvl="0" indent="0" algn="ctr" defTabSz="1422400">
            <a:lnSpc>
              <a:spcPct val="90000"/>
            </a:lnSpc>
            <a:spcBef>
              <a:spcPct val="0"/>
            </a:spcBef>
            <a:spcAft>
              <a:spcPct val="35000"/>
            </a:spcAft>
            <a:buNone/>
          </a:pPr>
          <a:r>
            <a:rPr lang="en-US" sz="3200" kern="1200" dirty="0">
              <a:latin typeface="Garamond" panose="02020404030301010803" pitchFamily="18" charset="0"/>
            </a:rPr>
            <a:t>tentative; reality can not be observed directly but through concepts and theories</a:t>
          </a:r>
        </a:p>
      </dsp:txBody>
      <dsp:txXfrm rot="5400000">
        <a:off x="3799301" y="958072"/>
        <a:ext cx="3532969" cy="2874217"/>
      </dsp:txXfrm>
    </dsp:sp>
    <dsp:sp modelId="{6454019B-70CF-41E4-BA70-EE90AB8BDC3E}">
      <dsp:nvSpPr>
        <dsp:cNvPr id="0" name=""/>
        <dsp:cNvSpPr/>
      </dsp:nvSpPr>
      <dsp:spPr>
        <a:xfrm rot="16200000">
          <a:off x="6968547" y="628696"/>
          <a:ext cx="4790363" cy="3532969"/>
        </a:xfrm>
        <a:prstGeom prst="flowChartManualOperati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0" tIns="0" rIns="203200" bIns="0"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Garamond" panose="02020404030301010803" pitchFamily="18" charset="0"/>
            </a:rPr>
            <a:t>all knowledge</a:t>
          </a:r>
        </a:p>
        <a:p>
          <a:pPr marL="0" lvl="0" indent="0" algn="ctr" defTabSz="1422400">
            <a:lnSpc>
              <a:spcPct val="90000"/>
            </a:lnSpc>
            <a:spcBef>
              <a:spcPct val="0"/>
            </a:spcBef>
            <a:spcAft>
              <a:spcPct val="35000"/>
            </a:spcAft>
            <a:buNone/>
          </a:pPr>
          <a:r>
            <a:rPr lang="en-US" sz="3200" kern="1200" dirty="0">
              <a:latin typeface="Garamond" panose="02020404030301010803" pitchFamily="18" charset="0"/>
            </a:rPr>
            <a:t>of the world, but particularly of the social world, is relative in time and space; there</a:t>
          </a:r>
        </a:p>
        <a:p>
          <a:pPr marL="0" lvl="0" indent="0" algn="ctr" defTabSz="1422400">
            <a:lnSpc>
              <a:spcPct val="90000"/>
            </a:lnSpc>
            <a:spcBef>
              <a:spcPct val="0"/>
            </a:spcBef>
            <a:spcAft>
              <a:spcPct val="35000"/>
            </a:spcAft>
            <a:buNone/>
          </a:pPr>
          <a:r>
            <a:rPr lang="en-US" sz="3200" kern="1200" dirty="0">
              <a:latin typeface="Garamond" panose="02020404030301010803" pitchFamily="18" charset="0"/>
            </a:rPr>
            <a:t>are no absolute truths.</a:t>
          </a:r>
        </a:p>
      </dsp:txBody>
      <dsp:txXfrm rot="5400000">
        <a:off x="7597244" y="958072"/>
        <a:ext cx="3532969" cy="2874217"/>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3073F4-0E0E-49B1-B7EB-22AC7FDFD757}" type="datetimeFigureOut">
              <a:rPr lang="en-US" smtClean="0"/>
              <a:t>10/8/2019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059E89-86D2-4BC6-A259-DB59006625B4}" type="slidenum">
              <a:rPr lang="en-US" smtClean="0"/>
              <a:t>‹#›</a:t>
            </a:fld>
            <a:endParaRPr lang="en-US"/>
          </a:p>
        </p:txBody>
      </p:sp>
    </p:spTree>
    <p:extLst>
      <p:ext uri="{BB962C8B-B14F-4D97-AF65-F5344CB8AC3E}">
        <p14:creationId xmlns:p14="http://schemas.microsoft.com/office/powerpoint/2010/main" val="1323304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296FF06-5B95-4D0F-91A3-9F8542FCBB1A}" type="datetime1">
              <a:rPr lang="en-US" smtClean="0"/>
              <a:t>10/8/2019</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1EDF8B5-DD17-40D7-9DAA-43E3CD0B1FD7}" type="slidenum">
              <a:rPr lang="en-US" smtClean="0"/>
              <a:t>‹#›</a:t>
            </a:fld>
            <a:endParaRPr lang="en-US"/>
          </a:p>
        </p:txBody>
      </p:sp>
    </p:spTree>
    <p:extLst>
      <p:ext uri="{BB962C8B-B14F-4D97-AF65-F5344CB8AC3E}">
        <p14:creationId xmlns:p14="http://schemas.microsoft.com/office/powerpoint/2010/main" val="3004473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F6BB0C9-1875-43F8-B491-292ED0AB6A2D}" type="datetime1">
              <a:rPr lang="en-US" smtClean="0"/>
              <a:t>10/8/2019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1EDF8B5-DD17-40D7-9DAA-43E3CD0B1FD7}" type="slidenum">
              <a:rPr lang="en-US" smtClean="0"/>
              <a:t>‹#›</a:t>
            </a:fld>
            <a:endParaRPr lang="en-US"/>
          </a:p>
        </p:txBody>
      </p:sp>
    </p:spTree>
    <p:extLst>
      <p:ext uri="{BB962C8B-B14F-4D97-AF65-F5344CB8AC3E}">
        <p14:creationId xmlns:p14="http://schemas.microsoft.com/office/powerpoint/2010/main" val="2981278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050E99D-740A-46E1-AC6C-A65EB20B4020}" type="datetime1">
              <a:rPr lang="en-US" smtClean="0"/>
              <a:t>10/8/2019</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1EDF8B5-DD17-40D7-9DAA-43E3CD0B1FD7}"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90536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A926037B-0C81-4405-8D64-1F816DA47390}" type="datetime1">
              <a:rPr lang="en-US" smtClean="0"/>
              <a:t>10/8/2019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1EDF8B5-DD17-40D7-9DAA-43E3CD0B1FD7}" type="slidenum">
              <a:rPr lang="en-US" smtClean="0"/>
              <a:t>‹#›</a:t>
            </a:fld>
            <a:endParaRPr lang="en-US"/>
          </a:p>
        </p:txBody>
      </p:sp>
    </p:spTree>
    <p:extLst>
      <p:ext uri="{BB962C8B-B14F-4D97-AF65-F5344CB8AC3E}">
        <p14:creationId xmlns:p14="http://schemas.microsoft.com/office/powerpoint/2010/main" val="18566966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2F3A689E-83A9-417B-AFA3-9D049E740787}" type="datetime1">
              <a:rPr lang="en-US" smtClean="0"/>
              <a:t>10/8/2019</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1EDF8B5-DD17-40D7-9DAA-43E3CD0B1FD7}"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807347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9053847B-2B52-4E0D-AF39-13624501858A}" type="datetime1">
              <a:rPr lang="en-US" smtClean="0"/>
              <a:t>10/8/2019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1EDF8B5-DD17-40D7-9DAA-43E3CD0B1FD7}" type="slidenum">
              <a:rPr lang="en-US" smtClean="0"/>
              <a:t>‹#›</a:t>
            </a:fld>
            <a:endParaRPr lang="en-US"/>
          </a:p>
        </p:txBody>
      </p:sp>
    </p:spTree>
    <p:extLst>
      <p:ext uri="{BB962C8B-B14F-4D97-AF65-F5344CB8AC3E}">
        <p14:creationId xmlns:p14="http://schemas.microsoft.com/office/powerpoint/2010/main" val="40715844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2EEFAB-0DE3-490B-9A8D-5D0354F8B622}" type="datetime1">
              <a:rPr lang="en-US" smtClean="0"/>
              <a:t>10/8/2019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1EDF8B5-DD17-40D7-9DAA-43E3CD0B1FD7}" type="slidenum">
              <a:rPr lang="en-US" smtClean="0"/>
              <a:t>‹#›</a:t>
            </a:fld>
            <a:endParaRPr lang="en-US"/>
          </a:p>
        </p:txBody>
      </p:sp>
    </p:spTree>
    <p:extLst>
      <p:ext uri="{BB962C8B-B14F-4D97-AF65-F5344CB8AC3E}">
        <p14:creationId xmlns:p14="http://schemas.microsoft.com/office/powerpoint/2010/main" val="12427764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8AF82A-04B7-4437-A961-62E89FDC8EDA}" type="datetime1">
              <a:rPr lang="en-US" smtClean="0"/>
              <a:t>10/8/2019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1EDF8B5-DD17-40D7-9DAA-43E3CD0B1FD7}" type="slidenum">
              <a:rPr lang="en-US" smtClean="0"/>
              <a:t>‹#›</a:t>
            </a:fld>
            <a:endParaRPr lang="en-US"/>
          </a:p>
        </p:txBody>
      </p:sp>
    </p:spTree>
    <p:extLst>
      <p:ext uri="{BB962C8B-B14F-4D97-AF65-F5344CB8AC3E}">
        <p14:creationId xmlns:p14="http://schemas.microsoft.com/office/powerpoint/2010/main" val="3708789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2C0C61-6D8C-4D2C-9B34-A955A2E1FD69}" type="datetime1">
              <a:rPr lang="en-US" smtClean="0"/>
              <a:t>10/8/2019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1EDF8B5-DD17-40D7-9DAA-43E3CD0B1FD7}" type="slidenum">
              <a:rPr lang="en-US" smtClean="0"/>
              <a:t>‹#›</a:t>
            </a:fld>
            <a:endParaRPr lang="en-US"/>
          </a:p>
        </p:txBody>
      </p:sp>
    </p:spTree>
    <p:extLst>
      <p:ext uri="{BB962C8B-B14F-4D97-AF65-F5344CB8AC3E}">
        <p14:creationId xmlns:p14="http://schemas.microsoft.com/office/powerpoint/2010/main" val="3292964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F7F228C-AA1D-4E9C-869A-33659C910491}" type="datetime1">
              <a:rPr lang="en-US" smtClean="0"/>
              <a:t>10/8/2019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1EDF8B5-DD17-40D7-9DAA-43E3CD0B1FD7}" type="slidenum">
              <a:rPr lang="en-US" smtClean="0"/>
              <a:t>‹#›</a:t>
            </a:fld>
            <a:endParaRPr lang="en-US"/>
          </a:p>
        </p:txBody>
      </p:sp>
    </p:spTree>
    <p:extLst>
      <p:ext uri="{BB962C8B-B14F-4D97-AF65-F5344CB8AC3E}">
        <p14:creationId xmlns:p14="http://schemas.microsoft.com/office/powerpoint/2010/main" val="2911426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B588B31-899E-432A-8C1C-726181CF5D86}" type="datetime1">
              <a:rPr lang="en-US" smtClean="0"/>
              <a:t>10/8/2019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1EDF8B5-DD17-40D7-9DAA-43E3CD0B1FD7}" type="slidenum">
              <a:rPr lang="en-US" smtClean="0"/>
              <a:t>‹#›</a:t>
            </a:fld>
            <a:endParaRPr lang="en-US"/>
          </a:p>
        </p:txBody>
      </p:sp>
    </p:spTree>
    <p:extLst>
      <p:ext uri="{BB962C8B-B14F-4D97-AF65-F5344CB8AC3E}">
        <p14:creationId xmlns:p14="http://schemas.microsoft.com/office/powerpoint/2010/main" val="1155055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F59B447-0D9D-4D26-AA55-9ECEDA345E8B}" type="datetime1">
              <a:rPr lang="en-US" smtClean="0"/>
              <a:t>10/8/2019</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1EDF8B5-DD17-40D7-9DAA-43E3CD0B1FD7}" type="slidenum">
              <a:rPr lang="en-US" smtClean="0"/>
              <a:t>‹#›</a:t>
            </a:fld>
            <a:endParaRPr lang="en-US"/>
          </a:p>
        </p:txBody>
      </p:sp>
    </p:spTree>
    <p:extLst>
      <p:ext uri="{BB962C8B-B14F-4D97-AF65-F5344CB8AC3E}">
        <p14:creationId xmlns:p14="http://schemas.microsoft.com/office/powerpoint/2010/main" val="1688098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AA38144-2F19-4ED8-8E70-50086064E824}" type="datetime1">
              <a:rPr lang="en-US" smtClean="0"/>
              <a:t>10/8/2019</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1EDF8B5-DD17-40D7-9DAA-43E3CD0B1FD7}" type="slidenum">
              <a:rPr lang="en-US" smtClean="0"/>
              <a:t>‹#›</a:t>
            </a:fld>
            <a:endParaRPr lang="en-US"/>
          </a:p>
        </p:txBody>
      </p:sp>
    </p:spTree>
    <p:extLst>
      <p:ext uri="{BB962C8B-B14F-4D97-AF65-F5344CB8AC3E}">
        <p14:creationId xmlns:p14="http://schemas.microsoft.com/office/powerpoint/2010/main" val="1501445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2854F6-4177-436F-92F3-45DD4F779B57}" type="datetime1">
              <a:rPr lang="en-US" smtClean="0"/>
              <a:t>10/8/2019</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1EDF8B5-DD17-40D7-9DAA-43E3CD0B1FD7}" type="slidenum">
              <a:rPr lang="en-US" smtClean="0"/>
              <a:t>‹#›</a:t>
            </a:fld>
            <a:endParaRPr lang="en-US"/>
          </a:p>
        </p:txBody>
      </p:sp>
    </p:spTree>
    <p:extLst>
      <p:ext uri="{BB962C8B-B14F-4D97-AF65-F5344CB8AC3E}">
        <p14:creationId xmlns:p14="http://schemas.microsoft.com/office/powerpoint/2010/main" val="1097436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61258D6-05E8-4BD0-8B5B-9DAABD677519}" type="datetime1">
              <a:rPr lang="en-US" smtClean="0"/>
              <a:t>10/8/2019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1EDF8B5-DD17-40D7-9DAA-43E3CD0B1FD7}" type="slidenum">
              <a:rPr lang="en-US" smtClean="0"/>
              <a:t>‹#›</a:t>
            </a:fld>
            <a:endParaRPr lang="en-US"/>
          </a:p>
        </p:txBody>
      </p:sp>
    </p:spTree>
    <p:extLst>
      <p:ext uri="{BB962C8B-B14F-4D97-AF65-F5344CB8AC3E}">
        <p14:creationId xmlns:p14="http://schemas.microsoft.com/office/powerpoint/2010/main" val="3716987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02CB86C-48F7-4B97-B5F6-1459C5960A21}" type="datetime1">
              <a:rPr lang="en-US" smtClean="0"/>
              <a:t>10/8/2019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1EDF8B5-DD17-40D7-9DAA-43E3CD0B1FD7}" type="slidenum">
              <a:rPr lang="en-US" smtClean="0"/>
              <a:t>‹#›</a:t>
            </a:fld>
            <a:endParaRPr lang="en-US"/>
          </a:p>
        </p:txBody>
      </p:sp>
    </p:spTree>
    <p:extLst>
      <p:ext uri="{BB962C8B-B14F-4D97-AF65-F5344CB8AC3E}">
        <p14:creationId xmlns:p14="http://schemas.microsoft.com/office/powerpoint/2010/main" val="3069263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11D027B-51C8-4229-AFF5-F305263B76AB}" type="datetime1">
              <a:rPr lang="en-US" smtClean="0"/>
              <a:t>10/8/2019</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1EDF8B5-DD17-40D7-9DAA-43E3CD0B1FD7}" type="slidenum">
              <a:rPr lang="en-US" smtClean="0"/>
              <a:t>‹#›</a:t>
            </a:fld>
            <a:endParaRPr lang="en-US"/>
          </a:p>
        </p:txBody>
      </p:sp>
    </p:spTree>
    <p:extLst>
      <p:ext uri="{BB962C8B-B14F-4D97-AF65-F5344CB8AC3E}">
        <p14:creationId xmlns:p14="http://schemas.microsoft.com/office/powerpoint/2010/main" val="35440627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8EB07-3A1F-482A-8531-B505A8E7AECE}"/>
              </a:ext>
            </a:extLst>
          </p:cNvPr>
          <p:cNvSpPr>
            <a:spLocks noGrp="1"/>
          </p:cNvSpPr>
          <p:nvPr>
            <p:ph type="ctrTitle"/>
          </p:nvPr>
        </p:nvSpPr>
        <p:spPr>
          <a:xfrm>
            <a:off x="1241946" y="600500"/>
            <a:ext cx="10167583" cy="2828499"/>
          </a:xfrm>
        </p:spPr>
        <p:txBody>
          <a:bodyPr>
            <a:normAutofit fontScale="90000"/>
          </a:bodyPr>
          <a:lstStyle/>
          <a:p>
            <a:pPr algn="ctr"/>
            <a:r>
              <a:rPr lang="en-US" b="1" dirty="0">
                <a:latin typeface="Garamond" panose="02020404030301010803" pitchFamily="18" charset="0"/>
              </a:rPr>
              <a:t>Research Methods</a:t>
            </a:r>
            <a:br>
              <a:rPr lang="en-US" sz="4000" b="1" dirty="0">
                <a:latin typeface="Garamond" panose="02020404030301010803" pitchFamily="18" charset="0"/>
              </a:rPr>
            </a:br>
            <a:br>
              <a:rPr lang="en-US" dirty="0">
                <a:latin typeface="Garamond" panose="02020404030301010803" pitchFamily="18" charset="0"/>
              </a:rPr>
            </a:br>
            <a:r>
              <a:rPr lang="en-US" sz="4400" b="1" dirty="0">
                <a:latin typeface="Garamond" panose="02020404030301010803" pitchFamily="18" charset="0"/>
              </a:rPr>
              <a:t>Introduction: </a:t>
            </a:r>
            <a:br>
              <a:rPr lang="en-US" sz="4400" b="1" dirty="0">
                <a:latin typeface="Garamond" panose="02020404030301010803" pitchFamily="18" charset="0"/>
              </a:rPr>
            </a:br>
            <a:r>
              <a:rPr lang="en-US" sz="4400" b="1" dirty="0">
                <a:latin typeface="Garamond" panose="02020404030301010803" pitchFamily="18" charset="0"/>
              </a:rPr>
              <a:t>Theory, knowledge and Research</a:t>
            </a:r>
          </a:p>
        </p:txBody>
      </p:sp>
      <p:sp>
        <p:nvSpPr>
          <p:cNvPr id="3" name="Subtitle 2">
            <a:extLst>
              <a:ext uri="{FF2B5EF4-FFF2-40B4-BE49-F238E27FC236}">
                <a16:creationId xmlns:a16="http://schemas.microsoft.com/office/drawing/2014/main" id="{A8E7395F-791C-439C-A720-D6DD124F471C}"/>
              </a:ext>
            </a:extLst>
          </p:cNvPr>
          <p:cNvSpPr>
            <a:spLocks noGrp="1"/>
          </p:cNvSpPr>
          <p:nvPr>
            <p:ph type="subTitle" idx="1"/>
          </p:nvPr>
        </p:nvSpPr>
        <p:spPr>
          <a:xfrm>
            <a:off x="2015319" y="4285397"/>
            <a:ext cx="4426424" cy="2091519"/>
          </a:xfrm>
        </p:spPr>
        <p:txBody>
          <a:bodyPr>
            <a:normAutofit/>
          </a:bodyPr>
          <a:lstStyle/>
          <a:p>
            <a:pPr algn="l"/>
            <a:r>
              <a:rPr lang="en-US" sz="2400" b="1" dirty="0">
                <a:latin typeface="Garamond" panose="02020404030301010803" pitchFamily="18" charset="0"/>
              </a:rPr>
              <a:t>4</a:t>
            </a:r>
            <a:r>
              <a:rPr lang="en-US" sz="2400" b="1" baseline="30000" dirty="0">
                <a:latin typeface="Garamond" panose="02020404030301010803" pitchFamily="18" charset="0"/>
              </a:rPr>
              <a:t>th </a:t>
            </a:r>
            <a:r>
              <a:rPr lang="en-US" sz="2400" b="1" dirty="0">
                <a:latin typeface="Garamond" panose="02020404030301010803" pitchFamily="18" charset="0"/>
              </a:rPr>
              <a:t>year IRD</a:t>
            </a:r>
          </a:p>
          <a:p>
            <a:pPr algn="l"/>
            <a:r>
              <a:rPr lang="en-US" sz="2400" b="1" dirty="0" err="1">
                <a:latin typeface="Garamond" panose="02020404030301010803" pitchFamily="18" charset="0"/>
              </a:rPr>
              <a:t>Ishik</a:t>
            </a:r>
            <a:r>
              <a:rPr lang="en-US" sz="2400" b="1" dirty="0">
                <a:latin typeface="Garamond" panose="02020404030301010803" pitchFamily="18" charset="0"/>
              </a:rPr>
              <a:t> University</a:t>
            </a:r>
          </a:p>
          <a:p>
            <a:pPr algn="l"/>
            <a:r>
              <a:rPr lang="en-US" sz="2400" b="1" dirty="0">
                <a:latin typeface="Garamond" panose="02020404030301010803" pitchFamily="18" charset="0"/>
              </a:rPr>
              <a:t>Dilshad Hamad (PhD</a:t>
            </a:r>
            <a:r>
              <a:rPr lang="en-US" b="1" dirty="0">
                <a:latin typeface="Garamond" panose="02020404030301010803" pitchFamily="18" charset="0"/>
              </a:rPr>
              <a:t>)</a:t>
            </a:r>
          </a:p>
          <a:p>
            <a:pPr algn="l"/>
            <a:r>
              <a:rPr lang="en-US" b="1" dirty="0">
                <a:latin typeface="Garamond" panose="02020404030301010803" pitchFamily="18" charset="0"/>
              </a:rPr>
              <a:t>Fall 2019-2020</a:t>
            </a:r>
          </a:p>
          <a:p>
            <a:endParaRPr lang="en-US" dirty="0"/>
          </a:p>
        </p:txBody>
      </p:sp>
      <p:sp>
        <p:nvSpPr>
          <p:cNvPr id="4" name="Slide Number Placeholder 3">
            <a:extLst>
              <a:ext uri="{FF2B5EF4-FFF2-40B4-BE49-F238E27FC236}">
                <a16:creationId xmlns:a16="http://schemas.microsoft.com/office/drawing/2014/main" id="{0A72F996-223C-409E-B609-77FFF0D88FF2}"/>
              </a:ext>
            </a:extLst>
          </p:cNvPr>
          <p:cNvSpPr>
            <a:spLocks noGrp="1"/>
          </p:cNvSpPr>
          <p:nvPr>
            <p:ph type="sldNum" sz="quarter" idx="12"/>
          </p:nvPr>
        </p:nvSpPr>
        <p:spPr/>
        <p:txBody>
          <a:bodyPr/>
          <a:lstStyle/>
          <a:p>
            <a:fld id="{E1EDF8B5-DD17-40D7-9DAA-43E3CD0B1FD7}" type="slidenum">
              <a:rPr lang="en-US" smtClean="0"/>
              <a:t>1</a:t>
            </a:fld>
            <a:endParaRPr lang="en-US"/>
          </a:p>
        </p:txBody>
      </p:sp>
    </p:spTree>
    <p:extLst>
      <p:ext uri="{BB962C8B-B14F-4D97-AF65-F5344CB8AC3E}">
        <p14:creationId xmlns:p14="http://schemas.microsoft.com/office/powerpoint/2010/main" val="485881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F401B-9523-4AE6-9FD5-850E3E45D569}"/>
              </a:ext>
            </a:extLst>
          </p:cNvPr>
          <p:cNvSpPr>
            <a:spLocks noGrp="1"/>
          </p:cNvSpPr>
          <p:nvPr>
            <p:ph type="title"/>
          </p:nvPr>
        </p:nvSpPr>
        <p:spPr>
          <a:xfrm>
            <a:off x="2169844" y="323859"/>
            <a:ext cx="8911687" cy="727018"/>
          </a:xfrm>
        </p:spPr>
        <p:txBody>
          <a:bodyPr>
            <a:normAutofit/>
          </a:bodyPr>
          <a:lstStyle/>
          <a:p>
            <a:r>
              <a:rPr lang="en-US" sz="4000" b="1" dirty="0">
                <a:latin typeface="Garamond" panose="02020404030301010803" pitchFamily="18" charset="0"/>
              </a:rPr>
              <a:t>Three approaches to Truth </a:t>
            </a:r>
            <a:r>
              <a:rPr lang="en-US" sz="1800" dirty="0"/>
              <a:t>(Blaikie, 1993: 6)</a:t>
            </a:r>
            <a:endParaRPr lang="en-US" sz="1800" b="1" dirty="0">
              <a:latin typeface="Garamond" panose="02020404030301010803" pitchFamily="18" charset="0"/>
            </a:endParaRPr>
          </a:p>
        </p:txBody>
      </p:sp>
      <p:graphicFrame>
        <p:nvGraphicFramePr>
          <p:cNvPr id="5" name="Content Placeholder 4">
            <a:extLst>
              <a:ext uri="{FF2B5EF4-FFF2-40B4-BE49-F238E27FC236}">
                <a16:creationId xmlns:a16="http://schemas.microsoft.com/office/drawing/2014/main" id="{F22C4FBE-53F2-4B85-B74F-D406AB5E3E82}"/>
              </a:ext>
            </a:extLst>
          </p:cNvPr>
          <p:cNvGraphicFramePr>
            <a:graphicFrameLocks noGrp="1"/>
          </p:cNvGraphicFramePr>
          <p:nvPr>
            <p:ph idx="1"/>
            <p:extLst>
              <p:ext uri="{D42A27DB-BD31-4B8C-83A1-F6EECF244321}">
                <p14:modId xmlns:p14="http://schemas.microsoft.com/office/powerpoint/2010/main" val="969585156"/>
              </p:ext>
            </p:extLst>
          </p:nvPr>
        </p:nvGraphicFramePr>
        <p:xfrm>
          <a:off x="687388" y="1569493"/>
          <a:ext cx="11131573" cy="4790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a:extLst>
              <a:ext uri="{FF2B5EF4-FFF2-40B4-BE49-F238E27FC236}">
                <a16:creationId xmlns:a16="http://schemas.microsoft.com/office/drawing/2014/main" id="{1B169440-20A6-4DE4-B982-6DF71B5E3E17}"/>
              </a:ext>
            </a:extLst>
          </p:cNvPr>
          <p:cNvSpPr>
            <a:spLocks noGrp="1"/>
          </p:cNvSpPr>
          <p:nvPr>
            <p:ph type="sldNum" sz="quarter" idx="12"/>
          </p:nvPr>
        </p:nvSpPr>
        <p:spPr/>
        <p:txBody>
          <a:bodyPr/>
          <a:lstStyle/>
          <a:p>
            <a:fld id="{E1EDF8B5-DD17-40D7-9DAA-43E3CD0B1FD7}" type="slidenum">
              <a:rPr lang="en-US" smtClean="0"/>
              <a:t>10</a:t>
            </a:fld>
            <a:endParaRPr lang="en-US"/>
          </a:p>
        </p:txBody>
      </p:sp>
    </p:spTree>
    <p:extLst>
      <p:ext uri="{BB962C8B-B14F-4D97-AF65-F5344CB8AC3E}">
        <p14:creationId xmlns:p14="http://schemas.microsoft.com/office/powerpoint/2010/main" val="1465911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5D9AB-074E-492B-83C9-BF35CDC57325}"/>
              </a:ext>
            </a:extLst>
          </p:cNvPr>
          <p:cNvSpPr>
            <a:spLocks noGrp="1"/>
          </p:cNvSpPr>
          <p:nvPr>
            <p:ph type="title"/>
          </p:nvPr>
        </p:nvSpPr>
        <p:spPr>
          <a:xfrm>
            <a:off x="1951480" y="351155"/>
            <a:ext cx="8911687" cy="1280890"/>
          </a:xfrm>
        </p:spPr>
        <p:txBody>
          <a:bodyPr>
            <a:normAutofit/>
          </a:bodyPr>
          <a:lstStyle/>
          <a:p>
            <a:r>
              <a:rPr lang="en-US" sz="4000" b="1" dirty="0">
                <a:latin typeface="Garamond" panose="02020404030301010803" pitchFamily="18" charset="0"/>
              </a:rPr>
              <a:t>How people see the world around them?</a:t>
            </a:r>
          </a:p>
        </p:txBody>
      </p:sp>
      <p:pic>
        <p:nvPicPr>
          <p:cNvPr id="5" name="Content Placeholder 4">
            <a:extLst>
              <a:ext uri="{FF2B5EF4-FFF2-40B4-BE49-F238E27FC236}">
                <a16:creationId xmlns:a16="http://schemas.microsoft.com/office/drawing/2014/main" id="{E8906540-A277-49F3-B532-F9D644D91F6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31158" y="1632045"/>
            <a:ext cx="7575362" cy="4564039"/>
          </a:xfrm>
        </p:spPr>
      </p:pic>
      <p:sp>
        <p:nvSpPr>
          <p:cNvPr id="3" name="Slide Number Placeholder 2">
            <a:extLst>
              <a:ext uri="{FF2B5EF4-FFF2-40B4-BE49-F238E27FC236}">
                <a16:creationId xmlns:a16="http://schemas.microsoft.com/office/drawing/2014/main" id="{5506DA1D-24C2-41CF-8F13-79C3CD235316}"/>
              </a:ext>
            </a:extLst>
          </p:cNvPr>
          <p:cNvSpPr>
            <a:spLocks noGrp="1"/>
          </p:cNvSpPr>
          <p:nvPr>
            <p:ph type="sldNum" sz="quarter" idx="12"/>
          </p:nvPr>
        </p:nvSpPr>
        <p:spPr/>
        <p:txBody>
          <a:bodyPr/>
          <a:lstStyle/>
          <a:p>
            <a:fld id="{E1EDF8B5-DD17-40D7-9DAA-43E3CD0B1FD7}" type="slidenum">
              <a:rPr lang="en-US" smtClean="0"/>
              <a:t>11</a:t>
            </a:fld>
            <a:endParaRPr lang="en-US"/>
          </a:p>
        </p:txBody>
      </p:sp>
    </p:spTree>
    <p:extLst>
      <p:ext uri="{BB962C8B-B14F-4D97-AF65-F5344CB8AC3E}">
        <p14:creationId xmlns:p14="http://schemas.microsoft.com/office/powerpoint/2010/main" val="1521895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82745-5C56-45C5-A63C-CBDC539048A6}"/>
              </a:ext>
            </a:extLst>
          </p:cNvPr>
          <p:cNvSpPr>
            <a:spLocks noGrp="1"/>
          </p:cNvSpPr>
          <p:nvPr>
            <p:ph type="title"/>
          </p:nvPr>
        </p:nvSpPr>
        <p:spPr>
          <a:xfrm>
            <a:off x="2415504" y="306333"/>
            <a:ext cx="8911687" cy="1280890"/>
          </a:xfrm>
        </p:spPr>
        <p:txBody>
          <a:bodyPr>
            <a:normAutofit/>
          </a:bodyPr>
          <a:lstStyle/>
          <a:p>
            <a:r>
              <a:rPr lang="en-US" sz="4000" b="1" dirty="0">
                <a:latin typeface="Garamond" panose="02020404030301010803" pitchFamily="18" charset="0"/>
              </a:rPr>
              <a:t>Main ontological perspectives</a:t>
            </a:r>
          </a:p>
        </p:txBody>
      </p:sp>
      <p:sp>
        <p:nvSpPr>
          <p:cNvPr id="3" name="Content Placeholder 2">
            <a:extLst>
              <a:ext uri="{FF2B5EF4-FFF2-40B4-BE49-F238E27FC236}">
                <a16:creationId xmlns:a16="http://schemas.microsoft.com/office/drawing/2014/main" id="{4AAC5A5F-38D0-446C-A4F6-FF3CE45D97D0}"/>
              </a:ext>
            </a:extLst>
          </p:cNvPr>
          <p:cNvSpPr>
            <a:spLocks noGrp="1"/>
          </p:cNvSpPr>
          <p:nvPr>
            <p:ph idx="1"/>
          </p:nvPr>
        </p:nvSpPr>
        <p:spPr>
          <a:xfrm>
            <a:off x="1692322" y="1587223"/>
            <a:ext cx="9812290" cy="4323999"/>
          </a:xfrm>
        </p:spPr>
        <p:txBody>
          <a:bodyPr>
            <a:normAutofit/>
          </a:bodyPr>
          <a:lstStyle/>
          <a:p>
            <a:r>
              <a:rPr lang="en-US" sz="3200" b="1" dirty="0">
                <a:latin typeface="Garamond" panose="02020404030301010803" pitchFamily="18" charset="0"/>
              </a:rPr>
              <a:t>Objectivism</a:t>
            </a:r>
          </a:p>
          <a:p>
            <a:pPr marL="0" indent="0">
              <a:buNone/>
            </a:pPr>
            <a:r>
              <a:rPr lang="en-US" sz="3200" dirty="0">
                <a:latin typeface="Garamond" panose="02020404030301010803" pitchFamily="18" charset="0"/>
              </a:rPr>
              <a:t>An ontological position which asserts that the social phenomena that make up our social world have an existence of their own, apart from and independent of the social actors (humans) who are involved. </a:t>
            </a:r>
          </a:p>
          <a:p>
            <a:pPr marL="0" indent="0">
              <a:buNone/>
            </a:pPr>
            <a:endParaRPr lang="en-US" sz="3200" dirty="0">
              <a:latin typeface="Garamond" panose="02020404030301010803" pitchFamily="18" charset="0"/>
            </a:endParaRPr>
          </a:p>
        </p:txBody>
      </p:sp>
      <p:sp>
        <p:nvSpPr>
          <p:cNvPr id="4" name="Slide Number Placeholder 3">
            <a:extLst>
              <a:ext uri="{FF2B5EF4-FFF2-40B4-BE49-F238E27FC236}">
                <a16:creationId xmlns:a16="http://schemas.microsoft.com/office/drawing/2014/main" id="{0E8A3AB3-CCEA-472D-AF34-4DD91FEC12BA}"/>
              </a:ext>
            </a:extLst>
          </p:cNvPr>
          <p:cNvSpPr>
            <a:spLocks noGrp="1"/>
          </p:cNvSpPr>
          <p:nvPr>
            <p:ph type="sldNum" sz="quarter" idx="12"/>
          </p:nvPr>
        </p:nvSpPr>
        <p:spPr/>
        <p:txBody>
          <a:bodyPr/>
          <a:lstStyle/>
          <a:p>
            <a:fld id="{E1EDF8B5-DD17-40D7-9DAA-43E3CD0B1FD7}" type="slidenum">
              <a:rPr lang="en-US" smtClean="0"/>
              <a:t>12</a:t>
            </a:fld>
            <a:endParaRPr lang="en-US"/>
          </a:p>
        </p:txBody>
      </p:sp>
    </p:spTree>
    <p:extLst>
      <p:ext uri="{BB962C8B-B14F-4D97-AF65-F5344CB8AC3E}">
        <p14:creationId xmlns:p14="http://schemas.microsoft.com/office/powerpoint/2010/main" val="217047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453C3-AB35-42E5-9B0C-1F824A199ADD}"/>
              </a:ext>
            </a:extLst>
          </p:cNvPr>
          <p:cNvSpPr>
            <a:spLocks noGrp="1"/>
          </p:cNvSpPr>
          <p:nvPr>
            <p:ph type="title"/>
          </p:nvPr>
        </p:nvSpPr>
        <p:spPr>
          <a:xfrm>
            <a:off x="1770346" y="405313"/>
            <a:ext cx="3505199" cy="976312"/>
          </a:xfrm>
        </p:spPr>
        <p:txBody>
          <a:bodyPr>
            <a:normAutofit/>
          </a:bodyPr>
          <a:lstStyle/>
          <a:p>
            <a:r>
              <a:rPr lang="en-US" sz="4000" b="1" dirty="0">
                <a:latin typeface="Garamond" panose="02020404030301010803" pitchFamily="18" charset="0"/>
              </a:rPr>
              <a:t>Constructivism</a:t>
            </a:r>
          </a:p>
        </p:txBody>
      </p:sp>
      <p:sp>
        <p:nvSpPr>
          <p:cNvPr id="3" name="Content Placeholder 2">
            <a:extLst>
              <a:ext uri="{FF2B5EF4-FFF2-40B4-BE49-F238E27FC236}">
                <a16:creationId xmlns:a16="http://schemas.microsoft.com/office/drawing/2014/main" id="{0CE09AA6-707C-47DF-B09D-39074F38134D}"/>
              </a:ext>
            </a:extLst>
          </p:cNvPr>
          <p:cNvSpPr>
            <a:spLocks noGrp="1"/>
          </p:cNvSpPr>
          <p:nvPr>
            <p:ph idx="1"/>
          </p:nvPr>
        </p:nvSpPr>
        <p:spPr/>
        <p:txBody>
          <a:bodyPr>
            <a:normAutofit/>
          </a:bodyPr>
          <a:lstStyle/>
          <a:p>
            <a:pPr marL="0" indent="0">
              <a:buNone/>
            </a:pPr>
            <a:r>
              <a:rPr lang="en-US" sz="3200" dirty="0">
                <a:latin typeface="Garamond" panose="02020404030301010803" pitchFamily="18" charset="0"/>
              </a:rPr>
              <a:t>An ontological position which asserts that the social phenomena making up our social world are only real in the sense that they are constructed ideas which are continually being reviewed and reworked by those involved in them through social interaction and reflection.</a:t>
            </a:r>
          </a:p>
          <a:p>
            <a:pPr marL="0" indent="0">
              <a:buNone/>
            </a:pPr>
            <a:endParaRPr lang="en-US" sz="3200" dirty="0">
              <a:latin typeface="Garamond" panose="02020404030301010803" pitchFamily="18" charset="0"/>
            </a:endParaRPr>
          </a:p>
        </p:txBody>
      </p:sp>
      <p:sp>
        <p:nvSpPr>
          <p:cNvPr id="5" name="Text Placeholder 4">
            <a:extLst>
              <a:ext uri="{FF2B5EF4-FFF2-40B4-BE49-F238E27FC236}">
                <a16:creationId xmlns:a16="http://schemas.microsoft.com/office/drawing/2014/main" id="{32466D92-AD15-4EDA-A701-627DCD6FC665}"/>
              </a:ext>
            </a:extLst>
          </p:cNvPr>
          <p:cNvSpPr>
            <a:spLocks noGrp="1"/>
          </p:cNvSpPr>
          <p:nvPr>
            <p:ph type="body" sz="half" idx="2"/>
          </p:nvPr>
        </p:nvSpPr>
        <p:spPr>
          <a:xfrm>
            <a:off x="687388" y="1665027"/>
            <a:ext cx="5407023" cy="4196021"/>
          </a:xfrm>
        </p:spPr>
        <p:txBody>
          <a:bodyPr/>
          <a:lstStyle/>
          <a:p>
            <a:endParaRPr lang="en-US" dirty="0"/>
          </a:p>
        </p:txBody>
      </p:sp>
      <p:pic>
        <p:nvPicPr>
          <p:cNvPr id="7" name="Picture 6">
            <a:extLst>
              <a:ext uri="{FF2B5EF4-FFF2-40B4-BE49-F238E27FC236}">
                <a16:creationId xmlns:a16="http://schemas.microsoft.com/office/drawing/2014/main" id="{48EA70ED-5624-4ECC-B4FE-2B5F394427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099" y="1760561"/>
            <a:ext cx="5181599" cy="3903260"/>
          </a:xfrm>
          <a:prstGeom prst="rect">
            <a:avLst/>
          </a:prstGeom>
        </p:spPr>
      </p:pic>
      <p:sp>
        <p:nvSpPr>
          <p:cNvPr id="8" name="Slide Number Placeholder 7">
            <a:extLst>
              <a:ext uri="{FF2B5EF4-FFF2-40B4-BE49-F238E27FC236}">
                <a16:creationId xmlns:a16="http://schemas.microsoft.com/office/drawing/2014/main" id="{D3BE09C5-D39E-4321-B2AF-CAD30C31D503}"/>
              </a:ext>
            </a:extLst>
          </p:cNvPr>
          <p:cNvSpPr>
            <a:spLocks noGrp="1"/>
          </p:cNvSpPr>
          <p:nvPr>
            <p:ph type="sldNum" sz="quarter" idx="12"/>
          </p:nvPr>
        </p:nvSpPr>
        <p:spPr/>
        <p:txBody>
          <a:bodyPr/>
          <a:lstStyle/>
          <a:p>
            <a:fld id="{E1EDF8B5-DD17-40D7-9DAA-43E3CD0B1FD7}" type="slidenum">
              <a:rPr lang="en-US" smtClean="0"/>
              <a:t>13</a:t>
            </a:fld>
            <a:endParaRPr lang="en-US"/>
          </a:p>
        </p:txBody>
      </p:sp>
    </p:spTree>
    <p:extLst>
      <p:ext uri="{BB962C8B-B14F-4D97-AF65-F5344CB8AC3E}">
        <p14:creationId xmlns:p14="http://schemas.microsoft.com/office/powerpoint/2010/main" val="7849954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1890B-6B56-4AD7-987B-755EEC5715E0}"/>
              </a:ext>
            </a:extLst>
          </p:cNvPr>
          <p:cNvSpPr>
            <a:spLocks noGrp="1"/>
          </p:cNvSpPr>
          <p:nvPr>
            <p:ph type="title"/>
          </p:nvPr>
        </p:nvSpPr>
        <p:spPr>
          <a:xfrm>
            <a:off x="2060813" y="395785"/>
            <a:ext cx="9443800" cy="968991"/>
          </a:xfrm>
        </p:spPr>
        <p:txBody>
          <a:bodyPr>
            <a:normAutofit/>
          </a:bodyPr>
          <a:lstStyle/>
          <a:p>
            <a:r>
              <a:rPr lang="en-US" sz="4000" b="1" dirty="0">
                <a:latin typeface="Garamond" panose="02020404030301010803" pitchFamily="18" charset="0"/>
              </a:rPr>
              <a:t>Realism</a:t>
            </a:r>
          </a:p>
        </p:txBody>
      </p:sp>
      <p:sp>
        <p:nvSpPr>
          <p:cNvPr id="4" name="Content Placeholder 3">
            <a:extLst>
              <a:ext uri="{FF2B5EF4-FFF2-40B4-BE49-F238E27FC236}">
                <a16:creationId xmlns:a16="http://schemas.microsoft.com/office/drawing/2014/main" id="{B2F3F099-BFD0-406C-B1B7-FD0943DECD6C}"/>
              </a:ext>
            </a:extLst>
          </p:cNvPr>
          <p:cNvSpPr>
            <a:spLocks noGrp="1"/>
          </p:cNvSpPr>
          <p:nvPr>
            <p:ph idx="1"/>
          </p:nvPr>
        </p:nvSpPr>
        <p:spPr>
          <a:xfrm>
            <a:off x="1692322" y="1555845"/>
            <a:ext cx="9812290" cy="4355377"/>
          </a:xfrm>
        </p:spPr>
        <p:txBody>
          <a:bodyPr>
            <a:normAutofit/>
          </a:bodyPr>
          <a:lstStyle/>
          <a:p>
            <a:pPr marL="0" indent="0">
              <a:buNone/>
            </a:pPr>
            <a:r>
              <a:rPr lang="en-US" sz="3200" dirty="0">
                <a:latin typeface="Garamond" panose="02020404030301010803" pitchFamily="18" charset="0"/>
              </a:rPr>
              <a:t>An ontological position which asserts that the social world has a reality that is separate from the social actors involved in it, that can be known through the senses as well as the effects of ‘hidden’ structures and mechanisms.</a:t>
            </a:r>
          </a:p>
        </p:txBody>
      </p:sp>
      <p:sp>
        <p:nvSpPr>
          <p:cNvPr id="6" name="Slide Number Placeholder 5">
            <a:extLst>
              <a:ext uri="{FF2B5EF4-FFF2-40B4-BE49-F238E27FC236}">
                <a16:creationId xmlns:a16="http://schemas.microsoft.com/office/drawing/2014/main" id="{C9AE787A-1DB8-49AF-85B1-FAF6DED658FD}"/>
              </a:ext>
            </a:extLst>
          </p:cNvPr>
          <p:cNvSpPr>
            <a:spLocks noGrp="1"/>
          </p:cNvSpPr>
          <p:nvPr>
            <p:ph type="sldNum" sz="quarter" idx="12"/>
          </p:nvPr>
        </p:nvSpPr>
        <p:spPr/>
        <p:txBody>
          <a:bodyPr/>
          <a:lstStyle/>
          <a:p>
            <a:fld id="{E1EDF8B5-DD17-40D7-9DAA-43E3CD0B1FD7}" type="slidenum">
              <a:rPr lang="en-US" smtClean="0"/>
              <a:t>14</a:t>
            </a:fld>
            <a:endParaRPr lang="en-US"/>
          </a:p>
        </p:txBody>
      </p:sp>
    </p:spTree>
    <p:extLst>
      <p:ext uri="{BB962C8B-B14F-4D97-AF65-F5344CB8AC3E}">
        <p14:creationId xmlns:p14="http://schemas.microsoft.com/office/powerpoint/2010/main" val="38934198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4F7D1-C1BC-42B1-A8FF-7F7E294DBA7B}"/>
              </a:ext>
            </a:extLst>
          </p:cNvPr>
          <p:cNvSpPr>
            <a:spLocks noGrp="1"/>
          </p:cNvSpPr>
          <p:nvPr>
            <p:ph type="title"/>
          </p:nvPr>
        </p:nvSpPr>
        <p:spPr/>
        <p:txBody>
          <a:bodyPr/>
          <a:lstStyle/>
          <a:p>
            <a:r>
              <a:rPr lang="en-US" b="1" dirty="0">
                <a:latin typeface="Garamond" panose="02020404030301010803" pitchFamily="18" charset="0"/>
              </a:rPr>
              <a:t>Main epistemological perspectives</a:t>
            </a:r>
          </a:p>
        </p:txBody>
      </p:sp>
      <p:sp>
        <p:nvSpPr>
          <p:cNvPr id="3" name="Content Placeholder 2">
            <a:extLst>
              <a:ext uri="{FF2B5EF4-FFF2-40B4-BE49-F238E27FC236}">
                <a16:creationId xmlns:a16="http://schemas.microsoft.com/office/drawing/2014/main" id="{57511DC3-20CA-438F-B10F-74F3850B3E5A}"/>
              </a:ext>
            </a:extLst>
          </p:cNvPr>
          <p:cNvSpPr>
            <a:spLocks noGrp="1"/>
          </p:cNvSpPr>
          <p:nvPr>
            <p:ph idx="1"/>
          </p:nvPr>
        </p:nvSpPr>
        <p:spPr>
          <a:xfrm>
            <a:off x="982638" y="1905000"/>
            <a:ext cx="10521973" cy="4006222"/>
          </a:xfrm>
        </p:spPr>
        <p:txBody>
          <a:bodyPr>
            <a:normAutofit/>
          </a:bodyPr>
          <a:lstStyle/>
          <a:p>
            <a:pPr marL="0" indent="0" algn="ctr">
              <a:buNone/>
            </a:pPr>
            <a:r>
              <a:rPr lang="en-US" sz="3200" b="1" dirty="0">
                <a:latin typeface="Garamond" panose="02020404030301010803" pitchFamily="18" charset="0"/>
              </a:rPr>
              <a:t>Epistemology</a:t>
            </a:r>
          </a:p>
          <a:p>
            <a:r>
              <a:rPr lang="en-US" sz="3200" dirty="0">
                <a:latin typeface="Garamond" panose="02020404030301010803" pitchFamily="18" charset="0"/>
              </a:rPr>
              <a:t>An epistemology is a theory of knowledge; it presents a view and a justification for what can be regarded as knowledge – what can be known and what criteria such knowledge must satisfy in order to be called knowledge rather than beliefs (Blaikie, 1993: 6–7).</a:t>
            </a:r>
          </a:p>
        </p:txBody>
      </p:sp>
      <p:sp>
        <p:nvSpPr>
          <p:cNvPr id="4" name="Slide Number Placeholder 3">
            <a:extLst>
              <a:ext uri="{FF2B5EF4-FFF2-40B4-BE49-F238E27FC236}">
                <a16:creationId xmlns:a16="http://schemas.microsoft.com/office/drawing/2014/main" id="{010DE1CA-2831-48FE-A5A2-2863D134D0FF}"/>
              </a:ext>
            </a:extLst>
          </p:cNvPr>
          <p:cNvSpPr>
            <a:spLocks noGrp="1"/>
          </p:cNvSpPr>
          <p:nvPr>
            <p:ph type="sldNum" sz="quarter" idx="12"/>
          </p:nvPr>
        </p:nvSpPr>
        <p:spPr/>
        <p:txBody>
          <a:bodyPr/>
          <a:lstStyle/>
          <a:p>
            <a:fld id="{E1EDF8B5-DD17-40D7-9DAA-43E3CD0B1FD7}" type="slidenum">
              <a:rPr lang="en-US" smtClean="0"/>
              <a:t>15</a:t>
            </a:fld>
            <a:endParaRPr lang="en-US"/>
          </a:p>
        </p:txBody>
      </p:sp>
    </p:spTree>
    <p:extLst>
      <p:ext uri="{BB962C8B-B14F-4D97-AF65-F5344CB8AC3E}">
        <p14:creationId xmlns:p14="http://schemas.microsoft.com/office/powerpoint/2010/main" val="15676487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F40DE-F469-4B31-996F-C51E3FBA3725}"/>
              </a:ext>
            </a:extLst>
          </p:cNvPr>
          <p:cNvSpPr>
            <a:spLocks noGrp="1"/>
          </p:cNvSpPr>
          <p:nvPr>
            <p:ph type="title"/>
          </p:nvPr>
        </p:nvSpPr>
        <p:spPr/>
        <p:txBody>
          <a:bodyPr/>
          <a:lstStyle/>
          <a:p>
            <a:r>
              <a:rPr lang="en-US" b="1" dirty="0">
                <a:latin typeface="Garamond" panose="02020404030301010803" pitchFamily="18" charset="0"/>
              </a:rPr>
              <a:t>Positivism</a:t>
            </a:r>
          </a:p>
        </p:txBody>
      </p:sp>
      <p:sp>
        <p:nvSpPr>
          <p:cNvPr id="3" name="Content Placeholder 2">
            <a:extLst>
              <a:ext uri="{FF2B5EF4-FFF2-40B4-BE49-F238E27FC236}">
                <a16:creationId xmlns:a16="http://schemas.microsoft.com/office/drawing/2014/main" id="{28249DE0-D1EB-42F0-AB70-01461A64D17D}"/>
              </a:ext>
            </a:extLst>
          </p:cNvPr>
          <p:cNvSpPr>
            <a:spLocks noGrp="1"/>
          </p:cNvSpPr>
          <p:nvPr>
            <p:ph sz="half" idx="1"/>
          </p:nvPr>
        </p:nvSpPr>
        <p:spPr>
          <a:xfrm>
            <a:off x="2002358" y="1751463"/>
            <a:ext cx="4313864" cy="3777622"/>
          </a:xfrm>
        </p:spPr>
        <p:txBody>
          <a:bodyPr>
            <a:normAutofit fontScale="92500" lnSpcReduction="10000"/>
          </a:bodyPr>
          <a:lstStyle/>
          <a:p>
            <a:pPr marL="0" indent="0">
              <a:buNone/>
            </a:pPr>
            <a:r>
              <a:rPr lang="en-US" sz="3600" dirty="0">
                <a:latin typeface="Garamond" panose="02020404030301010803" pitchFamily="18" charset="0"/>
              </a:rPr>
              <a:t>An epistemological position which asserts that knowledge of a social phenomenon is based on what can be observed and recorded rather than subjective understandings.</a:t>
            </a:r>
          </a:p>
        </p:txBody>
      </p:sp>
      <p:sp>
        <p:nvSpPr>
          <p:cNvPr id="5" name="Content Placeholder 4">
            <a:extLst>
              <a:ext uri="{FF2B5EF4-FFF2-40B4-BE49-F238E27FC236}">
                <a16:creationId xmlns:a16="http://schemas.microsoft.com/office/drawing/2014/main" id="{78840F4A-3E63-4639-BE5E-7A0209A1CA03}"/>
              </a:ext>
            </a:extLst>
          </p:cNvPr>
          <p:cNvSpPr>
            <a:spLocks noGrp="1"/>
          </p:cNvSpPr>
          <p:nvPr>
            <p:ph sz="half" idx="2"/>
          </p:nvPr>
        </p:nvSpPr>
        <p:spPr>
          <a:xfrm>
            <a:off x="6906788" y="1751462"/>
            <a:ext cx="4313864" cy="4482427"/>
          </a:xfrm>
        </p:spPr>
        <p:txBody>
          <a:bodyPr>
            <a:noAutofit/>
          </a:bodyPr>
          <a:lstStyle/>
          <a:p>
            <a:pPr marL="0" indent="0">
              <a:buNone/>
            </a:pPr>
            <a:r>
              <a:rPr lang="en-US" sz="2800" b="1" dirty="0">
                <a:latin typeface="Garamond" panose="02020404030301010803" pitchFamily="18" charset="0"/>
              </a:rPr>
              <a:t>Augustus Comte </a:t>
            </a:r>
            <a:r>
              <a:rPr lang="en-US" sz="2800" dirty="0">
                <a:latin typeface="Garamond" panose="02020404030301010803" pitchFamily="18" charset="0"/>
              </a:rPr>
              <a:t>(1798–1857) proposed that the social world can be studied using the same approaches as the natural world, in particular that there are general discernible ‘laws’ about the way the social world works which do not vary.</a:t>
            </a:r>
          </a:p>
        </p:txBody>
      </p:sp>
      <p:sp>
        <p:nvSpPr>
          <p:cNvPr id="4" name="Slide Number Placeholder 3">
            <a:extLst>
              <a:ext uri="{FF2B5EF4-FFF2-40B4-BE49-F238E27FC236}">
                <a16:creationId xmlns:a16="http://schemas.microsoft.com/office/drawing/2014/main" id="{EEAB5A66-F1ED-4AF4-8467-99B44A31E701}"/>
              </a:ext>
            </a:extLst>
          </p:cNvPr>
          <p:cNvSpPr>
            <a:spLocks noGrp="1"/>
          </p:cNvSpPr>
          <p:nvPr>
            <p:ph type="sldNum" sz="quarter" idx="12"/>
          </p:nvPr>
        </p:nvSpPr>
        <p:spPr/>
        <p:txBody>
          <a:bodyPr/>
          <a:lstStyle/>
          <a:p>
            <a:fld id="{E1EDF8B5-DD17-40D7-9DAA-43E3CD0B1FD7}" type="slidenum">
              <a:rPr lang="en-US" smtClean="0"/>
              <a:t>16</a:t>
            </a:fld>
            <a:endParaRPr lang="en-US"/>
          </a:p>
        </p:txBody>
      </p:sp>
    </p:spTree>
    <p:extLst>
      <p:ext uri="{BB962C8B-B14F-4D97-AF65-F5344CB8AC3E}">
        <p14:creationId xmlns:p14="http://schemas.microsoft.com/office/powerpoint/2010/main" val="20241578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AF835-D3F6-413C-B5B0-D6EC0F489993}"/>
              </a:ext>
            </a:extLst>
          </p:cNvPr>
          <p:cNvSpPr>
            <a:spLocks noGrp="1"/>
          </p:cNvSpPr>
          <p:nvPr>
            <p:ph type="title"/>
          </p:nvPr>
        </p:nvSpPr>
        <p:spPr>
          <a:xfrm>
            <a:off x="2456447" y="329899"/>
            <a:ext cx="8911687" cy="1280890"/>
          </a:xfrm>
        </p:spPr>
        <p:txBody>
          <a:bodyPr/>
          <a:lstStyle/>
          <a:p>
            <a:r>
              <a:rPr lang="en-US" b="1" dirty="0"/>
              <a:t>Main feature of positivism</a:t>
            </a:r>
          </a:p>
        </p:txBody>
      </p:sp>
      <p:sp>
        <p:nvSpPr>
          <p:cNvPr id="3" name="Content Placeholder 2">
            <a:extLst>
              <a:ext uri="{FF2B5EF4-FFF2-40B4-BE49-F238E27FC236}">
                <a16:creationId xmlns:a16="http://schemas.microsoft.com/office/drawing/2014/main" id="{FDD74CCF-2A9E-484D-96C7-48964A69926E}"/>
              </a:ext>
            </a:extLst>
          </p:cNvPr>
          <p:cNvSpPr>
            <a:spLocks noGrp="1"/>
          </p:cNvSpPr>
          <p:nvPr>
            <p:ph idx="1"/>
          </p:nvPr>
        </p:nvSpPr>
        <p:spPr>
          <a:xfrm>
            <a:off x="1311579" y="1446663"/>
            <a:ext cx="10193033" cy="4787227"/>
          </a:xfrm>
        </p:spPr>
        <p:txBody>
          <a:bodyPr>
            <a:noAutofit/>
          </a:bodyPr>
          <a:lstStyle/>
          <a:p>
            <a:r>
              <a:rPr lang="en-US" sz="3200" dirty="0">
                <a:latin typeface="Garamond" panose="02020404030301010803" pitchFamily="18" charset="0"/>
              </a:rPr>
              <a:t> Knowledge is defined as that which can be observed by the senses.</a:t>
            </a:r>
          </a:p>
          <a:p>
            <a:r>
              <a:rPr lang="en-US" sz="3200" dirty="0">
                <a:latin typeface="Garamond" panose="02020404030301010803" pitchFamily="18" charset="0"/>
              </a:rPr>
              <a:t> Knowledge of the social phenomenon is based on what can be observed and recorded rather than subjective understandings.</a:t>
            </a:r>
          </a:p>
          <a:p>
            <a:r>
              <a:rPr lang="en-US" sz="3200" dirty="0">
                <a:latin typeface="Garamond" panose="02020404030301010803" pitchFamily="18" charset="0"/>
              </a:rPr>
              <a:t> Usually data are gathered to test a </a:t>
            </a:r>
            <a:r>
              <a:rPr lang="en-US" sz="3200" b="1" dirty="0">
                <a:latin typeface="Garamond" panose="02020404030301010803" pitchFamily="18" charset="0"/>
              </a:rPr>
              <a:t>hypothesis </a:t>
            </a:r>
            <a:r>
              <a:rPr lang="en-US" sz="3200" dirty="0">
                <a:latin typeface="Garamond" panose="02020404030301010803" pitchFamily="18" charset="0"/>
              </a:rPr>
              <a:t>which has been generated from existing theory.</a:t>
            </a:r>
          </a:p>
          <a:p>
            <a:r>
              <a:rPr lang="en-US" sz="3200" dirty="0">
                <a:latin typeface="Garamond" panose="02020404030301010803" pitchFamily="18" charset="0"/>
              </a:rPr>
              <a:t> The researcher is independent of and has no impact on the data – the researcher is objective.</a:t>
            </a:r>
          </a:p>
        </p:txBody>
      </p:sp>
      <p:sp>
        <p:nvSpPr>
          <p:cNvPr id="4" name="Slide Number Placeholder 3">
            <a:extLst>
              <a:ext uri="{FF2B5EF4-FFF2-40B4-BE49-F238E27FC236}">
                <a16:creationId xmlns:a16="http://schemas.microsoft.com/office/drawing/2014/main" id="{8D21C08E-1F02-42B7-9057-9D31464259AC}"/>
              </a:ext>
            </a:extLst>
          </p:cNvPr>
          <p:cNvSpPr>
            <a:spLocks noGrp="1"/>
          </p:cNvSpPr>
          <p:nvPr>
            <p:ph type="sldNum" sz="quarter" idx="12"/>
          </p:nvPr>
        </p:nvSpPr>
        <p:spPr/>
        <p:txBody>
          <a:bodyPr/>
          <a:lstStyle/>
          <a:p>
            <a:fld id="{E1EDF8B5-DD17-40D7-9DAA-43E3CD0B1FD7}" type="slidenum">
              <a:rPr lang="en-US" smtClean="0"/>
              <a:t>17</a:t>
            </a:fld>
            <a:endParaRPr lang="en-US"/>
          </a:p>
        </p:txBody>
      </p:sp>
    </p:spTree>
    <p:extLst>
      <p:ext uri="{BB962C8B-B14F-4D97-AF65-F5344CB8AC3E}">
        <p14:creationId xmlns:p14="http://schemas.microsoft.com/office/powerpoint/2010/main" val="14775569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EC9AA-3F82-4045-AD60-3DBD2DFBDC71}"/>
              </a:ext>
            </a:extLst>
          </p:cNvPr>
          <p:cNvSpPr>
            <a:spLocks noGrp="1"/>
          </p:cNvSpPr>
          <p:nvPr>
            <p:ph type="title"/>
          </p:nvPr>
        </p:nvSpPr>
        <p:spPr>
          <a:xfrm>
            <a:off x="2265379" y="306333"/>
            <a:ext cx="8911687" cy="1280890"/>
          </a:xfrm>
        </p:spPr>
        <p:txBody>
          <a:bodyPr/>
          <a:lstStyle/>
          <a:p>
            <a:r>
              <a:rPr lang="en-US" b="1" dirty="0"/>
              <a:t>A positivist study will include</a:t>
            </a:r>
          </a:p>
        </p:txBody>
      </p:sp>
      <p:sp>
        <p:nvSpPr>
          <p:cNvPr id="3" name="Content Placeholder 2">
            <a:extLst>
              <a:ext uri="{FF2B5EF4-FFF2-40B4-BE49-F238E27FC236}">
                <a16:creationId xmlns:a16="http://schemas.microsoft.com/office/drawing/2014/main" id="{94DCA7CD-13EA-4CDC-B8D5-4E49C8F6B330}"/>
              </a:ext>
            </a:extLst>
          </p:cNvPr>
          <p:cNvSpPr>
            <a:spLocks noGrp="1"/>
          </p:cNvSpPr>
          <p:nvPr>
            <p:ph idx="1"/>
          </p:nvPr>
        </p:nvSpPr>
        <p:spPr>
          <a:xfrm>
            <a:off x="1542197" y="1665027"/>
            <a:ext cx="9962416" cy="4246195"/>
          </a:xfrm>
        </p:spPr>
        <p:txBody>
          <a:bodyPr>
            <a:normAutofit/>
          </a:bodyPr>
          <a:lstStyle/>
          <a:p>
            <a:r>
              <a:rPr lang="en-US" sz="3200" dirty="0">
                <a:latin typeface="Garamond" panose="02020404030301010803" pitchFamily="18" charset="0"/>
              </a:rPr>
              <a:t> </a:t>
            </a:r>
            <a:r>
              <a:rPr lang="en-US" sz="3200" i="1" dirty="0">
                <a:latin typeface="Garamond" panose="02020404030301010803" pitchFamily="18" charset="0"/>
              </a:rPr>
              <a:t>quantitative </a:t>
            </a:r>
            <a:r>
              <a:rPr lang="en-US" sz="3200" dirty="0">
                <a:latin typeface="Garamond" panose="02020404030301010803" pitchFamily="18" charset="0"/>
              </a:rPr>
              <a:t>data are collected;</a:t>
            </a:r>
          </a:p>
          <a:p>
            <a:r>
              <a:rPr lang="en-US" sz="3200" dirty="0">
                <a:latin typeface="Garamond" panose="02020404030301010803" pitchFamily="18" charset="0"/>
              </a:rPr>
              <a:t> aspects of the social world, social phenomena, are measured;</a:t>
            </a:r>
          </a:p>
          <a:p>
            <a:r>
              <a:rPr lang="en-US" sz="3200" dirty="0">
                <a:latin typeface="Garamond" panose="02020404030301010803" pitchFamily="18" charset="0"/>
              </a:rPr>
              <a:t> </a:t>
            </a:r>
            <a:r>
              <a:rPr lang="en-US" sz="3200" i="1" dirty="0">
                <a:latin typeface="Garamond" panose="02020404030301010803" pitchFamily="18" charset="0"/>
              </a:rPr>
              <a:t>causal relationships </a:t>
            </a:r>
            <a:r>
              <a:rPr lang="en-US" sz="3200" dirty="0">
                <a:latin typeface="Garamond" panose="02020404030301010803" pitchFamily="18" charset="0"/>
              </a:rPr>
              <a:t>between different aspects of the social world are sought;</a:t>
            </a:r>
          </a:p>
          <a:p>
            <a:r>
              <a:rPr lang="en-US" sz="3200" dirty="0">
                <a:latin typeface="Garamond" panose="02020404030301010803" pitchFamily="18" charset="0"/>
              </a:rPr>
              <a:t> large </a:t>
            </a:r>
            <a:r>
              <a:rPr lang="en-US" sz="3200" i="1" dirty="0">
                <a:latin typeface="Garamond" panose="02020404030301010803" pitchFamily="18" charset="0"/>
              </a:rPr>
              <a:t>data sets </a:t>
            </a:r>
            <a:r>
              <a:rPr lang="en-US" sz="3200" dirty="0">
                <a:latin typeface="Garamond" panose="02020404030301010803" pitchFamily="18" charset="0"/>
              </a:rPr>
              <a:t>and </a:t>
            </a:r>
            <a:r>
              <a:rPr lang="en-US" sz="3200" i="1" dirty="0">
                <a:latin typeface="Garamond" panose="02020404030301010803" pitchFamily="18" charset="0"/>
              </a:rPr>
              <a:t>statistical analysis </a:t>
            </a:r>
            <a:r>
              <a:rPr lang="en-US" sz="3200" dirty="0">
                <a:latin typeface="Garamond" panose="02020404030301010803" pitchFamily="18" charset="0"/>
              </a:rPr>
              <a:t>are often used.</a:t>
            </a:r>
          </a:p>
        </p:txBody>
      </p:sp>
      <p:sp>
        <p:nvSpPr>
          <p:cNvPr id="4" name="Slide Number Placeholder 3">
            <a:extLst>
              <a:ext uri="{FF2B5EF4-FFF2-40B4-BE49-F238E27FC236}">
                <a16:creationId xmlns:a16="http://schemas.microsoft.com/office/drawing/2014/main" id="{E2494C1A-AF8B-4992-A040-262F3A2AE830}"/>
              </a:ext>
            </a:extLst>
          </p:cNvPr>
          <p:cNvSpPr>
            <a:spLocks noGrp="1"/>
          </p:cNvSpPr>
          <p:nvPr>
            <p:ph type="sldNum" sz="quarter" idx="12"/>
          </p:nvPr>
        </p:nvSpPr>
        <p:spPr/>
        <p:txBody>
          <a:bodyPr/>
          <a:lstStyle/>
          <a:p>
            <a:fld id="{E1EDF8B5-DD17-40D7-9DAA-43E3CD0B1FD7}" type="slidenum">
              <a:rPr lang="en-US" smtClean="0"/>
              <a:t>18</a:t>
            </a:fld>
            <a:endParaRPr lang="en-US"/>
          </a:p>
        </p:txBody>
      </p:sp>
    </p:spTree>
    <p:extLst>
      <p:ext uri="{BB962C8B-B14F-4D97-AF65-F5344CB8AC3E}">
        <p14:creationId xmlns:p14="http://schemas.microsoft.com/office/powerpoint/2010/main" val="25670557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56EEB-78AC-4D8B-97A4-4AF6DD3AD525}"/>
              </a:ext>
            </a:extLst>
          </p:cNvPr>
          <p:cNvSpPr>
            <a:spLocks noGrp="1"/>
          </p:cNvSpPr>
          <p:nvPr>
            <p:ph type="title"/>
          </p:nvPr>
        </p:nvSpPr>
        <p:spPr>
          <a:xfrm>
            <a:off x="2067560" y="306333"/>
            <a:ext cx="8911687" cy="1280890"/>
          </a:xfrm>
        </p:spPr>
        <p:txBody>
          <a:bodyPr/>
          <a:lstStyle/>
          <a:p>
            <a:r>
              <a:rPr lang="en-US" b="1" dirty="0"/>
              <a:t>Hypothesis</a:t>
            </a:r>
          </a:p>
        </p:txBody>
      </p:sp>
      <p:sp>
        <p:nvSpPr>
          <p:cNvPr id="3" name="Content Placeholder 2">
            <a:extLst>
              <a:ext uri="{FF2B5EF4-FFF2-40B4-BE49-F238E27FC236}">
                <a16:creationId xmlns:a16="http://schemas.microsoft.com/office/drawing/2014/main" id="{305741F8-C94B-47B8-8CFD-83F17BC6D35E}"/>
              </a:ext>
            </a:extLst>
          </p:cNvPr>
          <p:cNvSpPr>
            <a:spLocks noGrp="1"/>
          </p:cNvSpPr>
          <p:nvPr>
            <p:ph idx="1"/>
          </p:nvPr>
        </p:nvSpPr>
        <p:spPr>
          <a:xfrm>
            <a:off x="1542197" y="1733266"/>
            <a:ext cx="9962415" cy="4177956"/>
          </a:xfrm>
        </p:spPr>
        <p:txBody>
          <a:bodyPr>
            <a:normAutofit/>
          </a:bodyPr>
          <a:lstStyle/>
          <a:p>
            <a:pPr marL="0" indent="0">
              <a:buNone/>
            </a:pPr>
            <a:r>
              <a:rPr lang="en-US" sz="3600" dirty="0">
                <a:latin typeface="Garamond" panose="02020404030301010803" pitchFamily="18" charset="0"/>
              </a:rPr>
              <a:t>A proposal or statement that is intended to explain observations or facts; it can be thought of as an ‘informed guess’ about the social world that, if true, would explain the phenomenon being researched.</a:t>
            </a:r>
          </a:p>
        </p:txBody>
      </p:sp>
      <p:sp>
        <p:nvSpPr>
          <p:cNvPr id="4" name="Slide Number Placeholder 3">
            <a:extLst>
              <a:ext uri="{FF2B5EF4-FFF2-40B4-BE49-F238E27FC236}">
                <a16:creationId xmlns:a16="http://schemas.microsoft.com/office/drawing/2014/main" id="{787151D1-8987-4BC5-99C2-42368C5085F7}"/>
              </a:ext>
            </a:extLst>
          </p:cNvPr>
          <p:cNvSpPr>
            <a:spLocks noGrp="1"/>
          </p:cNvSpPr>
          <p:nvPr>
            <p:ph type="sldNum" sz="quarter" idx="12"/>
          </p:nvPr>
        </p:nvSpPr>
        <p:spPr/>
        <p:txBody>
          <a:bodyPr/>
          <a:lstStyle/>
          <a:p>
            <a:fld id="{E1EDF8B5-DD17-40D7-9DAA-43E3CD0B1FD7}" type="slidenum">
              <a:rPr lang="en-US" smtClean="0"/>
              <a:t>19</a:t>
            </a:fld>
            <a:endParaRPr lang="en-US"/>
          </a:p>
        </p:txBody>
      </p:sp>
    </p:spTree>
    <p:extLst>
      <p:ext uri="{BB962C8B-B14F-4D97-AF65-F5344CB8AC3E}">
        <p14:creationId xmlns:p14="http://schemas.microsoft.com/office/powerpoint/2010/main" val="1624139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11ABA-0F24-4B1C-9437-24A4D5F182DB}"/>
              </a:ext>
            </a:extLst>
          </p:cNvPr>
          <p:cNvSpPr>
            <a:spLocks noGrp="1"/>
          </p:cNvSpPr>
          <p:nvPr>
            <p:ph type="title"/>
          </p:nvPr>
        </p:nvSpPr>
        <p:spPr>
          <a:xfrm>
            <a:off x="1733266" y="452376"/>
            <a:ext cx="9771346" cy="1280890"/>
          </a:xfrm>
        </p:spPr>
        <p:txBody>
          <a:bodyPr/>
          <a:lstStyle/>
          <a:p>
            <a:r>
              <a:rPr lang="en-US" dirty="0"/>
              <a:t>We do research to improve our </a:t>
            </a:r>
            <a:r>
              <a:rPr lang="en-US" b="1" dirty="0"/>
              <a:t>knowledge</a:t>
            </a:r>
            <a:r>
              <a:rPr lang="en-US" dirty="0"/>
              <a:t> on the </a:t>
            </a:r>
            <a:r>
              <a:rPr lang="en-US" b="1" dirty="0"/>
              <a:t>social world</a:t>
            </a:r>
          </a:p>
        </p:txBody>
      </p:sp>
      <p:sp>
        <p:nvSpPr>
          <p:cNvPr id="3" name="Content Placeholder 2">
            <a:extLst>
              <a:ext uri="{FF2B5EF4-FFF2-40B4-BE49-F238E27FC236}">
                <a16:creationId xmlns:a16="http://schemas.microsoft.com/office/drawing/2014/main" id="{98B4EEB5-5D34-4B5F-9DA4-0A96D511F886}"/>
              </a:ext>
            </a:extLst>
          </p:cNvPr>
          <p:cNvSpPr>
            <a:spLocks noGrp="1"/>
          </p:cNvSpPr>
          <p:nvPr>
            <p:ph idx="1"/>
          </p:nvPr>
        </p:nvSpPr>
        <p:spPr>
          <a:xfrm>
            <a:off x="1364776" y="1733266"/>
            <a:ext cx="10139836" cy="4500624"/>
          </a:xfrm>
        </p:spPr>
        <p:txBody>
          <a:bodyPr>
            <a:noAutofit/>
          </a:bodyPr>
          <a:lstStyle/>
          <a:p>
            <a:pPr marL="0" indent="0" algn="ctr">
              <a:buNone/>
            </a:pPr>
            <a:r>
              <a:rPr lang="en-US" sz="3200" b="1" dirty="0">
                <a:latin typeface="Garamond" panose="02020404030301010803" pitchFamily="18" charset="0"/>
              </a:rPr>
              <a:t>Social World</a:t>
            </a:r>
          </a:p>
          <a:p>
            <a:pPr marL="0" indent="0">
              <a:buNone/>
            </a:pPr>
            <a:r>
              <a:rPr lang="en-US" sz="3200" dirty="0">
                <a:latin typeface="Garamond" panose="02020404030301010803" pitchFamily="18" charset="0"/>
              </a:rPr>
              <a:t>The setting or cultural surroundings in which social research takes place.</a:t>
            </a:r>
          </a:p>
          <a:p>
            <a:pPr marL="0" indent="0" algn="ctr">
              <a:buNone/>
            </a:pPr>
            <a:r>
              <a:rPr lang="en-US" sz="3200" b="1" dirty="0">
                <a:latin typeface="Garamond" panose="02020404030301010803" pitchFamily="18" charset="0"/>
              </a:rPr>
              <a:t>Knowledge</a:t>
            </a:r>
          </a:p>
          <a:p>
            <a:pPr marL="0" indent="0">
              <a:buNone/>
            </a:pPr>
            <a:r>
              <a:rPr lang="en-US" sz="3200" dirty="0">
                <a:latin typeface="Garamond" panose="02020404030301010803" pitchFamily="18" charset="0"/>
              </a:rPr>
              <a:t>(1) information about or awareness of something, an issue, a fact;</a:t>
            </a:r>
          </a:p>
          <a:p>
            <a:pPr marL="0" indent="0">
              <a:buNone/>
            </a:pPr>
            <a:r>
              <a:rPr lang="en-US" sz="3200" dirty="0">
                <a:latin typeface="Garamond" panose="02020404030301010803" pitchFamily="18" charset="0"/>
              </a:rPr>
              <a:t>(2) an understanding of a matter, a fact, an issue.</a:t>
            </a:r>
          </a:p>
          <a:p>
            <a:pPr marL="0" indent="0">
              <a:buNone/>
            </a:pPr>
            <a:endParaRPr lang="en-US" sz="3200" dirty="0">
              <a:latin typeface="Garamond" panose="02020404030301010803" pitchFamily="18" charset="0"/>
            </a:endParaRPr>
          </a:p>
        </p:txBody>
      </p:sp>
      <p:sp>
        <p:nvSpPr>
          <p:cNvPr id="4" name="Slide Number Placeholder 3">
            <a:extLst>
              <a:ext uri="{FF2B5EF4-FFF2-40B4-BE49-F238E27FC236}">
                <a16:creationId xmlns:a16="http://schemas.microsoft.com/office/drawing/2014/main" id="{25C6CE4E-885D-450B-8CD4-57A0542852D0}"/>
              </a:ext>
            </a:extLst>
          </p:cNvPr>
          <p:cNvSpPr>
            <a:spLocks noGrp="1"/>
          </p:cNvSpPr>
          <p:nvPr>
            <p:ph type="sldNum" sz="quarter" idx="12"/>
          </p:nvPr>
        </p:nvSpPr>
        <p:spPr/>
        <p:txBody>
          <a:bodyPr/>
          <a:lstStyle/>
          <a:p>
            <a:fld id="{E1EDF8B5-DD17-40D7-9DAA-43E3CD0B1FD7}" type="slidenum">
              <a:rPr lang="en-US" smtClean="0"/>
              <a:t>2</a:t>
            </a:fld>
            <a:endParaRPr lang="en-US"/>
          </a:p>
        </p:txBody>
      </p:sp>
    </p:spTree>
    <p:extLst>
      <p:ext uri="{BB962C8B-B14F-4D97-AF65-F5344CB8AC3E}">
        <p14:creationId xmlns:p14="http://schemas.microsoft.com/office/powerpoint/2010/main" val="36163332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CA094-1C80-49EB-A01A-5B58B22D319C}"/>
              </a:ext>
            </a:extLst>
          </p:cNvPr>
          <p:cNvSpPr>
            <a:spLocks noGrp="1"/>
          </p:cNvSpPr>
          <p:nvPr>
            <p:ph type="title"/>
          </p:nvPr>
        </p:nvSpPr>
        <p:spPr>
          <a:xfrm>
            <a:off x="2551981" y="147337"/>
            <a:ext cx="8911687" cy="640445"/>
          </a:xfrm>
        </p:spPr>
        <p:txBody>
          <a:bodyPr/>
          <a:lstStyle/>
          <a:p>
            <a:r>
              <a:rPr lang="en-US" b="1" dirty="0"/>
              <a:t>Interpretivism</a:t>
            </a:r>
          </a:p>
        </p:txBody>
      </p:sp>
      <p:sp>
        <p:nvSpPr>
          <p:cNvPr id="3" name="Content Placeholder 2">
            <a:extLst>
              <a:ext uri="{FF2B5EF4-FFF2-40B4-BE49-F238E27FC236}">
                <a16:creationId xmlns:a16="http://schemas.microsoft.com/office/drawing/2014/main" id="{83FEBB06-9254-4C7D-B801-95493450A10C}"/>
              </a:ext>
            </a:extLst>
          </p:cNvPr>
          <p:cNvSpPr>
            <a:spLocks noGrp="1"/>
          </p:cNvSpPr>
          <p:nvPr>
            <p:ph sz="half" idx="1"/>
          </p:nvPr>
        </p:nvSpPr>
        <p:spPr>
          <a:xfrm>
            <a:off x="1415505" y="1323833"/>
            <a:ext cx="4313864" cy="4396904"/>
          </a:xfrm>
        </p:spPr>
        <p:txBody>
          <a:bodyPr>
            <a:normAutofit fontScale="92500" lnSpcReduction="10000"/>
          </a:bodyPr>
          <a:lstStyle/>
          <a:p>
            <a:pPr marL="0" indent="0">
              <a:buNone/>
            </a:pPr>
            <a:r>
              <a:rPr lang="en-US" sz="3200" dirty="0">
                <a:latin typeface="Garamond" panose="02020404030301010803" pitchFamily="18" charset="0"/>
              </a:rPr>
              <a:t>An epistemological position that prioritizes people’s subjective interpretations and understandings of social phenomena and their own actions.</a:t>
            </a:r>
          </a:p>
        </p:txBody>
      </p:sp>
      <p:sp>
        <p:nvSpPr>
          <p:cNvPr id="5" name="Content Placeholder 4">
            <a:extLst>
              <a:ext uri="{FF2B5EF4-FFF2-40B4-BE49-F238E27FC236}">
                <a16:creationId xmlns:a16="http://schemas.microsoft.com/office/drawing/2014/main" id="{A2EE7132-ECE8-40E6-80F9-CAD860A69492}"/>
              </a:ext>
            </a:extLst>
          </p:cNvPr>
          <p:cNvSpPr>
            <a:spLocks noGrp="1"/>
          </p:cNvSpPr>
          <p:nvPr>
            <p:ph sz="half" idx="2"/>
          </p:nvPr>
        </p:nvSpPr>
        <p:spPr>
          <a:xfrm>
            <a:off x="5909481" y="968991"/>
            <a:ext cx="4867016" cy="5513696"/>
          </a:xfrm>
        </p:spPr>
        <p:txBody>
          <a:bodyPr>
            <a:normAutofit fontScale="92500" lnSpcReduction="10000"/>
          </a:bodyPr>
          <a:lstStyle/>
          <a:p>
            <a:pPr marL="0" indent="0">
              <a:buNone/>
            </a:pPr>
            <a:r>
              <a:rPr lang="en-US" b="1" dirty="0"/>
              <a:t>Main feature</a:t>
            </a:r>
            <a:r>
              <a:rPr lang="en-US" dirty="0"/>
              <a:t>s</a:t>
            </a:r>
          </a:p>
          <a:p>
            <a:r>
              <a:rPr lang="en-US" dirty="0"/>
              <a:t> Knowledge gathered includes people’s interpretations and understandings.</a:t>
            </a:r>
          </a:p>
          <a:p>
            <a:r>
              <a:rPr lang="en-US" dirty="0"/>
              <a:t> The main focus is on how people interpret the social world and social phenomena,</a:t>
            </a:r>
          </a:p>
          <a:p>
            <a:r>
              <a:rPr lang="en-US" dirty="0"/>
              <a:t>enabling different perspectives to be explored.</a:t>
            </a:r>
          </a:p>
          <a:p>
            <a:r>
              <a:rPr lang="en-US" dirty="0"/>
              <a:t> The researcher is interpreting other people’s interpretations in terms of the theories and</a:t>
            </a:r>
          </a:p>
          <a:p>
            <a:r>
              <a:rPr lang="en-US" dirty="0"/>
              <a:t>concepts of the social researcher’s discipline – studying the social phenomenon as if</a:t>
            </a:r>
          </a:p>
          <a:p>
            <a:r>
              <a:rPr lang="en-US" dirty="0"/>
              <a:t>through the eyes of the people being researched.</a:t>
            </a:r>
          </a:p>
          <a:p>
            <a:r>
              <a:rPr lang="en-US" dirty="0"/>
              <a:t> The researcher works with the data gathered to generate theory.</a:t>
            </a:r>
          </a:p>
        </p:txBody>
      </p:sp>
      <p:sp>
        <p:nvSpPr>
          <p:cNvPr id="4" name="Slide Number Placeholder 3">
            <a:extLst>
              <a:ext uri="{FF2B5EF4-FFF2-40B4-BE49-F238E27FC236}">
                <a16:creationId xmlns:a16="http://schemas.microsoft.com/office/drawing/2014/main" id="{68688CBD-FAC2-4001-9DFD-A84B779D3FED}"/>
              </a:ext>
            </a:extLst>
          </p:cNvPr>
          <p:cNvSpPr>
            <a:spLocks noGrp="1"/>
          </p:cNvSpPr>
          <p:nvPr>
            <p:ph type="sldNum" sz="quarter" idx="12"/>
          </p:nvPr>
        </p:nvSpPr>
        <p:spPr/>
        <p:txBody>
          <a:bodyPr/>
          <a:lstStyle/>
          <a:p>
            <a:fld id="{E1EDF8B5-DD17-40D7-9DAA-43E3CD0B1FD7}" type="slidenum">
              <a:rPr lang="en-US" smtClean="0"/>
              <a:t>20</a:t>
            </a:fld>
            <a:endParaRPr lang="en-US"/>
          </a:p>
        </p:txBody>
      </p:sp>
    </p:spTree>
    <p:extLst>
      <p:ext uri="{BB962C8B-B14F-4D97-AF65-F5344CB8AC3E}">
        <p14:creationId xmlns:p14="http://schemas.microsoft.com/office/powerpoint/2010/main" val="35019415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4F3CF77-96AD-45FA-8471-7BCBC32A3389}"/>
              </a:ext>
            </a:extLst>
          </p:cNvPr>
          <p:cNvSpPr>
            <a:spLocks noGrp="1"/>
          </p:cNvSpPr>
          <p:nvPr>
            <p:ph type="title"/>
          </p:nvPr>
        </p:nvSpPr>
        <p:spPr>
          <a:xfrm>
            <a:off x="2401857" y="512462"/>
            <a:ext cx="8911687" cy="538416"/>
          </a:xfrm>
        </p:spPr>
        <p:txBody>
          <a:bodyPr>
            <a:normAutofit fontScale="90000"/>
          </a:bodyPr>
          <a:lstStyle/>
          <a:p>
            <a:r>
              <a:rPr lang="en-US" b="1" dirty="0"/>
              <a:t>Interpretivist study will include</a:t>
            </a:r>
          </a:p>
        </p:txBody>
      </p:sp>
      <p:sp>
        <p:nvSpPr>
          <p:cNvPr id="9" name="Content Placeholder 8">
            <a:extLst>
              <a:ext uri="{FF2B5EF4-FFF2-40B4-BE49-F238E27FC236}">
                <a16:creationId xmlns:a16="http://schemas.microsoft.com/office/drawing/2014/main" id="{3DFEC738-F000-49D9-8D9B-23ABAC4BFAF3}"/>
              </a:ext>
            </a:extLst>
          </p:cNvPr>
          <p:cNvSpPr>
            <a:spLocks noGrp="1"/>
          </p:cNvSpPr>
          <p:nvPr>
            <p:ph idx="1"/>
          </p:nvPr>
        </p:nvSpPr>
        <p:spPr>
          <a:xfrm>
            <a:off x="1937982" y="1905000"/>
            <a:ext cx="9566630" cy="4006222"/>
          </a:xfrm>
        </p:spPr>
        <p:txBody>
          <a:bodyPr>
            <a:normAutofit/>
          </a:bodyPr>
          <a:lstStyle/>
          <a:p>
            <a:r>
              <a:rPr lang="en-US" sz="3200" dirty="0">
                <a:latin typeface="Garamond" panose="02020404030301010803" pitchFamily="18" charset="0"/>
              </a:rPr>
              <a:t> </a:t>
            </a:r>
            <a:r>
              <a:rPr lang="en-US" sz="3200" i="1" dirty="0">
                <a:latin typeface="Garamond" panose="02020404030301010803" pitchFamily="18" charset="0"/>
              </a:rPr>
              <a:t>qualitative </a:t>
            </a:r>
            <a:r>
              <a:rPr lang="en-US" sz="3200" dirty="0">
                <a:latin typeface="Garamond" panose="02020404030301010803" pitchFamily="18" charset="0"/>
              </a:rPr>
              <a:t>(rich in detail and description) data is collected;</a:t>
            </a:r>
          </a:p>
          <a:p>
            <a:r>
              <a:rPr lang="en-US" sz="3200" dirty="0">
                <a:latin typeface="Garamond" panose="02020404030301010803" pitchFamily="18" charset="0"/>
              </a:rPr>
              <a:t> uncovering and working with </a:t>
            </a:r>
            <a:r>
              <a:rPr lang="en-US" sz="3200" i="1" dirty="0">
                <a:latin typeface="Garamond" panose="02020404030301010803" pitchFamily="18" charset="0"/>
              </a:rPr>
              <a:t>subjective </a:t>
            </a:r>
            <a:r>
              <a:rPr lang="en-US" sz="3200" dirty="0">
                <a:latin typeface="Garamond" panose="02020404030301010803" pitchFamily="18" charset="0"/>
              </a:rPr>
              <a:t>meanings;</a:t>
            </a:r>
          </a:p>
          <a:p>
            <a:r>
              <a:rPr lang="en-US" sz="3200" dirty="0">
                <a:latin typeface="Garamond" panose="02020404030301010803" pitchFamily="18" charset="0"/>
              </a:rPr>
              <a:t> </a:t>
            </a:r>
            <a:r>
              <a:rPr lang="en-US" sz="3200" i="1" dirty="0">
                <a:latin typeface="Garamond" panose="02020404030301010803" pitchFamily="18" charset="0"/>
              </a:rPr>
              <a:t>interpretation of meaning </a:t>
            </a:r>
            <a:r>
              <a:rPr lang="en-US" sz="3200" dirty="0">
                <a:latin typeface="Garamond" panose="02020404030301010803" pitchFamily="18" charset="0"/>
              </a:rPr>
              <a:t>within a specific </a:t>
            </a:r>
            <a:r>
              <a:rPr lang="en-US" sz="3200" i="1" dirty="0">
                <a:latin typeface="Garamond" panose="02020404030301010803" pitchFamily="18" charset="0"/>
              </a:rPr>
              <a:t>context</a:t>
            </a:r>
            <a:r>
              <a:rPr lang="en-US" sz="3200" dirty="0">
                <a:latin typeface="Garamond" panose="02020404030301010803" pitchFamily="18" charset="0"/>
              </a:rPr>
              <a:t>;</a:t>
            </a:r>
          </a:p>
          <a:p>
            <a:r>
              <a:rPr lang="en-US" sz="3200" dirty="0">
                <a:latin typeface="Garamond" panose="02020404030301010803" pitchFamily="18" charset="0"/>
              </a:rPr>
              <a:t> </a:t>
            </a:r>
            <a:r>
              <a:rPr lang="en-US" sz="3200" i="1" dirty="0">
                <a:latin typeface="Garamond" panose="02020404030301010803" pitchFamily="18" charset="0"/>
              </a:rPr>
              <a:t>empathetic </a:t>
            </a:r>
            <a:r>
              <a:rPr lang="en-US" sz="3200" dirty="0">
                <a:latin typeface="Garamond" panose="02020404030301010803" pitchFamily="18" charset="0"/>
              </a:rPr>
              <a:t>understanding, ‘standing in the other’s shoes’.</a:t>
            </a:r>
          </a:p>
        </p:txBody>
      </p:sp>
      <p:sp>
        <p:nvSpPr>
          <p:cNvPr id="5" name="Slide Number Placeholder 4">
            <a:extLst>
              <a:ext uri="{FF2B5EF4-FFF2-40B4-BE49-F238E27FC236}">
                <a16:creationId xmlns:a16="http://schemas.microsoft.com/office/drawing/2014/main" id="{AF74DA95-CD04-465A-AD04-D9B344202200}"/>
              </a:ext>
            </a:extLst>
          </p:cNvPr>
          <p:cNvSpPr>
            <a:spLocks noGrp="1"/>
          </p:cNvSpPr>
          <p:nvPr>
            <p:ph type="sldNum" sz="quarter" idx="12"/>
          </p:nvPr>
        </p:nvSpPr>
        <p:spPr/>
        <p:txBody>
          <a:bodyPr/>
          <a:lstStyle/>
          <a:p>
            <a:fld id="{E1EDF8B5-DD17-40D7-9DAA-43E3CD0B1FD7}" type="slidenum">
              <a:rPr lang="en-US" smtClean="0"/>
              <a:t>21</a:t>
            </a:fld>
            <a:endParaRPr lang="en-US"/>
          </a:p>
        </p:txBody>
      </p:sp>
    </p:spTree>
    <p:extLst>
      <p:ext uri="{BB962C8B-B14F-4D97-AF65-F5344CB8AC3E}">
        <p14:creationId xmlns:p14="http://schemas.microsoft.com/office/powerpoint/2010/main" val="24707475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07616-5EF1-4D63-9534-2EF6E5B7DCB7}"/>
              </a:ext>
            </a:extLst>
          </p:cNvPr>
          <p:cNvSpPr>
            <a:spLocks noGrp="1"/>
          </p:cNvSpPr>
          <p:nvPr>
            <p:ph type="title"/>
          </p:nvPr>
        </p:nvSpPr>
        <p:spPr>
          <a:xfrm>
            <a:off x="2292674" y="147337"/>
            <a:ext cx="8911687" cy="384926"/>
          </a:xfrm>
        </p:spPr>
        <p:txBody>
          <a:bodyPr>
            <a:normAutofit fontScale="90000"/>
          </a:bodyPr>
          <a:lstStyle/>
          <a:p>
            <a:endParaRPr lang="en-US"/>
          </a:p>
        </p:txBody>
      </p:sp>
      <p:pic>
        <p:nvPicPr>
          <p:cNvPr id="6" name="Content Placeholder 5">
            <a:extLst>
              <a:ext uri="{FF2B5EF4-FFF2-40B4-BE49-F238E27FC236}">
                <a16:creationId xmlns:a16="http://schemas.microsoft.com/office/drawing/2014/main" id="{FA90C3D8-C0F1-47F2-BD58-99D5D4C7FC6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91581" y="787783"/>
            <a:ext cx="10013031" cy="5653750"/>
          </a:xfrm>
        </p:spPr>
      </p:pic>
      <p:sp>
        <p:nvSpPr>
          <p:cNvPr id="4" name="Slide Number Placeholder 3">
            <a:extLst>
              <a:ext uri="{FF2B5EF4-FFF2-40B4-BE49-F238E27FC236}">
                <a16:creationId xmlns:a16="http://schemas.microsoft.com/office/drawing/2014/main" id="{3D493593-2EB8-44D6-8E97-FC1CD17B158D}"/>
              </a:ext>
            </a:extLst>
          </p:cNvPr>
          <p:cNvSpPr>
            <a:spLocks noGrp="1"/>
          </p:cNvSpPr>
          <p:nvPr>
            <p:ph type="sldNum" sz="quarter" idx="12"/>
          </p:nvPr>
        </p:nvSpPr>
        <p:spPr/>
        <p:txBody>
          <a:bodyPr/>
          <a:lstStyle/>
          <a:p>
            <a:fld id="{E1EDF8B5-DD17-40D7-9DAA-43E3CD0B1FD7}" type="slidenum">
              <a:rPr lang="en-US" smtClean="0"/>
              <a:t>22</a:t>
            </a:fld>
            <a:endParaRPr lang="en-US"/>
          </a:p>
        </p:txBody>
      </p:sp>
    </p:spTree>
    <p:extLst>
      <p:ext uri="{BB962C8B-B14F-4D97-AF65-F5344CB8AC3E}">
        <p14:creationId xmlns:p14="http://schemas.microsoft.com/office/powerpoint/2010/main" val="8555699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9F1A8-93CF-44CE-BA7E-EE246EA141BB}"/>
              </a:ext>
            </a:extLst>
          </p:cNvPr>
          <p:cNvSpPr>
            <a:spLocks noGrp="1"/>
          </p:cNvSpPr>
          <p:nvPr>
            <p:ph type="title"/>
          </p:nvPr>
        </p:nvSpPr>
        <p:spPr>
          <a:xfrm>
            <a:off x="2424108" y="304034"/>
            <a:ext cx="7920896" cy="654168"/>
          </a:xfrm>
        </p:spPr>
        <p:txBody>
          <a:bodyPr>
            <a:normAutofit/>
          </a:bodyPr>
          <a:lstStyle/>
          <a:p>
            <a:pPr algn="ctr"/>
            <a:r>
              <a:rPr lang="en-US" b="1" dirty="0"/>
              <a:t>Realism</a:t>
            </a:r>
          </a:p>
        </p:txBody>
      </p:sp>
      <p:sp>
        <p:nvSpPr>
          <p:cNvPr id="5" name="Text Placeholder 4">
            <a:extLst>
              <a:ext uri="{FF2B5EF4-FFF2-40B4-BE49-F238E27FC236}">
                <a16:creationId xmlns:a16="http://schemas.microsoft.com/office/drawing/2014/main" id="{33DE8814-982E-4396-9CBB-B4E8A245B8C8}"/>
              </a:ext>
            </a:extLst>
          </p:cNvPr>
          <p:cNvSpPr>
            <a:spLocks noGrp="1"/>
          </p:cNvSpPr>
          <p:nvPr>
            <p:ph type="body" idx="1"/>
          </p:nvPr>
        </p:nvSpPr>
        <p:spPr>
          <a:xfrm>
            <a:off x="1311579" y="1451960"/>
            <a:ext cx="3992732" cy="576262"/>
          </a:xfrm>
        </p:spPr>
        <p:txBody>
          <a:bodyPr/>
          <a:lstStyle/>
          <a:p>
            <a:r>
              <a:rPr lang="en-US" sz="3200" b="1" dirty="0"/>
              <a:t>Realism</a:t>
            </a:r>
          </a:p>
        </p:txBody>
      </p:sp>
      <p:sp>
        <p:nvSpPr>
          <p:cNvPr id="3" name="Content Placeholder 2">
            <a:extLst>
              <a:ext uri="{FF2B5EF4-FFF2-40B4-BE49-F238E27FC236}">
                <a16:creationId xmlns:a16="http://schemas.microsoft.com/office/drawing/2014/main" id="{10708CE0-E208-4009-A46C-B7CD32EBC425}"/>
              </a:ext>
            </a:extLst>
          </p:cNvPr>
          <p:cNvSpPr>
            <a:spLocks noGrp="1"/>
          </p:cNvSpPr>
          <p:nvPr>
            <p:ph sz="half" idx="2"/>
          </p:nvPr>
        </p:nvSpPr>
        <p:spPr>
          <a:xfrm>
            <a:off x="1311579" y="2223755"/>
            <a:ext cx="5376260" cy="3998026"/>
          </a:xfrm>
        </p:spPr>
        <p:txBody>
          <a:bodyPr>
            <a:normAutofit/>
          </a:bodyPr>
          <a:lstStyle/>
          <a:p>
            <a:pPr marL="0" indent="0">
              <a:buNone/>
            </a:pPr>
            <a:r>
              <a:rPr lang="en-US" sz="3200" dirty="0">
                <a:latin typeface="Garamond" panose="02020404030301010803" pitchFamily="18" charset="0"/>
              </a:rPr>
              <a:t>An epistemological approach that asserts that knowledge of a social phenomenon is based on both what can be observed and recorded and ‘hidden’ structures and mechanisms whose effects can be observed.</a:t>
            </a:r>
          </a:p>
        </p:txBody>
      </p:sp>
      <p:sp>
        <p:nvSpPr>
          <p:cNvPr id="6" name="Text Placeholder 5">
            <a:extLst>
              <a:ext uri="{FF2B5EF4-FFF2-40B4-BE49-F238E27FC236}">
                <a16:creationId xmlns:a16="http://schemas.microsoft.com/office/drawing/2014/main" id="{8E92AB1D-FC03-482D-995A-9C9552DF28DB}"/>
              </a:ext>
            </a:extLst>
          </p:cNvPr>
          <p:cNvSpPr>
            <a:spLocks noGrp="1"/>
          </p:cNvSpPr>
          <p:nvPr>
            <p:ph type="body" sz="quarter" idx="3"/>
          </p:nvPr>
        </p:nvSpPr>
        <p:spPr>
          <a:xfrm>
            <a:off x="7336793" y="1420687"/>
            <a:ext cx="3999001" cy="576262"/>
          </a:xfrm>
        </p:spPr>
        <p:txBody>
          <a:bodyPr/>
          <a:lstStyle/>
          <a:p>
            <a:r>
              <a:rPr lang="en-US" sz="3200" b="1" dirty="0"/>
              <a:t>Critical Realism</a:t>
            </a:r>
          </a:p>
        </p:txBody>
      </p:sp>
      <p:sp>
        <p:nvSpPr>
          <p:cNvPr id="7" name="Content Placeholder 6">
            <a:extLst>
              <a:ext uri="{FF2B5EF4-FFF2-40B4-BE49-F238E27FC236}">
                <a16:creationId xmlns:a16="http://schemas.microsoft.com/office/drawing/2014/main" id="{FAD50174-33B7-4DE4-923B-E53602568062}"/>
              </a:ext>
            </a:extLst>
          </p:cNvPr>
          <p:cNvSpPr>
            <a:spLocks noGrp="1"/>
          </p:cNvSpPr>
          <p:nvPr>
            <p:ph sz="quarter" idx="4"/>
          </p:nvPr>
        </p:nvSpPr>
        <p:spPr>
          <a:xfrm>
            <a:off x="7166957" y="2223755"/>
            <a:ext cx="4338674" cy="3998026"/>
          </a:xfrm>
        </p:spPr>
        <p:txBody>
          <a:bodyPr>
            <a:noAutofit/>
          </a:bodyPr>
          <a:lstStyle/>
          <a:p>
            <a:pPr marL="0" indent="0">
              <a:buNone/>
            </a:pPr>
            <a:r>
              <a:rPr lang="en-US" sz="2800" dirty="0">
                <a:latin typeface="Garamond" panose="02020404030301010803" pitchFamily="18" charset="0"/>
              </a:rPr>
              <a:t>prioritizes identifying structures or mechanisms that result in inequality or injustice and thus offers the opportunity for social change by changing or negating the structural mechanisms that are identified as having these impacts.</a:t>
            </a:r>
          </a:p>
        </p:txBody>
      </p:sp>
      <p:sp>
        <p:nvSpPr>
          <p:cNvPr id="4" name="Slide Number Placeholder 3">
            <a:extLst>
              <a:ext uri="{FF2B5EF4-FFF2-40B4-BE49-F238E27FC236}">
                <a16:creationId xmlns:a16="http://schemas.microsoft.com/office/drawing/2014/main" id="{EB78B017-68D4-460B-818D-29917C11434C}"/>
              </a:ext>
            </a:extLst>
          </p:cNvPr>
          <p:cNvSpPr>
            <a:spLocks noGrp="1"/>
          </p:cNvSpPr>
          <p:nvPr>
            <p:ph type="sldNum" sz="quarter" idx="12"/>
          </p:nvPr>
        </p:nvSpPr>
        <p:spPr/>
        <p:txBody>
          <a:bodyPr/>
          <a:lstStyle/>
          <a:p>
            <a:fld id="{E1EDF8B5-DD17-40D7-9DAA-43E3CD0B1FD7}" type="slidenum">
              <a:rPr lang="en-US" smtClean="0"/>
              <a:t>23</a:t>
            </a:fld>
            <a:endParaRPr lang="en-US"/>
          </a:p>
        </p:txBody>
      </p:sp>
    </p:spTree>
    <p:extLst>
      <p:ext uri="{BB962C8B-B14F-4D97-AF65-F5344CB8AC3E}">
        <p14:creationId xmlns:p14="http://schemas.microsoft.com/office/powerpoint/2010/main" val="8276218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A2A4DEB-54C7-42C8-813E-D7EEEBCDAFA7}"/>
              </a:ext>
            </a:extLst>
          </p:cNvPr>
          <p:cNvSpPr>
            <a:spLocks noGrp="1"/>
          </p:cNvSpPr>
          <p:nvPr>
            <p:ph type="title"/>
          </p:nvPr>
        </p:nvSpPr>
        <p:spPr>
          <a:xfrm>
            <a:off x="1828800" y="329899"/>
            <a:ext cx="9498391" cy="966638"/>
          </a:xfrm>
        </p:spPr>
        <p:txBody>
          <a:bodyPr/>
          <a:lstStyle/>
          <a:p>
            <a:r>
              <a:rPr lang="en-US" b="1" dirty="0"/>
              <a:t>Main features of Critical Realist approach</a:t>
            </a:r>
          </a:p>
        </p:txBody>
      </p:sp>
      <p:sp>
        <p:nvSpPr>
          <p:cNvPr id="9" name="Content Placeholder 8">
            <a:extLst>
              <a:ext uri="{FF2B5EF4-FFF2-40B4-BE49-F238E27FC236}">
                <a16:creationId xmlns:a16="http://schemas.microsoft.com/office/drawing/2014/main" id="{FBEC2E96-2D5C-43E3-9CF0-FACE6266504F}"/>
              </a:ext>
            </a:extLst>
          </p:cNvPr>
          <p:cNvSpPr>
            <a:spLocks noGrp="1"/>
          </p:cNvSpPr>
          <p:nvPr>
            <p:ph idx="1"/>
          </p:nvPr>
        </p:nvSpPr>
        <p:spPr>
          <a:xfrm>
            <a:off x="1555845" y="1610789"/>
            <a:ext cx="9948767" cy="4300433"/>
          </a:xfrm>
        </p:spPr>
        <p:txBody>
          <a:bodyPr>
            <a:normAutofit/>
          </a:bodyPr>
          <a:lstStyle/>
          <a:p>
            <a:r>
              <a:rPr lang="en-US" sz="3200" dirty="0">
                <a:latin typeface="Garamond" panose="02020404030301010803" pitchFamily="18" charset="0"/>
              </a:rPr>
              <a:t> revealing hidden </a:t>
            </a:r>
            <a:r>
              <a:rPr lang="en-US" sz="3200" i="1" dirty="0">
                <a:latin typeface="Garamond" panose="02020404030301010803" pitchFamily="18" charset="0"/>
              </a:rPr>
              <a:t>structures and mechanisms;</a:t>
            </a:r>
          </a:p>
          <a:p>
            <a:r>
              <a:rPr lang="en-US" sz="3200" dirty="0">
                <a:latin typeface="Garamond" panose="02020404030301010803" pitchFamily="18" charset="0"/>
              </a:rPr>
              <a:t> uncovering </a:t>
            </a:r>
            <a:r>
              <a:rPr lang="en-US" sz="3200" i="1" dirty="0">
                <a:latin typeface="Garamond" panose="02020404030301010803" pitchFamily="18" charset="0"/>
              </a:rPr>
              <a:t>power </a:t>
            </a:r>
            <a:r>
              <a:rPr lang="en-US" sz="3200" dirty="0">
                <a:latin typeface="Garamond" panose="02020404030301010803" pitchFamily="18" charset="0"/>
              </a:rPr>
              <a:t>relations and </a:t>
            </a:r>
            <a:r>
              <a:rPr lang="en-US" sz="3200" i="1" dirty="0">
                <a:latin typeface="Garamond" panose="02020404030301010803" pitchFamily="18" charset="0"/>
              </a:rPr>
              <a:t>dominant ideologies;</a:t>
            </a:r>
          </a:p>
          <a:p>
            <a:r>
              <a:rPr lang="en-US" sz="3200" dirty="0">
                <a:latin typeface="Garamond" panose="02020404030301010803" pitchFamily="18" charset="0"/>
              </a:rPr>
              <a:t> research that leads to </a:t>
            </a:r>
            <a:r>
              <a:rPr lang="en-US" sz="3200" i="1" dirty="0">
                <a:latin typeface="Garamond" panose="02020404030301010803" pitchFamily="18" charset="0"/>
              </a:rPr>
              <a:t>action</a:t>
            </a:r>
            <a:r>
              <a:rPr lang="en-US" sz="3200" dirty="0">
                <a:latin typeface="Garamond" panose="02020404030301010803" pitchFamily="18" charset="0"/>
              </a:rPr>
              <a:t>;</a:t>
            </a:r>
          </a:p>
          <a:p>
            <a:r>
              <a:rPr lang="en-US" sz="3200" dirty="0">
                <a:latin typeface="Garamond" panose="02020404030301010803" pitchFamily="18" charset="0"/>
              </a:rPr>
              <a:t> collecting </a:t>
            </a:r>
            <a:r>
              <a:rPr lang="en-US" sz="3200" i="1" dirty="0">
                <a:latin typeface="Garamond" panose="02020404030301010803" pitchFamily="18" charset="0"/>
              </a:rPr>
              <a:t>qualitative and/or quantitative </a:t>
            </a:r>
            <a:r>
              <a:rPr lang="en-US" sz="3200" dirty="0">
                <a:latin typeface="Garamond" panose="02020404030301010803" pitchFamily="18" charset="0"/>
              </a:rPr>
              <a:t>data.</a:t>
            </a:r>
          </a:p>
        </p:txBody>
      </p:sp>
      <p:sp>
        <p:nvSpPr>
          <p:cNvPr id="7" name="Slide Number Placeholder 6">
            <a:extLst>
              <a:ext uri="{FF2B5EF4-FFF2-40B4-BE49-F238E27FC236}">
                <a16:creationId xmlns:a16="http://schemas.microsoft.com/office/drawing/2014/main" id="{74BE71CE-2FED-4F02-8785-DCD74692B6C1}"/>
              </a:ext>
            </a:extLst>
          </p:cNvPr>
          <p:cNvSpPr>
            <a:spLocks noGrp="1"/>
          </p:cNvSpPr>
          <p:nvPr>
            <p:ph type="sldNum" sz="quarter" idx="12"/>
          </p:nvPr>
        </p:nvSpPr>
        <p:spPr/>
        <p:txBody>
          <a:bodyPr/>
          <a:lstStyle/>
          <a:p>
            <a:fld id="{E1EDF8B5-DD17-40D7-9DAA-43E3CD0B1FD7}" type="slidenum">
              <a:rPr lang="en-US" smtClean="0"/>
              <a:t>24</a:t>
            </a:fld>
            <a:endParaRPr lang="en-US"/>
          </a:p>
        </p:txBody>
      </p:sp>
    </p:spTree>
    <p:extLst>
      <p:ext uri="{BB962C8B-B14F-4D97-AF65-F5344CB8AC3E}">
        <p14:creationId xmlns:p14="http://schemas.microsoft.com/office/powerpoint/2010/main" val="18722476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67942-3327-4414-91F8-00DC6FF60E51}"/>
              </a:ext>
            </a:extLst>
          </p:cNvPr>
          <p:cNvSpPr>
            <a:spLocks noGrp="1"/>
          </p:cNvSpPr>
          <p:nvPr>
            <p:ph type="title"/>
          </p:nvPr>
        </p:nvSpPr>
        <p:spPr>
          <a:xfrm>
            <a:off x="2592924" y="204716"/>
            <a:ext cx="8911687" cy="1096904"/>
          </a:xfrm>
        </p:spPr>
        <p:txBody>
          <a:bodyPr/>
          <a:lstStyle/>
          <a:p>
            <a:r>
              <a:rPr lang="en-US" b="1" dirty="0"/>
              <a:t>What is social research is about?</a:t>
            </a:r>
          </a:p>
        </p:txBody>
      </p:sp>
      <p:sp>
        <p:nvSpPr>
          <p:cNvPr id="3" name="Content Placeholder 2">
            <a:extLst>
              <a:ext uri="{FF2B5EF4-FFF2-40B4-BE49-F238E27FC236}">
                <a16:creationId xmlns:a16="http://schemas.microsoft.com/office/drawing/2014/main" id="{F173FF38-8C23-4C4D-A423-EB7692E2BE10}"/>
              </a:ext>
            </a:extLst>
          </p:cNvPr>
          <p:cNvSpPr>
            <a:spLocks noGrp="1"/>
          </p:cNvSpPr>
          <p:nvPr>
            <p:ph sz="half" idx="1"/>
          </p:nvPr>
        </p:nvSpPr>
        <p:spPr>
          <a:xfrm>
            <a:off x="1782136" y="1583140"/>
            <a:ext cx="4313864" cy="3973240"/>
          </a:xfrm>
        </p:spPr>
        <p:txBody>
          <a:bodyPr>
            <a:normAutofit lnSpcReduction="10000"/>
          </a:bodyPr>
          <a:lstStyle/>
          <a:p>
            <a:r>
              <a:rPr lang="en-US" sz="3200" i="1" dirty="0">
                <a:latin typeface="Garamond" panose="02020404030301010803" pitchFamily="18" charset="0"/>
              </a:rPr>
              <a:t>Social research is about ‘exploring, describing, understanding, explaining, predicting, changing or evaluating some aspect of the social world . . . ‘what’, ‘why’ and ‘how’ questions. </a:t>
            </a:r>
            <a:r>
              <a:rPr lang="en-US" sz="3200" dirty="0">
                <a:latin typeface="Garamond" panose="02020404030301010803" pitchFamily="18" charset="0"/>
              </a:rPr>
              <a:t>(Blaikie, 1993: 4)</a:t>
            </a:r>
          </a:p>
        </p:txBody>
      </p:sp>
      <p:sp>
        <p:nvSpPr>
          <p:cNvPr id="5" name="Content Placeholder 4">
            <a:extLst>
              <a:ext uri="{FF2B5EF4-FFF2-40B4-BE49-F238E27FC236}">
                <a16:creationId xmlns:a16="http://schemas.microsoft.com/office/drawing/2014/main" id="{D0C15F1B-FAD7-4120-BF36-9B465238DBD7}"/>
              </a:ext>
            </a:extLst>
          </p:cNvPr>
          <p:cNvSpPr>
            <a:spLocks noGrp="1"/>
          </p:cNvSpPr>
          <p:nvPr>
            <p:ph sz="half" idx="2"/>
          </p:nvPr>
        </p:nvSpPr>
        <p:spPr>
          <a:xfrm>
            <a:off x="6906787" y="1419367"/>
            <a:ext cx="4597823" cy="4312693"/>
          </a:xfrm>
        </p:spPr>
        <p:txBody>
          <a:bodyPr>
            <a:noAutofit/>
          </a:bodyPr>
          <a:lstStyle/>
          <a:p>
            <a:pPr marL="0" indent="0">
              <a:buNone/>
            </a:pPr>
            <a:r>
              <a:rPr lang="en-US" sz="3200" b="1" dirty="0">
                <a:latin typeface="Garamond" panose="02020404030301010803" pitchFamily="18" charset="0"/>
              </a:rPr>
              <a:t>Social researchers try to:</a:t>
            </a:r>
          </a:p>
          <a:p>
            <a:r>
              <a:rPr lang="en-US" sz="3200" b="1" dirty="0">
                <a:latin typeface="Garamond" panose="02020404030301010803" pitchFamily="18" charset="0"/>
              </a:rPr>
              <a:t>(a) </a:t>
            </a:r>
            <a:r>
              <a:rPr lang="en-US" sz="3200" i="1" dirty="0">
                <a:latin typeface="Garamond" panose="02020404030301010803" pitchFamily="18" charset="0"/>
              </a:rPr>
              <a:t>to describe </a:t>
            </a:r>
            <a:r>
              <a:rPr lang="en-US" sz="3200" dirty="0">
                <a:latin typeface="Garamond" panose="02020404030301010803" pitchFamily="18" charset="0"/>
              </a:rPr>
              <a:t>and </a:t>
            </a:r>
            <a:r>
              <a:rPr lang="en-US" sz="3200" i="1" dirty="0">
                <a:latin typeface="Garamond" panose="02020404030301010803" pitchFamily="18" charset="0"/>
              </a:rPr>
              <a:t>explore </a:t>
            </a:r>
            <a:r>
              <a:rPr lang="en-US" sz="3200" dirty="0">
                <a:latin typeface="Garamond" panose="02020404030301010803" pitchFamily="18" charset="0"/>
              </a:rPr>
              <a:t>a social phenomenon (or social phenomena);</a:t>
            </a:r>
          </a:p>
          <a:p>
            <a:r>
              <a:rPr lang="en-US" sz="3200" b="1" dirty="0">
                <a:latin typeface="Garamond" panose="02020404030301010803" pitchFamily="18" charset="0"/>
              </a:rPr>
              <a:t>(b) </a:t>
            </a:r>
            <a:r>
              <a:rPr lang="en-US" sz="3200" dirty="0">
                <a:latin typeface="Garamond" panose="02020404030301010803" pitchFamily="18" charset="0"/>
              </a:rPr>
              <a:t>and, usually, to </a:t>
            </a:r>
            <a:r>
              <a:rPr lang="en-US" sz="3200" i="1" dirty="0">
                <a:latin typeface="Garamond" panose="02020404030301010803" pitchFamily="18" charset="0"/>
              </a:rPr>
              <a:t>understand </a:t>
            </a:r>
            <a:r>
              <a:rPr lang="en-US" sz="3200" dirty="0">
                <a:latin typeface="Garamond" panose="02020404030301010803" pitchFamily="18" charset="0"/>
              </a:rPr>
              <a:t>and </a:t>
            </a:r>
            <a:r>
              <a:rPr lang="en-US" sz="3200" i="1" dirty="0">
                <a:latin typeface="Garamond" panose="02020404030301010803" pitchFamily="18" charset="0"/>
              </a:rPr>
              <a:t>explain </a:t>
            </a:r>
            <a:r>
              <a:rPr lang="en-US" sz="3200" dirty="0">
                <a:latin typeface="Garamond" panose="02020404030301010803" pitchFamily="18" charset="0"/>
              </a:rPr>
              <a:t>how and why the phenomenon is – or is understood – as it is.</a:t>
            </a:r>
          </a:p>
        </p:txBody>
      </p:sp>
      <p:sp>
        <p:nvSpPr>
          <p:cNvPr id="4" name="Slide Number Placeholder 3">
            <a:extLst>
              <a:ext uri="{FF2B5EF4-FFF2-40B4-BE49-F238E27FC236}">
                <a16:creationId xmlns:a16="http://schemas.microsoft.com/office/drawing/2014/main" id="{FE5DD038-520E-4A96-8C09-9EA623661D5F}"/>
              </a:ext>
            </a:extLst>
          </p:cNvPr>
          <p:cNvSpPr>
            <a:spLocks noGrp="1"/>
          </p:cNvSpPr>
          <p:nvPr>
            <p:ph type="sldNum" sz="quarter" idx="12"/>
          </p:nvPr>
        </p:nvSpPr>
        <p:spPr/>
        <p:txBody>
          <a:bodyPr/>
          <a:lstStyle/>
          <a:p>
            <a:fld id="{E1EDF8B5-DD17-40D7-9DAA-43E3CD0B1FD7}" type="slidenum">
              <a:rPr lang="en-US" smtClean="0"/>
              <a:t>25</a:t>
            </a:fld>
            <a:endParaRPr lang="en-US"/>
          </a:p>
        </p:txBody>
      </p:sp>
    </p:spTree>
    <p:extLst>
      <p:ext uri="{BB962C8B-B14F-4D97-AF65-F5344CB8AC3E}">
        <p14:creationId xmlns:p14="http://schemas.microsoft.com/office/powerpoint/2010/main" val="39765896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CBC099A-F6E3-4639-82A4-42073F30C6AB}"/>
              </a:ext>
            </a:extLst>
          </p:cNvPr>
          <p:cNvSpPr>
            <a:spLocks noGrp="1"/>
          </p:cNvSpPr>
          <p:nvPr>
            <p:ph type="title"/>
          </p:nvPr>
        </p:nvSpPr>
        <p:spPr>
          <a:xfrm>
            <a:off x="2401856" y="425889"/>
            <a:ext cx="8911687" cy="727018"/>
          </a:xfrm>
        </p:spPr>
        <p:txBody>
          <a:bodyPr/>
          <a:lstStyle/>
          <a:p>
            <a:r>
              <a:rPr lang="en-US" b="1" dirty="0"/>
              <a:t>Four types of research</a:t>
            </a:r>
          </a:p>
        </p:txBody>
      </p:sp>
      <p:graphicFrame>
        <p:nvGraphicFramePr>
          <p:cNvPr id="14" name="Content Placeholder 13">
            <a:extLst>
              <a:ext uri="{FF2B5EF4-FFF2-40B4-BE49-F238E27FC236}">
                <a16:creationId xmlns:a16="http://schemas.microsoft.com/office/drawing/2014/main" id="{DAD64CE8-6A35-471F-9398-2A510F4EC320}"/>
              </a:ext>
            </a:extLst>
          </p:cNvPr>
          <p:cNvGraphicFramePr>
            <a:graphicFrameLocks noGrp="1"/>
          </p:cNvGraphicFramePr>
          <p:nvPr>
            <p:ph idx="1"/>
            <p:extLst>
              <p:ext uri="{D42A27DB-BD31-4B8C-83A1-F6EECF244321}">
                <p14:modId xmlns:p14="http://schemas.microsoft.com/office/powerpoint/2010/main" val="972726760"/>
              </p:ext>
            </p:extLst>
          </p:nvPr>
        </p:nvGraphicFramePr>
        <p:xfrm>
          <a:off x="1311579" y="1528549"/>
          <a:ext cx="10193033" cy="5104264"/>
        </p:xfrm>
        <a:graphic>
          <a:graphicData uri="http://schemas.openxmlformats.org/drawingml/2006/table">
            <a:tbl>
              <a:tblPr firstRow="1" bandRow="1">
                <a:tableStyleId>{5C22544A-7EE6-4342-B048-85BDC9FD1C3A}</a:tableStyleId>
              </a:tblPr>
              <a:tblGrid>
                <a:gridCol w="2516492">
                  <a:extLst>
                    <a:ext uri="{9D8B030D-6E8A-4147-A177-3AD203B41FA5}">
                      <a16:colId xmlns:a16="http://schemas.microsoft.com/office/drawing/2014/main" val="988702932"/>
                    </a:ext>
                  </a:extLst>
                </a:gridCol>
                <a:gridCol w="2558847">
                  <a:extLst>
                    <a:ext uri="{9D8B030D-6E8A-4147-A177-3AD203B41FA5}">
                      <a16:colId xmlns:a16="http://schemas.microsoft.com/office/drawing/2014/main" val="665121973"/>
                    </a:ext>
                  </a:extLst>
                </a:gridCol>
                <a:gridCol w="2558847">
                  <a:extLst>
                    <a:ext uri="{9D8B030D-6E8A-4147-A177-3AD203B41FA5}">
                      <a16:colId xmlns:a16="http://schemas.microsoft.com/office/drawing/2014/main" val="2419936220"/>
                    </a:ext>
                  </a:extLst>
                </a:gridCol>
                <a:gridCol w="2558847">
                  <a:extLst>
                    <a:ext uri="{9D8B030D-6E8A-4147-A177-3AD203B41FA5}">
                      <a16:colId xmlns:a16="http://schemas.microsoft.com/office/drawing/2014/main" val="3454018898"/>
                    </a:ext>
                  </a:extLst>
                </a:gridCol>
              </a:tblGrid>
              <a:tr h="1076200">
                <a:tc>
                  <a:txBody>
                    <a:bodyPr/>
                    <a:lstStyle/>
                    <a:p>
                      <a:r>
                        <a:rPr lang="en-US" sz="3200" b="1" i="0" u="none" strike="noStrike" kern="1200" baseline="0" dirty="0">
                          <a:solidFill>
                            <a:schemeClr val="lt1"/>
                          </a:solidFill>
                          <a:latin typeface="Garamond" panose="02020404030301010803" pitchFamily="18" charset="0"/>
                          <a:ea typeface="+mn-ea"/>
                          <a:cs typeface="+mn-cs"/>
                        </a:rPr>
                        <a:t>Descriptive research</a:t>
                      </a:r>
                      <a:endParaRPr lang="en-US" sz="3200" b="1" dirty="0">
                        <a:latin typeface="Garamond" panose="02020404030301010803" pitchFamily="18" charset="0"/>
                      </a:endParaRPr>
                    </a:p>
                  </a:txBody>
                  <a:tcPr/>
                </a:tc>
                <a:tc>
                  <a:txBody>
                    <a:bodyPr/>
                    <a:lstStyle/>
                    <a:p>
                      <a:r>
                        <a:rPr lang="en-US" sz="3200" b="1" i="0" u="none" strike="noStrike" kern="1200" baseline="0" dirty="0">
                          <a:solidFill>
                            <a:schemeClr val="bg1"/>
                          </a:solidFill>
                          <a:latin typeface="Garamond" panose="02020404030301010803" pitchFamily="18" charset="0"/>
                          <a:ea typeface="+mn-ea"/>
                          <a:cs typeface="+mn-cs"/>
                        </a:rPr>
                        <a:t>Exploratory research </a:t>
                      </a:r>
                      <a:endParaRPr lang="en-US" sz="3200" b="1" dirty="0">
                        <a:solidFill>
                          <a:schemeClr val="bg1"/>
                        </a:solidFill>
                        <a:latin typeface="Garamond" panose="02020404030301010803" pitchFamily="18" charset="0"/>
                      </a:endParaRPr>
                    </a:p>
                  </a:txBody>
                  <a:tcPr/>
                </a:tc>
                <a:tc>
                  <a:txBody>
                    <a:bodyPr/>
                    <a:lstStyle/>
                    <a:p>
                      <a:r>
                        <a:rPr lang="en-US" sz="3200" b="1" i="0" u="none" strike="noStrike" kern="1200" baseline="0" dirty="0">
                          <a:solidFill>
                            <a:schemeClr val="bg1"/>
                          </a:solidFill>
                          <a:latin typeface="Garamond" panose="02020404030301010803" pitchFamily="18" charset="0"/>
                          <a:ea typeface="+mn-ea"/>
                          <a:cs typeface="+mn-cs"/>
                        </a:rPr>
                        <a:t>Explanatory research </a:t>
                      </a:r>
                      <a:endParaRPr lang="en-US" sz="3200" b="1" dirty="0">
                        <a:solidFill>
                          <a:schemeClr val="bg1"/>
                        </a:solidFill>
                        <a:latin typeface="Garamond" panose="02020404030301010803" pitchFamily="18" charset="0"/>
                      </a:endParaRPr>
                    </a:p>
                  </a:txBody>
                  <a:tcPr/>
                </a:tc>
                <a:tc>
                  <a:txBody>
                    <a:bodyPr/>
                    <a:lstStyle/>
                    <a:p>
                      <a:r>
                        <a:rPr lang="en-US" sz="3200" b="1" i="0" u="none" strike="noStrike" kern="1200" baseline="0" dirty="0">
                          <a:solidFill>
                            <a:schemeClr val="bg1"/>
                          </a:solidFill>
                          <a:latin typeface="Garamond" panose="02020404030301010803" pitchFamily="18" charset="0"/>
                          <a:ea typeface="+mn-ea"/>
                          <a:cs typeface="+mn-cs"/>
                        </a:rPr>
                        <a:t>Evaluation research </a:t>
                      </a:r>
                      <a:endParaRPr lang="en-US" sz="3200" b="1" dirty="0">
                        <a:solidFill>
                          <a:schemeClr val="bg1"/>
                        </a:solidFill>
                        <a:latin typeface="Garamond" panose="02020404030301010803" pitchFamily="18" charset="0"/>
                      </a:endParaRPr>
                    </a:p>
                  </a:txBody>
                  <a:tcPr/>
                </a:tc>
                <a:extLst>
                  <a:ext uri="{0D108BD9-81ED-4DB2-BD59-A6C34878D82A}">
                    <a16:rowId xmlns:a16="http://schemas.microsoft.com/office/drawing/2014/main" val="69336340"/>
                  </a:ext>
                </a:extLst>
              </a:tr>
              <a:tr h="4028064">
                <a:tc>
                  <a:txBody>
                    <a:bodyPr/>
                    <a:lstStyle/>
                    <a:p>
                      <a:r>
                        <a:rPr lang="en-US" sz="3200" b="0" i="0" u="none" strike="noStrike" kern="1200" baseline="0" dirty="0">
                          <a:solidFill>
                            <a:schemeClr val="dk1"/>
                          </a:solidFill>
                          <a:latin typeface="Garamond" panose="02020404030301010803" pitchFamily="18" charset="0"/>
                          <a:ea typeface="+mn-ea"/>
                          <a:cs typeface="+mn-cs"/>
                        </a:rPr>
                        <a:t>Who are the young men who are involved in gun crime?</a:t>
                      </a:r>
                      <a:endParaRPr lang="en-US" sz="3200" dirty="0">
                        <a:latin typeface="Garamond" panose="02020404030301010803" pitchFamily="18" charset="0"/>
                      </a:endParaRPr>
                    </a:p>
                  </a:txBody>
                  <a:tcPr/>
                </a:tc>
                <a:tc>
                  <a:txBody>
                    <a:bodyPr/>
                    <a:lstStyle/>
                    <a:p>
                      <a:r>
                        <a:rPr lang="en-US" sz="3200" b="0" i="0" u="none" strike="noStrike" kern="1200" baseline="0" dirty="0">
                          <a:solidFill>
                            <a:schemeClr val="dk1"/>
                          </a:solidFill>
                          <a:latin typeface="Garamond" panose="02020404030301010803" pitchFamily="18" charset="0"/>
                          <a:ea typeface="+mn-ea"/>
                          <a:cs typeface="+mn-cs"/>
                        </a:rPr>
                        <a:t>What is it like to be a member of a gang?</a:t>
                      </a:r>
                      <a:endParaRPr lang="en-US" sz="3200" dirty="0">
                        <a:latin typeface="Garamond" panose="02020404030301010803" pitchFamily="18" charset="0"/>
                      </a:endParaRPr>
                    </a:p>
                  </a:txBody>
                  <a:tcPr/>
                </a:tc>
                <a:tc>
                  <a:txBody>
                    <a:bodyPr/>
                    <a:lstStyle/>
                    <a:p>
                      <a:r>
                        <a:rPr lang="en-US" sz="3200" b="0" i="0" u="none" strike="noStrike" kern="1200" baseline="0" dirty="0">
                          <a:solidFill>
                            <a:schemeClr val="dk1"/>
                          </a:solidFill>
                          <a:latin typeface="Garamond" panose="02020404030301010803" pitchFamily="18" charset="0"/>
                          <a:ea typeface="+mn-ea"/>
                          <a:cs typeface="+mn-cs"/>
                        </a:rPr>
                        <a:t>Why do young men join gangs that participate in gun-related crime?</a:t>
                      </a:r>
                      <a:endParaRPr lang="en-US" sz="3200" dirty="0">
                        <a:latin typeface="Garamond" panose="02020404030301010803" pitchFamily="18" charset="0"/>
                      </a:endParaRPr>
                    </a:p>
                  </a:txBody>
                  <a:tcPr/>
                </a:tc>
                <a:tc>
                  <a:txBody>
                    <a:bodyPr/>
                    <a:lstStyle/>
                    <a:p>
                      <a:r>
                        <a:rPr lang="en-US" sz="3200" b="0" i="0" u="none" strike="noStrike" kern="1200" baseline="0" dirty="0">
                          <a:solidFill>
                            <a:schemeClr val="dk1"/>
                          </a:solidFill>
                          <a:latin typeface="Garamond" panose="02020404030301010803" pitchFamily="18" charset="0"/>
                          <a:ea typeface="+mn-ea"/>
                          <a:cs typeface="+mn-cs"/>
                        </a:rPr>
                        <a:t>What changes in policy and practice would best help young men not to</a:t>
                      </a:r>
                    </a:p>
                    <a:p>
                      <a:r>
                        <a:rPr lang="en-US" sz="3200" b="0" i="0" u="none" strike="noStrike" kern="1200" baseline="0" dirty="0">
                          <a:solidFill>
                            <a:schemeClr val="dk1"/>
                          </a:solidFill>
                          <a:latin typeface="Garamond" panose="02020404030301010803" pitchFamily="18" charset="0"/>
                          <a:ea typeface="+mn-ea"/>
                          <a:cs typeface="+mn-cs"/>
                        </a:rPr>
                        <a:t>join such gangs?</a:t>
                      </a:r>
                      <a:endParaRPr lang="en-US" sz="3200" dirty="0">
                        <a:latin typeface="Garamond" panose="02020404030301010803" pitchFamily="18" charset="0"/>
                      </a:endParaRPr>
                    </a:p>
                  </a:txBody>
                  <a:tcPr/>
                </a:tc>
                <a:extLst>
                  <a:ext uri="{0D108BD9-81ED-4DB2-BD59-A6C34878D82A}">
                    <a16:rowId xmlns:a16="http://schemas.microsoft.com/office/drawing/2014/main" val="637744683"/>
                  </a:ext>
                </a:extLst>
              </a:tr>
            </a:tbl>
          </a:graphicData>
        </a:graphic>
      </p:graphicFrame>
      <p:sp>
        <p:nvSpPr>
          <p:cNvPr id="5" name="Slide Number Placeholder 4">
            <a:extLst>
              <a:ext uri="{FF2B5EF4-FFF2-40B4-BE49-F238E27FC236}">
                <a16:creationId xmlns:a16="http://schemas.microsoft.com/office/drawing/2014/main" id="{D90D451F-B3F0-4C20-9A36-B49E674C7328}"/>
              </a:ext>
            </a:extLst>
          </p:cNvPr>
          <p:cNvSpPr>
            <a:spLocks noGrp="1"/>
          </p:cNvSpPr>
          <p:nvPr>
            <p:ph type="sldNum" sz="quarter" idx="12"/>
          </p:nvPr>
        </p:nvSpPr>
        <p:spPr/>
        <p:txBody>
          <a:bodyPr/>
          <a:lstStyle/>
          <a:p>
            <a:fld id="{E1EDF8B5-DD17-40D7-9DAA-43E3CD0B1FD7}" type="slidenum">
              <a:rPr lang="en-US" smtClean="0"/>
              <a:t>26</a:t>
            </a:fld>
            <a:endParaRPr lang="en-US"/>
          </a:p>
        </p:txBody>
      </p:sp>
    </p:spTree>
    <p:extLst>
      <p:ext uri="{BB962C8B-B14F-4D97-AF65-F5344CB8AC3E}">
        <p14:creationId xmlns:p14="http://schemas.microsoft.com/office/powerpoint/2010/main" val="36728296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CF0EA-F24E-42AF-85AB-920C2EE8042E}"/>
              </a:ext>
            </a:extLst>
          </p:cNvPr>
          <p:cNvSpPr>
            <a:spLocks noGrp="1"/>
          </p:cNvSpPr>
          <p:nvPr>
            <p:ph type="title"/>
          </p:nvPr>
        </p:nvSpPr>
        <p:spPr>
          <a:xfrm>
            <a:off x="2593944" y="392993"/>
            <a:ext cx="8911687" cy="903544"/>
          </a:xfrm>
        </p:spPr>
        <p:txBody>
          <a:bodyPr/>
          <a:lstStyle/>
          <a:p>
            <a:r>
              <a:rPr lang="en-US" b="1" dirty="0"/>
              <a:t>Research concepts</a:t>
            </a:r>
          </a:p>
        </p:txBody>
      </p:sp>
      <p:sp>
        <p:nvSpPr>
          <p:cNvPr id="5" name="Text Placeholder 4">
            <a:extLst>
              <a:ext uri="{FF2B5EF4-FFF2-40B4-BE49-F238E27FC236}">
                <a16:creationId xmlns:a16="http://schemas.microsoft.com/office/drawing/2014/main" id="{E67238C9-1454-42D3-B8EA-4B39F537FF6B}"/>
              </a:ext>
            </a:extLst>
          </p:cNvPr>
          <p:cNvSpPr>
            <a:spLocks noGrp="1"/>
          </p:cNvSpPr>
          <p:nvPr>
            <p:ph type="body" idx="1"/>
          </p:nvPr>
        </p:nvSpPr>
        <p:spPr>
          <a:xfrm>
            <a:off x="1910273" y="1506655"/>
            <a:ext cx="3992732" cy="576262"/>
          </a:xfrm>
        </p:spPr>
        <p:txBody>
          <a:bodyPr/>
          <a:lstStyle/>
          <a:p>
            <a:r>
              <a:rPr lang="en-US" sz="3200" b="1" dirty="0">
                <a:latin typeface="Garamond" panose="02020404030301010803" pitchFamily="18" charset="0"/>
              </a:rPr>
              <a:t>Variable</a:t>
            </a:r>
          </a:p>
        </p:txBody>
      </p:sp>
      <p:sp>
        <p:nvSpPr>
          <p:cNvPr id="6" name="Content Placeholder 5">
            <a:extLst>
              <a:ext uri="{FF2B5EF4-FFF2-40B4-BE49-F238E27FC236}">
                <a16:creationId xmlns:a16="http://schemas.microsoft.com/office/drawing/2014/main" id="{C55D82B5-8EC1-4F23-B7B6-635AD871EE7A}"/>
              </a:ext>
            </a:extLst>
          </p:cNvPr>
          <p:cNvSpPr>
            <a:spLocks noGrp="1"/>
          </p:cNvSpPr>
          <p:nvPr>
            <p:ph sz="half" idx="2"/>
          </p:nvPr>
        </p:nvSpPr>
        <p:spPr>
          <a:xfrm>
            <a:off x="1542197" y="2260834"/>
            <a:ext cx="4728884" cy="3638964"/>
          </a:xfrm>
        </p:spPr>
        <p:txBody>
          <a:bodyPr>
            <a:normAutofit/>
          </a:bodyPr>
          <a:lstStyle/>
          <a:p>
            <a:pPr marL="0" indent="0">
              <a:buNone/>
            </a:pPr>
            <a:r>
              <a:rPr lang="en-US" sz="3200" dirty="0">
                <a:latin typeface="Garamond" panose="02020404030301010803" pitchFamily="18" charset="0"/>
              </a:rPr>
              <a:t>An attribute or characteristic of cases (for example, individuals, </a:t>
            </a:r>
            <a:r>
              <a:rPr lang="en-US" sz="3200" dirty="0" err="1">
                <a:latin typeface="Garamond" panose="02020404030301010803" pitchFamily="18" charset="0"/>
              </a:rPr>
              <a:t>organisations</a:t>
            </a:r>
            <a:r>
              <a:rPr lang="en-US" sz="3200" dirty="0">
                <a:latin typeface="Garamond" panose="02020404030301010803" pitchFamily="18" charset="0"/>
              </a:rPr>
              <a:t>, objects or situations) which can vary from case to case.</a:t>
            </a:r>
          </a:p>
        </p:txBody>
      </p:sp>
      <p:sp>
        <p:nvSpPr>
          <p:cNvPr id="7" name="Text Placeholder 6">
            <a:extLst>
              <a:ext uri="{FF2B5EF4-FFF2-40B4-BE49-F238E27FC236}">
                <a16:creationId xmlns:a16="http://schemas.microsoft.com/office/drawing/2014/main" id="{36CBA1C3-8F32-44B9-8C53-4B3E5CE18C3C}"/>
              </a:ext>
            </a:extLst>
          </p:cNvPr>
          <p:cNvSpPr>
            <a:spLocks noGrp="1"/>
          </p:cNvSpPr>
          <p:nvPr>
            <p:ph type="body" sz="quarter" idx="3"/>
          </p:nvPr>
        </p:nvSpPr>
        <p:spPr>
          <a:xfrm>
            <a:off x="7336793" y="1506655"/>
            <a:ext cx="3999001" cy="576262"/>
          </a:xfrm>
        </p:spPr>
        <p:txBody>
          <a:bodyPr/>
          <a:lstStyle/>
          <a:p>
            <a:r>
              <a:rPr lang="en-US" sz="3200" b="1" dirty="0">
                <a:latin typeface="Garamond" panose="02020404030301010803" pitchFamily="18" charset="0"/>
              </a:rPr>
              <a:t>Causal relationship </a:t>
            </a:r>
          </a:p>
        </p:txBody>
      </p:sp>
      <p:sp>
        <p:nvSpPr>
          <p:cNvPr id="8" name="Content Placeholder 7">
            <a:extLst>
              <a:ext uri="{FF2B5EF4-FFF2-40B4-BE49-F238E27FC236}">
                <a16:creationId xmlns:a16="http://schemas.microsoft.com/office/drawing/2014/main" id="{FD51C164-CE6C-4AB0-AD5B-6E71F64DEACB}"/>
              </a:ext>
            </a:extLst>
          </p:cNvPr>
          <p:cNvSpPr>
            <a:spLocks noGrp="1"/>
          </p:cNvSpPr>
          <p:nvPr>
            <p:ph sz="quarter" idx="4"/>
          </p:nvPr>
        </p:nvSpPr>
        <p:spPr>
          <a:xfrm>
            <a:off x="7166957" y="2293035"/>
            <a:ext cx="4338674" cy="4171972"/>
          </a:xfrm>
        </p:spPr>
        <p:txBody>
          <a:bodyPr>
            <a:normAutofit/>
          </a:bodyPr>
          <a:lstStyle/>
          <a:p>
            <a:r>
              <a:rPr lang="en-US" sz="2800" dirty="0">
                <a:latin typeface="Garamond" panose="02020404030301010803" pitchFamily="18" charset="0"/>
              </a:rPr>
              <a:t>The assertion that a change in ‘A’ causes a change in ‘B’.</a:t>
            </a:r>
          </a:p>
          <a:p>
            <a:pPr marL="0" indent="0">
              <a:buNone/>
            </a:pPr>
            <a:endParaRPr lang="en-US" sz="2800" dirty="0">
              <a:latin typeface="Garamond" panose="02020404030301010803" pitchFamily="18" charset="0"/>
            </a:endParaRPr>
          </a:p>
        </p:txBody>
      </p:sp>
      <p:sp>
        <p:nvSpPr>
          <p:cNvPr id="4" name="Slide Number Placeholder 3">
            <a:extLst>
              <a:ext uri="{FF2B5EF4-FFF2-40B4-BE49-F238E27FC236}">
                <a16:creationId xmlns:a16="http://schemas.microsoft.com/office/drawing/2014/main" id="{F23B68AB-97AF-4B95-B0C3-E383CAE8E72B}"/>
              </a:ext>
            </a:extLst>
          </p:cNvPr>
          <p:cNvSpPr>
            <a:spLocks noGrp="1"/>
          </p:cNvSpPr>
          <p:nvPr>
            <p:ph type="sldNum" sz="quarter" idx="12"/>
          </p:nvPr>
        </p:nvSpPr>
        <p:spPr/>
        <p:txBody>
          <a:bodyPr/>
          <a:lstStyle/>
          <a:p>
            <a:fld id="{E1EDF8B5-DD17-40D7-9DAA-43E3CD0B1FD7}" type="slidenum">
              <a:rPr lang="en-US" smtClean="0"/>
              <a:t>27</a:t>
            </a:fld>
            <a:endParaRPr lang="en-US"/>
          </a:p>
        </p:txBody>
      </p:sp>
      <p:pic>
        <p:nvPicPr>
          <p:cNvPr id="10" name="Picture 9">
            <a:extLst>
              <a:ext uri="{FF2B5EF4-FFF2-40B4-BE49-F238E27FC236}">
                <a16:creationId xmlns:a16="http://schemas.microsoft.com/office/drawing/2014/main" id="{0E80A593-6865-43DC-8325-A296144487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56149" y="3560644"/>
            <a:ext cx="3979645" cy="2594496"/>
          </a:xfrm>
          <a:prstGeom prst="rect">
            <a:avLst/>
          </a:prstGeom>
        </p:spPr>
      </p:pic>
    </p:spTree>
    <p:extLst>
      <p:ext uri="{BB962C8B-B14F-4D97-AF65-F5344CB8AC3E}">
        <p14:creationId xmlns:p14="http://schemas.microsoft.com/office/powerpoint/2010/main" val="24013986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28037-26BF-4FCD-8267-A06A3AA08D2A}"/>
              </a:ext>
            </a:extLst>
          </p:cNvPr>
          <p:cNvSpPr>
            <a:spLocks noGrp="1"/>
          </p:cNvSpPr>
          <p:nvPr>
            <p:ph type="title"/>
          </p:nvPr>
        </p:nvSpPr>
        <p:spPr>
          <a:xfrm>
            <a:off x="2592924" y="404952"/>
            <a:ext cx="8911687" cy="740666"/>
          </a:xfrm>
        </p:spPr>
        <p:txBody>
          <a:bodyPr>
            <a:normAutofit/>
          </a:bodyPr>
          <a:lstStyle/>
          <a:p>
            <a:pPr algn="ctr"/>
            <a:r>
              <a:rPr lang="en-US" b="1" dirty="0"/>
              <a:t>Theory &amp; Concepts</a:t>
            </a:r>
          </a:p>
        </p:txBody>
      </p:sp>
      <p:sp>
        <p:nvSpPr>
          <p:cNvPr id="3" name="Text Placeholder 2">
            <a:extLst>
              <a:ext uri="{FF2B5EF4-FFF2-40B4-BE49-F238E27FC236}">
                <a16:creationId xmlns:a16="http://schemas.microsoft.com/office/drawing/2014/main" id="{31DC2315-611D-4071-9732-5563E4D625C5}"/>
              </a:ext>
            </a:extLst>
          </p:cNvPr>
          <p:cNvSpPr>
            <a:spLocks noGrp="1"/>
          </p:cNvSpPr>
          <p:nvPr>
            <p:ph type="body" idx="1"/>
          </p:nvPr>
        </p:nvSpPr>
        <p:spPr>
          <a:xfrm>
            <a:off x="1803017" y="1429227"/>
            <a:ext cx="3992732" cy="576262"/>
          </a:xfrm>
        </p:spPr>
        <p:txBody>
          <a:bodyPr/>
          <a:lstStyle/>
          <a:p>
            <a:r>
              <a:rPr lang="en-US" sz="2800" b="1" dirty="0"/>
              <a:t>Theory</a:t>
            </a:r>
          </a:p>
        </p:txBody>
      </p:sp>
      <p:sp>
        <p:nvSpPr>
          <p:cNvPr id="4" name="Content Placeholder 3">
            <a:extLst>
              <a:ext uri="{FF2B5EF4-FFF2-40B4-BE49-F238E27FC236}">
                <a16:creationId xmlns:a16="http://schemas.microsoft.com/office/drawing/2014/main" id="{8C34C7F2-18EB-4E25-A82C-55A67ED6CF86}"/>
              </a:ext>
            </a:extLst>
          </p:cNvPr>
          <p:cNvSpPr>
            <a:spLocks noGrp="1"/>
          </p:cNvSpPr>
          <p:nvPr>
            <p:ph sz="half" idx="2"/>
          </p:nvPr>
        </p:nvSpPr>
        <p:spPr>
          <a:xfrm>
            <a:off x="1583140" y="2289099"/>
            <a:ext cx="4863021" cy="3610699"/>
          </a:xfrm>
        </p:spPr>
        <p:txBody>
          <a:bodyPr>
            <a:normAutofit/>
          </a:bodyPr>
          <a:lstStyle/>
          <a:p>
            <a:pPr marL="0" indent="0">
              <a:buNone/>
            </a:pPr>
            <a:r>
              <a:rPr lang="en-US" sz="3200" dirty="0">
                <a:latin typeface="Garamond" panose="02020404030301010803" pitchFamily="18" charset="0"/>
              </a:rPr>
              <a:t>A set of ideas or related concepts which can be used to explain and understand an event, situation, social phenomena.</a:t>
            </a:r>
          </a:p>
        </p:txBody>
      </p:sp>
      <p:sp>
        <p:nvSpPr>
          <p:cNvPr id="5" name="Text Placeholder 4">
            <a:extLst>
              <a:ext uri="{FF2B5EF4-FFF2-40B4-BE49-F238E27FC236}">
                <a16:creationId xmlns:a16="http://schemas.microsoft.com/office/drawing/2014/main" id="{7C89AABB-BDAF-4C2D-BEF0-6B5A951B70B1}"/>
              </a:ext>
            </a:extLst>
          </p:cNvPr>
          <p:cNvSpPr>
            <a:spLocks noGrp="1"/>
          </p:cNvSpPr>
          <p:nvPr>
            <p:ph type="body" sz="quarter" idx="3"/>
          </p:nvPr>
        </p:nvSpPr>
        <p:spPr>
          <a:xfrm>
            <a:off x="7505610" y="1557547"/>
            <a:ext cx="3999001" cy="576262"/>
          </a:xfrm>
        </p:spPr>
        <p:txBody>
          <a:bodyPr/>
          <a:lstStyle/>
          <a:p>
            <a:r>
              <a:rPr lang="en-US" sz="3200" b="1" dirty="0"/>
              <a:t>Concepts</a:t>
            </a:r>
          </a:p>
        </p:txBody>
      </p:sp>
      <p:sp>
        <p:nvSpPr>
          <p:cNvPr id="6" name="Content Placeholder 5">
            <a:extLst>
              <a:ext uri="{FF2B5EF4-FFF2-40B4-BE49-F238E27FC236}">
                <a16:creationId xmlns:a16="http://schemas.microsoft.com/office/drawing/2014/main" id="{4D730A44-9D20-4A04-A296-C47EE3EAE25D}"/>
              </a:ext>
            </a:extLst>
          </p:cNvPr>
          <p:cNvSpPr>
            <a:spLocks noGrp="1"/>
          </p:cNvSpPr>
          <p:nvPr>
            <p:ph sz="quarter" idx="4"/>
          </p:nvPr>
        </p:nvSpPr>
        <p:spPr>
          <a:xfrm>
            <a:off x="6987654" y="2289099"/>
            <a:ext cx="4517977" cy="4163949"/>
          </a:xfrm>
        </p:spPr>
        <p:txBody>
          <a:bodyPr>
            <a:noAutofit/>
          </a:bodyPr>
          <a:lstStyle/>
          <a:p>
            <a:r>
              <a:rPr lang="en-US" sz="2800" dirty="0">
                <a:latin typeface="Garamond" panose="02020404030301010803" pitchFamily="18" charset="0"/>
              </a:rPr>
              <a:t>An abstract idea which encapsulates a way of describing or thinking about a social phenomenon, for example, family, poverty, power, health. (See A4 for more about working with concepts.)</a:t>
            </a:r>
          </a:p>
        </p:txBody>
      </p:sp>
      <p:sp>
        <p:nvSpPr>
          <p:cNvPr id="7" name="Slide Number Placeholder 6">
            <a:extLst>
              <a:ext uri="{FF2B5EF4-FFF2-40B4-BE49-F238E27FC236}">
                <a16:creationId xmlns:a16="http://schemas.microsoft.com/office/drawing/2014/main" id="{47C9B11E-264E-4201-AC93-3B5C2D505618}"/>
              </a:ext>
            </a:extLst>
          </p:cNvPr>
          <p:cNvSpPr>
            <a:spLocks noGrp="1"/>
          </p:cNvSpPr>
          <p:nvPr>
            <p:ph type="sldNum" sz="quarter" idx="12"/>
          </p:nvPr>
        </p:nvSpPr>
        <p:spPr/>
        <p:txBody>
          <a:bodyPr/>
          <a:lstStyle/>
          <a:p>
            <a:fld id="{E1EDF8B5-DD17-40D7-9DAA-43E3CD0B1FD7}" type="slidenum">
              <a:rPr lang="en-US" smtClean="0"/>
              <a:t>28</a:t>
            </a:fld>
            <a:endParaRPr lang="en-US"/>
          </a:p>
        </p:txBody>
      </p:sp>
    </p:spTree>
    <p:extLst>
      <p:ext uri="{BB962C8B-B14F-4D97-AF65-F5344CB8AC3E}">
        <p14:creationId xmlns:p14="http://schemas.microsoft.com/office/powerpoint/2010/main" val="13967727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75511-5D05-41EC-9D64-38B3A9BDB577}"/>
              </a:ext>
            </a:extLst>
          </p:cNvPr>
          <p:cNvSpPr>
            <a:spLocks noGrp="1"/>
          </p:cNvSpPr>
          <p:nvPr>
            <p:ph type="title"/>
          </p:nvPr>
        </p:nvSpPr>
        <p:spPr>
          <a:xfrm>
            <a:off x="2456447" y="369682"/>
            <a:ext cx="8911687" cy="836200"/>
          </a:xfrm>
        </p:spPr>
        <p:txBody>
          <a:bodyPr/>
          <a:lstStyle/>
          <a:p>
            <a:r>
              <a:rPr lang="en-US" b="1" dirty="0"/>
              <a:t>Types of theories</a:t>
            </a:r>
          </a:p>
        </p:txBody>
      </p:sp>
      <p:graphicFrame>
        <p:nvGraphicFramePr>
          <p:cNvPr id="9" name="Content Placeholder 8">
            <a:extLst>
              <a:ext uri="{FF2B5EF4-FFF2-40B4-BE49-F238E27FC236}">
                <a16:creationId xmlns:a16="http://schemas.microsoft.com/office/drawing/2014/main" id="{7A1C60C1-8022-44AC-A47D-65A65EBE6F3F}"/>
              </a:ext>
            </a:extLst>
          </p:cNvPr>
          <p:cNvGraphicFramePr>
            <a:graphicFrameLocks noGrp="1"/>
          </p:cNvGraphicFramePr>
          <p:nvPr>
            <p:ph idx="1"/>
            <p:extLst>
              <p:ext uri="{D42A27DB-BD31-4B8C-83A1-F6EECF244321}">
                <p14:modId xmlns:p14="http://schemas.microsoft.com/office/powerpoint/2010/main" val="908753864"/>
              </p:ext>
            </p:extLst>
          </p:nvPr>
        </p:nvGraphicFramePr>
        <p:xfrm>
          <a:off x="1678675" y="1460310"/>
          <a:ext cx="9825936" cy="5059671"/>
        </p:xfrm>
        <a:graphic>
          <a:graphicData uri="http://schemas.openxmlformats.org/drawingml/2006/table">
            <a:tbl>
              <a:tblPr firstRow="1" bandRow="1">
                <a:tableStyleId>{5C22544A-7EE6-4342-B048-85BDC9FD1C3A}</a:tableStyleId>
              </a:tblPr>
              <a:tblGrid>
                <a:gridCol w="3275312">
                  <a:extLst>
                    <a:ext uri="{9D8B030D-6E8A-4147-A177-3AD203B41FA5}">
                      <a16:colId xmlns:a16="http://schemas.microsoft.com/office/drawing/2014/main" val="1020522188"/>
                    </a:ext>
                  </a:extLst>
                </a:gridCol>
                <a:gridCol w="3275312">
                  <a:extLst>
                    <a:ext uri="{9D8B030D-6E8A-4147-A177-3AD203B41FA5}">
                      <a16:colId xmlns:a16="http://schemas.microsoft.com/office/drawing/2014/main" val="1788511601"/>
                    </a:ext>
                  </a:extLst>
                </a:gridCol>
                <a:gridCol w="3275312">
                  <a:extLst>
                    <a:ext uri="{9D8B030D-6E8A-4147-A177-3AD203B41FA5}">
                      <a16:colId xmlns:a16="http://schemas.microsoft.com/office/drawing/2014/main" val="2225260003"/>
                    </a:ext>
                  </a:extLst>
                </a:gridCol>
              </a:tblGrid>
              <a:tr h="97417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3200" b="1" i="0" u="none" strike="noStrike" kern="1200" baseline="0" dirty="0">
                          <a:solidFill>
                            <a:schemeClr val="bg1"/>
                          </a:solidFill>
                          <a:latin typeface="Garamond" panose="02020404030301010803" pitchFamily="18" charset="0"/>
                          <a:ea typeface="+mn-ea"/>
                          <a:cs typeface="+mn-cs"/>
                        </a:rPr>
                        <a:t>macro theories</a:t>
                      </a:r>
                    </a:p>
                    <a:p>
                      <a:endParaRPr lang="en-US" sz="2800" dirty="0">
                        <a:latin typeface="Garamond" panose="02020404030301010803" pitchFamily="18"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3200" b="1" i="0" u="none" strike="noStrike" kern="1200" baseline="0" dirty="0">
                          <a:solidFill>
                            <a:schemeClr val="bg1"/>
                          </a:solidFill>
                          <a:latin typeface="Garamond" panose="02020404030301010803" pitchFamily="18" charset="0"/>
                          <a:ea typeface="+mn-ea"/>
                          <a:cs typeface="+mn-cs"/>
                        </a:rPr>
                        <a:t>meso theories</a:t>
                      </a:r>
                    </a:p>
                    <a:p>
                      <a:endParaRPr lang="en-US" sz="2800" dirty="0">
                        <a:latin typeface="Garamond" panose="02020404030301010803" pitchFamily="18"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3200" b="1" i="0" u="none" strike="noStrike" kern="1200" baseline="0" dirty="0">
                          <a:solidFill>
                            <a:schemeClr val="bg1"/>
                          </a:solidFill>
                          <a:latin typeface="Garamond" panose="02020404030301010803" pitchFamily="18" charset="0"/>
                          <a:ea typeface="+mn-ea"/>
                          <a:cs typeface="+mn-cs"/>
                        </a:rPr>
                        <a:t>micro theories</a:t>
                      </a:r>
                    </a:p>
                    <a:p>
                      <a:endParaRPr lang="en-US" sz="2800" dirty="0">
                        <a:latin typeface="Garamond" panose="02020404030301010803" pitchFamily="18" charset="0"/>
                      </a:endParaRPr>
                    </a:p>
                  </a:txBody>
                  <a:tcPr/>
                </a:tc>
                <a:extLst>
                  <a:ext uri="{0D108BD9-81ED-4DB2-BD59-A6C34878D82A}">
                    <a16:rowId xmlns:a16="http://schemas.microsoft.com/office/drawing/2014/main" val="1976319745"/>
                  </a:ext>
                </a:extLst>
              </a:tr>
              <a:tr h="4053831">
                <a:tc>
                  <a:txBody>
                    <a:bodyPr/>
                    <a:lstStyle/>
                    <a:p>
                      <a:r>
                        <a:rPr lang="en-US" sz="2800" b="0" i="0" u="none" strike="noStrike" kern="1200" baseline="0" dirty="0">
                          <a:solidFill>
                            <a:schemeClr val="dk1"/>
                          </a:solidFill>
                          <a:latin typeface="Garamond" panose="02020404030301010803" pitchFamily="18" charset="0"/>
                          <a:ea typeface="+mn-ea"/>
                          <a:cs typeface="+mn-cs"/>
                        </a:rPr>
                        <a:t>Theories that attempt to</a:t>
                      </a:r>
                    </a:p>
                    <a:p>
                      <a:r>
                        <a:rPr lang="en-US" sz="2800" b="0" i="0" u="none" strike="noStrike" kern="1200" baseline="0" dirty="0">
                          <a:solidFill>
                            <a:schemeClr val="dk1"/>
                          </a:solidFill>
                          <a:latin typeface="Garamond" panose="02020404030301010803" pitchFamily="18" charset="0"/>
                          <a:ea typeface="+mn-ea"/>
                          <a:cs typeface="+mn-cs"/>
                        </a:rPr>
                        <a:t>cover all aspects of the</a:t>
                      </a:r>
                    </a:p>
                    <a:p>
                      <a:r>
                        <a:rPr lang="en-US" sz="2800" b="0" i="0" u="none" strike="noStrike" kern="1200" baseline="0" dirty="0">
                          <a:solidFill>
                            <a:schemeClr val="dk1"/>
                          </a:solidFill>
                          <a:latin typeface="Garamond" panose="02020404030301010803" pitchFamily="18" charset="0"/>
                          <a:ea typeface="+mn-ea"/>
                          <a:cs typeface="+mn-cs"/>
                        </a:rPr>
                        <a:t>social world in general</a:t>
                      </a:r>
                    </a:p>
                    <a:p>
                      <a:r>
                        <a:rPr lang="en-US" sz="2800" b="0" i="0" u="none" strike="noStrike" kern="1200" baseline="0" dirty="0">
                          <a:solidFill>
                            <a:schemeClr val="dk1"/>
                          </a:solidFill>
                          <a:latin typeface="Garamond" panose="02020404030301010803" pitchFamily="18" charset="0"/>
                          <a:ea typeface="+mn-ea"/>
                          <a:cs typeface="+mn-cs"/>
                        </a:rPr>
                        <a:t>terms (also known as</a:t>
                      </a:r>
                    </a:p>
                    <a:p>
                      <a:r>
                        <a:rPr lang="en-US" sz="2800" b="0" i="0" u="none" strike="noStrike" kern="1200" baseline="0" dirty="0">
                          <a:solidFill>
                            <a:schemeClr val="dk1"/>
                          </a:solidFill>
                          <a:latin typeface="Garamond" panose="02020404030301010803" pitchFamily="18" charset="0"/>
                          <a:ea typeface="+mn-ea"/>
                          <a:cs typeface="+mn-cs"/>
                        </a:rPr>
                        <a:t>grand theories).</a:t>
                      </a:r>
                      <a:endParaRPr lang="en-US" sz="2800" dirty="0">
                        <a:latin typeface="Garamond" panose="02020404030301010803" pitchFamily="18" charset="0"/>
                      </a:endParaRPr>
                    </a:p>
                  </a:txBody>
                  <a:tcPr/>
                </a:tc>
                <a:tc>
                  <a:txBody>
                    <a:bodyPr/>
                    <a:lstStyle/>
                    <a:p>
                      <a:r>
                        <a:rPr lang="en-US" sz="2800" b="0" i="0" u="none" strike="noStrike" kern="1200" baseline="0" dirty="0">
                          <a:solidFill>
                            <a:schemeClr val="dk1"/>
                          </a:solidFill>
                          <a:latin typeface="Garamond" panose="02020404030301010803" pitchFamily="18" charset="0"/>
                          <a:ea typeface="+mn-ea"/>
                          <a:cs typeface="+mn-cs"/>
                        </a:rPr>
                        <a:t>Middle-level theories</a:t>
                      </a:r>
                    </a:p>
                    <a:p>
                      <a:r>
                        <a:rPr lang="en-US" sz="2800" b="0" i="0" u="none" strike="noStrike" kern="1200" baseline="0" dirty="0">
                          <a:solidFill>
                            <a:schemeClr val="dk1"/>
                          </a:solidFill>
                          <a:latin typeface="Garamond" panose="02020404030301010803" pitchFamily="18" charset="0"/>
                          <a:ea typeface="+mn-ea"/>
                          <a:cs typeface="+mn-cs"/>
                        </a:rPr>
                        <a:t>relating to social phenomena</a:t>
                      </a:r>
                    </a:p>
                    <a:p>
                      <a:r>
                        <a:rPr lang="en-US" sz="2800" b="0" i="0" u="none" strike="noStrike" kern="1200" baseline="0" dirty="0">
                          <a:solidFill>
                            <a:schemeClr val="dk1"/>
                          </a:solidFill>
                          <a:latin typeface="Garamond" panose="02020404030301010803" pitchFamily="18" charset="0"/>
                          <a:ea typeface="+mn-ea"/>
                          <a:cs typeface="+mn-cs"/>
                        </a:rPr>
                        <a:t>usually found,</a:t>
                      </a:r>
                    </a:p>
                    <a:p>
                      <a:r>
                        <a:rPr lang="en-US" sz="2800" b="0" i="0" u="none" strike="noStrike" kern="1200" baseline="0" dirty="0">
                          <a:solidFill>
                            <a:schemeClr val="dk1"/>
                          </a:solidFill>
                          <a:latin typeface="Garamond" panose="02020404030301010803" pitchFamily="18" charset="0"/>
                          <a:ea typeface="+mn-ea"/>
                          <a:cs typeface="+mn-cs"/>
                        </a:rPr>
                        <a:t>such as </a:t>
                      </a:r>
                      <a:r>
                        <a:rPr lang="en-US" sz="2800" b="0" i="0" u="none" strike="noStrike" kern="1200" baseline="0" dirty="0" err="1">
                          <a:solidFill>
                            <a:schemeClr val="dk1"/>
                          </a:solidFill>
                          <a:latin typeface="Garamond" panose="02020404030301010803" pitchFamily="18" charset="0"/>
                          <a:ea typeface="+mn-ea"/>
                          <a:cs typeface="+mn-cs"/>
                        </a:rPr>
                        <a:t>organisations</a:t>
                      </a:r>
                      <a:r>
                        <a:rPr lang="en-US" sz="2800" b="0" i="0" u="none" strike="noStrike" kern="1200" baseline="0" dirty="0">
                          <a:solidFill>
                            <a:schemeClr val="dk1"/>
                          </a:solidFill>
                          <a:latin typeface="Garamond" panose="02020404030301010803" pitchFamily="18" charset="0"/>
                          <a:ea typeface="+mn-ea"/>
                          <a:cs typeface="+mn-cs"/>
                        </a:rPr>
                        <a:t>,</a:t>
                      </a:r>
                    </a:p>
                    <a:p>
                      <a:r>
                        <a:rPr lang="en-US" sz="2800" b="0" i="0" u="none" strike="noStrike" kern="1200" baseline="0" dirty="0">
                          <a:solidFill>
                            <a:schemeClr val="dk1"/>
                          </a:solidFill>
                          <a:latin typeface="Garamond" panose="02020404030301010803" pitchFamily="18" charset="0"/>
                          <a:ea typeface="+mn-ea"/>
                          <a:cs typeface="+mn-cs"/>
                        </a:rPr>
                        <a:t>institutions,</a:t>
                      </a:r>
                      <a:endParaRPr lang="en-US" sz="2800" dirty="0">
                        <a:latin typeface="Garamond" panose="02020404030301010803" pitchFamily="18" charset="0"/>
                      </a:endParaRPr>
                    </a:p>
                  </a:txBody>
                  <a:tcPr/>
                </a:tc>
                <a:tc>
                  <a:txBody>
                    <a:bodyPr/>
                    <a:lstStyle/>
                    <a:p>
                      <a:r>
                        <a:rPr lang="en-US" sz="2800" b="0" i="0" u="none" strike="noStrike" kern="1200" baseline="0" dirty="0">
                          <a:solidFill>
                            <a:schemeClr val="dk1"/>
                          </a:solidFill>
                          <a:latin typeface="Garamond" panose="02020404030301010803" pitchFamily="18" charset="0"/>
                          <a:ea typeface="+mn-ea"/>
                          <a:cs typeface="+mn-cs"/>
                        </a:rPr>
                        <a:t>Local theory relating to</a:t>
                      </a:r>
                    </a:p>
                    <a:p>
                      <a:r>
                        <a:rPr lang="en-US" sz="2800" b="0" i="0" u="none" strike="noStrike" kern="1200" baseline="0" dirty="0">
                          <a:solidFill>
                            <a:schemeClr val="dk1"/>
                          </a:solidFill>
                          <a:latin typeface="Garamond" panose="02020404030301010803" pitchFamily="18" charset="0"/>
                          <a:ea typeface="+mn-ea"/>
                          <a:cs typeface="+mn-cs"/>
                        </a:rPr>
                        <a:t>a specific area, group of</a:t>
                      </a:r>
                    </a:p>
                    <a:p>
                      <a:r>
                        <a:rPr lang="en-US" sz="2800" b="0" i="0" u="none" strike="noStrike" kern="1200" baseline="0" dirty="0">
                          <a:solidFill>
                            <a:schemeClr val="dk1"/>
                          </a:solidFill>
                          <a:latin typeface="Garamond" panose="02020404030301010803" pitchFamily="18" charset="0"/>
                          <a:ea typeface="+mn-ea"/>
                          <a:cs typeface="+mn-cs"/>
                        </a:rPr>
                        <a:t>people or aspect of the</a:t>
                      </a:r>
                    </a:p>
                    <a:p>
                      <a:r>
                        <a:rPr lang="en-US" sz="2800" b="0" i="0" u="none" strike="noStrike" kern="1200" baseline="0" dirty="0">
                          <a:solidFill>
                            <a:schemeClr val="dk1"/>
                          </a:solidFill>
                          <a:latin typeface="Garamond" panose="02020404030301010803" pitchFamily="18" charset="0"/>
                          <a:ea typeface="+mn-ea"/>
                          <a:cs typeface="+mn-cs"/>
                        </a:rPr>
                        <a:t>social world.</a:t>
                      </a:r>
                      <a:endParaRPr lang="en-US" sz="2800" dirty="0">
                        <a:latin typeface="Garamond" panose="02020404030301010803" pitchFamily="18" charset="0"/>
                      </a:endParaRPr>
                    </a:p>
                  </a:txBody>
                  <a:tcPr/>
                </a:tc>
                <a:extLst>
                  <a:ext uri="{0D108BD9-81ED-4DB2-BD59-A6C34878D82A}">
                    <a16:rowId xmlns:a16="http://schemas.microsoft.com/office/drawing/2014/main" val="2228020260"/>
                  </a:ext>
                </a:extLst>
              </a:tr>
            </a:tbl>
          </a:graphicData>
        </a:graphic>
      </p:graphicFrame>
      <p:sp>
        <p:nvSpPr>
          <p:cNvPr id="7" name="Slide Number Placeholder 6">
            <a:extLst>
              <a:ext uri="{FF2B5EF4-FFF2-40B4-BE49-F238E27FC236}">
                <a16:creationId xmlns:a16="http://schemas.microsoft.com/office/drawing/2014/main" id="{8BB4F92F-33F3-4C1A-A529-99230CFD4D63}"/>
              </a:ext>
            </a:extLst>
          </p:cNvPr>
          <p:cNvSpPr>
            <a:spLocks noGrp="1"/>
          </p:cNvSpPr>
          <p:nvPr>
            <p:ph type="sldNum" sz="quarter" idx="12"/>
          </p:nvPr>
        </p:nvSpPr>
        <p:spPr/>
        <p:txBody>
          <a:bodyPr/>
          <a:lstStyle/>
          <a:p>
            <a:fld id="{E1EDF8B5-DD17-40D7-9DAA-43E3CD0B1FD7}" type="slidenum">
              <a:rPr lang="en-US" smtClean="0"/>
              <a:t>29</a:t>
            </a:fld>
            <a:endParaRPr lang="en-US"/>
          </a:p>
        </p:txBody>
      </p:sp>
    </p:spTree>
    <p:extLst>
      <p:ext uri="{BB962C8B-B14F-4D97-AF65-F5344CB8AC3E}">
        <p14:creationId xmlns:p14="http://schemas.microsoft.com/office/powerpoint/2010/main" val="2110471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02449-8740-4C52-BCF5-ED8F453F3A38}"/>
              </a:ext>
            </a:extLst>
          </p:cNvPr>
          <p:cNvSpPr>
            <a:spLocks noGrp="1"/>
          </p:cNvSpPr>
          <p:nvPr>
            <p:ph type="title"/>
          </p:nvPr>
        </p:nvSpPr>
        <p:spPr>
          <a:xfrm>
            <a:off x="2149447" y="356237"/>
            <a:ext cx="8911687" cy="735584"/>
          </a:xfrm>
        </p:spPr>
        <p:txBody>
          <a:bodyPr>
            <a:normAutofit/>
          </a:bodyPr>
          <a:lstStyle/>
          <a:p>
            <a:pPr algn="ctr"/>
            <a:r>
              <a:rPr lang="en-US" b="1" dirty="0"/>
              <a:t>Ontology &amp; Epistemology</a:t>
            </a:r>
          </a:p>
        </p:txBody>
      </p:sp>
      <p:sp>
        <p:nvSpPr>
          <p:cNvPr id="3" name="Content Placeholder 2">
            <a:extLst>
              <a:ext uri="{FF2B5EF4-FFF2-40B4-BE49-F238E27FC236}">
                <a16:creationId xmlns:a16="http://schemas.microsoft.com/office/drawing/2014/main" id="{B56FC6D7-6ECF-420D-9CE8-21555927EFD5}"/>
              </a:ext>
            </a:extLst>
          </p:cNvPr>
          <p:cNvSpPr>
            <a:spLocks noGrp="1"/>
          </p:cNvSpPr>
          <p:nvPr>
            <p:ph idx="1"/>
          </p:nvPr>
        </p:nvSpPr>
        <p:spPr>
          <a:xfrm>
            <a:off x="1596788" y="1214651"/>
            <a:ext cx="9907824" cy="5049671"/>
          </a:xfrm>
        </p:spPr>
        <p:txBody>
          <a:bodyPr>
            <a:noAutofit/>
          </a:bodyPr>
          <a:lstStyle/>
          <a:p>
            <a:r>
              <a:rPr lang="en-US" sz="3200" b="1" dirty="0">
                <a:latin typeface="Garamond" panose="02020404030301010803" pitchFamily="18" charset="0"/>
              </a:rPr>
              <a:t>Ontology </a:t>
            </a:r>
          </a:p>
          <a:p>
            <a:r>
              <a:rPr lang="en-US" sz="3200" dirty="0">
                <a:latin typeface="Garamond" panose="02020404030301010803" pitchFamily="18" charset="0"/>
              </a:rPr>
              <a:t>The ‘science or study of being’; in social research, ontology refers to the way the social world is seen to be and what can be assumed about the nature and reality of the social phenomena that make</a:t>
            </a:r>
          </a:p>
          <a:p>
            <a:pPr marL="0" indent="0">
              <a:buNone/>
            </a:pPr>
            <a:endParaRPr lang="en-US" sz="3200" dirty="0">
              <a:latin typeface="Garamond" panose="02020404030301010803" pitchFamily="18" charset="0"/>
            </a:endParaRPr>
          </a:p>
          <a:p>
            <a:r>
              <a:rPr lang="en-US" sz="3200" b="1" dirty="0">
                <a:latin typeface="Garamond" panose="02020404030301010803" pitchFamily="18" charset="0"/>
              </a:rPr>
              <a:t>Epistemology </a:t>
            </a:r>
          </a:p>
          <a:p>
            <a:r>
              <a:rPr lang="en-US" sz="3200" dirty="0">
                <a:latin typeface="Garamond" panose="02020404030301010803" pitchFamily="18" charset="0"/>
              </a:rPr>
              <a:t>The theory of knowledge and how we know things.</a:t>
            </a:r>
            <a:endParaRPr lang="en-US" sz="3200" b="1" dirty="0">
              <a:latin typeface="Garamond" panose="02020404030301010803" pitchFamily="18" charset="0"/>
            </a:endParaRPr>
          </a:p>
        </p:txBody>
      </p:sp>
      <p:sp>
        <p:nvSpPr>
          <p:cNvPr id="4" name="Slide Number Placeholder 3">
            <a:extLst>
              <a:ext uri="{FF2B5EF4-FFF2-40B4-BE49-F238E27FC236}">
                <a16:creationId xmlns:a16="http://schemas.microsoft.com/office/drawing/2014/main" id="{251AE9E1-C4E9-4A60-BEDD-20E7021ECD1B}"/>
              </a:ext>
            </a:extLst>
          </p:cNvPr>
          <p:cNvSpPr>
            <a:spLocks noGrp="1"/>
          </p:cNvSpPr>
          <p:nvPr>
            <p:ph type="sldNum" sz="quarter" idx="12"/>
          </p:nvPr>
        </p:nvSpPr>
        <p:spPr/>
        <p:txBody>
          <a:bodyPr/>
          <a:lstStyle/>
          <a:p>
            <a:fld id="{E1EDF8B5-DD17-40D7-9DAA-43E3CD0B1FD7}" type="slidenum">
              <a:rPr lang="en-US" smtClean="0"/>
              <a:t>3</a:t>
            </a:fld>
            <a:endParaRPr lang="en-US"/>
          </a:p>
        </p:txBody>
      </p:sp>
    </p:spTree>
    <p:extLst>
      <p:ext uri="{BB962C8B-B14F-4D97-AF65-F5344CB8AC3E}">
        <p14:creationId xmlns:p14="http://schemas.microsoft.com/office/powerpoint/2010/main" val="23931096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0ADDF-C920-4E07-B126-F27CF17F218B}"/>
              </a:ext>
            </a:extLst>
          </p:cNvPr>
          <p:cNvSpPr>
            <a:spLocks noGrp="1"/>
          </p:cNvSpPr>
          <p:nvPr>
            <p:ph type="title"/>
          </p:nvPr>
        </p:nvSpPr>
        <p:spPr>
          <a:xfrm>
            <a:off x="2347265" y="460439"/>
            <a:ext cx="8911687" cy="692468"/>
          </a:xfrm>
        </p:spPr>
        <p:txBody>
          <a:bodyPr/>
          <a:lstStyle/>
          <a:p>
            <a:r>
              <a:rPr lang="en-US" b="1" dirty="0"/>
              <a:t>Paradigms</a:t>
            </a:r>
          </a:p>
        </p:txBody>
      </p:sp>
      <p:sp>
        <p:nvSpPr>
          <p:cNvPr id="3" name="Content Placeholder 2">
            <a:extLst>
              <a:ext uri="{FF2B5EF4-FFF2-40B4-BE49-F238E27FC236}">
                <a16:creationId xmlns:a16="http://schemas.microsoft.com/office/drawing/2014/main" id="{CA69DE9C-1C4D-4E62-8CDC-30DCC47EBCBD}"/>
              </a:ext>
            </a:extLst>
          </p:cNvPr>
          <p:cNvSpPr>
            <a:spLocks noGrp="1"/>
          </p:cNvSpPr>
          <p:nvPr>
            <p:ph idx="1"/>
          </p:nvPr>
        </p:nvSpPr>
        <p:spPr>
          <a:xfrm>
            <a:off x="1746913" y="1651379"/>
            <a:ext cx="9757699" cy="4259843"/>
          </a:xfrm>
        </p:spPr>
        <p:txBody>
          <a:bodyPr>
            <a:normAutofit/>
          </a:bodyPr>
          <a:lstStyle/>
          <a:p>
            <a:pPr marL="0" indent="0">
              <a:buNone/>
            </a:pPr>
            <a:r>
              <a:rPr lang="en-US" sz="3200" dirty="0">
                <a:latin typeface="Garamond" panose="02020404030301010803" pitchFamily="18" charset="0"/>
              </a:rPr>
              <a:t>(1) The entire constellation of beliefs, values, techniques and so on shared by members of a given (scientific) community (Kuhn, 1970: 175).</a:t>
            </a:r>
          </a:p>
          <a:p>
            <a:pPr marL="0" indent="0">
              <a:buNone/>
            </a:pPr>
            <a:r>
              <a:rPr lang="en-US" sz="3200" dirty="0">
                <a:latin typeface="Garamond" panose="02020404030301010803" pitchFamily="18" charset="0"/>
              </a:rPr>
              <a:t>(2) A cluster of beliefs and dictates which for scientists in a particular discipline influence what should be studied, how research should be done, how results should be interpreted and so on (Bryman, 1988: 4).</a:t>
            </a:r>
          </a:p>
        </p:txBody>
      </p:sp>
      <p:sp>
        <p:nvSpPr>
          <p:cNvPr id="4" name="Slide Number Placeholder 3">
            <a:extLst>
              <a:ext uri="{FF2B5EF4-FFF2-40B4-BE49-F238E27FC236}">
                <a16:creationId xmlns:a16="http://schemas.microsoft.com/office/drawing/2014/main" id="{78855FDC-DAB2-4843-A0C8-C748A44BCADD}"/>
              </a:ext>
            </a:extLst>
          </p:cNvPr>
          <p:cNvSpPr>
            <a:spLocks noGrp="1"/>
          </p:cNvSpPr>
          <p:nvPr>
            <p:ph type="sldNum" sz="quarter" idx="12"/>
          </p:nvPr>
        </p:nvSpPr>
        <p:spPr/>
        <p:txBody>
          <a:bodyPr/>
          <a:lstStyle/>
          <a:p>
            <a:fld id="{E1EDF8B5-DD17-40D7-9DAA-43E3CD0B1FD7}" type="slidenum">
              <a:rPr lang="en-US" smtClean="0"/>
              <a:t>30</a:t>
            </a:fld>
            <a:endParaRPr lang="en-US"/>
          </a:p>
        </p:txBody>
      </p:sp>
    </p:spTree>
    <p:extLst>
      <p:ext uri="{BB962C8B-B14F-4D97-AF65-F5344CB8AC3E}">
        <p14:creationId xmlns:p14="http://schemas.microsoft.com/office/powerpoint/2010/main" val="30927831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4C9CC-D4E1-42C4-B8BF-C80CCDA3F6DD}"/>
              </a:ext>
            </a:extLst>
          </p:cNvPr>
          <p:cNvSpPr>
            <a:spLocks noGrp="1"/>
          </p:cNvSpPr>
          <p:nvPr>
            <p:ph type="title"/>
          </p:nvPr>
        </p:nvSpPr>
        <p:spPr>
          <a:xfrm>
            <a:off x="2524685" y="381258"/>
            <a:ext cx="8911687" cy="795258"/>
          </a:xfrm>
        </p:spPr>
        <p:txBody>
          <a:bodyPr/>
          <a:lstStyle/>
          <a:p>
            <a:r>
              <a:rPr lang="en-US" b="1" dirty="0"/>
              <a:t>Paradigms as maps</a:t>
            </a:r>
          </a:p>
        </p:txBody>
      </p:sp>
      <p:sp>
        <p:nvSpPr>
          <p:cNvPr id="3" name="Content Placeholder 2">
            <a:extLst>
              <a:ext uri="{FF2B5EF4-FFF2-40B4-BE49-F238E27FC236}">
                <a16:creationId xmlns:a16="http://schemas.microsoft.com/office/drawing/2014/main" id="{BCAC1E00-1616-4B51-91C0-84220989C18B}"/>
              </a:ext>
            </a:extLst>
          </p:cNvPr>
          <p:cNvSpPr>
            <a:spLocks noGrp="1"/>
          </p:cNvSpPr>
          <p:nvPr>
            <p:ph sz="half" idx="1"/>
          </p:nvPr>
        </p:nvSpPr>
        <p:spPr>
          <a:xfrm>
            <a:off x="1782136" y="1902171"/>
            <a:ext cx="4313864" cy="4007310"/>
          </a:xfrm>
        </p:spPr>
        <p:txBody>
          <a:bodyPr>
            <a:normAutofit/>
          </a:bodyPr>
          <a:lstStyle/>
          <a:p>
            <a:pPr marL="0" indent="0">
              <a:buNone/>
            </a:pPr>
            <a:r>
              <a:rPr lang="en-US" sz="3200" i="1" dirty="0">
                <a:latin typeface="Garamond" panose="02020404030301010803" pitchFamily="18" charset="0"/>
              </a:rPr>
              <a:t>‘</a:t>
            </a:r>
            <a:r>
              <a:rPr lang="en-US" sz="3200" dirty="0">
                <a:latin typeface="Garamond" panose="02020404030301010803" pitchFamily="18" charset="0"/>
              </a:rPr>
              <a:t>directing us to the problems that are important to address, the theories that are acceptable, and the procedures needed to solve the problems</a:t>
            </a:r>
            <a:r>
              <a:rPr lang="en-US" sz="3200" i="1" dirty="0">
                <a:latin typeface="Garamond" panose="02020404030301010803" pitchFamily="18" charset="0"/>
              </a:rPr>
              <a:t>’ </a:t>
            </a:r>
            <a:r>
              <a:rPr lang="en-US" sz="3200" dirty="0">
                <a:latin typeface="Garamond" panose="02020404030301010803" pitchFamily="18" charset="0"/>
              </a:rPr>
              <a:t>(Marlow, 2001: 7).</a:t>
            </a:r>
          </a:p>
        </p:txBody>
      </p:sp>
      <p:pic>
        <p:nvPicPr>
          <p:cNvPr id="7" name="Content Placeholder 6">
            <a:extLst>
              <a:ext uri="{FF2B5EF4-FFF2-40B4-BE49-F238E27FC236}">
                <a16:creationId xmlns:a16="http://schemas.microsoft.com/office/drawing/2014/main" id="{06139A64-6C43-40E8-8BC1-CD56DD58F779}"/>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573234" y="1419368"/>
            <a:ext cx="4101259" cy="4814522"/>
          </a:xfrm>
        </p:spPr>
      </p:pic>
      <p:sp>
        <p:nvSpPr>
          <p:cNvPr id="4" name="Slide Number Placeholder 3">
            <a:extLst>
              <a:ext uri="{FF2B5EF4-FFF2-40B4-BE49-F238E27FC236}">
                <a16:creationId xmlns:a16="http://schemas.microsoft.com/office/drawing/2014/main" id="{A7D2D5D9-7A64-40D6-86B2-950063FC34A4}"/>
              </a:ext>
            </a:extLst>
          </p:cNvPr>
          <p:cNvSpPr>
            <a:spLocks noGrp="1"/>
          </p:cNvSpPr>
          <p:nvPr>
            <p:ph type="sldNum" sz="quarter" idx="12"/>
          </p:nvPr>
        </p:nvSpPr>
        <p:spPr/>
        <p:txBody>
          <a:bodyPr/>
          <a:lstStyle/>
          <a:p>
            <a:fld id="{E1EDF8B5-DD17-40D7-9DAA-43E3CD0B1FD7}" type="slidenum">
              <a:rPr lang="en-US" smtClean="0"/>
              <a:t>31</a:t>
            </a:fld>
            <a:endParaRPr lang="en-US"/>
          </a:p>
        </p:txBody>
      </p:sp>
    </p:spTree>
    <p:extLst>
      <p:ext uri="{BB962C8B-B14F-4D97-AF65-F5344CB8AC3E}">
        <p14:creationId xmlns:p14="http://schemas.microsoft.com/office/powerpoint/2010/main" val="20179947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EDC7773-0224-4CF0-B648-59F3D1868E0C}"/>
              </a:ext>
            </a:extLst>
          </p:cNvPr>
          <p:cNvSpPr>
            <a:spLocks noGrp="1"/>
          </p:cNvSpPr>
          <p:nvPr>
            <p:ph type="title"/>
          </p:nvPr>
        </p:nvSpPr>
        <p:spPr>
          <a:xfrm>
            <a:off x="2347265" y="356034"/>
            <a:ext cx="8911687" cy="796873"/>
          </a:xfrm>
        </p:spPr>
        <p:txBody>
          <a:bodyPr/>
          <a:lstStyle/>
          <a:p>
            <a:r>
              <a:rPr lang="en-US" b="1" dirty="0"/>
              <a:t>Theoretical framework</a:t>
            </a:r>
          </a:p>
        </p:txBody>
      </p:sp>
      <p:sp>
        <p:nvSpPr>
          <p:cNvPr id="7" name="Content Placeholder 6">
            <a:extLst>
              <a:ext uri="{FF2B5EF4-FFF2-40B4-BE49-F238E27FC236}">
                <a16:creationId xmlns:a16="http://schemas.microsoft.com/office/drawing/2014/main" id="{491CEB3C-F4E0-4E89-B18E-9244BB543FDF}"/>
              </a:ext>
            </a:extLst>
          </p:cNvPr>
          <p:cNvSpPr>
            <a:spLocks noGrp="1"/>
          </p:cNvSpPr>
          <p:nvPr>
            <p:ph idx="1"/>
          </p:nvPr>
        </p:nvSpPr>
        <p:spPr>
          <a:xfrm>
            <a:off x="2156346" y="1869743"/>
            <a:ext cx="9348266" cy="4041479"/>
          </a:xfrm>
        </p:spPr>
        <p:txBody>
          <a:bodyPr>
            <a:normAutofit/>
          </a:bodyPr>
          <a:lstStyle/>
          <a:p>
            <a:pPr marL="0" indent="0">
              <a:buNone/>
            </a:pPr>
            <a:r>
              <a:rPr lang="en-US" sz="3200" dirty="0">
                <a:latin typeface="Garamond" panose="02020404030301010803" pitchFamily="18" charset="0"/>
              </a:rPr>
              <a:t>The ideas and approaches to viewing and gathering knowledge, and which provide the basic ways of addressing a topic.</a:t>
            </a:r>
          </a:p>
        </p:txBody>
      </p:sp>
      <p:sp>
        <p:nvSpPr>
          <p:cNvPr id="5" name="Slide Number Placeholder 4">
            <a:extLst>
              <a:ext uri="{FF2B5EF4-FFF2-40B4-BE49-F238E27FC236}">
                <a16:creationId xmlns:a16="http://schemas.microsoft.com/office/drawing/2014/main" id="{9ED43A47-FEEE-4941-A432-D75CB6D58DF6}"/>
              </a:ext>
            </a:extLst>
          </p:cNvPr>
          <p:cNvSpPr>
            <a:spLocks noGrp="1"/>
          </p:cNvSpPr>
          <p:nvPr>
            <p:ph type="sldNum" sz="quarter" idx="12"/>
          </p:nvPr>
        </p:nvSpPr>
        <p:spPr/>
        <p:txBody>
          <a:bodyPr/>
          <a:lstStyle/>
          <a:p>
            <a:fld id="{E1EDF8B5-DD17-40D7-9DAA-43E3CD0B1FD7}" type="slidenum">
              <a:rPr lang="en-US" smtClean="0"/>
              <a:t>32</a:t>
            </a:fld>
            <a:endParaRPr lang="en-US"/>
          </a:p>
        </p:txBody>
      </p:sp>
    </p:spTree>
    <p:extLst>
      <p:ext uri="{BB962C8B-B14F-4D97-AF65-F5344CB8AC3E}">
        <p14:creationId xmlns:p14="http://schemas.microsoft.com/office/powerpoint/2010/main" val="4479870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A11EE-2D6C-4790-BF0E-08043640E0D2}"/>
              </a:ext>
            </a:extLst>
          </p:cNvPr>
          <p:cNvSpPr>
            <a:spLocks noGrp="1"/>
          </p:cNvSpPr>
          <p:nvPr>
            <p:ph type="title"/>
          </p:nvPr>
        </p:nvSpPr>
        <p:spPr>
          <a:xfrm>
            <a:off x="2279026" y="474086"/>
            <a:ext cx="8911687" cy="945383"/>
          </a:xfrm>
        </p:spPr>
        <p:txBody>
          <a:bodyPr/>
          <a:lstStyle/>
          <a:p>
            <a:r>
              <a:rPr lang="en-US" b="1" dirty="0"/>
              <a:t>Using theories in social research </a:t>
            </a:r>
          </a:p>
        </p:txBody>
      </p:sp>
      <p:sp>
        <p:nvSpPr>
          <p:cNvPr id="3" name="Content Placeholder 2">
            <a:extLst>
              <a:ext uri="{FF2B5EF4-FFF2-40B4-BE49-F238E27FC236}">
                <a16:creationId xmlns:a16="http://schemas.microsoft.com/office/drawing/2014/main" id="{6CCBC936-3C84-4237-92BE-4EB88CBAADC9}"/>
              </a:ext>
            </a:extLst>
          </p:cNvPr>
          <p:cNvSpPr>
            <a:spLocks noGrp="1"/>
          </p:cNvSpPr>
          <p:nvPr>
            <p:ph idx="1"/>
          </p:nvPr>
        </p:nvSpPr>
        <p:spPr>
          <a:xfrm>
            <a:off x="1828800" y="1787857"/>
            <a:ext cx="9675812" cy="4123365"/>
          </a:xfrm>
        </p:spPr>
        <p:txBody>
          <a:bodyPr>
            <a:normAutofit/>
          </a:bodyPr>
          <a:lstStyle/>
          <a:p>
            <a:pPr>
              <a:buFont typeface="Wingdings" panose="05000000000000000000" pitchFamily="2" charset="2"/>
              <a:buChar char="Ø"/>
            </a:pPr>
            <a:r>
              <a:rPr lang="en-US" sz="3200" dirty="0">
                <a:latin typeface="Garamond" panose="02020404030301010803" pitchFamily="18" charset="0"/>
              </a:rPr>
              <a:t>Using existing theories of your own and of others</a:t>
            </a:r>
          </a:p>
          <a:p>
            <a:pPr>
              <a:buFont typeface="Wingdings" panose="05000000000000000000" pitchFamily="2" charset="2"/>
              <a:buChar char="Ø"/>
            </a:pPr>
            <a:r>
              <a:rPr lang="en-US" sz="3200" dirty="0">
                <a:latin typeface="Garamond" panose="02020404030301010803" pitchFamily="18" charset="0"/>
              </a:rPr>
              <a:t>Using theories of social research and knowledge</a:t>
            </a:r>
          </a:p>
          <a:p>
            <a:pPr>
              <a:buFont typeface="Wingdings" panose="05000000000000000000" pitchFamily="2" charset="2"/>
              <a:buChar char="Ø"/>
            </a:pPr>
            <a:r>
              <a:rPr lang="en-US" sz="3200" dirty="0">
                <a:latin typeface="Garamond" panose="02020404030301010803" pitchFamily="18" charset="0"/>
              </a:rPr>
              <a:t>Working with theory</a:t>
            </a:r>
          </a:p>
          <a:p>
            <a:pPr>
              <a:buFont typeface="Wingdings" panose="05000000000000000000" pitchFamily="2" charset="2"/>
              <a:buChar char="Ø"/>
            </a:pPr>
            <a:r>
              <a:rPr lang="en-US" sz="3200" dirty="0">
                <a:latin typeface="Garamond" panose="02020404030301010803" pitchFamily="18" charset="0"/>
              </a:rPr>
              <a:t>Developing research questions or hypotheses</a:t>
            </a:r>
          </a:p>
          <a:p>
            <a:pPr>
              <a:buFont typeface="Wingdings" panose="05000000000000000000" pitchFamily="2" charset="2"/>
              <a:buChar char="Ø"/>
            </a:pPr>
            <a:r>
              <a:rPr lang="en-US" sz="3200" dirty="0">
                <a:latin typeface="Garamond" panose="02020404030301010803" pitchFamily="18" charset="0"/>
              </a:rPr>
              <a:t>Explaining your data</a:t>
            </a:r>
          </a:p>
          <a:p>
            <a:pPr>
              <a:buFont typeface="Wingdings" panose="05000000000000000000" pitchFamily="2" charset="2"/>
              <a:buChar char="Ø"/>
            </a:pPr>
            <a:endParaRPr lang="en-US" sz="3200" dirty="0">
              <a:latin typeface="Garamond" panose="02020404030301010803" pitchFamily="18" charset="0"/>
            </a:endParaRPr>
          </a:p>
          <a:p>
            <a:pPr>
              <a:buFont typeface="Wingdings" panose="05000000000000000000" pitchFamily="2" charset="2"/>
              <a:buChar char="Ø"/>
            </a:pPr>
            <a:endParaRPr lang="en-US" sz="3200" dirty="0">
              <a:latin typeface="Garamond" panose="02020404030301010803" pitchFamily="18" charset="0"/>
            </a:endParaRPr>
          </a:p>
          <a:p>
            <a:pPr marL="0" indent="0">
              <a:buNone/>
            </a:pPr>
            <a:endParaRPr lang="en-US" sz="3200" dirty="0">
              <a:latin typeface="Garamond" panose="02020404030301010803" pitchFamily="18" charset="0"/>
            </a:endParaRPr>
          </a:p>
          <a:p>
            <a:pPr marL="0" indent="0">
              <a:buNone/>
            </a:pPr>
            <a:endParaRPr lang="en-US" sz="3200" dirty="0">
              <a:latin typeface="Garamond" panose="02020404030301010803" pitchFamily="18" charset="0"/>
            </a:endParaRPr>
          </a:p>
          <a:p>
            <a:endParaRPr lang="en-US" sz="3200" dirty="0">
              <a:latin typeface="Garamond" panose="02020404030301010803" pitchFamily="18" charset="0"/>
            </a:endParaRPr>
          </a:p>
        </p:txBody>
      </p:sp>
      <p:sp>
        <p:nvSpPr>
          <p:cNvPr id="4" name="Slide Number Placeholder 3">
            <a:extLst>
              <a:ext uri="{FF2B5EF4-FFF2-40B4-BE49-F238E27FC236}">
                <a16:creationId xmlns:a16="http://schemas.microsoft.com/office/drawing/2014/main" id="{250F1084-5AFE-4567-8042-C619D8AE2CDF}"/>
              </a:ext>
            </a:extLst>
          </p:cNvPr>
          <p:cNvSpPr>
            <a:spLocks noGrp="1"/>
          </p:cNvSpPr>
          <p:nvPr>
            <p:ph type="sldNum" sz="quarter" idx="12"/>
          </p:nvPr>
        </p:nvSpPr>
        <p:spPr/>
        <p:txBody>
          <a:bodyPr/>
          <a:lstStyle/>
          <a:p>
            <a:fld id="{E1EDF8B5-DD17-40D7-9DAA-43E3CD0B1FD7}" type="slidenum">
              <a:rPr lang="en-US" smtClean="0"/>
              <a:t>33</a:t>
            </a:fld>
            <a:endParaRPr lang="en-US"/>
          </a:p>
        </p:txBody>
      </p:sp>
    </p:spTree>
    <p:extLst>
      <p:ext uri="{BB962C8B-B14F-4D97-AF65-F5344CB8AC3E}">
        <p14:creationId xmlns:p14="http://schemas.microsoft.com/office/powerpoint/2010/main" val="38878352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A9F9C-DDA0-435A-BEE5-ED1CCDCC8DE6}"/>
              </a:ext>
            </a:extLst>
          </p:cNvPr>
          <p:cNvSpPr>
            <a:spLocks noGrp="1"/>
          </p:cNvSpPr>
          <p:nvPr>
            <p:ph type="title"/>
          </p:nvPr>
        </p:nvSpPr>
        <p:spPr>
          <a:xfrm>
            <a:off x="2374560" y="304705"/>
            <a:ext cx="8911687" cy="754314"/>
          </a:xfrm>
        </p:spPr>
        <p:txBody>
          <a:bodyPr/>
          <a:lstStyle/>
          <a:p>
            <a:pPr algn="ctr"/>
            <a:r>
              <a:rPr lang="en-US" b="1" dirty="0"/>
              <a:t>Deductive Vs. Inductive</a:t>
            </a:r>
          </a:p>
        </p:txBody>
      </p:sp>
      <p:pic>
        <p:nvPicPr>
          <p:cNvPr id="6" name="Content Placeholder 5">
            <a:extLst>
              <a:ext uri="{FF2B5EF4-FFF2-40B4-BE49-F238E27FC236}">
                <a16:creationId xmlns:a16="http://schemas.microsoft.com/office/drawing/2014/main" id="{84453C43-33FB-491A-A57D-A7C0D49B4CA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61113" y="1446664"/>
            <a:ext cx="9367568" cy="5106632"/>
          </a:xfrm>
        </p:spPr>
      </p:pic>
      <p:sp>
        <p:nvSpPr>
          <p:cNvPr id="4" name="Slide Number Placeholder 3">
            <a:extLst>
              <a:ext uri="{FF2B5EF4-FFF2-40B4-BE49-F238E27FC236}">
                <a16:creationId xmlns:a16="http://schemas.microsoft.com/office/drawing/2014/main" id="{BC1E1BC0-AAF3-4298-960E-6B7AAEEA8E56}"/>
              </a:ext>
            </a:extLst>
          </p:cNvPr>
          <p:cNvSpPr>
            <a:spLocks noGrp="1"/>
          </p:cNvSpPr>
          <p:nvPr>
            <p:ph type="sldNum" sz="quarter" idx="12"/>
          </p:nvPr>
        </p:nvSpPr>
        <p:spPr/>
        <p:txBody>
          <a:bodyPr/>
          <a:lstStyle/>
          <a:p>
            <a:fld id="{E1EDF8B5-DD17-40D7-9DAA-43E3CD0B1FD7}" type="slidenum">
              <a:rPr lang="en-US" smtClean="0"/>
              <a:t>34</a:t>
            </a:fld>
            <a:endParaRPr lang="en-US"/>
          </a:p>
        </p:txBody>
      </p:sp>
    </p:spTree>
    <p:extLst>
      <p:ext uri="{BB962C8B-B14F-4D97-AF65-F5344CB8AC3E}">
        <p14:creationId xmlns:p14="http://schemas.microsoft.com/office/powerpoint/2010/main" val="4045853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CA2EF-BD44-4AA5-9233-1253787147AE}"/>
              </a:ext>
            </a:extLst>
          </p:cNvPr>
          <p:cNvSpPr>
            <a:spLocks noGrp="1"/>
          </p:cNvSpPr>
          <p:nvPr>
            <p:ph type="title"/>
          </p:nvPr>
        </p:nvSpPr>
        <p:spPr>
          <a:xfrm>
            <a:off x="2592922" y="367604"/>
            <a:ext cx="8911687" cy="833320"/>
          </a:xfrm>
        </p:spPr>
        <p:txBody>
          <a:bodyPr>
            <a:normAutofit/>
          </a:bodyPr>
          <a:lstStyle/>
          <a:p>
            <a:r>
              <a:rPr lang="en-US" sz="4000" b="1" dirty="0">
                <a:latin typeface="Garamond" panose="02020404030301010803" pitchFamily="18" charset="0"/>
              </a:rPr>
              <a:t>Natural sciences vs. social sciences</a:t>
            </a:r>
          </a:p>
        </p:txBody>
      </p:sp>
      <p:sp>
        <p:nvSpPr>
          <p:cNvPr id="4" name="Text Placeholder 3">
            <a:extLst>
              <a:ext uri="{FF2B5EF4-FFF2-40B4-BE49-F238E27FC236}">
                <a16:creationId xmlns:a16="http://schemas.microsoft.com/office/drawing/2014/main" id="{BFD49395-41CA-4A58-9A4D-6F8EE61EF3D8}"/>
              </a:ext>
            </a:extLst>
          </p:cNvPr>
          <p:cNvSpPr>
            <a:spLocks noGrp="1"/>
          </p:cNvSpPr>
          <p:nvPr>
            <p:ph type="body" idx="1"/>
          </p:nvPr>
        </p:nvSpPr>
        <p:spPr>
          <a:xfrm>
            <a:off x="1997678" y="1256705"/>
            <a:ext cx="3992732" cy="576262"/>
          </a:xfrm>
        </p:spPr>
        <p:txBody>
          <a:bodyPr/>
          <a:lstStyle/>
          <a:p>
            <a:r>
              <a:rPr lang="en-US" sz="3200" b="1" dirty="0">
                <a:latin typeface="Garamond" panose="02020404030301010803" pitchFamily="18" charset="0"/>
              </a:rPr>
              <a:t>natural sciences </a:t>
            </a:r>
            <a:endParaRPr lang="en-US" sz="3200" b="1" dirty="0"/>
          </a:p>
        </p:txBody>
      </p:sp>
      <p:sp>
        <p:nvSpPr>
          <p:cNvPr id="3" name="Content Placeholder 2">
            <a:extLst>
              <a:ext uri="{FF2B5EF4-FFF2-40B4-BE49-F238E27FC236}">
                <a16:creationId xmlns:a16="http://schemas.microsoft.com/office/drawing/2014/main" id="{E32A6841-1199-40F0-84A3-FFAB3A11A0C6}"/>
              </a:ext>
            </a:extLst>
          </p:cNvPr>
          <p:cNvSpPr>
            <a:spLocks noGrp="1"/>
          </p:cNvSpPr>
          <p:nvPr>
            <p:ph sz="half" idx="2"/>
          </p:nvPr>
        </p:nvSpPr>
        <p:spPr>
          <a:xfrm>
            <a:off x="1997678" y="2049066"/>
            <a:ext cx="4342893" cy="4379621"/>
          </a:xfrm>
        </p:spPr>
        <p:txBody>
          <a:bodyPr>
            <a:normAutofit/>
          </a:bodyPr>
          <a:lstStyle/>
          <a:p>
            <a:r>
              <a:rPr lang="en-US" sz="3200" dirty="0">
                <a:latin typeface="Garamond" panose="02020404030301010803" pitchFamily="18" charset="0"/>
              </a:rPr>
              <a:t>we study the natural/physical world which is separate from us</a:t>
            </a:r>
          </a:p>
          <a:p>
            <a:pPr marL="0" indent="0">
              <a:buNone/>
            </a:pPr>
            <a:endParaRPr lang="en-US" sz="3200" dirty="0">
              <a:latin typeface="Garamond" panose="02020404030301010803" pitchFamily="18" charset="0"/>
            </a:endParaRPr>
          </a:p>
        </p:txBody>
      </p:sp>
      <p:sp>
        <p:nvSpPr>
          <p:cNvPr id="5" name="Text Placeholder 4">
            <a:extLst>
              <a:ext uri="{FF2B5EF4-FFF2-40B4-BE49-F238E27FC236}">
                <a16:creationId xmlns:a16="http://schemas.microsoft.com/office/drawing/2014/main" id="{4F862EE2-B0B5-417B-A03C-FD92D1DD4A6F}"/>
              </a:ext>
            </a:extLst>
          </p:cNvPr>
          <p:cNvSpPr>
            <a:spLocks noGrp="1"/>
          </p:cNvSpPr>
          <p:nvPr>
            <p:ph type="body" sz="quarter" idx="3"/>
          </p:nvPr>
        </p:nvSpPr>
        <p:spPr>
          <a:xfrm>
            <a:off x="7048766" y="1256705"/>
            <a:ext cx="3999001" cy="576262"/>
          </a:xfrm>
        </p:spPr>
        <p:txBody>
          <a:bodyPr/>
          <a:lstStyle/>
          <a:p>
            <a:r>
              <a:rPr lang="en-US" sz="3200" b="1" dirty="0">
                <a:latin typeface="Garamond" panose="02020404030301010803" pitchFamily="18" charset="0"/>
              </a:rPr>
              <a:t>social sciences</a:t>
            </a:r>
            <a:endParaRPr lang="en-US" sz="3200" b="1" dirty="0"/>
          </a:p>
        </p:txBody>
      </p:sp>
      <p:sp>
        <p:nvSpPr>
          <p:cNvPr id="6" name="Content Placeholder 5">
            <a:extLst>
              <a:ext uri="{FF2B5EF4-FFF2-40B4-BE49-F238E27FC236}">
                <a16:creationId xmlns:a16="http://schemas.microsoft.com/office/drawing/2014/main" id="{AE791E6F-16AA-4072-AD7E-953B24E2C502}"/>
              </a:ext>
            </a:extLst>
          </p:cNvPr>
          <p:cNvSpPr>
            <a:spLocks noGrp="1"/>
          </p:cNvSpPr>
          <p:nvPr>
            <p:ph sz="quarter" idx="4"/>
          </p:nvPr>
        </p:nvSpPr>
        <p:spPr>
          <a:xfrm>
            <a:off x="7166957" y="2049066"/>
            <a:ext cx="4338674" cy="4010540"/>
          </a:xfrm>
        </p:spPr>
        <p:txBody>
          <a:bodyPr>
            <a:normAutofit/>
          </a:bodyPr>
          <a:lstStyle/>
          <a:p>
            <a:r>
              <a:rPr lang="en-US" sz="3200" dirty="0">
                <a:latin typeface="Garamond" panose="02020404030301010803" pitchFamily="18" charset="0"/>
              </a:rPr>
              <a:t>, we study something which we are part of it ’social world’</a:t>
            </a:r>
          </a:p>
          <a:p>
            <a:pPr marL="0" indent="0">
              <a:buNone/>
            </a:pPr>
            <a:endParaRPr lang="en-US" sz="3200" dirty="0">
              <a:latin typeface="Garamond" panose="02020404030301010803" pitchFamily="18" charset="0"/>
            </a:endParaRPr>
          </a:p>
          <a:p>
            <a:endParaRPr lang="en-US" dirty="0"/>
          </a:p>
        </p:txBody>
      </p:sp>
      <p:pic>
        <p:nvPicPr>
          <p:cNvPr id="8" name="Picture 7">
            <a:extLst>
              <a:ext uri="{FF2B5EF4-FFF2-40B4-BE49-F238E27FC236}">
                <a16:creationId xmlns:a16="http://schemas.microsoft.com/office/drawing/2014/main" id="{9A1C83F0-6539-4F4A-BE56-89CE4B155F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3719" y="3605036"/>
            <a:ext cx="3264048" cy="2823651"/>
          </a:xfrm>
          <a:prstGeom prst="rect">
            <a:avLst/>
          </a:prstGeom>
        </p:spPr>
      </p:pic>
      <p:pic>
        <p:nvPicPr>
          <p:cNvPr id="10" name="Picture 9">
            <a:extLst>
              <a:ext uri="{FF2B5EF4-FFF2-40B4-BE49-F238E27FC236}">
                <a16:creationId xmlns:a16="http://schemas.microsoft.com/office/drawing/2014/main" id="{05ADFDC8-1F3E-4B3E-9A6C-6F2F61C787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20621" y="3826094"/>
            <a:ext cx="3175379" cy="2381534"/>
          </a:xfrm>
          <a:prstGeom prst="rect">
            <a:avLst/>
          </a:prstGeom>
        </p:spPr>
      </p:pic>
      <p:sp>
        <p:nvSpPr>
          <p:cNvPr id="11" name="Slide Number Placeholder 10">
            <a:extLst>
              <a:ext uri="{FF2B5EF4-FFF2-40B4-BE49-F238E27FC236}">
                <a16:creationId xmlns:a16="http://schemas.microsoft.com/office/drawing/2014/main" id="{7059EACF-4C74-4BD1-8E80-03380F7E46E9}"/>
              </a:ext>
            </a:extLst>
          </p:cNvPr>
          <p:cNvSpPr>
            <a:spLocks noGrp="1"/>
          </p:cNvSpPr>
          <p:nvPr>
            <p:ph type="sldNum" sz="quarter" idx="12"/>
          </p:nvPr>
        </p:nvSpPr>
        <p:spPr/>
        <p:txBody>
          <a:bodyPr/>
          <a:lstStyle/>
          <a:p>
            <a:fld id="{E1EDF8B5-DD17-40D7-9DAA-43E3CD0B1FD7}" type="slidenum">
              <a:rPr lang="en-US" smtClean="0"/>
              <a:t>4</a:t>
            </a:fld>
            <a:endParaRPr lang="en-US"/>
          </a:p>
        </p:txBody>
      </p:sp>
    </p:spTree>
    <p:extLst>
      <p:ext uri="{BB962C8B-B14F-4D97-AF65-F5344CB8AC3E}">
        <p14:creationId xmlns:p14="http://schemas.microsoft.com/office/powerpoint/2010/main" val="2931753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7CA0A-DE89-424F-BA7A-E9E33F479EBF}"/>
              </a:ext>
            </a:extLst>
          </p:cNvPr>
          <p:cNvSpPr>
            <a:spLocks noGrp="1"/>
          </p:cNvSpPr>
          <p:nvPr>
            <p:ph type="title"/>
          </p:nvPr>
        </p:nvSpPr>
        <p:spPr>
          <a:xfrm>
            <a:off x="2374561" y="314055"/>
            <a:ext cx="8911687" cy="955187"/>
          </a:xfrm>
        </p:spPr>
        <p:txBody>
          <a:bodyPr>
            <a:normAutofit/>
          </a:bodyPr>
          <a:lstStyle/>
          <a:p>
            <a:pPr algn="ctr"/>
            <a:r>
              <a:rPr lang="en-US" sz="4000" b="1" dirty="0">
                <a:latin typeface="Garamond" panose="02020404030301010803" pitchFamily="18" charset="0"/>
              </a:rPr>
              <a:t>Social phenomena </a:t>
            </a:r>
          </a:p>
        </p:txBody>
      </p:sp>
      <p:sp>
        <p:nvSpPr>
          <p:cNvPr id="7" name="Content Placeholder 6">
            <a:extLst>
              <a:ext uri="{FF2B5EF4-FFF2-40B4-BE49-F238E27FC236}">
                <a16:creationId xmlns:a16="http://schemas.microsoft.com/office/drawing/2014/main" id="{B35FD1D8-20CD-4BFD-866A-83149EC76845}"/>
              </a:ext>
            </a:extLst>
          </p:cNvPr>
          <p:cNvSpPr>
            <a:spLocks noGrp="1"/>
          </p:cNvSpPr>
          <p:nvPr>
            <p:ph idx="1"/>
          </p:nvPr>
        </p:nvSpPr>
        <p:spPr>
          <a:xfrm>
            <a:off x="1746913" y="1473959"/>
            <a:ext cx="9757699" cy="5069986"/>
          </a:xfrm>
        </p:spPr>
        <p:txBody>
          <a:bodyPr/>
          <a:lstStyle/>
          <a:p>
            <a:r>
              <a:rPr lang="en-US" sz="2800" b="1" dirty="0">
                <a:latin typeface="Garamond" panose="02020404030301010803" pitchFamily="18" charset="0"/>
              </a:rPr>
              <a:t>social phenomenon </a:t>
            </a:r>
            <a:r>
              <a:rPr lang="en-US" sz="2800" dirty="0">
                <a:latin typeface="Garamond" panose="02020404030301010803" pitchFamily="18" charset="0"/>
              </a:rPr>
              <a:t>Anything that influences or is influenced by human beings who interact with and are responsive to each other.</a:t>
            </a:r>
          </a:p>
          <a:p>
            <a:pPr marL="0" indent="0">
              <a:buNone/>
            </a:pPr>
            <a:endParaRPr lang="en-US" dirty="0"/>
          </a:p>
        </p:txBody>
      </p:sp>
      <p:pic>
        <p:nvPicPr>
          <p:cNvPr id="9" name="Picture 8">
            <a:extLst>
              <a:ext uri="{FF2B5EF4-FFF2-40B4-BE49-F238E27FC236}">
                <a16:creationId xmlns:a16="http://schemas.microsoft.com/office/drawing/2014/main" id="{9A04C1B1-19CE-456F-BCB7-23D5B5530D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7592" y="2696570"/>
            <a:ext cx="6814406" cy="3567752"/>
          </a:xfrm>
          <a:prstGeom prst="rect">
            <a:avLst/>
          </a:prstGeom>
        </p:spPr>
      </p:pic>
      <p:sp>
        <p:nvSpPr>
          <p:cNvPr id="10" name="Slide Number Placeholder 9">
            <a:extLst>
              <a:ext uri="{FF2B5EF4-FFF2-40B4-BE49-F238E27FC236}">
                <a16:creationId xmlns:a16="http://schemas.microsoft.com/office/drawing/2014/main" id="{BA899476-1669-4E57-BBE0-15CAD4004837}"/>
              </a:ext>
            </a:extLst>
          </p:cNvPr>
          <p:cNvSpPr>
            <a:spLocks noGrp="1"/>
          </p:cNvSpPr>
          <p:nvPr>
            <p:ph type="sldNum" sz="quarter" idx="12"/>
          </p:nvPr>
        </p:nvSpPr>
        <p:spPr/>
        <p:txBody>
          <a:bodyPr/>
          <a:lstStyle/>
          <a:p>
            <a:fld id="{E1EDF8B5-DD17-40D7-9DAA-43E3CD0B1FD7}" type="slidenum">
              <a:rPr lang="en-US" smtClean="0"/>
              <a:t>5</a:t>
            </a:fld>
            <a:endParaRPr lang="en-US"/>
          </a:p>
        </p:txBody>
      </p:sp>
    </p:spTree>
    <p:extLst>
      <p:ext uri="{BB962C8B-B14F-4D97-AF65-F5344CB8AC3E}">
        <p14:creationId xmlns:p14="http://schemas.microsoft.com/office/powerpoint/2010/main" val="2120149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3D0A8-89D8-4347-8DB7-1A143D59A660}"/>
              </a:ext>
            </a:extLst>
          </p:cNvPr>
          <p:cNvSpPr>
            <a:spLocks noGrp="1"/>
          </p:cNvSpPr>
          <p:nvPr>
            <p:ph type="title"/>
          </p:nvPr>
        </p:nvSpPr>
        <p:spPr>
          <a:xfrm>
            <a:off x="2592926" y="204717"/>
            <a:ext cx="6864974" cy="873456"/>
          </a:xfrm>
        </p:spPr>
        <p:txBody>
          <a:bodyPr>
            <a:normAutofit/>
          </a:bodyPr>
          <a:lstStyle/>
          <a:p>
            <a:pPr algn="ctr"/>
            <a:r>
              <a:rPr lang="en-US" sz="4000" b="1" dirty="0">
                <a:latin typeface="Garamond" panose="02020404030301010803" pitchFamily="18" charset="0"/>
              </a:rPr>
              <a:t>knowledge</a:t>
            </a:r>
          </a:p>
        </p:txBody>
      </p:sp>
      <p:sp>
        <p:nvSpPr>
          <p:cNvPr id="3" name="Content Placeholder 2">
            <a:extLst>
              <a:ext uri="{FF2B5EF4-FFF2-40B4-BE49-F238E27FC236}">
                <a16:creationId xmlns:a16="http://schemas.microsoft.com/office/drawing/2014/main" id="{D3FFEB24-F724-41CE-8B97-A1645729611E}"/>
              </a:ext>
            </a:extLst>
          </p:cNvPr>
          <p:cNvSpPr>
            <a:spLocks noGrp="1"/>
          </p:cNvSpPr>
          <p:nvPr>
            <p:ph idx="1"/>
          </p:nvPr>
        </p:nvSpPr>
        <p:spPr>
          <a:xfrm>
            <a:off x="1828800" y="1078173"/>
            <a:ext cx="9675812" cy="5268036"/>
          </a:xfrm>
        </p:spPr>
        <p:txBody>
          <a:bodyPr>
            <a:normAutofit/>
          </a:bodyPr>
          <a:lstStyle/>
          <a:p>
            <a:r>
              <a:rPr lang="en-US" sz="3200" dirty="0">
                <a:latin typeface="Garamond" panose="02020404030301010803" pitchFamily="18" charset="0"/>
              </a:rPr>
              <a:t>(1) information about or awareness of something, an issue, a fact;</a:t>
            </a:r>
          </a:p>
          <a:p>
            <a:r>
              <a:rPr lang="en-US" sz="3200" dirty="0">
                <a:latin typeface="Garamond" panose="02020404030301010803" pitchFamily="18" charset="0"/>
              </a:rPr>
              <a:t>(2) an understanding of a matter, a fact, an issue.</a:t>
            </a:r>
          </a:p>
          <a:p>
            <a:pPr marL="0" indent="0">
              <a:buNone/>
            </a:pPr>
            <a:endParaRPr lang="en-US" sz="3200" dirty="0">
              <a:latin typeface="Garamond" panose="02020404030301010803" pitchFamily="18" charset="0"/>
            </a:endParaRPr>
          </a:p>
        </p:txBody>
      </p:sp>
      <p:pic>
        <p:nvPicPr>
          <p:cNvPr id="5" name="Picture 4">
            <a:extLst>
              <a:ext uri="{FF2B5EF4-FFF2-40B4-BE49-F238E27FC236}">
                <a16:creationId xmlns:a16="http://schemas.microsoft.com/office/drawing/2014/main" id="{AA387378-3EFB-4D94-9EA3-74C443AA68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3313" y="2877589"/>
            <a:ext cx="5345373" cy="3643623"/>
          </a:xfrm>
          <a:prstGeom prst="rect">
            <a:avLst/>
          </a:prstGeom>
        </p:spPr>
      </p:pic>
      <p:sp>
        <p:nvSpPr>
          <p:cNvPr id="6" name="Slide Number Placeholder 5">
            <a:extLst>
              <a:ext uri="{FF2B5EF4-FFF2-40B4-BE49-F238E27FC236}">
                <a16:creationId xmlns:a16="http://schemas.microsoft.com/office/drawing/2014/main" id="{6F86CBA1-B372-4901-9C7C-230354FF1517}"/>
              </a:ext>
            </a:extLst>
          </p:cNvPr>
          <p:cNvSpPr>
            <a:spLocks noGrp="1"/>
          </p:cNvSpPr>
          <p:nvPr>
            <p:ph type="sldNum" sz="quarter" idx="12"/>
          </p:nvPr>
        </p:nvSpPr>
        <p:spPr/>
        <p:txBody>
          <a:bodyPr/>
          <a:lstStyle/>
          <a:p>
            <a:fld id="{E1EDF8B5-DD17-40D7-9DAA-43E3CD0B1FD7}" type="slidenum">
              <a:rPr lang="en-US" smtClean="0"/>
              <a:t>6</a:t>
            </a:fld>
            <a:endParaRPr lang="en-US"/>
          </a:p>
        </p:txBody>
      </p:sp>
    </p:spTree>
    <p:extLst>
      <p:ext uri="{BB962C8B-B14F-4D97-AF65-F5344CB8AC3E}">
        <p14:creationId xmlns:p14="http://schemas.microsoft.com/office/powerpoint/2010/main" val="1880135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FA2B5-BF7B-4A58-831A-9DA3575553FD}"/>
              </a:ext>
            </a:extLst>
          </p:cNvPr>
          <p:cNvSpPr>
            <a:spLocks noGrp="1"/>
          </p:cNvSpPr>
          <p:nvPr>
            <p:ph type="title"/>
          </p:nvPr>
        </p:nvSpPr>
        <p:spPr>
          <a:xfrm>
            <a:off x="2128901" y="433042"/>
            <a:ext cx="8911687" cy="672427"/>
          </a:xfrm>
        </p:spPr>
        <p:txBody>
          <a:bodyPr/>
          <a:lstStyle/>
          <a:p>
            <a:r>
              <a:rPr lang="en-US" b="1" dirty="0">
                <a:latin typeface="Garamond" panose="02020404030301010803" pitchFamily="18" charset="0"/>
              </a:rPr>
              <a:t>Where our knowledge comes from?</a:t>
            </a:r>
          </a:p>
        </p:txBody>
      </p:sp>
      <p:pic>
        <p:nvPicPr>
          <p:cNvPr id="4" name="Content Placeholder 3">
            <a:extLst>
              <a:ext uri="{FF2B5EF4-FFF2-40B4-BE49-F238E27FC236}">
                <a16:creationId xmlns:a16="http://schemas.microsoft.com/office/drawing/2014/main" id="{5DDBE7F8-9EF0-4995-B3BF-5A67A2FABA8E}"/>
              </a:ext>
            </a:extLst>
          </p:cNvPr>
          <p:cNvPicPr>
            <a:picLocks noGrp="1" noChangeAspect="1"/>
          </p:cNvPicPr>
          <p:nvPr>
            <p:ph idx="1"/>
          </p:nvPr>
        </p:nvPicPr>
        <p:blipFill>
          <a:blip r:embed="rId2"/>
          <a:stretch>
            <a:fillRect/>
          </a:stretch>
        </p:blipFill>
        <p:spPr>
          <a:xfrm>
            <a:off x="1897038" y="1526035"/>
            <a:ext cx="8629577" cy="4830996"/>
          </a:xfrm>
          <a:prstGeom prst="rect">
            <a:avLst/>
          </a:prstGeom>
        </p:spPr>
      </p:pic>
      <p:sp>
        <p:nvSpPr>
          <p:cNvPr id="5" name="Slide Number Placeholder 4">
            <a:extLst>
              <a:ext uri="{FF2B5EF4-FFF2-40B4-BE49-F238E27FC236}">
                <a16:creationId xmlns:a16="http://schemas.microsoft.com/office/drawing/2014/main" id="{8169819E-82A6-4C73-BF55-B4CADBD11DF2}"/>
              </a:ext>
            </a:extLst>
          </p:cNvPr>
          <p:cNvSpPr>
            <a:spLocks noGrp="1"/>
          </p:cNvSpPr>
          <p:nvPr>
            <p:ph type="sldNum" sz="quarter" idx="12"/>
          </p:nvPr>
        </p:nvSpPr>
        <p:spPr/>
        <p:txBody>
          <a:bodyPr/>
          <a:lstStyle/>
          <a:p>
            <a:fld id="{E1EDF8B5-DD17-40D7-9DAA-43E3CD0B1FD7}" type="slidenum">
              <a:rPr lang="en-US" smtClean="0"/>
              <a:t>7</a:t>
            </a:fld>
            <a:endParaRPr lang="en-US"/>
          </a:p>
        </p:txBody>
      </p:sp>
    </p:spTree>
    <p:extLst>
      <p:ext uri="{BB962C8B-B14F-4D97-AF65-F5344CB8AC3E}">
        <p14:creationId xmlns:p14="http://schemas.microsoft.com/office/powerpoint/2010/main" val="3178741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8B806-235E-4092-B1FA-971467EDE2DF}"/>
              </a:ext>
            </a:extLst>
          </p:cNvPr>
          <p:cNvSpPr>
            <a:spLocks noGrp="1"/>
          </p:cNvSpPr>
          <p:nvPr>
            <p:ph type="title"/>
          </p:nvPr>
        </p:nvSpPr>
        <p:spPr>
          <a:xfrm>
            <a:off x="2142549" y="405746"/>
            <a:ext cx="8911687" cy="1280890"/>
          </a:xfrm>
        </p:spPr>
        <p:txBody>
          <a:bodyPr/>
          <a:lstStyle/>
          <a:p>
            <a:r>
              <a:rPr lang="en-US" dirty="0"/>
              <a:t>Five ways of knowing</a:t>
            </a:r>
          </a:p>
        </p:txBody>
      </p:sp>
      <p:sp>
        <p:nvSpPr>
          <p:cNvPr id="3" name="Content Placeholder 2">
            <a:extLst>
              <a:ext uri="{FF2B5EF4-FFF2-40B4-BE49-F238E27FC236}">
                <a16:creationId xmlns:a16="http://schemas.microsoft.com/office/drawing/2014/main" id="{4C45A140-F070-47B0-A456-C5505510F0E1}"/>
              </a:ext>
            </a:extLst>
          </p:cNvPr>
          <p:cNvSpPr>
            <a:spLocks noGrp="1"/>
          </p:cNvSpPr>
          <p:nvPr>
            <p:ph idx="1"/>
          </p:nvPr>
        </p:nvSpPr>
        <p:spPr>
          <a:xfrm>
            <a:off x="1392073" y="1214651"/>
            <a:ext cx="10112540" cy="5237603"/>
          </a:xfrm>
        </p:spPr>
        <p:txBody>
          <a:bodyPr>
            <a:normAutofit fontScale="92500" lnSpcReduction="10000"/>
          </a:bodyPr>
          <a:lstStyle/>
          <a:p>
            <a:pPr marL="514350" indent="-514350">
              <a:buFont typeface="+mj-lt"/>
              <a:buAutoNum type="arabicPeriod"/>
            </a:pPr>
            <a:r>
              <a:rPr lang="en-US" sz="2800" b="1" dirty="0">
                <a:latin typeface="Garamond" panose="02020404030301010803" pitchFamily="18" charset="0"/>
              </a:rPr>
              <a:t>Belief</a:t>
            </a:r>
          </a:p>
          <a:p>
            <a:pPr marL="0" indent="0">
              <a:buNone/>
            </a:pPr>
            <a:r>
              <a:rPr lang="en-US" sz="2800" dirty="0">
                <a:latin typeface="Garamond" panose="02020404030301010803" pitchFamily="18" charset="0"/>
              </a:rPr>
              <a:t>I belief the number of cars should be reduced to save the environment</a:t>
            </a:r>
          </a:p>
          <a:p>
            <a:pPr>
              <a:buFont typeface="Wingdings" panose="05000000000000000000" pitchFamily="2" charset="2"/>
              <a:buChar char="Ø"/>
            </a:pPr>
            <a:r>
              <a:rPr lang="en-US" sz="2800" dirty="0">
                <a:latin typeface="Garamond" panose="02020404030301010803" pitchFamily="18" charset="0"/>
              </a:rPr>
              <a:t>Not may need to challenge our believes</a:t>
            </a:r>
          </a:p>
          <a:p>
            <a:pPr marL="514350" indent="-514350">
              <a:buFont typeface="+mj-lt"/>
              <a:buAutoNum type="arabicPeriod" startAt="2"/>
            </a:pPr>
            <a:r>
              <a:rPr lang="en-US" sz="2800" b="1" dirty="0">
                <a:latin typeface="Garamond" panose="02020404030301010803" pitchFamily="18" charset="0"/>
              </a:rPr>
              <a:t>Authoritative knowledge</a:t>
            </a:r>
          </a:p>
          <a:p>
            <a:pPr marL="0" indent="0">
              <a:buNone/>
            </a:pPr>
            <a:r>
              <a:rPr lang="en-US" sz="2800" dirty="0">
                <a:latin typeface="Garamond" panose="02020404030301010803" pitchFamily="18" charset="0"/>
              </a:rPr>
              <a:t>Religious, political or social authorities make sources of our knowledge</a:t>
            </a:r>
          </a:p>
          <a:p>
            <a:pPr>
              <a:buFont typeface="Wingdings" panose="05000000000000000000" pitchFamily="2" charset="2"/>
              <a:buChar char="Ø"/>
            </a:pPr>
            <a:r>
              <a:rPr lang="en-US" sz="2800" dirty="0">
                <a:latin typeface="Garamond" panose="02020404030301010803" pitchFamily="18" charset="0"/>
              </a:rPr>
              <a:t>We may ask the authority of such sources </a:t>
            </a:r>
          </a:p>
          <a:p>
            <a:pPr marL="514350" indent="-514350">
              <a:buFont typeface="+mj-lt"/>
              <a:buAutoNum type="arabicPeriod" startAt="3"/>
            </a:pPr>
            <a:r>
              <a:rPr lang="en-US" sz="2800" b="1" dirty="0">
                <a:latin typeface="Garamond" panose="02020404030301010803" pitchFamily="18" charset="0"/>
              </a:rPr>
              <a:t>experiential knowledge</a:t>
            </a:r>
          </a:p>
          <a:p>
            <a:pPr marL="0" indent="0">
              <a:buNone/>
            </a:pPr>
            <a:r>
              <a:rPr lang="en-US" sz="2800" dirty="0">
                <a:latin typeface="Garamond" panose="02020404030301010803" pitchFamily="18" charset="0"/>
              </a:rPr>
              <a:t>We gain knowledge through our daily and life experience</a:t>
            </a:r>
          </a:p>
          <a:p>
            <a:pPr>
              <a:buFont typeface="Wingdings" panose="05000000000000000000" pitchFamily="2" charset="2"/>
              <a:buChar char="Ø"/>
            </a:pPr>
            <a:r>
              <a:rPr lang="en-US" sz="2800" dirty="0">
                <a:latin typeface="Garamond" panose="02020404030301010803" pitchFamily="18" charset="0"/>
              </a:rPr>
              <a:t>As social researchers we may need to reflect on the knowledge and skills we have gained from our experience and how this influences what we are interested in and what we do.</a:t>
            </a:r>
          </a:p>
          <a:p>
            <a:pPr>
              <a:buFont typeface="Wingdings" panose="05000000000000000000" pitchFamily="2" charset="2"/>
              <a:buChar char="Ø"/>
            </a:pPr>
            <a:endParaRPr lang="en-US" dirty="0"/>
          </a:p>
        </p:txBody>
      </p:sp>
      <p:sp>
        <p:nvSpPr>
          <p:cNvPr id="6" name="Slide Number Placeholder 5">
            <a:extLst>
              <a:ext uri="{FF2B5EF4-FFF2-40B4-BE49-F238E27FC236}">
                <a16:creationId xmlns:a16="http://schemas.microsoft.com/office/drawing/2014/main" id="{1261959E-3559-4477-86AA-DA8867302D01}"/>
              </a:ext>
            </a:extLst>
          </p:cNvPr>
          <p:cNvSpPr>
            <a:spLocks noGrp="1"/>
          </p:cNvSpPr>
          <p:nvPr>
            <p:ph type="sldNum" sz="quarter" idx="12"/>
          </p:nvPr>
        </p:nvSpPr>
        <p:spPr/>
        <p:txBody>
          <a:bodyPr/>
          <a:lstStyle/>
          <a:p>
            <a:fld id="{E1EDF8B5-DD17-40D7-9DAA-43E3CD0B1FD7}" type="slidenum">
              <a:rPr lang="en-US" smtClean="0"/>
              <a:t>8</a:t>
            </a:fld>
            <a:endParaRPr lang="en-US"/>
          </a:p>
        </p:txBody>
      </p:sp>
    </p:spTree>
    <p:extLst>
      <p:ext uri="{BB962C8B-B14F-4D97-AF65-F5344CB8AC3E}">
        <p14:creationId xmlns:p14="http://schemas.microsoft.com/office/powerpoint/2010/main" val="3370607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438B1-9BC7-4B93-B98B-AAE24803AB3E}"/>
              </a:ext>
            </a:extLst>
          </p:cNvPr>
          <p:cNvSpPr>
            <a:spLocks noGrp="1"/>
          </p:cNvSpPr>
          <p:nvPr>
            <p:ph type="title"/>
          </p:nvPr>
        </p:nvSpPr>
        <p:spPr>
          <a:xfrm>
            <a:off x="2429152" y="306333"/>
            <a:ext cx="8911687" cy="908318"/>
          </a:xfrm>
        </p:spPr>
        <p:txBody>
          <a:bodyPr>
            <a:normAutofit/>
          </a:bodyPr>
          <a:lstStyle/>
          <a:p>
            <a:r>
              <a:rPr lang="en-US" sz="4000" b="1" dirty="0">
                <a:latin typeface="Garamond" panose="02020404030301010803" pitchFamily="18" charset="0"/>
              </a:rPr>
              <a:t>Ways of knowing…</a:t>
            </a:r>
          </a:p>
        </p:txBody>
      </p:sp>
      <p:sp>
        <p:nvSpPr>
          <p:cNvPr id="3" name="Content Placeholder 2">
            <a:extLst>
              <a:ext uri="{FF2B5EF4-FFF2-40B4-BE49-F238E27FC236}">
                <a16:creationId xmlns:a16="http://schemas.microsoft.com/office/drawing/2014/main" id="{11A7DB28-E3CC-4341-8A95-5FC0E591504A}"/>
              </a:ext>
            </a:extLst>
          </p:cNvPr>
          <p:cNvSpPr>
            <a:spLocks noGrp="1"/>
          </p:cNvSpPr>
          <p:nvPr>
            <p:ph idx="1"/>
          </p:nvPr>
        </p:nvSpPr>
        <p:spPr>
          <a:xfrm>
            <a:off x="1364777" y="1214651"/>
            <a:ext cx="10139836" cy="5186149"/>
          </a:xfrm>
        </p:spPr>
        <p:txBody>
          <a:bodyPr>
            <a:noAutofit/>
          </a:bodyPr>
          <a:lstStyle/>
          <a:p>
            <a:pPr>
              <a:buFont typeface="+mj-lt"/>
              <a:buAutoNum type="arabicPeriod" startAt="4"/>
            </a:pPr>
            <a:r>
              <a:rPr lang="en-US" sz="2800" b="1" dirty="0">
                <a:latin typeface="Garamond" panose="02020404030301010803" pitchFamily="18" charset="0"/>
              </a:rPr>
              <a:t>theoretical knowledge</a:t>
            </a:r>
          </a:p>
          <a:p>
            <a:pPr marL="0" indent="0">
              <a:buNone/>
            </a:pPr>
            <a:r>
              <a:rPr lang="en-US" sz="2800" dirty="0">
                <a:latin typeface="Garamond" panose="02020404030301010803" pitchFamily="18" charset="0"/>
              </a:rPr>
              <a:t>Our knowledge may partly come from theories we accept them</a:t>
            </a:r>
          </a:p>
          <a:p>
            <a:r>
              <a:rPr lang="en-US" sz="2800" dirty="0">
                <a:latin typeface="Garamond" panose="02020404030301010803" pitchFamily="18" charset="0"/>
              </a:rPr>
              <a:t>As social researchers we can begin to identify the theories we use in everyday life and the theories that are used by others studying the same aspects of the social world.</a:t>
            </a:r>
          </a:p>
          <a:p>
            <a:pPr>
              <a:buSzPct val="100000"/>
              <a:buFont typeface="+mj-lt"/>
              <a:buAutoNum type="arabicPeriod" startAt="5"/>
            </a:pPr>
            <a:r>
              <a:rPr lang="en-US" sz="2800" dirty="0">
                <a:latin typeface="Garamond" panose="02020404030301010803" pitchFamily="18" charset="0"/>
              </a:rPr>
              <a:t>Empirical knowledge</a:t>
            </a:r>
          </a:p>
          <a:p>
            <a:pPr marL="0" indent="0">
              <a:buSzPct val="100000"/>
              <a:buNone/>
            </a:pPr>
            <a:r>
              <a:rPr lang="en-US" sz="2800" dirty="0">
                <a:latin typeface="Garamond" panose="02020404030301010803" pitchFamily="18" charset="0"/>
              </a:rPr>
              <a:t>Based on available research evidence or hypothesis that can be tested</a:t>
            </a:r>
          </a:p>
          <a:p>
            <a:r>
              <a:rPr lang="en-US" sz="2800" dirty="0">
                <a:latin typeface="Garamond" panose="02020404030301010803" pitchFamily="18" charset="0"/>
              </a:rPr>
              <a:t>As social researchers we need to develop the skills to enable us to gather data to answer research questions or test hypotheses, to develop knowledge-based theories.</a:t>
            </a:r>
          </a:p>
          <a:p>
            <a:pPr marL="0" indent="0">
              <a:buNone/>
            </a:pPr>
            <a:endParaRPr lang="en-US" sz="2800" dirty="0">
              <a:latin typeface="Garamond" panose="02020404030301010803" pitchFamily="18" charset="0"/>
            </a:endParaRPr>
          </a:p>
        </p:txBody>
      </p:sp>
      <p:sp>
        <p:nvSpPr>
          <p:cNvPr id="4" name="Slide Number Placeholder 3">
            <a:extLst>
              <a:ext uri="{FF2B5EF4-FFF2-40B4-BE49-F238E27FC236}">
                <a16:creationId xmlns:a16="http://schemas.microsoft.com/office/drawing/2014/main" id="{10F19F89-93FC-4485-9E9B-F15BAA824C5F}"/>
              </a:ext>
            </a:extLst>
          </p:cNvPr>
          <p:cNvSpPr>
            <a:spLocks noGrp="1"/>
          </p:cNvSpPr>
          <p:nvPr>
            <p:ph type="sldNum" sz="quarter" idx="12"/>
          </p:nvPr>
        </p:nvSpPr>
        <p:spPr/>
        <p:txBody>
          <a:bodyPr/>
          <a:lstStyle/>
          <a:p>
            <a:fld id="{E1EDF8B5-DD17-40D7-9DAA-43E3CD0B1FD7}" type="slidenum">
              <a:rPr lang="en-US" smtClean="0"/>
              <a:t>9</a:t>
            </a:fld>
            <a:endParaRPr lang="en-US"/>
          </a:p>
        </p:txBody>
      </p:sp>
    </p:spTree>
    <p:extLst>
      <p:ext uri="{BB962C8B-B14F-4D97-AF65-F5344CB8AC3E}">
        <p14:creationId xmlns:p14="http://schemas.microsoft.com/office/powerpoint/2010/main" val="260950360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225</TotalTime>
  <Words>1702</Words>
  <Application>Microsoft Office PowerPoint</Application>
  <PresentationFormat>Widescreen</PresentationFormat>
  <Paragraphs>198</Paragraphs>
  <Slides>34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Century Gothic</vt:lpstr>
      <vt:lpstr>Garamond</vt:lpstr>
      <vt:lpstr>Wingdings</vt:lpstr>
      <vt:lpstr>Wingdings 3</vt:lpstr>
      <vt:lpstr>Wisp</vt:lpstr>
      <vt:lpstr>Research Methods  Introduction:  Theory, knowledge and Research</vt:lpstr>
      <vt:lpstr>We do research to improve our knowledge on the social world</vt:lpstr>
      <vt:lpstr>Ontology &amp; Epistemology</vt:lpstr>
      <vt:lpstr>Natural sciences vs. social sciences</vt:lpstr>
      <vt:lpstr>Social phenomena </vt:lpstr>
      <vt:lpstr>knowledge</vt:lpstr>
      <vt:lpstr>Where our knowledge comes from?</vt:lpstr>
      <vt:lpstr>Five ways of knowing</vt:lpstr>
      <vt:lpstr>Ways of knowing…</vt:lpstr>
      <vt:lpstr>Three approaches to Truth (Blaikie, 1993: 6)</vt:lpstr>
      <vt:lpstr>How people see the world around them?</vt:lpstr>
      <vt:lpstr>Main ontological perspectives</vt:lpstr>
      <vt:lpstr>Constructivism</vt:lpstr>
      <vt:lpstr>Realism</vt:lpstr>
      <vt:lpstr>Main epistemological perspectives</vt:lpstr>
      <vt:lpstr>Positivism</vt:lpstr>
      <vt:lpstr>Main feature of positivism</vt:lpstr>
      <vt:lpstr>A positivist study will include</vt:lpstr>
      <vt:lpstr>Hypothesis</vt:lpstr>
      <vt:lpstr>Interpretivism</vt:lpstr>
      <vt:lpstr>Interpretivist study will include</vt:lpstr>
      <vt:lpstr>PowerPoint Presentation</vt:lpstr>
      <vt:lpstr>Realism</vt:lpstr>
      <vt:lpstr>Main features of Critical Realist approach</vt:lpstr>
      <vt:lpstr>What is social research is about?</vt:lpstr>
      <vt:lpstr>Four types of research</vt:lpstr>
      <vt:lpstr>Research concepts</vt:lpstr>
      <vt:lpstr>Theory &amp; Concepts</vt:lpstr>
      <vt:lpstr>Types of theories</vt:lpstr>
      <vt:lpstr>Paradigms</vt:lpstr>
      <vt:lpstr>Paradigms as maps</vt:lpstr>
      <vt:lpstr>Theoretical framework</vt:lpstr>
      <vt:lpstr>Using theories in social research </vt:lpstr>
      <vt:lpstr>Deductive Vs. Inductive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Social Research  Lecture two:  Theory, knowledge and research</dc:title>
  <dc:creator>Sony</dc:creator>
  <cp:lastModifiedBy>Dilshad Hamad</cp:lastModifiedBy>
  <cp:revision>27</cp:revision>
  <dcterms:created xsi:type="dcterms:W3CDTF">2018-10-27T19:36:24Z</dcterms:created>
  <dcterms:modified xsi:type="dcterms:W3CDTF">2019-10-08T10:25:15Z</dcterms:modified>
</cp:coreProperties>
</file>