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0" r:id="rId3"/>
    <p:sldMasterId id="2147483692" r:id="rId4"/>
  </p:sldMasterIdLst>
  <p:notesMasterIdLst>
    <p:notesMasterId r:id="rId47"/>
  </p:notesMasterIdLst>
  <p:sldIdLst>
    <p:sldId id="256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7" r:id="rId15"/>
    <p:sldId id="328" r:id="rId16"/>
    <p:sldId id="329" r:id="rId17"/>
    <p:sldId id="331" r:id="rId18"/>
    <p:sldId id="332" r:id="rId19"/>
    <p:sldId id="333" r:id="rId20"/>
    <p:sldId id="304" r:id="rId21"/>
    <p:sldId id="258" r:id="rId22"/>
    <p:sldId id="303" r:id="rId23"/>
    <p:sldId id="313" r:id="rId24"/>
    <p:sldId id="314" r:id="rId25"/>
    <p:sldId id="305" r:id="rId26"/>
    <p:sldId id="306" r:id="rId27"/>
    <p:sldId id="257" r:id="rId28"/>
    <p:sldId id="259" r:id="rId29"/>
    <p:sldId id="260" r:id="rId30"/>
    <p:sldId id="262" r:id="rId31"/>
    <p:sldId id="263" r:id="rId32"/>
    <p:sldId id="264" r:id="rId33"/>
    <p:sldId id="265" r:id="rId34"/>
    <p:sldId id="266" r:id="rId35"/>
    <p:sldId id="267" r:id="rId36"/>
    <p:sldId id="298" r:id="rId37"/>
    <p:sldId id="299" r:id="rId38"/>
    <p:sldId id="300" r:id="rId39"/>
    <p:sldId id="301" r:id="rId40"/>
    <p:sldId id="302" r:id="rId41"/>
    <p:sldId id="309" r:id="rId42"/>
    <p:sldId id="310" r:id="rId43"/>
    <p:sldId id="311" r:id="rId44"/>
    <p:sldId id="312" r:id="rId45"/>
    <p:sldId id="297" r:id="rId4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139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BD057-E291-4903-A265-7589E6F99010}" type="doc">
      <dgm:prSet loTypeId="urn:microsoft.com/office/officeart/2005/8/layout/chevron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DB492FA-3BBF-4CE5-8966-C4ECD98A709B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217F0-ADD5-413F-814D-B021D9D98F19}" type="parTrans" cxnId="{D228E182-C925-4642-B236-C4238CF1F7F9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BB05D2EB-8AC6-40B9-9FF5-31FEC77A2333}" type="sibTrans" cxnId="{D228E182-C925-4642-B236-C4238CF1F7F9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6BF0FA44-7745-4FBC-AB0C-029C78A15A74}">
      <dgm:prSet phldrT="[Text]"/>
      <dgm:spPr/>
      <dgm:t>
        <a:bodyPr/>
        <a:lstStyle/>
        <a:p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Forming</a:t>
          </a:r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: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9B3ADC6B-9CDB-4B84-BC8D-B4680F6578F3}" type="parTrans" cxnId="{2FBC30E7-9EBB-4899-9852-742A34F5F250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92071C9E-5CC0-4C2E-8B13-B9BE848DB937}" type="sibTrans" cxnId="{2FBC30E7-9EBB-4899-9852-742A34F5F250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A387DD5C-6B03-4B97-90BF-913451E262B9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Uncertainty about purpose, structure, and leadership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7A58A706-8F92-4BC0-B69C-D23557841B33}" type="parTrans" cxnId="{0C3BEEA9-490B-45D8-896E-F96011F925AE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E4675EF0-6916-4871-AAA5-462B7DDFAF83}" type="sibTrans" cxnId="{0C3BEEA9-490B-45D8-896E-F96011F925AE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A8EE7DC0-0D2A-4047-B650-94D12A99B334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0E5AB9-C809-4992-9A7F-F456E1F67C54}" type="parTrans" cxnId="{5F8A6B71-3380-4425-BFCA-B2E06F7397CF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1983644E-7F41-4ABC-BD49-0DE3DB100058}" type="sibTrans" cxnId="{5F8A6B71-3380-4425-BFCA-B2E06F7397CF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8FD9609F-0F58-4407-B2DB-A6B59A159F35}">
      <dgm:prSet phldrT="[Text]"/>
      <dgm:spPr/>
      <dgm:t>
        <a:bodyPr/>
        <a:lstStyle/>
        <a:p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Storming</a:t>
          </a:r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: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860F4C62-34D4-4FCB-86F2-4DD9A5E39F68}" type="parTrans" cxnId="{0C38BA87-ED65-435C-8B60-DBD02141F16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53E5F990-35BE-404F-8BE2-464378FCC2AC}" type="sibTrans" cxnId="{0C38BA87-ED65-435C-8B60-DBD02141F16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42D56369-260C-44DB-BB21-F00001FAE36A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Intragroup conflict as members resist constraints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1CD72DC7-CE66-4C17-933A-E18D800CC7B4}" type="parTrans" cxnId="{54E6C4C1-942C-4339-8FDB-AB2FA205BC99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12A23238-D3E3-4EE7-9868-FB5DF66188D9}" type="sibTrans" cxnId="{54E6C4C1-942C-4339-8FDB-AB2FA205BC99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69F97D36-C122-479B-806F-65BA0BB9AC3D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C16941-4F7F-453F-B1CA-919A81C2EAB4}" type="parTrans" cxnId="{D9139A4D-16BB-418E-B4FA-1BDE879C5843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3EB9CB8E-8D77-4874-9EA0-ABBD74E55EEF}" type="sibTrans" cxnId="{D9139A4D-16BB-418E-B4FA-1BDE879C5843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69513C90-BB2C-4CFF-8ADB-A2B63F64CBD3}">
      <dgm:prSet phldrT="[Text]"/>
      <dgm:spPr/>
      <dgm:t>
        <a:bodyPr/>
        <a:lstStyle/>
        <a:p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Norming</a:t>
          </a:r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: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A09D43CA-1ABD-4C86-9B13-0809DD70D7BC}" type="parTrans" cxnId="{492261BB-CC11-48A3-9331-6A0ADC780F92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D74D0BB5-2F67-4D3E-AD3A-36FEC6097D36}" type="sibTrans" cxnId="{492261BB-CC11-48A3-9331-6A0ADC780F92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D8F27C66-F534-46DA-926D-B7ECC8C49FDC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Group is cohesive with strong group identity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83A75CFA-3FED-486F-94E9-74E489151226}" type="parTrans" cxnId="{D7670C95-F9DB-4EC1-B159-ED4375FDE519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E0E46242-5013-49FE-BD5C-A1D317696773}" type="sibTrans" cxnId="{D7670C95-F9DB-4EC1-B159-ED4375FDE519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04F1765D-27C9-468C-B1A4-10ADD64350C0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C6137D-E79D-4C15-AA91-0C7FB2D78C41}" type="parTrans" cxnId="{40350DD7-AF24-4970-9588-479F59BE8AE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841964C3-53DB-4F59-84DD-C912D49479E8}" type="sibTrans" cxnId="{40350DD7-AF24-4970-9588-479F59BE8AE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4DCBC35A-F4E2-4AF9-9A97-8950E0F40BA6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F06070-55F3-4116-9EA2-0523641AD24C}" type="parTrans" cxnId="{4D4D5BD9-D5E7-4E99-828E-AFC3F9E1228A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E53D0F1C-EAAD-49E5-9429-91D1716B15D0}" type="sibTrans" cxnId="{4D4D5BD9-D5E7-4E99-828E-AFC3F9E1228A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F530B1F5-C126-4032-8DD2-2AF72EF6476D}">
      <dgm:prSet phldrT="[Text]"/>
      <dgm:spPr/>
      <dgm:t>
        <a:bodyPr/>
        <a:lstStyle/>
        <a:p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Performing</a:t>
          </a:r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: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ED0732F4-3D13-414B-BC57-6FD11644D5EA}" type="parTrans" cxnId="{41409C9F-65F2-4792-841B-82A02184B1BD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B0767801-61D5-42D4-87DC-49C865F4678A}" type="sibTrans" cxnId="{41409C9F-65F2-4792-841B-82A02184B1BD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0DFFE2D1-1C09-499B-A37E-BB8191CD6440}">
      <dgm:prSet phldrT="[Text]"/>
      <dgm:spPr/>
      <dgm:t>
        <a:bodyPr/>
        <a:lstStyle/>
        <a:p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Adjourning</a:t>
          </a:r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: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6CCDE2EE-CE5C-4372-A01E-7C6752318BF8}" type="parTrans" cxnId="{8DD04F93-7AE7-45CD-9A4E-28AE18A130AB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72A521F2-1E9A-4E74-A383-C86A5D446783}" type="sibTrans" cxnId="{8DD04F93-7AE7-45CD-9A4E-28AE18A130AB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F3EE1FD1-202C-4599-81C7-91A11B4346A0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Group fully functional and working toward goals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D4F7C852-9BFF-4037-980D-0F07C088E62C}" type="parTrans" cxnId="{91471CD4-6F63-4BD1-AE21-AE521ED7081E}">
      <dgm:prSet/>
      <dgm:spPr/>
      <dgm:t>
        <a:bodyPr/>
        <a:lstStyle/>
        <a:p>
          <a:endParaRPr lang="en-US"/>
        </a:p>
      </dgm:t>
    </dgm:pt>
    <dgm:pt modelId="{4FA037E8-0A7D-49E1-9639-3C6C0A96A0DC}" type="sibTrans" cxnId="{91471CD4-6F63-4BD1-AE21-AE521ED7081E}">
      <dgm:prSet/>
      <dgm:spPr/>
      <dgm:t>
        <a:bodyPr/>
        <a:lstStyle/>
        <a:p>
          <a:endParaRPr lang="en-US"/>
        </a:p>
      </dgm:t>
    </dgm:pt>
    <dgm:pt modelId="{D9BFDCE9-83AB-4D9D-AEA2-8522B68EF164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For temporary groups: breaking up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ED0F016F-2DAC-4D06-ACD6-1850C08B85BC}" type="parTrans" cxnId="{1EF0F757-99A8-47B0-9B54-108F1B2E8845}">
      <dgm:prSet/>
      <dgm:spPr/>
      <dgm:t>
        <a:bodyPr/>
        <a:lstStyle/>
        <a:p>
          <a:endParaRPr lang="en-US"/>
        </a:p>
      </dgm:t>
    </dgm:pt>
    <dgm:pt modelId="{903FA5BF-A4F5-475E-9DBF-CDBEC12C6D2D}" type="sibTrans" cxnId="{1EF0F757-99A8-47B0-9B54-108F1B2E8845}">
      <dgm:prSet/>
      <dgm:spPr/>
      <dgm:t>
        <a:bodyPr/>
        <a:lstStyle/>
        <a:p>
          <a:endParaRPr lang="en-US"/>
        </a:p>
      </dgm:t>
    </dgm:pt>
    <dgm:pt modelId="{257660FB-86EF-40AC-BCDF-DCD0848F7627}" type="pres">
      <dgm:prSet presAssocID="{C3ABD057-E291-4903-A265-7589E6F990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E707B9-F697-4156-A55D-780AA3FF99D7}" type="pres">
      <dgm:prSet presAssocID="{EDB492FA-3BBF-4CE5-8966-C4ECD98A709B}" presName="composite" presStyleCnt="0"/>
      <dgm:spPr/>
    </dgm:pt>
    <dgm:pt modelId="{6039A55D-A3EC-4FDD-8588-5BD58FB37E03}" type="pres">
      <dgm:prSet presAssocID="{EDB492FA-3BBF-4CE5-8966-C4ECD98A709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CCEBB-81C1-4FF5-9E81-BB07D8DD9339}" type="pres">
      <dgm:prSet presAssocID="{EDB492FA-3BBF-4CE5-8966-C4ECD98A709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2FF9D-3F5B-493F-89E1-EA3D40AF1D1F}" type="pres">
      <dgm:prSet presAssocID="{BB05D2EB-8AC6-40B9-9FF5-31FEC77A2333}" presName="sp" presStyleCnt="0"/>
      <dgm:spPr/>
    </dgm:pt>
    <dgm:pt modelId="{AABF3AAC-DCCD-4B6E-B2CB-1029FA2FB11E}" type="pres">
      <dgm:prSet presAssocID="{A8EE7DC0-0D2A-4047-B650-94D12A99B334}" presName="composite" presStyleCnt="0"/>
      <dgm:spPr/>
    </dgm:pt>
    <dgm:pt modelId="{B21C5FD5-0EDB-49A9-B5DE-2AD52ECE02FC}" type="pres">
      <dgm:prSet presAssocID="{A8EE7DC0-0D2A-4047-B650-94D12A99B334}" presName="parentText" presStyleLbl="alignNode1" presStyleIdx="1" presStyleCnt="5" custLinFactNeighborY="22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944D6-463E-4881-9653-998A3EB2DF02}" type="pres">
      <dgm:prSet presAssocID="{A8EE7DC0-0D2A-4047-B650-94D12A99B33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911E0-77F3-4F46-896E-4C0BE7AB0D9C}" type="pres">
      <dgm:prSet presAssocID="{1983644E-7F41-4ABC-BD49-0DE3DB100058}" presName="sp" presStyleCnt="0"/>
      <dgm:spPr/>
    </dgm:pt>
    <dgm:pt modelId="{A951CBEB-792B-4793-A37A-3743DB51672C}" type="pres">
      <dgm:prSet presAssocID="{69F97D36-C122-479B-806F-65BA0BB9AC3D}" presName="composite" presStyleCnt="0"/>
      <dgm:spPr/>
    </dgm:pt>
    <dgm:pt modelId="{0B8552A4-CBEB-4A9F-A351-5E76EB7D3067}" type="pres">
      <dgm:prSet presAssocID="{69F97D36-C122-479B-806F-65BA0BB9AC3D}" presName="parentText" presStyleLbl="alignNode1" presStyleIdx="2" presStyleCnt="5" custLinFactNeighborY="29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6480A-1CD4-4012-82FC-EA3A5CD4C64A}" type="pres">
      <dgm:prSet presAssocID="{69F97D36-C122-479B-806F-65BA0BB9AC3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45079-8E57-402B-BAE3-4C216AA81283}" type="pres">
      <dgm:prSet presAssocID="{3EB9CB8E-8D77-4874-9EA0-ABBD74E55EEF}" presName="sp" presStyleCnt="0"/>
      <dgm:spPr/>
    </dgm:pt>
    <dgm:pt modelId="{586D8282-FBCC-4623-A788-DFB3BB08F80F}" type="pres">
      <dgm:prSet presAssocID="{04F1765D-27C9-468C-B1A4-10ADD64350C0}" presName="composite" presStyleCnt="0"/>
      <dgm:spPr/>
    </dgm:pt>
    <dgm:pt modelId="{2A67D058-182C-4471-AB37-11A38E59FE2D}" type="pres">
      <dgm:prSet presAssocID="{04F1765D-27C9-468C-B1A4-10ADD64350C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A2B48-6B12-4899-9473-05EE4232BB2E}" type="pres">
      <dgm:prSet presAssocID="{04F1765D-27C9-468C-B1A4-10ADD64350C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4C783-0246-4A88-864E-12FF6D3855E5}" type="pres">
      <dgm:prSet presAssocID="{841964C3-53DB-4F59-84DD-C912D49479E8}" presName="sp" presStyleCnt="0"/>
      <dgm:spPr/>
    </dgm:pt>
    <dgm:pt modelId="{75C65B24-B9B4-465E-9317-A028DCDCC5BF}" type="pres">
      <dgm:prSet presAssocID="{4DCBC35A-F4E2-4AF9-9A97-8950E0F40BA6}" presName="composite" presStyleCnt="0"/>
      <dgm:spPr/>
    </dgm:pt>
    <dgm:pt modelId="{E2570871-BB69-46D2-921C-0AD68AF35405}" type="pres">
      <dgm:prSet presAssocID="{4DCBC35A-F4E2-4AF9-9A97-8950E0F40BA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539E8-1AD4-466E-ACA4-CEFCC89559C1}" type="pres">
      <dgm:prSet presAssocID="{4DCBC35A-F4E2-4AF9-9A97-8950E0F40BA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4D425A-BBBB-4249-A31E-6AA33F8C8DB9}" type="presOf" srcId="{A8EE7DC0-0D2A-4047-B650-94D12A99B334}" destId="{B21C5FD5-0EDB-49A9-B5DE-2AD52ECE02FC}" srcOrd="0" destOrd="0" presId="urn:microsoft.com/office/officeart/2005/8/layout/chevron2"/>
    <dgm:cxn modelId="{94BE0E7F-F79D-4517-AFF7-FBBE74B8E0D5}" type="presOf" srcId="{4DCBC35A-F4E2-4AF9-9A97-8950E0F40BA6}" destId="{E2570871-BB69-46D2-921C-0AD68AF35405}" srcOrd="0" destOrd="0" presId="urn:microsoft.com/office/officeart/2005/8/layout/chevron2"/>
    <dgm:cxn modelId="{A76C66B1-5E9E-448F-81C9-FCC7AB39566B}" type="presOf" srcId="{6BF0FA44-7745-4FBC-AB0C-029C78A15A74}" destId="{9F8CCEBB-81C1-4FF5-9E81-BB07D8DD9339}" srcOrd="0" destOrd="0" presId="urn:microsoft.com/office/officeart/2005/8/layout/chevron2"/>
    <dgm:cxn modelId="{DFB38239-6AA6-4A58-8717-C12EDB9B57B9}" type="presOf" srcId="{F530B1F5-C126-4032-8DD2-2AF72EF6476D}" destId="{B2CA2B48-6B12-4899-9473-05EE4232BB2E}" srcOrd="0" destOrd="0" presId="urn:microsoft.com/office/officeart/2005/8/layout/chevron2"/>
    <dgm:cxn modelId="{A6CB4D68-A2D0-47D4-8B03-7E80AADA4D2A}" type="presOf" srcId="{F3EE1FD1-202C-4599-81C7-91A11B4346A0}" destId="{B2CA2B48-6B12-4899-9473-05EE4232BB2E}" srcOrd="0" destOrd="1" presId="urn:microsoft.com/office/officeart/2005/8/layout/chevron2"/>
    <dgm:cxn modelId="{4D4D5BD9-D5E7-4E99-828E-AFC3F9E1228A}" srcId="{C3ABD057-E291-4903-A265-7589E6F99010}" destId="{4DCBC35A-F4E2-4AF9-9A97-8950E0F40BA6}" srcOrd="4" destOrd="0" parTransId="{76F06070-55F3-4116-9EA2-0523641AD24C}" sibTransId="{E53D0F1C-EAAD-49E5-9429-91D1716B15D0}"/>
    <dgm:cxn modelId="{D228E182-C925-4642-B236-C4238CF1F7F9}" srcId="{C3ABD057-E291-4903-A265-7589E6F99010}" destId="{EDB492FA-3BBF-4CE5-8966-C4ECD98A709B}" srcOrd="0" destOrd="0" parTransId="{065217F0-ADD5-413F-814D-B021D9D98F19}" sibTransId="{BB05D2EB-8AC6-40B9-9FF5-31FEC77A2333}"/>
    <dgm:cxn modelId="{D7670C95-F9DB-4EC1-B159-ED4375FDE519}" srcId="{69513C90-BB2C-4CFF-8ADB-A2B63F64CBD3}" destId="{D8F27C66-F534-46DA-926D-B7ECC8C49FDC}" srcOrd="0" destOrd="0" parTransId="{83A75CFA-3FED-486F-94E9-74E489151226}" sibTransId="{E0E46242-5013-49FE-BD5C-A1D317696773}"/>
    <dgm:cxn modelId="{91471CD4-6F63-4BD1-AE21-AE521ED7081E}" srcId="{F530B1F5-C126-4032-8DD2-2AF72EF6476D}" destId="{F3EE1FD1-202C-4599-81C7-91A11B4346A0}" srcOrd="0" destOrd="0" parTransId="{D4F7C852-9BFF-4037-980D-0F07C088E62C}" sibTransId="{4FA037E8-0A7D-49E1-9639-3C6C0A96A0DC}"/>
    <dgm:cxn modelId="{D1A90E92-4E95-4ED5-B2C3-4E2343F12964}" type="presOf" srcId="{69513C90-BB2C-4CFF-8ADB-A2B63F64CBD3}" destId="{AC66480A-1CD4-4012-82FC-EA3A5CD4C64A}" srcOrd="0" destOrd="0" presId="urn:microsoft.com/office/officeart/2005/8/layout/chevron2"/>
    <dgm:cxn modelId="{D9139A4D-16BB-418E-B4FA-1BDE879C5843}" srcId="{C3ABD057-E291-4903-A265-7589E6F99010}" destId="{69F97D36-C122-479B-806F-65BA0BB9AC3D}" srcOrd="2" destOrd="0" parTransId="{3CC16941-4F7F-453F-B1CA-919A81C2EAB4}" sibTransId="{3EB9CB8E-8D77-4874-9EA0-ABBD74E55EEF}"/>
    <dgm:cxn modelId="{40350DD7-AF24-4970-9588-479F59BE8AE5}" srcId="{C3ABD057-E291-4903-A265-7589E6F99010}" destId="{04F1765D-27C9-468C-B1A4-10ADD64350C0}" srcOrd="3" destOrd="0" parTransId="{28C6137D-E79D-4C15-AA91-0C7FB2D78C41}" sibTransId="{841964C3-53DB-4F59-84DD-C912D49479E8}"/>
    <dgm:cxn modelId="{492261BB-CC11-48A3-9331-6A0ADC780F92}" srcId="{69F97D36-C122-479B-806F-65BA0BB9AC3D}" destId="{69513C90-BB2C-4CFF-8ADB-A2B63F64CBD3}" srcOrd="0" destOrd="0" parTransId="{A09D43CA-1ABD-4C86-9B13-0809DD70D7BC}" sibTransId="{D74D0BB5-2F67-4D3E-AD3A-36FEC6097D36}"/>
    <dgm:cxn modelId="{8C727B7E-9F21-4B5A-ADBB-86345E07943B}" type="presOf" srcId="{EDB492FA-3BBF-4CE5-8966-C4ECD98A709B}" destId="{6039A55D-A3EC-4FDD-8588-5BD58FB37E03}" srcOrd="0" destOrd="0" presId="urn:microsoft.com/office/officeart/2005/8/layout/chevron2"/>
    <dgm:cxn modelId="{0F33F0C0-3C72-4A45-ADAF-08D5E802089C}" type="presOf" srcId="{69F97D36-C122-479B-806F-65BA0BB9AC3D}" destId="{0B8552A4-CBEB-4A9F-A351-5E76EB7D3067}" srcOrd="0" destOrd="0" presId="urn:microsoft.com/office/officeart/2005/8/layout/chevron2"/>
    <dgm:cxn modelId="{406AB9BD-570D-474B-AC46-B62C0B51C1FB}" type="presOf" srcId="{8FD9609F-0F58-4407-B2DB-A6B59A159F35}" destId="{E08944D6-463E-4881-9653-998A3EB2DF02}" srcOrd="0" destOrd="0" presId="urn:microsoft.com/office/officeart/2005/8/layout/chevron2"/>
    <dgm:cxn modelId="{1EF0F757-99A8-47B0-9B54-108F1B2E8845}" srcId="{0DFFE2D1-1C09-499B-A37E-BB8191CD6440}" destId="{D9BFDCE9-83AB-4D9D-AEA2-8522B68EF164}" srcOrd="0" destOrd="0" parTransId="{ED0F016F-2DAC-4D06-ACD6-1850C08B85BC}" sibTransId="{903FA5BF-A4F5-475E-9DBF-CDBEC12C6D2D}"/>
    <dgm:cxn modelId="{41409C9F-65F2-4792-841B-82A02184B1BD}" srcId="{04F1765D-27C9-468C-B1A4-10ADD64350C0}" destId="{F530B1F5-C126-4032-8DD2-2AF72EF6476D}" srcOrd="0" destOrd="0" parTransId="{ED0732F4-3D13-414B-BC57-6FD11644D5EA}" sibTransId="{B0767801-61D5-42D4-87DC-49C865F4678A}"/>
    <dgm:cxn modelId="{E3B584FE-4AC5-4C3D-A4AF-30D124E8ED5C}" type="presOf" srcId="{D8F27C66-F534-46DA-926D-B7ECC8C49FDC}" destId="{AC66480A-1CD4-4012-82FC-EA3A5CD4C64A}" srcOrd="0" destOrd="1" presId="urn:microsoft.com/office/officeart/2005/8/layout/chevron2"/>
    <dgm:cxn modelId="{DE1E9346-877D-44EE-9D2A-4EF8A8BC7428}" type="presOf" srcId="{42D56369-260C-44DB-BB21-F00001FAE36A}" destId="{E08944D6-463E-4881-9653-998A3EB2DF02}" srcOrd="0" destOrd="1" presId="urn:microsoft.com/office/officeart/2005/8/layout/chevron2"/>
    <dgm:cxn modelId="{2FBC30E7-9EBB-4899-9852-742A34F5F250}" srcId="{EDB492FA-3BBF-4CE5-8966-C4ECD98A709B}" destId="{6BF0FA44-7745-4FBC-AB0C-029C78A15A74}" srcOrd="0" destOrd="0" parTransId="{9B3ADC6B-9CDB-4B84-BC8D-B4680F6578F3}" sibTransId="{92071C9E-5CC0-4C2E-8B13-B9BE848DB937}"/>
    <dgm:cxn modelId="{6F31E3F6-0E67-483C-B203-98D6ABDA8422}" type="presOf" srcId="{C3ABD057-E291-4903-A265-7589E6F99010}" destId="{257660FB-86EF-40AC-BCDF-DCD0848F7627}" srcOrd="0" destOrd="0" presId="urn:microsoft.com/office/officeart/2005/8/layout/chevron2"/>
    <dgm:cxn modelId="{0C38BA87-ED65-435C-8B60-DBD02141F165}" srcId="{A8EE7DC0-0D2A-4047-B650-94D12A99B334}" destId="{8FD9609F-0F58-4407-B2DB-A6B59A159F35}" srcOrd="0" destOrd="0" parTransId="{860F4C62-34D4-4FCB-86F2-4DD9A5E39F68}" sibTransId="{53E5F990-35BE-404F-8BE2-464378FCC2AC}"/>
    <dgm:cxn modelId="{4E1A7CC7-4CC1-491E-92E4-B839D73658D0}" type="presOf" srcId="{0DFFE2D1-1C09-499B-A37E-BB8191CD6440}" destId="{002539E8-1AD4-466E-ACA4-CEFCC89559C1}" srcOrd="0" destOrd="0" presId="urn:microsoft.com/office/officeart/2005/8/layout/chevron2"/>
    <dgm:cxn modelId="{54E6C4C1-942C-4339-8FDB-AB2FA205BC99}" srcId="{8FD9609F-0F58-4407-B2DB-A6B59A159F35}" destId="{42D56369-260C-44DB-BB21-F00001FAE36A}" srcOrd="0" destOrd="0" parTransId="{1CD72DC7-CE66-4C17-933A-E18D800CC7B4}" sibTransId="{12A23238-D3E3-4EE7-9868-FB5DF66188D9}"/>
    <dgm:cxn modelId="{3D086376-11AD-4C02-9CA8-184C6234FB60}" type="presOf" srcId="{D9BFDCE9-83AB-4D9D-AEA2-8522B68EF164}" destId="{002539E8-1AD4-466E-ACA4-CEFCC89559C1}" srcOrd="0" destOrd="1" presId="urn:microsoft.com/office/officeart/2005/8/layout/chevron2"/>
    <dgm:cxn modelId="{0C3BEEA9-490B-45D8-896E-F96011F925AE}" srcId="{6BF0FA44-7745-4FBC-AB0C-029C78A15A74}" destId="{A387DD5C-6B03-4B97-90BF-913451E262B9}" srcOrd="0" destOrd="0" parTransId="{7A58A706-8F92-4BC0-B69C-D23557841B33}" sibTransId="{E4675EF0-6916-4871-AAA5-462B7DDFAF83}"/>
    <dgm:cxn modelId="{5F8A6B71-3380-4425-BFCA-B2E06F7397CF}" srcId="{C3ABD057-E291-4903-A265-7589E6F99010}" destId="{A8EE7DC0-0D2A-4047-B650-94D12A99B334}" srcOrd="1" destOrd="0" parTransId="{AB0E5AB9-C809-4992-9A7F-F456E1F67C54}" sibTransId="{1983644E-7F41-4ABC-BD49-0DE3DB100058}"/>
    <dgm:cxn modelId="{8DD04F93-7AE7-45CD-9A4E-28AE18A130AB}" srcId="{4DCBC35A-F4E2-4AF9-9A97-8950E0F40BA6}" destId="{0DFFE2D1-1C09-499B-A37E-BB8191CD6440}" srcOrd="0" destOrd="0" parTransId="{6CCDE2EE-CE5C-4372-A01E-7C6752318BF8}" sibTransId="{72A521F2-1E9A-4E74-A383-C86A5D446783}"/>
    <dgm:cxn modelId="{C69AA697-B962-4AAE-894E-AD4DD20D5E52}" type="presOf" srcId="{04F1765D-27C9-468C-B1A4-10ADD64350C0}" destId="{2A67D058-182C-4471-AB37-11A38E59FE2D}" srcOrd="0" destOrd="0" presId="urn:microsoft.com/office/officeart/2005/8/layout/chevron2"/>
    <dgm:cxn modelId="{1D9A3D3C-C11D-4ACB-A0D3-4FDA4A6474F2}" type="presOf" srcId="{A387DD5C-6B03-4B97-90BF-913451E262B9}" destId="{9F8CCEBB-81C1-4FF5-9E81-BB07D8DD9339}" srcOrd="0" destOrd="1" presId="urn:microsoft.com/office/officeart/2005/8/layout/chevron2"/>
    <dgm:cxn modelId="{80A71F88-3B1D-40C2-B0A2-5C3471B9D2A2}" type="presParOf" srcId="{257660FB-86EF-40AC-BCDF-DCD0848F7627}" destId="{B2E707B9-F697-4156-A55D-780AA3FF99D7}" srcOrd="0" destOrd="0" presId="urn:microsoft.com/office/officeart/2005/8/layout/chevron2"/>
    <dgm:cxn modelId="{476552E0-B5D6-46AE-ABE9-B9247503E52F}" type="presParOf" srcId="{B2E707B9-F697-4156-A55D-780AA3FF99D7}" destId="{6039A55D-A3EC-4FDD-8588-5BD58FB37E03}" srcOrd="0" destOrd="0" presId="urn:microsoft.com/office/officeart/2005/8/layout/chevron2"/>
    <dgm:cxn modelId="{43D1CF34-CDB2-4778-B5D0-4A8904B134DB}" type="presParOf" srcId="{B2E707B9-F697-4156-A55D-780AA3FF99D7}" destId="{9F8CCEBB-81C1-4FF5-9E81-BB07D8DD9339}" srcOrd="1" destOrd="0" presId="urn:microsoft.com/office/officeart/2005/8/layout/chevron2"/>
    <dgm:cxn modelId="{ADD59C6B-F7BE-4C8C-84E2-C53D4839B03A}" type="presParOf" srcId="{257660FB-86EF-40AC-BCDF-DCD0848F7627}" destId="{6542FF9D-3F5B-493F-89E1-EA3D40AF1D1F}" srcOrd="1" destOrd="0" presId="urn:microsoft.com/office/officeart/2005/8/layout/chevron2"/>
    <dgm:cxn modelId="{63ED0823-BDF6-4021-8F9A-F1BCC774F549}" type="presParOf" srcId="{257660FB-86EF-40AC-BCDF-DCD0848F7627}" destId="{AABF3AAC-DCCD-4B6E-B2CB-1029FA2FB11E}" srcOrd="2" destOrd="0" presId="urn:microsoft.com/office/officeart/2005/8/layout/chevron2"/>
    <dgm:cxn modelId="{9C48A024-A0BA-45E4-85BD-0BF14D37D5D3}" type="presParOf" srcId="{AABF3AAC-DCCD-4B6E-B2CB-1029FA2FB11E}" destId="{B21C5FD5-0EDB-49A9-B5DE-2AD52ECE02FC}" srcOrd="0" destOrd="0" presId="urn:microsoft.com/office/officeart/2005/8/layout/chevron2"/>
    <dgm:cxn modelId="{C7F4227D-CAC2-441B-AC9B-40F5E4310A5B}" type="presParOf" srcId="{AABF3AAC-DCCD-4B6E-B2CB-1029FA2FB11E}" destId="{E08944D6-463E-4881-9653-998A3EB2DF02}" srcOrd="1" destOrd="0" presId="urn:microsoft.com/office/officeart/2005/8/layout/chevron2"/>
    <dgm:cxn modelId="{44686E84-C9AC-44A9-959D-CDBA15763AB8}" type="presParOf" srcId="{257660FB-86EF-40AC-BCDF-DCD0848F7627}" destId="{13F911E0-77F3-4F46-896E-4C0BE7AB0D9C}" srcOrd="3" destOrd="0" presId="urn:microsoft.com/office/officeart/2005/8/layout/chevron2"/>
    <dgm:cxn modelId="{BE85CDB7-3F8E-47DA-97D8-BA93D1D51844}" type="presParOf" srcId="{257660FB-86EF-40AC-BCDF-DCD0848F7627}" destId="{A951CBEB-792B-4793-A37A-3743DB51672C}" srcOrd="4" destOrd="0" presId="urn:microsoft.com/office/officeart/2005/8/layout/chevron2"/>
    <dgm:cxn modelId="{0A7FA991-4F89-4BB8-B188-05294C6D07BF}" type="presParOf" srcId="{A951CBEB-792B-4793-A37A-3743DB51672C}" destId="{0B8552A4-CBEB-4A9F-A351-5E76EB7D3067}" srcOrd="0" destOrd="0" presId="urn:microsoft.com/office/officeart/2005/8/layout/chevron2"/>
    <dgm:cxn modelId="{74772D2D-61B3-4558-A8DF-567854798770}" type="presParOf" srcId="{A951CBEB-792B-4793-A37A-3743DB51672C}" destId="{AC66480A-1CD4-4012-82FC-EA3A5CD4C64A}" srcOrd="1" destOrd="0" presId="urn:microsoft.com/office/officeart/2005/8/layout/chevron2"/>
    <dgm:cxn modelId="{EBF193AE-6EBB-4820-B61C-D5C50BDEB73F}" type="presParOf" srcId="{257660FB-86EF-40AC-BCDF-DCD0848F7627}" destId="{F6145079-8E57-402B-BAE3-4C216AA81283}" srcOrd="5" destOrd="0" presId="urn:microsoft.com/office/officeart/2005/8/layout/chevron2"/>
    <dgm:cxn modelId="{AC2CAEB3-37D1-4D77-929B-EF7E8737DF6E}" type="presParOf" srcId="{257660FB-86EF-40AC-BCDF-DCD0848F7627}" destId="{586D8282-FBCC-4623-A788-DFB3BB08F80F}" srcOrd="6" destOrd="0" presId="urn:microsoft.com/office/officeart/2005/8/layout/chevron2"/>
    <dgm:cxn modelId="{545C0A15-D241-4B62-9E83-513A9CB4AF5F}" type="presParOf" srcId="{586D8282-FBCC-4623-A788-DFB3BB08F80F}" destId="{2A67D058-182C-4471-AB37-11A38E59FE2D}" srcOrd="0" destOrd="0" presId="urn:microsoft.com/office/officeart/2005/8/layout/chevron2"/>
    <dgm:cxn modelId="{2EDD7A09-59A5-4213-B8DE-5890738F29FF}" type="presParOf" srcId="{586D8282-FBCC-4623-A788-DFB3BB08F80F}" destId="{B2CA2B48-6B12-4899-9473-05EE4232BB2E}" srcOrd="1" destOrd="0" presId="urn:microsoft.com/office/officeart/2005/8/layout/chevron2"/>
    <dgm:cxn modelId="{D50053DB-F7B5-4ACB-82E2-873EACA4ABC7}" type="presParOf" srcId="{257660FB-86EF-40AC-BCDF-DCD0848F7627}" destId="{47C4C783-0246-4A88-864E-12FF6D3855E5}" srcOrd="7" destOrd="0" presId="urn:microsoft.com/office/officeart/2005/8/layout/chevron2"/>
    <dgm:cxn modelId="{53B826D1-B62E-4427-80F7-F37B8C489ABF}" type="presParOf" srcId="{257660FB-86EF-40AC-BCDF-DCD0848F7627}" destId="{75C65B24-B9B4-465E-9317-A028DCDCC5BF}" srcOrd="8" destOrd="0" presId="urn:microsoft.com/office/officeart/2005/8/layout/chevron2"/>
    <dgm:cxn modelId="{729FE1F7-92EB-4F8B-9456-84182120FBC5}" type="presParOf" srcId="{75C65B24-B9B4-465E-9317-A028DCDCC5BF}" destId="{E2570871-BB69-46D2-921C-0AD68AF35405}" srcOrd="0" destOrd="0" presId="urn:microsoft.com/office/officeart/2005/8/layout/chevron2"/>
    <dgm:cxn modelId="{791CF3E2-40CA-430C-850F-6CF15F79D5FE}" type="presParOf" srcId="{75C65B24-B9B4-465E-9317-A028DCDCC5BF}" destId="{002539E8-1AD4-466E-ACA4-CEFCC89559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9A55D-A3EC-4FDD-8588-5BD58FB37E03}">
      <dsp:nvSpPr>
        <dsp:cNvPr id="0" name=""/>
        <dsp:cNvSpPr/>
      </dsp:nvSpPr>
      <dsp:spPr>
        <a:xfrm rot="5400000">
          <a:off x="-151190" y="153535"/>
          <a:ext cx="1007938" cy="705556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55122"/>
        <a:ext cx="705556" cy="302382"/>
      </dsp:txXfrm>
    </dsp:sp>
    <dsp:sp modelId="{9F8CCEBB-81C1-4FF5-9E81-BB07D8DD9339}">
      <dsp:nvSpPr>
        <dsp:cNvPr id="0" name=""/>
        <dsp:cNvSpPr/>
      </dsp:nvSpPr>
      <dsp:spPr>
        <a:xfrm rot="5400000">
          <a:off x="3597866" y="-2889965"/>
          <a:ext cx="655160" cy="6439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chemeClr val="accent4">
                  <a:lumMod val="10000"/>
                </a:schemeClr>
              </a:solidFill>
            </a:rPr>
            <a:t>Forming</a:t>
          </a:r>
          <a:r>
            <a:rPr lang="en-US" sz="1900" kern="1200" dirty="0" smtClean="0">
              <a:solidFill>
                <a:schemeClr val="accent4">
                  <a:lumMod val="10000"/>
                </a:schemeClr>
              </a:solidFill>
            </a:rPr>
            <a:t>:</a:t>
          </a:r>
          <a:endParaRPr lang="en-US" sz="1900" kern="1200" dirty="0">
            <a:solidFill>
              <a:schemeClr val="accent4">
                <a:lumMod val="10000"/>
              </a:schemeClr>
            </a:solidFill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4">
                  <a:lumMod val="10000"/>
                </a:schemeClr>
              </a:solidFill>
            </a:rPr>
            <a:t>Uncertainty about purpose, structure, and leadership</a:t>
          </a:r>
          <a:endParaRPr lang="en-US" sz="1900" kern="1200" dirty="0">
            <a:solidFill>
              <a:schemeClr val="accent4">
                <a:lumMod val="10000"/>
              </a:schemeClr>
            </a:solidFill>
          </a:endParaRPr>
        </a:p>
      </dsp:txBody>
      <dsp:txXfrm rot="-5400000">
        <a:off x="705556" y="34327"/>
        <a:ext cx="6407798" cy="591196"/>
      </dsp:txXfrm>
    </dsp:sp>
    <dsp:sp modelId="{B21C5FD5-0EDB-49A9-B5DE-2AD52ECE02FC}">
      <dsp:nvSpPr>
        <dsp:cNvPr id="0" name=""/>
        <dsp:cNvSpPr/>
      </dsp:nvSpPr>
      <dsp:spPr>
        <a:xfrm rot="5400000">
          <a:off x="-151190" y="1065593"/>
          <a:ext cx="1007938" cy="705556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2770"/>
              <a:lumOff val="71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267180"/>
        <a:ext cx="705556" cy="302382"/>
      </dsp:txXfrm>
    </dsp:sp>
    <dsp:sp modelId="{E08944D6-463E-4881-9653-998A3EB2DF02}">
      <dsp:nvSpPr>
        <dsp:cNvPr id="0" name=""/>
        <dsp:cNvSpPr/>
      </dsp:nvSpPr>
      <dsp:spPr>
        <a:xfrm rot="5400000">
          <a:off x="3597866" y="-2000122"/>
          <a:ext cx="655160" cy="6439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2770"/>
              <a:lumOff val="71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chemeClr val="accent4">
                  <a:lumMod val="10000"/>
                </a:schemeClr>
              </a:solidFill>
            </a:rPr>
            <a:t>Storming</a:t>
          </a:r>
          <a:r>
            <a:rPr lang="en-US" sz="1900" kern="1200" dirty="0" smtClean="0">
              <a:solidFill>
                <a:schemeClr val="accent4">
                  <a:lumMod val="10000"/>
                </a:schemeClr>
              </a:solidFill>
            </a:rPr>
            <a:t>:</a:t>
          </a:r>
          <a:endParaRPr lang="en-US" sz="1900" kern="1200" dirty="0">
            <a:solidFill>
              <a:schemeClr val="accent4">
                <a:lumMod val="10000"/>
              </a:schemeClr>
            </a:solidFill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4">
                  <a:lumMod val="10000"/>
                </a:schemeClr>
              </a:solidFill>
            </a:rPr>
            <a:t>Intragroup conflict as members resist constraints</a:t>
          </a:r>
          <a:endParaRPr lang="en-US" sz="1900" kern="1200" dirty="0">
            <a:solidFill>
              <a:schemeClr val="accent4">
                <a:lumMod val="10000"/>
              </a:schemeClr>
            </a:solidFill>
          </a:endParaRPr>
        </a:p>
      </dsp:txBody>
      <dsp:txXfrm rot="-5400000">
        <a:off x="705556" y="924170"/>
        <a:ext cx="6407798" cy="591196"/>
      </dsp:txXfrm>
    </dsp:sp>
    <dsp:sp modelId="{0B8552A4-CBEB-4A9F-A351-5E76EB7D3067}">
      <dsp:nvSpPr>
        <dsp:cNvPr id="0" name=""/>
        <dsp:cNvSpPr/>
      </dsp:nvSpPr>
      <dsp:spPr>
        <a:xfrm rot="5400000">
          <a:off x="-151190" y="1962653"/>
          <a:ext cx="1007938" cy="705556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164240"/>
        <a:ext cx="705556" cy="302382"/>
      </dsp:txXfrm>
    </dsp:sp>
    <dsp:sp modelId="{AC66480A-1CD4-4012-82FC-EA3A5CD4C64A}">
      <dsp:nvSpPr>
        <dsp:cNvPr id="0" name=""/>
        <dsp:cNvSpPr/>
      </dsp:nvSpPr>
      <dsp:spPr>
        <a:xfrm rot="5400000">
          <a:off x="3597866" y="-1110279"/>
          <a:ext cx="655160" cy="6439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chemeClr val="accent4">
                  <a:lumMod val="10000"/>
                </a:schemeClr>
              </a:solidFill>
            </a:rPr>
            <a:t>Norming</a:t>
          </a:r>
          <a:r>
            <a:rPr lang="en-US" sz="1900" kern="1200" dirty="0" smtClean="0">
              <a:solidFill>
                <a:schemeClr val="accent4">
                  <a:lumMod val="10000"/>
                </a:schemeClr>
              </a:solidFill>
            </a:rPr>
            <a:t>:</a:t>
          </a:r>
          <a:endParaRPr lang="en-US" sz="1900" kern="1200" dirty="0">
            <a:solidFill>
              <a:schemeClr val="accent4">
                <a:lumMod val="10000"/>
              </a:schemeClr>
            </a:solidFill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4">
                  <a:lumMod val="10000"/>
                </a:schemeClr>
              </a:solidFill>
            </a:rPr>
            <a:t>Group is cohesive with strong group identity</a:t>
          </a:r>
          <a:endParaRPr lang="en-US" sz="1900" kern="1200" dirty="0">
            <a:solidFill>
              <a:schemeClr val="accent4">
                <a:lumMod val="10000"/>
              </a:schemeClr>
            </a:solidFill>
          </a:endParaRPr>
        </a:p>
      </dsp:txBody>
      <dsp:txXfrm rot="-5400000">
        <a:off x="705556" y="1814013"/>
        <a:ext cx="6407798" cy="591196"/>
      </dsp:txXfrm>
    </dsp:sp>
    <dsp:sp modelId="{2A67D058-182C-4471-AB37-11A38E59FE2D}">
      <dsp:nvSpPr>
        <dsp:cNvPr id="0" name=""/>
        <dsp:cNvSpPr/>
      </dsp:nvSpPr>
      <dsp:spPr>
        <a:xfrm rot="5400000">
          <a:off x="-151190" y="2823064"/>
          <a:ext cx="1007938" cy="705556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311"/>
                <a:lumOff val="2133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311"/>
                <a:lumOff val="2133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311"/>
                <a:lumOff val="213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8311"/>
              <a:lumOff val="213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024651"/>
        <a:ext cx="705556" cy="302382"/>
      </dsp:txXfrm>
    </dsp:sp>
    <dsp:sp modelId="{B2CA2B48-6B12-4899-9473-05EE4232BB2E}">
      <dsp:nvSpPr>
        <dsp:cNvPr id="0" name=""/>
        <dsp:cNvSpPr/>
      </dsp:nvSpPr>
      <dsp:spPr>
        <a:xfrm rot="5400000">
          <a:off x="3597866" y="-220436"/>
          <a:ext cx="655160" cy="6439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8311"/>
              <a:lumOff val="213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chemeClr val="accent4">
                  <a:lumMod val="10000"/>
                </a:schemeClr>
              </a:solidFill>
            </a:rPr>
            <a:t>Performing</a:t>
          </a:r>
          <a:r>
            <a:rPr lang="en-US" sz="1900" kern="1200" dirty="0" smtClean="0">
              <a:solidFill>
                <a:schemeClr val="accent4">
                  <a:lumMod val="10000"/>
                </a:schemeClr>
              </a:solidFill>
            </a:rPr>
            <a:t>:</a:t>
          </a:r>
          <a:endParaRPr lang="en-US" sz="1900" kern="1200" dirty="0">
            <a:solidFill>
              <a:schemeClr val="accent4">
                <a:lumMod val="10000"/>
              </a:schemeClr>
            </a:solidFill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4">
                  <a:lumMod val="10000"/>
                </a:schemeClr>
              </a:solidFill>
            </a:rPr>
            <a:t>Group fully functional and working toward goals</a:t>
          </a:r>
          <a:endParaRPr lang="en-US" sz="1900" kern="1200" dirty="0">
            <a:solidFill>
              <a:schemeClr val="accent4">
                <a:lumMod val="10000"/>
              </a:schemeClr>
            </a:solidFill>
          </a:endParaRPr>
        </a:p>
      </dsp:txBody>
      <dsp:txXfrm rot="-5400000">
        <a:off x="705556" y="2703856"/>
        <a:ext cx="6407798" cy="591196"/>
      </dsp:txXfrm>
    </dsp:sp>
    <dsp:sp modelId="{E2570871-BB69-46D2-921C-0AD68AF35405}">
      <dsp:nvSpPr>
        <dsp:cNvPr id="0" name=""/>
        <dsp:cNvSpPr/>
      </dsp:nvSpPr>
      <dsp:spPr>
        <a:xfrm rot="5400000">
          <a:off x="-151190" y="3712907"/>
          <a:ext cx="1007938" cy="705556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914494"/>
        <a:ext cx="705556" cy="302382"/>
      </dsp:txXfrm>
    </dsp:sp>
    <dsp:sp modelId="{002539E8-1AD4-466E-ACA4-CEFCC89559C1}">
      <dsp:nvSpPr>
        <dsp:cNvPr id="0" name=""/>
        <dsp:cNvSpPr/>
      </dsp:nvSpPr>
      <dsp:spPr>
        <a:xfrm rot="5400000">
          <a:off x="3597866" y="669406"/>
          <a:ext cx="655160" cy="6439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chemeClr val="accent4">
                  <a:lumMod val="10000"/>
                </a:schemeClr>
              </a:solidFill>
            </a:rPr>
            <a:t>Adjourning</a:t>
          </a:r>
          <a:r>
            <a:rPr lang="en-US" sz="1900" kern="1200" dirty="0" smtClean="0">
              <a:solidFill>
                <a:schemeClr val="accent4">
                  <a:lumMod val="10000"/>
                </a:schemeClr>
              </a:solidFill>
            </a:rPr>
            <a:t>:</a:t>
          </a:r>
          <a:endParaRPr lang="en-US" sz="1900" kern="1200" dirty="0">
            <a:solidFill>
              <a:schemeClr val="accent4">
                <a:lumMod val="10000"/>
              </a:schemeClr>
            </a:solidFill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4">
                  <a:lumMod val="10000"/>
                </a:schemeClr>
              </a:solidFill>
            </a:rPr>
            <a:t>For temporary groups: breaking up</a:t>
          </a:r>
          <a:endParaRPr lang="en-US" sz="1900" kern="1200" dirty="0">
            <a:solidFill>
              <a:schemeClr val="accent4">
                <a:lumMod val="10000"/>
              </a:schemeClr>
            </a:solidFill>
          </a:endParaRPr>
        </a:p>
      </dsp:txBody>
      <dsp:txXfrm rot="-5400000">
        <a:off x="705556" y="3593698"/>
        <a:ext cx="6407798" cy="591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E172F-7D35-4F05-BD1C-3FB22963C30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861B4-9F5B-4FD3-ABA6-C7D95E13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6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F494F-A8EA-48E0-B8EF-05A4433177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21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1181A3-3648-46AB-B90B-44A080072EB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06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0F748-5C6B-4797-AC60-AD82419385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84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3A47B-602B-4366-9A3A-D968386412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77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438D74-0BD8-4DD0-A1A7-479F1322A9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41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773C82-0C0C-4948-B2D1-D06A954645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46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0170" y="192150"/>
            <a:ext cx="682365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                 S.M.Israr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87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                 S.M.Israr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54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                 S.M.Israr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005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                 S.M.Israr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666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                 S.M.Israr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396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                 S.M.Israr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653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                 S.M.Israr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922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0" y="64008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                 S.M.Israr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702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008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                 S.M.Israr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147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blackWhite">
          <a:xfrm>
            <a:off x="0" y="5105400"/>
            <a:ext cx="9144000" cy="176371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tIns="137160"/>
          <a:lstStyle/>
          <a:p>
            <a:pPr algn="ctr" eaLnBrk="1" hangingPunct="1"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ORGANIZATIONAL BEHAVIOR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T E P H E N   P.   R O B B I N 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  L   E   V   E   N   T   H     E   D   I   T   I   O   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 W W . P R E N H A L L . C O M / R O B B I N S</a:t>
            </a:r>
          </a:p>
          <a:p>
            <a:pPr algn="ctr" eaLnBrk="1" hangingPunct="1">
              <a:defRPr/>
            </a:pPr>
            <a:endParaRPr lang="en-US" sz="200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blackWhite">
          <a:xfrm>
            <a:off x="485775" y="6324600"/>
            <a:ext cx="149542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FFFFFF"/>
                </a:solidFill>
              </a:rPr>
              <a:t>© 2005 Prentice Hall Inc. </a:t>
            </a:r>
            <a:br>
              <a:rPr lang="en-US" altLang="en-US" smtClean="0">
                <a:solidFill>
                  <a:srgbClr val="FFFFFF"/>
                </a:solidFill>
              </a:rPr>
            </a:br>
            <a:r>
              <a:rPr lang="en-US" altLang="en-US" smtClean="0">
                <a:solidFill>
                  <a:srgbClr val="FFFFFF"/>
                </a:solidFill>
              </a:rPr>
              <a:t>All rights reserved.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blackWhite">
          <a:xfrm>
            <a:off x="7239000" y="6324600"/>
            <a:ext cx="1498600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mtClean="0">
                <a:solidFill>
                  <a:srgbClr val="FFFFFF"/>
                </a:solidFill>
              </a:rPr>
              <a:t>PowerPoint Presentation</a:t>
            </a:r>
            <a:br>
              <a:rPr lang="en-US" altLang="en-US" smtClean="0">
                <a:solidFill>
                  <a:srgbClr val="FFFFFF"/>
                </a:solidFill>
              </a:rPr>
            </a:br>
            <a:r>
              <a:rPr lang="en-US" altLang="en-US" smtClean="0">
                <a:solidFill>
                  <a:srgbClr val="FFFFFF"/>
                </a:solidFill>
              </a:rPr>
              <a:t> by Charlie Cook</a:t>
            </a:r>
          </a:p>
        </p:txBody>
      </p:sp>
      <p:sp>
        <p:nvSpPr>
          <p:cNvPr id="123912" name="Rectangle 8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90600" y="1216025"/>
            <a:ext cx="4495800" cy="841375"/>
          </a:xfrm>
          <a:noFill/>
          <a:ln w="9525">
            <a:noFill/>
          </a:ln>
          <a:effectLst/>
        </p:spPr>
        <p:txBody>
          <a:bodyPr lIns="91440"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13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514600"/>
            <a:ext cx="6248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18536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2005 Prentice Hall Inc. All rights reserved.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8–</a:t>
            </a:r>
            <a:fld id="{1C1BDF7E-FD91-4A0B-880C-5E304D863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950702"/>
      </p:ext>
    </p:extLst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2005 Prentice Hall Inc. All rights reserved.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8–</a:t>
            </a:r>
            <a:fld id="{C71A850C-59AA-4DF5-A914-B48AC03DB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670992"/>
      </p:ext>
    </p:extLst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2005 Prentice Hall Inc. All rights reserved.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8–</a:t>
            </a:r>
            <a:fld id="{2CB396B6-1152-486B-A3A6-32C2A5AF9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742196"/>
      </p:ext>
    </p:extLst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2005 Prentice Hall Inc. All rights reserved.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8–</a:t>
            </a:r>
            <a:fld id="{044DB08D-BADE-4F4D-96A9-F34B306BC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716901"/>
      </p:ext>
    </p:extLst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2005 Prentice Hall Inc. All rights reserved.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8–</a:t>
            </a:r>
            <a:fld id="{9C8F60FE-39F0-45DE-A5C5-0032F4064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492768"/>
      </p:ext>
    </p:extLst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2005 Prentice Hall Inc. All rights reserved.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8–</a:t>
            </a:r>
            <a:fld id="{930AC04D-9E63-4CEC-BC9C-5578DBB2DE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853135"/>
      </p:ext>
    </p:extLst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2005 Prentice Hall Inc. All rights reserved.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8–</a:t>
            </a:r>
            <a:fld id="{C378881A-CFD7-43C9-BC0D-E98104CA1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315141"/>
      </p:ext>
    </p:extLst>
  </p:cSld>
  <p:clrMapOvr>
    <a:masterClrMapping/>
  </p:clrMapOvr>
  <p:transition spd="med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2005 Prentice Hall Inc. All rights reserved.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8–</a:t>
            </a:r>
            <a:fld id="{E9343AC9-E2EC-4398-8D68-ABED2D5B9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484720"/>
      </p:ext>
    </p:extLst>
  </p:cSld>
  <p:clrMapOvr>
    <a:masterClrMapping/>
  </p:clrMapOvr>
  <p:transition spd="med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2005 Prentice Hall Inc. All rights reserved.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8–</a:t>
            </a:r>
            <a:fld id="{E1BA0CAA-F96F-4EE5-B7E6-CD2BCA83B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693152"/>
      </p:ext>
    </p:extLst>
  </p:cSld>
  <p:clrMapOvr>
    <a:masterClrMapping/>
  </p:clrMapOvr>
  <p:transition spd="med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2005 Prentice Hall Inc. All rights reserved.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8–</a:t>
            </a:r>
            <a:fld id="{9927276B-2047-4953-8A7B-EFE07F290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699443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322263" y="6313488"/>
            <a:ext cx="4830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1200">
                <a:solidFill>
                  <a:srgbClr val="161616"/>
                </a:solidFill>
              </a:rPr>
              <a:t>Copyright ©2010 Pearson Education, Inc. Publishing as Prentice Hall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7CD2FBB7-B784-42AE-809E-38D0CB695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628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CDFF0A11-9D94-4CA4-A04D-8BA7186D2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347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676158D3-8CAC-438D-B90D-CBB5ADDEC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381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981200"/>
            <a:ext cx="40973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973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F7322E05-D8A6-469C-B083-D2391F5F2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683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D7898409-3D55-4B7F-87D3-C8E070AB1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392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959CC5FA-718B-4E42-9D1E-329D595ADF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379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D55464B6-9114-4E21-A01E-B09688FE9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722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26625D5D-10E8-4996-B0E6-537D6D6898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381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8-</a:t>
            </a:r>
            <a:fld id="{68F8CF26-8F56-4891-AC6F-8607AF8062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6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026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34819" name="Rectangle 1027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0" name="Rectangle 1028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1" name="Oval 1029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2" name="Oval 1030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3" name="Oval 1031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Oval 1032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Oval 1033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Oval 1034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Oval 1035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Oval 1036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Oval 1037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30" name="Group 1038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34831" name="Oval 1039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2" name="Oval 1040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3" name="Oval 1041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4" name="Oval 1042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5" name="Oval 1043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6" name="Oval 1044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7" name="Oval 1045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8" name="Oval 1046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39" name="Oval 1047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40" name="Group 1048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34841" name="Freeform 1049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2" name="Freeform 1050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3" name="Freeform 1051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44" name="Rectangle 105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4845" name="Rectangle 105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4846" name="Rectangle 105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4847" name="Rectangle 10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4848" name="Rectangle 10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FFFFFF"/>
                </a:solidFill>
              </a:defRPr>
            </a:lvl1pPr>
          </a:lstStyle>
          <a:p>
            <a:fld id="{2F2AF0B2-E854-4F3C-B593-C3FD0E21BD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8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                 S.M.Israr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29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                 S.M.Israr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63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                 S.M.Israr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42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1718" y="192150"/>
            <a:ext cx="7960563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09941"/>
            <a:ext cx="8072119" cy="3538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96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33797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8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9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0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1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2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3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4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5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381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6400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r>
              <a:rPr lang="en-US" altLang="en-US"/>
              <a:t>                   S.M.Israr</a:t>
            </a:r>
          </a:p>
        </p:txBody>
      </p:sp>
      <p:sp>
        <p:nvSpPr>
          <p:cNvPr id="338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7271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685800" y="381000"/>
            <a:ext cx="7772400" cy="6858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3175">
            <a:solidFill>
              <a:srgbClr val="5F5F5F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461125"/>
            <a:ext cx="335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18288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r>
              <a:rPr lang="en-US"/>
              <a:t>© 2005 Prentice Hall Inc. All rights reserved.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6112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8–</a:t>
            </a:r>
            <a:fld id="{F7492EB2-AE03-4E2D-98DD-775AE1834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3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 advAuto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8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8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8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8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8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–"/>
        <a:defRPr sz="2200">
          <a:solidFill>
            <a:srgbClr val="993300"/>
          </a:solidFill>
          <a:latin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981200"/>
            <a:ext cx="83470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45338" y="6313488"/>
            <a:ext cx="1905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16161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8-</a:t>
            </a:r>
            <a:fld id="{AF38C57C-C8F7-432B-81A7-43264D221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Line 11"/>
          <p:cNvSpPr>
            <a:spLocks noChangeShapeType="1"/>
          </p:cNvSpPr>
          <p:nvPr/>
        </p:nvSpPr>
        <p:spPr bwMode="auto">
          <a:xfrm>
            <a:off x="169863" y="1455738"/>
            <a:ext cx="8804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322263" y="6388100"/>
            <a:ext cx="48307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1200">
                <a:solidFill>
                  <a:srgbClr val="161616"/>
                </a:solidFill>
              </a:rPr>
              <a:t>Copyright ©2010 Pearson Education, Inc. Publishing as Prentice Hall</a:t>
            </a:r>
          </a:p>
        </p:txBody>
      </p:sp>
    </p:spTree>
    <p:extLst>
      <p:ext uri="{BB962C8B-B14F-4D97-AF65-F5344CB8AC3E}">
        <p14:creationId xmlns:p14="http://schemas.microsoft.com/office/powerpoint/2010/main" val="543303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61616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rgbClr val="161616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61616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61616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61616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819" y="1898074"/>
            <a:ext cx="8165180" cy="4597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82561" y="1600961"/>
            <a:ext cx="2362200" cy="2514600"/>
          </a:xfrm>
          <a:custGeom>
            <a:avLst/>
            <a:gdLst/>
            <a:ahLst/>
            <a:cxnLst/>
            <a:rect l="l" t="t" r="r" b="b"/>
            <a:pathLst>
              <a:path w="2362200" h="2514600">
                <a:moveTo>
                  <a:pt x="1181100" y="0"/>
                </a:moveTo>
                <a:lnTo>
                  <a:pt x="0" y="0"/>
                </a:lnTo>
                <a:lnTo>
                  <a:pt x="0" y="2514600"/>
                </a:lnTo>
                <a:lnTo>
                  <a:pt x="1181100" y="2514600"/>
                </a:lnTo>
                <a:lnTo>
                  <a:pt x="2362200" y="1257300"/>
                </a:lnTo>
                <a:lnTo>
                  <a:pt x="1181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82561" y="1600961"/>
            <a:ext cx="2362200" cy="2514600"/>
          </a:xfrm>
          <a:custGeom>
            <a:avLst/>
            <a:gdLst/>
            <a:ahLst/>
            <a:cxnLst/>
            <a:rect l="l" t="t" r="r" b="b"/>
            <a:pathLst>
              <a:path w="2362200" h="2514600">
                <a:moveTo>
                  <a:pt x="0" y="0"/>
                </a:moveTo>
                <a:lnTo>
                  <a:pt x="1181100" y="0"/>
                </a:lnTo>
                <a:lnTo>
                  <a:pt x="2362200" y="1257300"/>
                </a:lnTo>
                <a:lnTo>
                  <a:pt x="1181100" y="2514600"/>
                </a:lnTo>
                <a:lnTo>
                  <a:pt x="0" y="25146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77001" y="265664"/>
            <a:ext cx="2629660" cy="144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 err="1" smtClean="0">
                <a:latin typeface="Arial"/>
                <a:cs typeface="Arial"/>
              </a:rPr>
              <a:t>Mohsin</a:t>
            </a:r>
            <a:r>
              <a:rPr lang="en-US" sz="1800" b="1" dirty="0" smtClean="0">
                <a:latin typeface="Arial"/>
                <a:cs typeface="Arial"/>
              </a:rPr>
              <a:t> Uddin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latin typeface="Arial"/>
                <a:cs typeface="Arial"/>
              </a:rPr>
              <a:t>Assistant Professor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dirty="0" err="1" smtClean="0">
                <a:latin typeface="Arial"/>
                <a:cs typeface="Arial"/>
              </a:rPr>
              <a:t>Tishik</a:t>
            </a:r>
            <a:r>
              <a:rPr lang="en-US" sz="1800" dirty="0" smtClean="0">
                <a:latin typeface="Arial"/>
                <a:cs typeface="Arial"/>
              </a:rPr>
              <a:t> International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latin typeface="Arial"/>
                <a:cs typeface="Arial"/>
              </a:rPr>
              <a:t>University, Erbil</a:t>
            </a:r>
            <a:r>
              <a:rPr lang="en-US" sz="1800" dirty="0" smtClean="0">
                <a:latin typeface="Arial"/>
                <a:cs typeface="Arial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1361" y="1981961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12192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" y="457200"/>
                </a:lnTo>
                <a:lnTo>
                  <a:pt x="1447800" y="228600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1361" y="1981961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0"/>
                </a:moveTo>
                <a:lnTo>
                  <a:pt x="1219200" y="0"/>
                </a:lnTo>
                <a:lnTo>
                  <a:pt x="1447800" y="228600"/>
                </a:lnTo>
                <a:lnTo>
                  <a:pt x="1219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82561" y="3658361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12192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" y="457200"/>
                </a:lnTo>
                <a:lnTo>
                  <a:pt x="1447800" y="228600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82561" y="3658361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0"/>
                </a:moveTo>
                <a:lnTo>
                  <a:pt x="1219200" y="0"/>
                </a:lnTo>
                <a:lnTo>
                  <a:pt x="1447800" y="228600"/>
                </a:lnTo>
                <a:lnTo>
                  <a:pt x="1219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761" y="3810761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2362200" h="457200">
                <a:moveTo>
                  <a:pt x="2133600" y="0"/>
                </a:moveTo>
                <a:lnTo>
                  <a:pt x="0" y="0"/>
                </a:lnTo>
                <a:lnTo>
                  <a:pt x="0" y="457200"/>
                </a:lnTo>
                <a:lnTo>
                  <a:pt x="2133600" y="457200"/>
                </a:lnTo>
                <a:lnTo>
                  <a:pt x="2362200" y="228600"/>
                </a:lnTo>
                <a:lnTo>
                  <a:pt x="2133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761" y="3810761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2362200" h="457200">
                <a:moveTo>
                  <a:pt x="0" y="0"/>
                </a:moveTo>
                <a:lnTo>
                  <a:pt x="2133600" y="0"/>
                </a:lnTo>
                <a:lnTo>
                  <a:pt x="2362200" y="228600"/>
                </a:lnTo>
                <a:lnTo>
                  <a:pt x="21336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961" y="3963161"/>
            <a:ext cx="1752600" cy="457200"/>
          </a:xfrm>
          <a:custGeom>
            <a:avLst/>
            <a:gdLst/>
            <a:ahLst/>
            <a:cxnLst/>
            <a:rect l="l" t="t" r="r" b="b"/>
            <a:pathLst>
              <a:path w="1752600" h="457200">
                <a:moveTo>
                  <a:pt x="1524000" y="0"/>
                </a:moveTo>
                <a:lnTo>
                  <a:pt x="0" y="0"/>
                </a:lnTo>
                <a:lnTo>
                  <a:pt x="0" y="457200"/>
                </a:lnTo>
                <a:lnTo>
                  <a:pt x="1524000" y="457200"/>
                </a:lnTo>
                <a:lnTo>
                  <a:pt x="1752600" y="228600"/>
                </a:lnTo>
                <a:lnTo>
                  <a:pt x="152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8961" y="3963161"/>
            <a:ext cx="1752600" cy="457200"/>
          </a:xfrm>
          <a:custGeom>
            <a:avLst/>
            <a:gdLst/>
            <a:ahLst/>
            <a:cxnLst/>
            <a:rect l="l" t="t" r="r" b="b"/>
            <a:pathLst>
              <a:path w="1752600" h="457200">
                <a:moveTo>
                  <a:pt x="0" y="0"/>
                </a:moveTo>
                <a:lnTo>
                  <a:pt x="1524000" y="0"/>
                </a:lnTo>
                <a:lnTo>
                  <a:pt x="1752600" y="228600"/>
                </a:lnTo>
                <a:lnTo>
                  <a:pt x="1524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5161" y="5258561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371600" y="0"/>
                </a:moveTo>
                <a:lnTo>
                  <a:pt x="0" y="0"/>
                </a:lnTo>
                <a:lnTo>
                  <a:pt x="0" y="457200"/>
                </a:lnTo>
                <a:lnTo>
                  <a:pt x="1371600" y="457200"/>
                </a:lnTo>
                <a:lnTo>
                  <a:pt x="1600200" y="2286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5161" y="5258561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0" y="0"/>
                </a:moveTo>
                <a:lnTo>
                  <a:pt x="1371600" y="0"/>
                </a:lnTo>
                <a:lnTo>
                  <a:pt x="1600200" y="228600"/>
                </a:lnTo>
                <a:lnTo>
                  <a:pt x="13716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761" y="5182361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371600" y="0"/>
                </a:moveTo>
                <a:lnTo>
                  <a:pt x="0" y="0"/>
                </a:lnTo>
                <a:lnTo>
                  <a:pt x="0" y="457200"/>
                </a:lnTo>
                <a:lnTo>
                  <a:pt x="1371600" y="457200"/>
                </a:lnTo>
                <a:lnTo>
                  <a:pt x="1600200" y="2286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0761" y="5182361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0" y="0"/>
                </a:moveTo>
                <a:lnTo>
                  <a:pt x="1371600" y="0"/>
                </a:lnTo>
                <a:lnTo>
                  <a:pt x="1600200" y="228600"/>
                </a:lnTo>
                <a:lnTo>
                  <a:pt x="13716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57150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Group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00100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Roles</a:t>
            </a:r>
          </a:p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Norms</a:t>
            </a:r>
          </a:p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Status</a:t>
            </a:r>
          </a:p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Size</a:t>
            </a:r>
          </a:p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Cohesiveness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220929"/>
      </p:ext>
    </p:extLst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Social Loafing </a:t>
            </a: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685800" y="2274888"/>
            <a:ext cx="7772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social loafing is the phenomenon of a person exerting less effort to achieve a goal when he or she works in a group than when working alone.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923818"/>
      </p:ext>
    </p:extLst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Ways to Prevent Social Loafing:</a:t>
            </a: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838200" y="1524000"/>
            <a:ext cx="8001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Set group goals so that the group has a common purpose.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Increase intergroup competition which again focuses on the group outcomes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Engage in peer evaluation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Distribute rewards</a:t>
            </a:r>
          </a:p>
        </p:txBody>
      </p:sp>
    </p:spTree>
    <p:extLst>
      <p:ext uri="{BB962C8B-B14F-4D97-AF65-F5344CB8AC3E}">
        <p14:creationId xmlns:p14="http://schemas.microsoft.com/office/powerpoint/2010/main" val="32298600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Group Structure - Cohesiveness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914400" y="1373188"/>
            <a:ext cx="7315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Cohesiveness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Degree to which group members are attracted to each other and are motivated to stay in the group.</a:t>
            </a:r>
          </a:p>
        </p:txBody>
      </p:sp>
    </p:spTree>
    <p:extLst>
      <p:ext uri="{BB962C8B-B14F-4D97-AF65-F5344CB8AC3E}">
        <p14:creationId xmlns:p14="http://schemas.microsoft.com/office/powerpoint/2010/main" val="391313109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to Increase Group Cohesiveness</a:t>
            </a:r>
          </a:p>
        </p:txBody>
      </p:sp>
      <p:sp>
        <p:nvSpPr>
          <p:cNvPr id="3" name="Text Box 3" descr="Chap01Bkgd03"/>
          <p:cNvSpPr txBox="1">
            <a:spLocks noChangeArrowheads="1"/>
          </p:cNvSpPr>
          <p:nvPr/>
        </p:nvSpPr>
        <p:spPr bwMode="blackWhite">
          <a:xfrm>
            <a:off x="1447800" y="1447800"/>
            <a:ext cx="6172200" cy="4800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274320" anchor="ctr"/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Increasing group cohesiveness:</a:t>
            </a:r>
          </a:p>
          <a:p>
            <a:pPr marL="457200" marR="0" lvl="0" indent="-4572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Make the group smaller.</a:t>
            </a:r>
          </a:p>
          <a:p>
            <a:pPr marL="457200" marR="0" lvl="0" indent="-4572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Encourage agreement with group goals.</a:t>
            </a:r>
          </a:p>
          <a:p>
            <a:pPr marL="457200" marR="0" lvl="0" indent="-4572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Increase time members spend together.</a:t>
            </a:r>
          </a:p>
          <a:p>
            <a:pPr marL="457200" marR="0" lvl="0" indent="-4572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Increase group status and admission difficultly.</a:t>
            </a:r>
          </a:p>
          <a:p>
            <a:pPr marL="457200" marR="0" lvl="0" indent="-4572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Stimulate competition with other groups.</a:t>
            </a:r>
          </a:p>
          <a:p>
            <a:pPr marL="457200" marR="0" lvl="0" indent="-4572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Give rewards to the group, not individuals.</a:t>
            </a:r>
          </a:p>
          <a:p>
            <a:pPr marL="457200" marR="0" lvl="0" indent="-4572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Physically isolate the group.</a:t>
            </a:r>
          </a:p>
        </p:txBody>
      </p:sp>
    </p:spTree>
    <p:extLst>
      <p:ext uri="{BB962C8B-B14F-4D97-AF65-F5344CB8AC3E}">
        <p14:creationId xmlns:p14="http://schemas.microsoft.com/office/powerpoint/2010/main" val="77042320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Group Decision Making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spcBef>
                <a:spcPct val="50000"/>
              </a:spcBef>
            </a:pPr>
            <a:r>
              <a:rPr lang="en-US" altLang="en-US" smtClean="0"/>
              <a:t>Large groups facilitate the pooling of information about complex tasks.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mtClean="0"/>
              <a:t>Smaller groups are better suited to coordinating and facilitating the implementation of complex tasks.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mtClean="0"/>
              <a:t>Simple, routine standardized tasks reduce the requirement that group processes be effective in order for the group to perform well.</a:t>
            </a:r>
          </a:p>
        </p:txBody>
      </p:sp>
    </p:spTree>
    <p:extLst>
      <p:ext uri="{BB962C8B-B14F-4D97-AF65-F5344CB8AC3E}">
        <p14:creationId xmlns:p14="http://schemas.microsoft.com/office/powerpoint/2010/main" val="320062264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Group Decision Making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Strengths</a:t>
            </a:r>
          </a:p>
          <a:p>
            <a:pPr lvl="1" eaLnBrk="1" hangingPunct="1"/>
            <a:r>
              <a:rPr lang="en-US" altLang="en-US" smtClean="0"/>
              <a:t>More complete information</a:t>
            </a:r>
          </a:p>
          <a:p>
            <a:pPr lvl="1" eaLnBrk="1" hangingPunct="1"/>
            <a:r>
              <a:rPr lang="en-US" altLang="en-US" smtClean="0"/>
              <a:t>Increased diversity of views</a:t>
            </a:r>
          </a:p>
          <a:p>
            <a:pPr lvl="1" eaLnBrk="1" hangingPunct="1"/>
            <a:r>
              <a:rPr lang="en-US" altLang="en-US" smtClean="0"/>
              <a:t>Higher quality of decisions (more accuracy)</a:t>
            </a:r>
          </a:p>
          <a:p>
            <a:pPr lvl="1" eaLnBrk="1" hangingPunct="1"/>
            <a:r>
              <a:rPr lang="en-US" altLang="en-US" smtClean="0"/>
              <a:t>Increased acceptance of solutions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Weaknesses</a:t>
            </a:r>
          </a:p>
          <a:p>
            <a:pPr lvl="1" eaLnBrk="1" hangingPunct="1"/>
            <a:r>
              <a:rPr lang="en-US" altLang="en-US" smtClean="0"/>
              <a:t>More time consuming (slower)</a:t>
            </a:r>
          </a:p>
          <a:p>
            <a:pPr lvl="1" eaLnBrk="1" hangingPunct="1"/>
            <a:r>
              <a:rPr lang="en-US" altLang="en-US" smtClean="0"/>
              <a:t>Increased pressure to conform</a:t>
            </a:r>
          </a:p>
          <a:p>
            <a:pPr lvl="1" eaLnBrk="1" hangingPunct="1"/>
            <a:r>
              <a:rPr lang="en-US" altLang="en-US" smtClean="0"/>
              <a:t>Domination by one or a few members</a:t>
            </a:r>
          </a:p>
          <a:p>
            <a:pPr lvl="1" eaLnBrk="1" hangingPunct="1"/>
            <a:r>
              <a:rPr lang="en-US" altLang="en-US" smtClean="0"/>
              <a:t>More conflicts</a:t>
            </a:r>
          </a:p>
          <a:p>
            <a:pPr lvl="1" eaLnBrk="1" hangingPunct="1"/>
            <a:r>
              <a:rPr lang="en-US" altLang="en-US" smtClean="0"/>
              <a:t>Ambiguous responsibility</a:t>
            </a:r>
          </a:p>
          <a:p>
            <a:pPr lvl="1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292354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717" y="381000"/>
            <a:ext cx="7960563" cy="615553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509940"/>
            <a:ext cx="8072119" cy="14773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Define the term Conflict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Understanding the causes of Conflict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Types of Conflict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1153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7261"/>
            <a:ext cx="8049259" cy="11830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80" dirty="0">
                <a:latin typeface="Arial"/>
                <a:cs typeface="Arial"/>
              </a:rPr>
              <a:t>A </a:t>
            </a:r>
            <a:r>
              <a:rPr lang="en-US" sz="4400" spc="-55" dirty="0" smtClean="0">
                <a:solidFill>
                  <a:srgbClr val="FF0000"/>
                </a:solidFill>
                <a:latin typeface="Arial"/>
                <a:cs typeface="Arial"/>
              </a:rPr>
              <a:t>CONFLICT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145" dirty="0">
                <a:latin typeface="Arial"/>
                <a:cs typeface="Arial"/>
              </a:rPr>
              <a:t>serious </a:t>
            </a:r>
            <a:r>
              <a:rPr sz="3200" spc="-130" dirty="0">
                <a:latin typeface="Arial"/>
                <a:cs typeface="Arial"/>
              </a:rPr>
              <a:t>disagreement </a:t>
            </a:r>
            <a:r>
              <a:rPr sz="3200" spc="-25" dirty="0">
                <a:latin typeface="Arial"/>
                <a:cs typeface="Arial"/>
              </a:rPr>
              <a:t>or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argument  </a:t>
            </a:r>
            <a:r>
              <a:rPr sz="3200" spc="-95" dirty="0">
                <a:latin typeface="Arial"/>
                <a:cs typeface="Arial"/>
              </a:rPr>
              <a:t>between </a:t>
            </a:r>
            <a:r>
              <a:rPr sz="3200" spc="15" dirty="0">
                <a:latin typeface="Arial"/>
                <a:cs typeface="Arial"/>
              </a:rPr>
              <a:t>two </a:t>
            </a:r>
            <a:r>
              <a:rPr sz="3200" spc="-25" dirty="0">
                <a:latin typeface="Arial"/>
                <a:cs typeface="Arial"/>
              </a:rPr>
              <a:t>or </a:t>
            </a:r>
            <a:r>
              <a:rPr sz="3200" spc="-95" dirty="0">
                <a:latin typeface="Arial"/>
                <a:cs typeface="Arial"/>
              </a:rPr>
              <a:t>more</a:t>
            </a:r>
            <a:r>
              <a:rPr sz="3200" spc="-59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persons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200" y="3886200"/>
            <a:ext cx="4248911" cy="2457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2895600"/>
            <a:ext cx="28575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718" y="192150"/>
            <a:ext cx="7960563" cy="61555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Why conflict Arise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509941"/>
            <a:ext cx="8072119" cy="27084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Pressures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Policies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Perception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736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Defining and Classifying Groups</a:t>
            </a:r>
          </a:p>
        </p:txBody>
      </p:sp>
      <p:sp>
        <p:nvSpPr>
          <p:cNvPr id="260099" name="Line 3"/>
          <p:cNvSpPr>
            <a:spLocks noChangeShapeType="1"/>
          </p:cNvSpPr>
          <p:nvPr/>
        </p:nvSpPr>
        <p:spPr bwMode="auto">
          <a:xfrm>
            <a:off x="914400" y="3276600"/>
            <a:ext cx="73914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38200" y="1295400"/>
            <a:ext cx="5943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Group(s)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Two or more individuals interacting, who have come together to achieve particular objectives.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14400" y="3581400"/>
            <a:ext cx="350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Formal Group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 chosen work group defined by the organization’s structure.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648200" y="3581400"/>
            <a:ext cx="4267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Informal Group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 group that is neither formally structured now organizationally determined; appears in response to the need for social contact.</a:t>
            </a:r>
          </a:p>
        </p:txBody>
      </p:sp>
    </p:spTree>
    <p:extLst>
      <p:ext uri="{BB962C8B-B14F-4D97-AF65-F5344CB8AC3E}">
        <p14:creationId xmlns:p14="http://schemas.microsoft.com/office/powerpoint/2010/main" val="169136322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General causes of conflicts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2"/>
                </a:solidFill>
              </a:rPr>
              <a:t>Poorly defined goals</a:t>
            </a:r>
          </a:p>
          <a:p>
            <a:r>
              <a:rPr lang="en-US" altLang="en-US" b="1" dirty="0" smtClean="0">
                <a:solidFill>
                  <a:schemeClr val="bg2"/>
                </a:solidFill>
              </a:rPr>
              <a:t>Different </a:t>
            </a:r>
            <a:r>
              <a:rPr lang="en-US" altLang="en-US" b="1" dirty="0">
                <a:solidFill>
                  <a:schemeClr val="bg2"/>
                </a:solidFill>
              </a:rPr>
              <a:t>personal </a:t>
            </a:r>
            <a:r>
              <a:rPr lang="en-US" altLang="en-US" b="1" dirty="0" smtClean="0">
                <a:solidFill>
                  <a:schemeClr val="bg2"/>
                </a:solidFill>
              </a:rPr>
              <a:t>idea/thought </a:t>
            </a:r>
            <a:endParaRPr lang="en-US" altLang="en-US" b="1" dirty="0">
              <a:solidFill>
                <a:schemeClr val="bg2"/>
              </a:solidFill>
            </a:endParaRPr>
          </a:p>
          <a:p>
            <a:r>
              <a:rPr lang="en-US" altLang="en-US" b="1" dirty="0">
                <a:solidFill>
                  <a:schemeClr val="bg2"/>
                </a:solidFill>
              </a:rPr>
              <a:t>Lack of cooperation/trust</a:t>
            </a:r>
          </a:p>
          <a:p>
            <a:r>
              <a:rPr lang="en-US" altLang="en-US" b="1" dirty="0" smtClean="0">
                <a:solidFill>
                  <a:schemeClr val="bg2"/>
                </a:solidFill>
              </a:rPr>
              <a:t>Unclear </a:t>
            </a:r>
            <a:r>
              <a:rPr lang="en-US" altLang="en-US" b="1" dirty="0">
                <a:solidFill>
                  <a:schemeClr val="bg2"/>
                </a:solidFill>
              </a:rPr>
              <a:t>roles/lack of job description</a:t>
            </a:r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8153400" cy="1143000"/>
          </a:xfrm>
        </p:spPr>
        <p:txBody>
          <a:bodyPr/>
          <a:lstStyle/>
          <a:p>
            <a:pPr algn="l"/>
            <a:r>
              <a:rPr lang="en-US" altLang="en-US" sz="4300" b="1" dirty="0">
                <a:solidFill>
                  <a:srgbClr val="FF0000"/>
                </a:solidFill>
              </a:rPr>
              <a:t>Effects of conflict in organizations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2"/>
                </a:solidFill>
              </a:rPr>
              <a:t>Stress</a:t>
            </a:r>
          </a:p>
          <a:p>
            <a:r>
              <a:rPr lang="en-US" altLang="en-US" b="1" dirty="0">
                <a:solidFill>
                  <a:schemeClr val="bg2"/>
                </a:solidFill>
              </a:rPr>
              <a:t>Absenteeism</a:t>
            </a:r>
          </a:p>
          <a:p>
            <a:r>
              <a:rPr lang="en-US" altLang="en-US" b="1" dirty="0" smtClean="0">
                <a:solidFill>
                  <a:schemeClr val="bg2"/>
                </a:solidFill>
              </a:rPr>
              <a:t>De-motivation</a:t>
            </a:r>
            <a:endParaRPr lang="en-US" altLang="en-US" b="1" dirty="0">
              <a:solidFill>
                <a:schemeClr val="bg2"/>
              </a:solidFill>
            </a:endParaRPr>
          </a:p>
          <a:p>
            <a:r>
              <a:rPr lang="en-US" altLang="en-US" b="1" dirty="0">
                <a:solidFill>
                  <a:schemeClr val="bg2"/>
                </a:solidFill>
              </a:rPr>
              <a:t>Non-productivity</a:t>
            </a:r>
          </a:p>
          <a:p>
            <a:endParaRPr lang="en-US" altLang="en-US" b="1" dirty="0"/>
          </a:p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72876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496" y="457200"/>
            <a:ext cx="7960563" cy="123110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Word Which Initiate a Conflict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Negative Words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231" y="2057400"/>
            <a:ext cx="8072119" cy="27699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You never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 told you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 never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Whatever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Good for you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8818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718" y="192150"/>
            <a:ext cx="7960563" cy="61555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Word Which Resolve a Conflict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509941"/>
            <a:ext cx="8072119" cy="21544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If you 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One option 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We understand that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Let me explain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We can help you to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7933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9036" y="216230"/>
            <a:ext cx="656196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b="1" spc="-665" dirty="0">
                <a:latin typeface="Arial"/>
                <a:cs typeface="Arial"/>
              </a:rPr>
              <a:t>WHAT </a:t>
            </a:r>
            <a:r>
              <a:rPr sz="6000" b="1" spc="-620" dirty="0">
                <a:latin typeface="Arial"/>
                <a:cs typeface="Arial"/>
              </a:rPr>
              <a:t>IS</a:t>
            </a:r>
            <a:r>
              <a:rPr sz="6000" b="1" spc="-1005" dirty="0">
                <a:latin typeface="Arial"/>
                <a:cs typeface="Arial"/>
              </a:rPr>
              <a:t> </a:t>
            </a:r>
            <a:r>
              <a:rPr sz="6000" b="1" spc="-775" dirty="0">
                <a:latin typeface="Arial"/>
                <a:cs typeface="Arial"/>
              </a:rPr>
              <a:t>CONFLICT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0040" y="1362455"/>
            <a:ext cx="278891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" y="2923032"/>
            <a:ext cx="278891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1226565"/>
            <a:ext cx="8759825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" indent="284480" algn="just">
              <a:lnSpc>
                <a:spcPct val="100000"/>
              </a:lnSpc>
              <a:spcBef>
                <a:spcPts val="105"/>
              </a:spcBef>
            </a:pPr>
            <a:r>
              <a:rPr sz="3200" spc="-95" dirty="0">
                <a:latin typeface="Arial"/>
                <a:cs typeface="Arial"/>
              </a:rPr>
              <a:t>Conflict </a:t>
            </a:r>
            <a:r>
              <a:rPr sz="3200" spc="-204" dirty="0">
                <a:latin typeface="Arial"/>
                <a:cs typeface="Arial"/>
              </a:rPr>
              <a:t>can </a:t>
            </a:r>
            <a:r>
              <a:rPr sz="3200" spc="-145" dirty="0">
                <a:latin typeface="Arial"/>
                <a:cs typeface="Arial"/>
              </a:rPr>
              <a:t>be </a:t>
            </a:r>
            <a:r>
              <a:rPr sz="3200" spc="-90" dirty="0">
                <a:latin typeface="Arial"/>
                <a:cs typeface="Arial"/>
              </a:rPr>
              <a:t>defined </a:t>
            </a:r>
            <a:r>
              <a:rPr sz="3200" spc="-35" dirty="0">
                <a:latin typeface="Arial"/>
                <a:cs typeface="Arial"/>
              </a:rPr>
              <a:t>in </a:t>
            </a:r>
            <a:r>
              <a:rPr sz="3200" spc="-165" dirty="0">
                <a:latin typeface="Arial"/>
                <a:cs typeface="Arial"/>
              </a:rPr>
              <a:t>many </a:t>
            </a:r>
            <a:r>
              <a:rPr sz="3200" spc="-225" dirty="0">
                <a:latin typeface="Arial"/>
                <a:cs typeface="Arial"/>
              </a:rPr>
              <a:t>ways </a:t>
            </a:r>
            <a:r>
              <a:rPr sz="3200" spc="-150" dirty="0">
                <a:latin typeface="Arial"/>
                <a:cs typeface="Arial"/>
              </a:rPr>
              <a:t>and </a:t>
            </a:r>
            <a:r>
              <a:rPr sz="3200" spc="-204" dirty="0">
                <a:latin typeface="Arial"/>
                <a:cs typeface="Arial"/>
              </a:rPr>
              <a:t>can </a:t>
            </a:r>
            <a:r>
              <a:rPr sz="3200" spc="-150" dirty="0">
                <a:latin typeface="Arial"/>
                <a:cs typeface="Arial"/>
              </a:rPr>
              <a:t>be  </a:t>
            </a:r>
            <a:r>
              <a:rPr sz="3200" spc="-140" dirty="0">
                <a:latin typeface="Arial"/>
                <a:cs typeface="Arial"/>
              </a:rPr>
              <a:t>considered </a:t>
            </a:r>
            <a:r>
              <a:rPr sz="3200" spc="-295" dirty="0">
                <a:latin typeface="Arial"/>
                <a:cs typeface="Arial"/>
              </a:rPr>
              <a:t>as </a:t>
            </a:r>
            <a:r>
              <a:rPr sz="3200" spc="-170" dirty="0">
                <a:latin typeface="Arial"/>
                <a:cs typeface="Arial"/>
              </a:rPr>
              <a:t>an </a:t>
            </a:r>
            <a:r>
              <a:rPr sz="3200" spc="-165" dirty="0">
                <a:latin typeface="Arial"/>
                <a:cs typeface="Arial"/>
              </a:rPr>
              <a:t>expression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35" dirty="0" smtClean="0">
                <a:latin typeface="Arial"/>
                <a:cs typeface="Arial"/>
              </a:rPr>
              <a:t>opposition </a:t>
            </a:r>
            <a:r>
              <a:rPr sz="3200" spc="-90" dirty="0">
                <a:latin typeface="Arial"/>
                <a:cs typeface="Arial"/>
              </a:rPr>
              <a:t>, </a:t>
            </a:r>
            <a:r>
              <a:rPr sz="3200" spc="-135" dirty="0">
                <a:latin typeface="Arial"/>
                <a:cs typeface="Arial"/>
              </a:rPr>
              <a:t>negative  </a:t>
            </a:r>
            <a:r>
              <a:rPr sz="3200" spc="-55" dirty="0">
                <a:latin typeface="Arial"/>
                <a:cs typeface="Arial"/>
              </a:rPr>
              <a:t>attitudes </a:t>
            </a:r>
            <a:r>
              <a:rPr sz="3200" spc="-150" dirty="0" smtClean="0">
                <a:latin typeface="Arial"/>
                <a:cs typeface="Arial"/>
              </a:rPr>
              <a:t>and </a:t>
            </a:r>
            <a:r>
              <a:rPr sz="3200" spc="-125" dirty="0">
                <a:latin typeface="Arial"/>
                <a:cs typeface="Arial"/>
              </a:rPr>
              <a:t>misunderstanding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12700" marR="5080" indent="284480" algn="just">
              <a:lnSpc>
                <a:spcPct val="100000"/>
              </a:lnSpc>
              <a:spcBef>
                <a:spcPts val="770"/>
              </a:spcBef>
            </a:pPr>
            <a:r>
              <a:rPr sz="3200" spc="-95" dirty="0">
                <a:latin typeface="Arial"/>
                <a:cs typeface="Arial"/>
              </a:rPr>
              <a:t>Conflict </a:t>
            </a:r>
            <a:r>
              <a:rPr sz="3200" spc="-190" dirty="0">
                <a:latin typeface="Arial"/>
                <a:cs typeface="Arial"/>
              </a:rPr>
              <a:t>may</a:t>
            </a:r>
            <a:r>
              <a:rPr sz="3200" spc="505" dirty="0">
                <a:latin typeface="Arial"/>
                <a:cs typeface="Arial"/>
              </a:rPr>
              <a:t> </a:t>
            </a:r>
            <a:r>
              <a:rPr sz="3200" spc="-165" dirty="0" smtClean="0">
                <a:latin typeface="Arial"/>
                <a:cs typeface="Arial"/>
              </a:rPr>
              <a:t>arise  </a:t>
            </a:r>
            <a:r>
              <a:rPr sz="3200" spc="-95" dirty="0">
                <a:latin typeface="Arial"/>
                <a:cs typeface="Arial"/>
              </a:rPr>
              <a:t>between </a:t>
            </a:r>
            <a:r>
              <a:rPr sz="3200" spc="-40" dirty="0">
                <a:latin typeface="Arial"/>
                <a:cs typeface="Arial"/>
              </a:rPr>
              <a:t>different  </a:t>
            </a:r>
            <a:r>
              <a:rPr sz="3200" spc="-130" dirty="0">
                <a:latin typeface="Arial"/>
                <a:cs typeface="Arial"/>
              </a:rPr>
              <a:t>organisations </a:t>
            </a:r>
            <a:r>
              <a:rPr sz="3200" spc="-20" dirty="0">
                <a:latin typeface="Arial"/>
                <a:cs typeface="Arial"/>
              </a:rPr>
              <a:t>or </a:t>
            </a:r>
            <a:r>
              <a:rPr sz="3200" dirty="0">
                <a:latin typeface="Arial"/>
                <a:cs typeface="Arial"/>
              </a:rPr>
              <a:t>within </a:t>
            </a:r>
            <a:r>
              <a:rPr sz="3200" spc="-130" dirty="0">
                <a:latin typeface="Arial"/>
                <a:cs typeface="Arial"/>
              </a:rPr>
              <a:t>organisations </a:t>
            </a:r>
            <a:r>
              <a:rPr sz="3200" spc="-90" dirty="0">
                <a:latin typeface="Arial"/>
                <a:cs typeface="Arial"/>
              </a:rPr>
              <a:t>, </a:t>
            </a:r>
            <a:r>
              <a:rPr sz="3200" spc="-20" dirty="0">
                <a:latin typeface="Arial"/>
                <a:cs typeface="Arial"/>
              </a:rPr>
              <a:t>or </a:t>
            </a:r>
            <a:r>
              <a:rPr sz="3200" spc="-95" dirty="0">
                <a:latin typeface="Arial"/>
                <a:cs typeface="Arial"/>
              </a:rPr>
              <a:t>between  </a:t>
            </a:r>
            <a:r>
              <a:rPr sz="3200" spc="-135" dirty="0">
                <a:latin typeface="Arial"/>
                <a:cs typeface="Arial"/>
              </a:rPr>
              <a:t>organisations </a:t>
            </a:r>
            <a:r>
              <a:rPr sz="3200" spc="-145" dirty="0">
                <a:latin typeface="Arial"/>
                <a:cs typeface="Arial"/>
              </a:rPr>
              <a:t>and </a:t>
            </a:r>
            <a:r>
              <a:rPr sz="3200" spc="-10" dirty="0">
                <a:latin typeface="Arial"/>
                <a:cs typeface="Arial"/>
              </a:rPr>
              <a:t>their </a:t>
            </a:r>
            <a:r>
              <a:rPr sz="3200" spc="-155" dirty="0">
                <a:latin typeface="Arial"/>
                <a:cs typeface="Arial"/>
              </a:rPr>
              <a:t>social </a:t>
            </a:r>
            <a:r>
              <a:rPr sz="3200" spc="-145" dirty="0">
                <a:latin typeface="Arial"/>
                <a:cs typeface="Arial"/>
              </a:rPr>
              <a:t>and </a:t>
            </a:r>
            <a:r>
              <a:rPr sz="3200" spc="-55" dirty="0">
                <a:latin typeface="Arial"/>
                <a:cs typeface="Arial"/>
              </a:rPr>
              <a:t>political  </a:t>
            </a:r>
            <a:r>
              <a:rPr sz="3200" spc="-105" dirty="0">
                <a:latin typeface="Arial"/>
                <a:cs typeface="Arial"/>
              </a:rPr>
              <a:t>environments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648199"/>
            <a:ext cx="8915400" cy="2209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3876" y="461899"/>
            <a:ext cx="50139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10" dirty="0"/>
              <a:t>Definitions </a:t>
            </a:r>
            <a:r>
              <a:rPr sz="4400" spc="-195" dirty="0"/>
              <a:t>Of</a:t>
            </a:r>
            <a:r>
              <a:rPr sz="4400" spc="-440" dirty="0"/>
              <a:t> </a:t>
            </a:r>
            <a:r>
              <a:rPr sz="4400" spc="-130" dirty="0"/>
              <a:t>Conflict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13370" cy="3051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0" dirty="0">
                <a:latin typeface="Arial"/>
                <a:cs typeface="Arial"/>
              </a:rPr>
              <a:t>According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285" dirty="0">
                <a:latin typeface="Arial"/>
                <a:cs typeface="Arial"/>
              </a:rPr>
              <a:t>Joe </a:t>
            </a:r>
            <a:r>
              <a:rPr sz="3200" spc="-165" dirty="0">
                <a:latin typeface="Arial"/>
                <a:cs typeface="Arial"/>
              </a:rPr>
              <a:t>Kelly </a:t>
            </a:r>
            <a:r>
              <a:rPr sz="3200" spc="-90" dirty="0">
                <a:latin typeface="Arial"/>
                <a:cs typeface="Arial"/>
              </a:rPr>
              <a:t>, </a:t>
            </a:r>
            <a:r>
              <a:rPr sz="3200" spc="275" dirty="0">
                <a:latin typeface="Arial"/>
                <a:cs typeface="Arial"/>
              </a:rPr>
              <a:t>“</a:t>
            </a:r>
            <a:r>
              <a:rPr sz="3200" spc="-484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Conflict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90" dirty="0">
                <a:latin typeface="Arial"/>
                <a:cs typeface="Arial"/>
              </a:rPr>
              <a:t>defined </a:t>
            </a:r>
            <a:r>
              <a:rPr sz="3200" spc="-295" dirty="0">
                <a:latin typeface="Arial"/>
                <a:cs typeface="Arial"/>
              </a:rPr>
              <a:t>as  </a:t>
            </a:r>
            <a:r>
              <a:rPr sz="3200" spc="-75" dirty="0">
                <a:latin typeface="Arial"/>
                <a:cs typeface="Arial"/>
              </a:rPr>
              <a:t>opposition </a:t>
            </a:r>
            <a:r>
              <a:rPr sz="3200" spc="-25" dirty="0">
                <a:latin typeface="Arial"/>
                <a:cs typeface="Arial"/>
              </a:rPr>
              <a:t>or </a:t>
            </a:r>
            <a:r>
              <a:rPr sz="3200" spc="-100" dirty="0">
                <a:latin typeface="Arial"/>
                <a:cs typeface="Arial"/>
              </a:rPr>
              <a:t>dispute </a:t>
            </a:r>
            <a:r>
              <a:rPr sz="3200" spc="-95" dirty="0">
                <a:latin typeface="Arial"/>
                <a:cs typeface="Arial"/>
              </a:rPr>
              <a:t>between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persons,</a:t>
            </a:r>
            <a:endParaRPr sz="32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spc="-155" dirty="0">
                <a:latin typeface="Arial"/>
                <a:cs typeface="Arial"/>
              </a:rPr>
              <a:t>groups </a:t>
            </a:r>
            <a:r>
              <a:rPr sz="3200" spc="-25" dirty="0">
                <a:latin typeface="Arial"/>
                <a:cs typeface="Arial"/>
              </a:rPr>
              <a:t>or </a:t>
            </a:r>
            <a:r>
              <a:rPr sz="3200" spc="-170" dirty="0">
                <a:latin typeface="Arial"/>
                <a:cs typeface="Arial"/>
              </a:rPr>
              <a:t>ideas</a:t>
            </a:r>
            <a:r>
              <a:rPr sz="3200" spc="-34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”.</a:t>
            </a:r>
            <a:endParaRPr sz="3200" dirty="0">
              <a:latin typeface="Arial"/>
              <a:cs typeface="Arial"/>
            </a:endParaRPr>
          </a:p>
          <a:p>
            <a:pPr marL="355600" marR="1030605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0" dirty="0">
                <a:latin typeface="Arial"/>
                <a:cs typeface="Arial"/>
              </a:rPr>
              <a:t>According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70" dirty="0">
                <a:latin typeface="Arial"/>
                <a:cs typeface="Arial"/>
              </a:rPr>
              <a:t>Follett, </a:t>
            </a:r>
            <a:r>
              <a:rPr sz="3200" spc="275" dirty="0">
                <a:latin typeface="Arial"/>
                <a:cs typeface="Arial"/>
              </a:rPr>
              <a:t>“ </a:t>
            </a:r>
            <a:r>
              <a:rPr sz="3200" spc="-100" dirty="0">
                <a:latin typeface="Arial"/>
                <a:cs typeface="Arial"/>
              </a:rPr>
              <a:t>Conflict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35" dirty="0">
                <a:latin typeface="Arial"/>
                <a:cs typeface="Arial"/>
              </a:rPr>
              <a:t>the  </a:t>
            </a:r>
            <a:r>
              <a:rPr sz="3200" spc="-165" dirty="0" smtClean="0">
                <a:latin typeface="Arial"/>
                <a:cs typeface="Arial"/>
              </a:rPr>
              <a:t>presence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95" dirty="0">
                <a:latin typeface="Arial"/>
                <a:cs typeface="Arial"/>
              </a:rPr>
              <a:t>difference </a:t>
            </a:r>
            <a:r>
              <a:rPr sz="3200" spc="-90" dirty="0">
                <a:latin typeface="Arial"/>
                <a:cs typeface="Arial"/>
              </a:rPr>
              <a:t>, </a:t>
            </a:r>
            <a:r>
              <a:rPr sz="3200" spc="-95" dirty="0">
                <a:latin typeface="Arial"/>
                <a:cs typeface="Arial"/>
              </a:rPr>
              <a:t>difference</a:t>
            </a:r>
            <a:r>
              <a:rPr sz="3200" spc="-5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100" dirty="0">
                <a:latin typeface="Arial"/>
                <a:cs typeface="Arial"/>
              </a:rPr>
              <a:t>opinions,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95" dirty="0">
                <a:latin typeface="Arial"/>
                <a:cs typeface="Arial"/>
              </a:rPr>
              <a:t>interests </a:t>
            </a:r>
            <a:r>
              <a:rPr sz="3200" spc="275" dirty="0">
                <a:latin typeface="Arial"/>
                <a:cs typeface="Arial"/>
              </a:rPr>
              <a:t>”</a:t>
            </a:r>
            <a:r>
              <a:rPr sz="3200" spc="-46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0" y="1295398"/>
            <a:ext cx="5029199" cy="5562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8132" y="461899"/>
            <a:ext cx="39712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320" dirty="0">
                <a:latin typeface="Arial"/>
                <a:cs typeface="Arial"/>
              </a:rPr>
              <a:t>Views </a:t>
            </a:r>
            <a:r>
              <a:rPr sz="4400" b="1" spc="-325" dirty="0">
                <a:latin typeface="Arial"/>
                <a:cs typeface="Arial"/>
              </a:rPr>
              <a:t>on</a:t>
            </a:r>
            <a:r>
              <a:rPr sz="4400" b="1" spc="-200" dirty="0">
                <a:latin typeface="Arial"/>
                <a:cs typeface="Arial"/>
              </a:rPr>
              <a:t> </a:t>
            </a:r>
            <a:r>
              <a:rPr sz="4400" b="1" spc="-280" dirty="0">
                <a:latin typeface="Arial"/>
                <a:cs typeface="Arial"/>
              </a:rPr>
              <a:t>conflict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205458"/>
            <a:ext cx="3990975" cy="52939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spc="-145" dirty="0">
                <a:latin typeface="Arial"/>
                <a:cs typeface="Arial"/>
              </a:rPr>
              <a:t>(1930-1940)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105" dirty="0">
                <a:solidFill>
                  <a:srgbClr val="C00000"/>
                </a:solidFill>
                <a:latin typeface="Arial"/>
                <a:cs typeface="Arial"/>
              </a:rPr>
              <a:t>Traditional</a:t>
            </a:r>
            <a:r>
              <a:rPr sz="3200" spc="-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80" dirty="0">
                <a:solidFill>
                  <a:srgbClr val="C00000"/>
                </a:solidFill>
                <a:latin typeface="Arial"/>
                <a:cs typeface="Arial"/>
              </a:rPr>
              <a:t>view:</a:t>
            </a:r>
            <a:endParaRPr sz="3200" dirty="0">
              <a:latin typeface="Arial"/>
              <a:cs typeface="Arial"/>
            </a:endParaRPr>
          </a:p>
          <a:p>
            <a:pPr marL="12700" marR="333375" algn="just">
              <a:lnSpc>
                <a:spcPct val="120000"/>
              </a:lnSpc>
            </a:pPr>
            <a:r>
              <a:rPr sz="3200" spc="-229" dirty="0">
                <a:latin typeface="Arial"/>
                <a:cs typeface="Arial"/>
              </a:rPr>
              <a:t>The </a:t>
            </a:r>
            <a:r>
              <a:rPr sz="3200" spc="-105" dirty="0">
                <a:latin typeface="Arial"/>
                <a:cs typeface="Arial"/>
              </a:rPr>
              <a:t>early </a:t>
            </a:r>
            <a:r>
              <a:rPr sz="3200" spc="-145" dirty="0">
                <a:latin typeface="Arial"/>
                <a:cs typeface="Arial"/>
              </a:rPr>
              <a:t>approach </a:t>
            </a:r>
            <a:r>
              <a:rPr sz="3200" dirty="0">
                <a:latin typeface="Arial"/>
                <a:cs typeface="Arial"/>
              </a:rPr>
              <a:t>to  </a:t>
            </a:r>
            <a:r>
              <a:rPr sz="3200" spc="-55" dirty="0">
                <a:latin typeface="Arial"/>
                <a:cs typeface="Arial"/>
              </a:rPr>
              <a:t>conflict </a:t>
            </a:r>
            <a:r>
              <a:rPr sz="3200" spc="-210" dirty="0">
                <a:latin typeface="Arial"/>
                <a:cs typeface="Arial"/>
              </a:rPr>
              <a:t>assumed </a:t>
            </a:r>
            <a:r>
              <a:rPr sz="3200" spc="-5" dirty="0">
                <a:latin typeface="Arial"/>
                <a:cs typeface="Arial"/>
              </a:rPr>
              <a:t>that  </a:t>
            </a:r>
            <a:r>
              <a:rPr sz="3200" spc="-70" dirty="0">
                <a:latin typeface="Arial"/>
                <a:cs typeface="Arial"/>
              </a:rPr>
              <a:t>all </a:t>
            </a:r>
            <a:r>
              <a:rPr sz="3200" spc="-55" dirty="0">
                <a:latin typeface="Arial"/>
                <a:cs typeface="Arial"/>
              </a:rPr>
              <a:t>conflict </a:t>
            </a:r>
            <a:r>
              <a:rPr sz="3200" spc="-220" dirty="0">
                <a:latin typeface="Arial"/>
                <a:cs typeface="Arial"/>
              </a:rPr>
              <a:t>was</a:t>
            </a:r>
            <a:r>
              <a:rPr sz="3200" spc="-395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bad.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3200" spc="-100" dirty="0">
                <a:latin typeface="Arial"/>
                <a:cs typeface="Arial"/>
              </a:rPr>
              <a:t>Conflict </a:t>
            </a:r>
            <a:r>
              <a:rPr sz="3200" spc="-220" dirty="0">
                <a:latin typeface="Arial"/>
                <a:cs typeface="Arial"/>
              </a:rPr>
              <a:t>was </a:t>
            </a:r>
            <a:r>
              <a:rPr sz="3200" spc="-110" dirty="0">
                <a:latin typeface="Arial"/>
                <a:cs typeface="Arial"/>
              </a:rPr>
              <a:t>viewed  </a:t>
            </a:r>
            <a:r>
              <a:rPr sz="3200" spc="-140" dirty="0">
                <a:latin typeface="Arial"/>
                <a:cs typeface="Arial"/>
              </a:rPr>
              <a:t>negatively, </a:t>
            </a:r>
            <a:r>
              <a:rPr sz="3200" spc="-145" dirty="0">
                <a:latin typeface="Arial"/>
                <a:cs typeface="Arial"/>
              </a:rPr>
              <a:t>and </a:t>
            </a:r>
            <a:r>
              <a:rPr sz="3200" spc="100" dirty="0">
                <a:latin typeface="Arial"/>
                <a:cs typeface="Arial"/>
              </a:rPr>
              <a:t>it </a:t>
            </a:r>
            <a:r>
              <a:rPr sz="3200" spc="-215" dirty="0">
                <a:latin typeface="Arial"/>
                <a:cs typeface="Arial"/>
              </a:rPr>
              <a:t>was  </a:t>
            </a:r>
            <a:r>
              <a:rPr sz="3200" spc="-85" dirty="0" smtClean="0">
                <a:latin typeface="Arial"/>
                <a:cs typeface="Arial"/>
              </a:rPr>
              <a:t>used</a:t>
            </a:r>
            <a:r>
              <a:rPr lang="en-US" sz="3200" spc="-85" dirty="0" smtClean="0">
                <a:latin typeface="Arial"/>
                <a:cs typeface="Arial"/>
              </a:rPr>
              <a:t> </a:t>
            </a:r>
            <a:r>
              <a:rPr sz="3200" spc="-85" dirty="0" smtClean="0">
                <a:latin typeface="Arial"/>
                <a:cs typeface="Arial"/>
              </a:rPr>
              <a:t>with </a:t>
            </a:r>
            <a:r>
              <a:rPr sz="3200" spc="-200" dirty="0">
                <a:latin typeface="Arial"/>
                <a:cs typeface="Arial"/>
              </a:rPr>
              <a:t>such </a:t>
            </a:r>
            <a:r>
              <a:rPr sz="3200" spc="-90" dirty="0">
                <a:latin typeface="Arial"/>
                <a:cs typeface="Arial"/>
              </a:rPr>
              <a:t>terms </a:t>
            </a:r>
            <a:r>
              <a:rPr sz="3200" spc="-300" dirty="0">
                <a:latin typeface="Arial"/>
                <a:cs typeface="Arial"/>
              </a:rPr>
              <a:t>as  </a:t>
            </a:r>
            <a:r>
              <a:rPr sz="3200" spc="-114" dirty="0">
                <a:latin typeface="Arial"/>
                <a:cs typeface="Arial"/>
              </a:rPr>
              <a:t>violence,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destruction.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3602" y="0"/>
            <a:ext cx="16465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15" dirty="0">
                <a:latin typeface="Arial"/>
                <a:cs typeface="Arial"/>
              </a:rPr>
              <a:t>Co</a:t>
            </a:r>
            <a:r>
              <a:rPr sz="4400" b="1" spc="-520" dirty="0">
                <a:latin typeface="Arial"/>
                <a:cs typeface="Arial"/>
              </a:rPr>
              <a:t>n</a:t>
            </a:r>
            <a:r>
              <a:rPr sz="4400" b="1" spc="-450" dirty="0">
                <a:latin typeface="Arial"/>
                <a:cs typeface="Arial"/>
              </a:rPr>
              <a:t>ti…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16965"/>
            <a:ext cx="8070215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3757295" algn="l"/>
              </a:tabLst>
            </a:pPr>
            <a:r>
              <a:rPr sz="3200" spc="-60" dirty="0">
                <a:solidFill>
                  <a:srgbClr val="C00000"/>
                </a:solidFill>
                <a:latin typeface="Arial"/>
                <a:cs typeface="Arial"/>
              </a:rPr>
              <a:t>Modern </a:t>
            </a:r>
            <a:r>
              <a:rPr sz="3200" spc="-114" dirty="0">
                <a:solidFill>
                  <a:srgbClr val="C00000"/>
                </a:solidFill>
                <a:latin typeface="Arial"/>
                <a:cs typeface="Arial"/>
              </a:rPr>
              <a:t>View: </a:t>
            </a:r>
            <a:r>
              <a:rPr sz="3200" spc="-210" dirty="0">
                <a:latin typeface="Arial"/>
                <a:cs typeface="Arial"/>
              </a:rPr>
              <a:t>This </a:t>
            </a:r>
            <a:r>
              <a:rPr sz="3200" spc="-90" dirty="0">
                <a:latin typeface="Arial"/>
                <a:cs typeface="Arial"/>
              </a:rPr>
              <a:t>view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200" dirty="0">
                <a:latin typeface="Arial"/>
                <a:cs typeface="Arial"/>
              </a:rPr>
              <a:t>based </a:t>
            </a:r>
            <a:r>
              <a:rPr sz="3200" spc="-95" dirty="0">
                <a:latin typeface="Arial"/>
                <a:cs typeface="Arial"/>
              </a:rPr>
              <a:t>on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65" dirty="0">
                <a:latin typeface="Arial"/>
                <a:cs typeface="Arial"/>
              </a:rPr>
              <a:t>belief  </a:t>
            </a:r>
            <a:r>
              <a:rPr sz="3200" dirty="0">
                <a:latin typeface="Arial"/>
                <a:cs typeface="Arial"/>
              </a:rPr>
              <a:t>that </a:t>
            </a:r>
            <a:r>
              <a:rPr sz="3200" spc="-55" dirty="0">
                <a:latin typeface="Arial"/>
                <a:cs typeface="Arial"/>
              </a:rPr>
              <a:t>conflict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not </a:t>
            </a:r>
            <a:r>
              <a:rPr sz="3200" spc="-85" dirty="0">
                <a:latin typeface="Arial"/>
                <a:cs typeface="Arial"/>
              </a:rPr>
              <a:t>only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90" dirty="0">
                <a:latin typeface="Arial"/>
                <a:cs typeface="Arial"/>
              </a:rPr>
              <a:t>positive </a:t>
            </a:r>
            <a:r>
              <a:rPr sz="3200" spc="-105" dirty="0">
                <a:latin typeface="Arial"/>
                <a:cs typeface="Arial"/>
              </a:rPr>
              <a:t>force </a:t>
            </a:r>
            <a:r>
              <a:rPr sz="3200" spc="-40" dirty="0">
                <a:latin typeface="Arial"/>
                <a:cs typeface="Arial"/>
              </a:rPr>
              <a:t>in </a:t>
            </a:r>
            <a:r>
              <a:rPr sz="3200" spc="-245" dirty="0">
                <a:latin typeface="Arial"/>
                <a:cs typeface="Arial"/>
              </a:rPr>
              <a:t>a  </a:t>
            </a:r>
            <a:r>
              <a:rPr sz="3200" spc="-114" dirty="0">
                <a:latin typeface="Arial"/>
                <a:cs typeface="Arial"/>
              </a:rPr>
              <a:t>group </a:t>
            </a:r>
            <a:r>
              <a:rPr sz="3200" spc="-10" dirty="0">
                <a:latin typeface="Arial"/>
                <a:cs typeface="Arial"/>
              </a:rPr>
              <a:t>but </a:t>
            </a:r>
            <a:r>
              <a:rPr sz="3200" spc="-165" dirty="0">
                <a:latin typeface="Arial"/>
                <a:cs typeface="Arial"/>
              </a:rPr>
              <a:t>is also </a:t>
            </a:r>
            <a:r>
              <a:rPr sz="3200" spc="-200" dirty="0">
                <a:latin typeface="Arial"/>
                <a:cs typeface="Arial"/>
              </a:rPr>
              <a:t>necessary </a:t>
            </a:r>
            <a:r>
              <a:rPr sz="3200" spc="-15" dirty="0">
                <a:latin typeface="Arial"/>
                <a:cs typeface="Arial"/>
              </a:rPr>
              <a:t>for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114" dirty="0">
                <a:latin typeface="Arial"/>
                <a:cs typeface="Arial"/>
              </a:rPr>
              <a:t>group </a:t>
            </a:r>
            <a:r>
              <a:rPr sz="3200" spc="25" dirty="0">
                <a:latin typeface="Arial"/>
                <a:cs typeface="Arial"/>
              </a:rPr>
              <a:t>to  </a:t>
            </a:r>
            <a:r>
              <a:rPr sz="3200" spc="-60" dirty="0">
                <a:latin typeface="Arial"/>
                <a:cs typeface="Arial"/>
              </a:rPr>
              <a:t>perform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effectively.	</a:t>
            </a:r>
            <a:r>
              <a:rPr sz="3200" spc="-210" dirty="0">
                <a:latin typeface="Arial"/>
                <a:cs typeface="Arial"/>
              </a:rPr>
              <a:t>This </a:t>
            </a:r>
            <a:r>
              <a:rPr sz="3200" spc="-140" dirty="0">
                <a:latin typeface="Arial"/>
                <a:cs typeface="Arial"/>
              </a:rPr>
              <a:t>approach </a:t>
            </a:r>
            <a:r>
              <a:rPr sz="3200" spc="-185" dirty="0">
                <a:latin typeface="Arial"/>
                <a:cs typeface="Arial"/>
              </a:rPr>
              <a:t>encourages  </a:t>
            </a:r>
            <a:r>
              <a:rPr sz="3200" spc="-114" dirty="0">
                <a:latin typeface="Arial"/>
                <a:cs typeface="Arial"/>
              </a:rPr>
              <a:t>group </a:t>
            </a:r>
            <a:r>
              <a:rPr sz="3200" spc="-150" dirty="0">
                <a:latin typeface="Arial"/>
                <a:cs typeface="Arial"/>
              </a:rPr>
              <a:t>leaders </a:t>
            </a:r>
            <a:r>
              <a:rPr sz="3200" spc="20" dirty="0">
                <a:latin typeface="Arial"/>
                <a:cs typeface="Arial"/>
              </a:rPr>
              <a:t>to </a:t>
            </a:r>
            <a:r>
              <a:rPr sz="3200" spc="-80" dirty="0">
                <a:latin typeface="Arial"/>
                <a:cs typeface="Arial"/>
              </a:rPr>
              <a:t>maintain </a:t>
            </a:r>
            <a:r>
              <a:rPr sz="3200" spc="-175" dirty="0">
                <a:latin typeface="Arial"/>
                <a:cs typeface="Arial"/>
              </a:rPr>
              <a:t>an </a:t>
            </a:r>
            <a:r>
              <a:rPr sz="3200" spc="-135" dirty="0">
                <a:latin typeface="Arial"/>
                <a:cs typeface="Arial"/>
              </a:rPr>
              <a:t>ongoing  </a:t>
            </a:r>
            <a:r>
              <a:rPr sz="3200" spc="-70" dirty="0">
                <a:latin typeface="Arial"/>
                <a:cs typeface="Arial"/>
              </a:rPr>
              <a:t>minimum </a:t>
            </a:r>
            <a:r>
              <a:rPr sz="3200" spc="-105" dirty="0">
                <a:latin typeface="Arial"/>
                <a:cs typeface="Arial"/>
              </a:rPr>
              <a:t>level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55" dirty="0">
                <a:latin typeface="Arial"/>
                <a:cs typeface="Arial"/>
              </a:rPr>
              <a:t>conflict </a:t>
            </a:r>
            <a:r>
              <a:rPr sz="3200" spc="-185" dirty="0">
                <a:latin typeface="Arial"/>
                <a:cs typeface="Arial"/>
              </a:rPr>
              <a:t>– </a:t>
            </a:r>
            <a:r>
              <a:rPr sz="3200" spc="-140" dirty="0">
                <a:latin typeface="Arial"/>
                <a:cs typeface="Arial"/>
              </a:rPr>
              <a:t>enough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180" dirty="0">
                <a:latin typeface="Arial"/>
                <a:cs typeface="Arial"/>
              </a:rPr>
              <a:t>keep 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14" dirty="0">
                <a:latin typeface="Arial"/>
                <a:cs typeface="Arial"/>
              </a:rPr>
              <a:t>group </a:t>
            </a:r>
            <a:r>
              <a:rPr sz="3200" spc="-105" dirty="0" smtClean="0">
                <a:latin typeface="Arial"/>
                <a:cs typeface="Arial"/>
              </a:rPr>
              <a:t>viable</a:t>
            </a:r>
            <a:r>
              <a:rPr lang="en-US" sz="3200" spc="-105" dirty="0" smtClean="0">
                <a:latin typeface="Arial"/>
                <a:cs typeface="Arial"/>
              </a:rPr>
              <a:t> </a:t>
            </a:r>
            <a:r>
              <a:rPr sz="3200" spc="-150" dirty="0" smtClean="0">
                <a:latin typeface="Arial"/>
                <a:cs typeface="Arial"/>
              </a:rPr>
              <a:t>and</a:t>
            </a:r>
            <a:r>
              <a:rPr sz="3200" spc="-480" dirty="0" smtClean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creative.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6050" y="461899"/>
            <a:ext cx="37719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65" dirty="0"/>
              <a:t>Types </a:t>
            </a:r>
            <a:r>
              <a:rPr sz="4400" spc="-5" dirty="0"/>
              <a:t>of</a:t>
            </a:r>
            <a:r>
              <a:rPr sz="4400" spc="-175" dirty="0"/>
              <a:t> </a:t>
            </a:r>
            <a:r>
              <a:rPr sz="4400" spc="-130" dirty="0"/>
              <a:t>Conflict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71155" cy="159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5" dirty="0">
                <a:latin typeface="Arial"/>
                <a:cs typeface="Arial"/>
              </a:rPr>
              <a:t>C</a:t>
            </a:r>
            <a:r>
              <a:rPr sz="3200" spc="-55" dirty="0" smtClean="0">
                <a:latin typeface="Arial"/>
                <a:cs typeface="Arial"/>
              </a:rPr>
              <a:t>onflict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-145" dirty="0">
                <a:solidFill>
                  <a:srgbClr val="FF0000"/>
                </a:solidFill>
                <a:latin typeface="Arial"/>
                <a:cs typeface="Arial"/>
              </a:rPr>
              <a:t>good </a:t>
            </a:r>
            <a:r>
              <a:rPr sz="3200" spc="-25" dirty="0">
                <a:latin typeface="Arial"/>
                <a:cs typeface="Arial"/>
              </a:rPr>
              <a:t>or </a:t>
            </a:r>
            <a:r>
              <a:rPr sz="3200" spc="-150" dirty="0">
                <a:solidFill>
                  <a:srgbClr val="FF0000"/>
                </a:solidFill>
                <a:latin typeface="Arial"/>
                <a:cs typeface="Arial"/>
              </a:rPr>
              <a:t>bad </a:t>
            </a:r>
            <a:r>
              <a:rPr sz="3200" spc="-165" dirty="0">
                <a:latin typeface="Arial"/>
                <a:cs typeface="Arial"/>
              </a:rPr>
              <a:t>depends </a:t>
            </a:r>
            <a:r>
              <a:rPr sz="3200" spc="-100" dirty="0">
                <a:latin typeface="Arial"/>
                <a:cs typeface="Arial"/>
              </a:rPr>
              <a:t>on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65" dirty="0">
                <a:latin typeface="Arial"/>
                <a:cs typeface="Arial"/>
              </a:rPr>
              <a:t>type</a:t>
            </a:r>
            <a:r>
              <a:rPr sz="3200" spc="-6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60" dirty="0">
                <a:latin typeface="Arial"/>
                <a:cs typeface="Arial"/>
              </a:rPr>
              <a:t>conflict.</a:t>
            </a:r>
            <a:endParaRPr sz="3200" dirty="0"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  <a:spcBef>
                <a:spcPts val="775"/>
              </a:spcBef>
            </a:pPr>
            <a:r>
              <a:rPr sz="3200" b="1" spc="-220" dirty="0">
                <a:latin typeface="Arial"/>
                <a:cs typeface="Arial"/>
              </a:rPr>
              <a:t>There </a:t>
            </a:r>
            <a:r>
              <a:rPr sz="3200" b="1" spc="-170" dirty="0">
                <a:latin typeface="Arial"/>
                <a:cs typeface="Arial"/>
              </a:rPr>
              <a:t>are </a:t>
            </a:r>
            <a:r>
              <a:rPr lang="en-US" sz="3200" b="1" spc="-254" dirty="0" smtClean="0">
                <a:latin typeface="Arial"/>
                <a:cs typeface="Arial"/>
              </a:rPr>
              <a:t>four</a:t>
            </a:r>
            <a:r>
              <a:rPr sz="3200" b="1" spc="-254" dirty="0" smtClean="0">
                <a:latin typeface="Arial"/>
                <a:cs typeface="Arial"/>
              </a:rPr>
              <a:t> </a:t>
            </a:r>
            <a:r>
              <a:rPr sz="3200" b="1" spc="-229" dirty="0">
                <a:latin typeface="Arial"/>
                <a:cs typeface="Arial"/>
              </a:rPr>
              <a:t>types </a:t>
            </a:r>
            <a:r>
              <a:rPr sz="3200" b="1" spc="-145" dirty="0">
                <a:latin typeface="Arial"/>
                <a:cs typeface="Arial"/>
              </a:rPr>
              <a:t>of</a:t>
            </a:r>
            <a:r>
              <a:rPr sz="3200" b="1" spc="15" dirty="0">
                <a:latin typeface="Arial"/>
                <a:cs typeface="Arial"/>
              </a:rPr>
              <a:t> </a:t>
            </a:r>
            <a:r>
              <a:rPr sz="3200" b="1" spc="-204" dirty="0">
                <a:latin typeface="Arial"/>
                <a:cs typeface="Arial"/>
              </a:rPr>
              <a:t>conflict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6807"/>
            <a:ext cx="7703820" cy="2758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55600" algn="l"/>
                <a:tab pos="356235" algn="l"/>
              </a:tabLst>
            </a:pPr>
            <a:r>
              <a:rPr sz="3200" b="1" spc="-240" dirty="0" smtClean="0">
                <a:solidFill>
                  <a:srgbClr val="FF0000"/>
                </a:solidFill>
                <a:latin typeface="Arial"/>
                <a:cs typeface="Arial"/>
              </a:rPr>
              <a:t>Constructive </a:t>
            </a:r>
            <a:r>
              <a:rPr sz="3200" b="1" spc="-200" dirty="0">
                <a:solidFill>
                  <a:srgbClr val="FF0000"/>
                </a:solidFill>
                <a:latin typeface="Arial"/>
                <a:cs typeface="Arial"/>
              </a:rPr>
              <a:t>Conflict</a:t>
            </a:r>
            <a:r>
              <a:rPr sz="3200" spc="-200" dirty="0">
                <a:latin typeface="Arial"/>
                <a:cs typeface="Arial"/>
              </a:rPr>
              <a:t>: </a:t>
            </a:r>
            <a:r>
              <a:rPr sz="3200" spc="-125" dirty="0">
                <a:latin typeface="Arial"/>
                <a:cs typeface="Arial"/>
              </a:rPr>
              <a:t>works  </a:t>
            </a:r>
            <a:r>
              <a:rPr sz="3200" spc="-65" dirty="0">
                <a:latin typeface="Arial"/>
                <a:cs typeface="Arial"/>
              </a:rPr>
              <a:t>toward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95" dirty="0">
                <a:latin typeface="Arial"/>
                <a:cs typeface="Arial"/>
              </a:rPr>
              <a:t>goals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170" dirty="0">
                <a:latin typeface="Arial"/>
                <a:cs typeface="Arial"/>
              </a:rPr>
              <a:t>an </a:t>
            </a:r>
            <a:r>
              <a:rPr sz="3200" spc="-120" dirty="0">
                <a:latin typeface="Arial"/>
                <a:cs typeface="Arial"/>
              </a:rPr>
              <a:t>organization </a:t>
            </a:r>
            <a:r>
              <a:rPr sz="3200" spc="-25" dirty="0">
                <a:latin typeface="Arial"/>
                <a:cs typeface="Arial"/>
              </a:rPr>
              <a:t>or</a:t>
            </a:r>
            <a:r>
              <a:rPr sz="3200" spc="-58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group</a:t>
            </a:r>
            <a:endParaRPr sz="3200" dirty="0">
              <a:latin typeface="Arial"/>
              <a:cs typeface="Arial"/>
            </a:endParaRPr>
          </a:p>
          <a:p>
            <a:pPr marL="375920" indent="-363220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125" dirty="0" smtClean="0">
                <a:latin typeface="Arial"/>
                <a:cs typeface="Arial"/>
              </a:rPr>
              <a:t>Constructive</a:t>
            </a:r>
            <a:r>
              <a:rPr lang="en-US" sz="3200" spc="-125" dirty="0" smtClean="0">
                <a:latin typeface="Arial"/>
                <a:cs typeface="Arial"/>
              </a:rPr>
              <a:t>/Positive</a:t>
            </a:r>
            <a:endParaRPr sz="3200" dirty="0">
              <a:latin typeface="Arial"/>
              <a:cs typeface="Arial"/>
            </a:endParaRPr>
          </a:p>
          <a:p>
            <a:pPr marL="375920" indent="-363220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175" dirty="0">
                <a:latin typeface="Arial"/>
                <a:cs typeface="Arial"/>
              </a:rPr>
              <a:t>Increase </a:t>
            </a:r>
            <a:r>
              <a:rPr sz="3200" spc="-50" dirty="0">
                <a:latin typeface="Arial"/>
                <a:cs typeface="Arial"/>
              </a:rPr>
              <a:t>information </a:t>
            </a:r>
            <a:r>
              <a:rPr sz="3200" spc="50" dirty="0">
                <a:latin typeface="Arial"/>
                <a:cs typeface="Arial"/>
              </a:rPr>
              <a:t>&amp;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ideas</a:t>
            </a:r>
            <a:endParaRPr sz="3200" dirty="0">
              <a:latin typeface="Arial"/>
              <a:cs typeface="Arial"/>
            </a:endParaRPr>
          </a:p>
          <a:p>
            <a:pPr marL="375920" indent="-363220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225" dirty="0">
                <a:latin typeface="Arial"/>
                <a:cs typeface="Arial"/>
              </a:rPr>
              <a:t>Encourages </a:t>
            </a:r>
            <a:r>
              <a:rPr sz="3200" spc="-95" dirty="0">
                <a:latin typeface="Arial"/>
                <a:cs typeface="Arial"/>
              </a:rPr>
              <a:t>innovative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thinking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92" y="2895599"/>
            <a:ext cx="9097107" cy="396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Defining and Classifying Groups (cont’d)</a:t>
            </a:r>
          </a:p>
        </p:txBody>
      </p:sp>
      <p:sp>
        <p:nvSpPr>
          <p:cNvPr id="261123" name="Line 3"/>
          <p:cNvSpPr>
            <a:spLocks noChangeShapeType="1"/>
          </p:cNvSpPr>
          <p:nvPr/>
        </p:nvSpPr>
        <p:spPr bwMode="auto">
          <a:xfrm>
            <a:off x="838200" y="3810000"/>
            <a:ext cx="3276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124" name="Line 4"/>
          <p:cNvSpPr>
            <a:spLocks noChangeShapeType="1"/>
          </p:cNvSpPr>
          <p:nvPr/>
        </p:nvSpPr>
        <p:spPr bwMode="auto">
          <a:xfrm>
            <a:off x="4800600" y="3810000"/>
            <a:ext cx="35814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14400" y="1371600"/>
            <a:ext cx="3429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Command Group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 group composed of the individuals who report directly to a given manager.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648200" y="1387475"/>
            <a:ext cx="3657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Group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Those working together to complete a job or task.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914400" y="4114800"/>
            <a:ext cx="3429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Interest Group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Those working together to attain a specific objective with which each is concerned.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876800" y="4114800"/>
            <a:ext cx="3657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Friendship Group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Those brought together because they share one or more common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307534016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6807"/>
            <a:ext cx="7900670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90" dirty="0" smtClean="0">
                <a:solidFill>
                  <a:srgbClr val="FF0000"/>
                </a:solidFill>
                <a:latin typeface="Arial"/>
                <a:cs typeface="Arial"/>
              </a:rPr>
              <a:t>Destructive </a:t>
            </a:r>
            <a:r>
              <a:rPr sz="3200" b="1" spc="-200" dirty="0">
                <a:solidFill>
                  <a:srgbClr val="FF0000"/>
                </a:solidFill>
                <a:latin typeface="Arial"/>
                <a:cs typeface="Arial"/>
              </a:rPr>
              <a:t>Conflict</a:t>
            </a:r>
            <a:r>
              <a:rPr sz="3200" spc="-200" dirty="0">
                <a:latin typeface="Arial"/>
                <a:cs typeface="Arial"/>
              </a:rPr>
              <a:t>: </a:t>
            </a:r>
            <a:r>
              <a:rPr sz="3200" spc="-160" dirty="0">
                <a:latin typeface="Arial"/>
                <a:cs typeface="Arial"/>
              </a:rPr>
              <a:t>blocks </a:t>
            </a:r>
            <a:r>
              <a:rPr sz="3200" spc="-170" dirty="0">
                <a:latin typeface="Arial"/>
                <a:cs typeface="Arial"/>
              </a:rPr>
              <a:t>an  </a:t>
            </a:r>
            <a:r>
              <a:rPr sz="3200" spc="-120" dirty="0">
                <a:latin typeface="Arial"/>
                <a:cs typeface="Arial"/>
              </a:rPr>
              <a:t>organization </a:t>
            </a:r>
            <a:r>
              <a:rPr sz="3200" spc="-25" dirty="0">
                <a:latin typeface="Arial"/>
                <a:cs typeface="Arial"/>
              </a:rPr>
              <a:t>or </a:t>
            </a:r>
            <a:r>
              <a:rPr sz="3200" spc="-114" dirty="0">
                <a:latin typeface="Arial"/>
                <a:cs typeface="Arial"/>
              </a:rPr>
              <a:t>group </a:t>
            </a:r>
            <a:r>
              <a:rPr sz="3200" spc="-30" dirty="0">
                <a:latin typeface="Arial"/>
                <a:cs typeface="Arial"/>
              </a:rPr>
              <a:t>from </a:t>
            </a:r>
            <a:r>
              <a:rPr sz="3200" spc="-140" dirty="0">
                <a:latin typeface="Arial"/>
                <a:cs typeface="Arial"/>
              </a:rPr>
              <a:t>reaching </a:t>
            </a:r>
            <a:r>
              <a:rPr sz="3200" spc="-55" dirty="0">
                <a:latin typeface="Arial"/>
                <a:cs typeface="Arial"/>
              </a:rPr>
              <a:t>its</a:t>
            </a:r>
            <a:r>
              <a:rPr sz="3200" spc="-575" dirty="0">
                <a:latin typeface="Arial"/>
                <a:cs typeface="Arial"/>
              </a:rPr>
              <a:t> </a:t>
            </a:r>
            <a:r>
              <a:rPr sz="3200" spc="-195" dirty="0">
                <a:latin typeface="Arial"/>
                <a:cs typeface="Arial"/>
              </a:rPr>
              <a:t>goals</a:t>
            </a:r>
            <a:endParaRPr sz="3200" dirty="0">
              <a:latin typeface="Arial"/>
              <a:cs typeface="Arial"/>
            </a:endParaRPr>
          </a:p>
          <a:p>
            <a:pPr marL="375920" indent="-363220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200" dirty="0">
                <a:latin typeface="Arial"/>
                <a:cs typeface="Arial"/>
              </a:rPr>
              <a:t>Tension, </a:t>
            </a:r>
            <a:r>
              <a:rPr sz="3200" spc="-135" dirty="0">
                <a:latin typeface="Arial"/>
                <a:cs typeface="Arial"/>
              </a:rPr>
              <a:t>anxiety,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stress</a:t>
            </a:r>
            <a:endParaRPr sz="3200" dirty="0">
              <a:latin typeface="Arial"/>
              <a:cs typeface="Arial"/>
            </a:endParaRPr>
          </a:p>
          <a:p>
            <a:pPr marL="375920" indent="-363220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245" dirty="0" smtClean="0">
                <a:latin typeface="Arial"/>
                <a:cs typeface="Arial"/>
              </a:rPr>
              <a:t>Reduce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trust</a:t>
            </a:r>
            <a:endParaRPr sz="3200" dirty="0">
              <a:latin typeface="Arial"/>
              <a:cs typeface="Arial"/>
            </a:endParaRPr>
          </a:p>
          <a:p>
            <a:pPr marL="375920" indent="-363220">
              <a:lnSpc>
                <a:spcPct val="100000"/>
              </a:lnSpc>
              <a:spcBef>
                <a:spcPts val="76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245" dirty="0">
                <a:latin typeface="Arial"/>
                <a:cs typeface="Arial"/>
              </a:rPr>
              <a:t>Reduce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information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79" y="3907535"/>
            <a:ext cx="8618220" cy="295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209678"/>
            <a:ext cx="791845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4130" algn="just">
              <a:lnSpc>
                <a:spcPct val="100000"/>
              </a:lnSpc>
              <a:spcBef>
                <a:spcPts val="105"/>
              </a:spcBef>
            </a:pPr>
            <a:r>
              <a:rPr sz="3200" b="1" spc="-390" dirty="0">
                <a:solidFill>
                  <a:srgbClr val="FF0000"/>
                </a:solidFill>
                <a:latin typeface="Arial"/>
                <a:cs typeface="Arial"/>
              </a:rPr>
              <a:t>Task </a:t>
            </a:r>
            <a:r>
              <a:rPr sz="3200" b="1" spc="-204" dirty="0">
                <a:solidFill>
                  <a:srgbClr val="FF0000"/>
                </a:solidFill>
                <a:latin typeface="Arial"/>
                <a:cs typeface="Arial"/>
              </a:rPr>
              <a:t>conflict </a:t>
            </a:r>
            <a:r>
              <a:rPr sz="3200" b="1" spc="-85" dirty="0">
                <a:latin typeface="Arial"/>
                <a:cs typeface="Arial"/>
              </a:rPr>
              <a:t>- </a:t>
            </a:r>
            <a:r>
              <a:rPr sz="3200" spc="-150" dirty="0">
                <a:latin typeface="Arial"/>
                <a:cs typeface="Arial"/>
              </a:rPr>
              <a:t>task </a:t>
            </a:r>
            <a:r>
              <a:rPr sz="3200" spc="-55" dirty="0">
                <a:latin typeface="Arial"/>
                <a:cs typeface="Arial"/>
              </a:rPr>
              <a:t>conflict </a:t>
            </a:r>
            <a:r>
              <a:rPr sz="3200" spc="-180" dirty="0" smtClean="0">
                <a:latin typeface="Arial"/>
                <a:cs typeface="Arial"/>
              </a:rPr>
              <a:t>arises </a:t>
            </a:r>
            <a:r>
              <a:rPr sz="3200" spc="-100" dirty="0">
                <a:latin typeface="Arial"/>
                <a:cs typeface="Arial"/>
              </a:rPr>
              <a:t>when </a:t>
            </a:r>
            <a:r>
              <a:rPr sz="3200" spc="10" dirty="0">
                <a:latin typeface="Arial"/>
                <a:cs typeface="Arial"/>
              </a:rPr>
              <a:t>two  </a:t>
            </a:r>
            <a:r>
              <a:rPr sz="3200" spc="-95" dirty="0">
                <a:latin typeface="Arial"/>
                <a:cs typeface="Arial"/>
              </a:rPr>
              <a:t>parties </a:t>
            </a:r>
            <a:r>
              <a:rPr sz="3200" spc="-140" dirty="0">
                <a:latin typeface="Arial"/>
                <a:cs typeface="Arial"/>
              </a:rPr>
              <a:t>are</a:t>
            </a:r>
            <a:r>
              <a:rPr sz="3200" spc="60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unable </a:t>
            </a:r>
            <a:r>
              <a:rPr sz="3200" spc="20" dirty="0">
                <a:latin typeface="Arial"/>
                <a:cs typeface="Arial"/>
              </a:rPr>
              <a:t>to </a:t>
            </a:r>
            <a:r>
              <a:rPr sz="3200" spc="-150" dirty="0">
                <a:latin typeface="Arial"/>
                <a:cs typeface="Arial"/>
              </a:rPr>
              <a:t>move </a:t>
            </a:r>
            <a:r>
              <a:rPr sz="3200" spc="-65" dirty="0">
                <a:latin typeface="Arial"/>
                <a:cs typeface="Arial"/>
              </a:rPr>
              <a:t>forward </a:t>
            </a:r>
            <a:r>
              <a:rPr sz="3200" spc="-95" dirty="0">
                <a:latin typeface="Arial"/>
                <a:cs typeface="Arial"/>
              </a:rPr>
              <a:t>on 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150" dirty="0">
                <a:latin typeface="Arial"/>
                <a:cs typeface="Arial"/>
              </a:rPr>
              <a:t>task </a:t>
            </a:r>
            <a:r>
              <a:rPr sz="3200" spc="-130" dirty="0">
                <a:latin typeface="Arial"/>
                <a:cs typeface="Arial"/>
              </a:rPr>
              <a:t>due </a:t>
            </a:r>
            <a:r>
              <a:rPr sz="3200" spc="20" dirty="0">
                <a:latin typeface="Arial"/>
                <a:cs typeface="Arial"/>
              </a:rPr>
              <a:t>to </a:t>
            </a:r>
            <a:r>
              <a:rPr sz="3200" spc="-60" dirty="0" smtClean="0">
                <a:latin typeface="Arial"/>
                <a:cs typeface="Arial"/>
              </a:rPr>
              <a:t>different </a:t>
            </a:r>
            <a:r>
              <a:rPr sz="3200" spc="-170" dirty="0">
                <a:latin typeface="Arial"/>
                <a:cs typeface="Arial"/>
              </a:rPr>
              <a:t>needs, </a:t>
            </a:r>
            <a:r>
              <a:rPr sz="3200" spc="-145" dirty="0">
                <a:latin typeface="Arial"/>
                <a:cs typeface="Arial"/>
              </a:rPr>
              <a:t>behaviors </a:t>
            </a:r>
            <a:r>
              <a:rPr sz="3200" spc="-20" dirty="0">
                <a:latin typeface="Arial"/>
                <a:cs typeface="Arial"/>
              </a:rPr>
              <a:t>or  </a:t>
            </a:r>
            <a:r>
              <a:rPr sz="3200" spc="-55" dirty="0">
                <a:latin typeface="Arial"/>
                <a:cs typeface="Arial"/>
              </a:rPr>
              <a:t>attitudes. </a:t>
            </a:r>
            <a:r>
              <a:rPr sz="3200" spc="50" dirty="0">
                <a:latin typeface="Arial"/>
                <a:cs typeface="Arial"/>
              </a:rPr>
              <a:t>It </a:t>
            </a:r>
            <a:r>
              <a:rPr sz="3200" spc="-204" dirty="0">
                <a:latin typeface="Arial"/>
                <a:cs typeface="Arial"/>
              </a:rPr>
              <a:t>can </a:t>
            </a:r>
            <a:r>
              <a:rPr sz="3200" spc="-140" dirty="0">
                <a:latin typeface="Arial"/>
                <a:cs typeface="Arial"/>
              </a:rPr>
              <a:t>be </a:t>
            </a:r>
            <a:r>
              <a:rPr sz="3200" spc="-55" dirty="0">
                <a:latin typeface="Arial"/>
                <a:cs typeface="Arial"/>
              </a:rPr>
              <a:t>conflict </a:t>
            </a:r>
            <a:r>
              <a:rPr sz="3200" spc="-110" dirty="0">
                <a:latin typeface="Arial"/>
                <a:cs typeface="Arial"/>
              </a:rPr>
              <a:t>over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organizational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6440" y="2187067"/>
            <a:ext cx="161798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20" dirty="0">
                <a:latin typeface="Arial"/>
                <a:cs typeface="Arial"/>
              </a:rPr>
              <a:t>policies  </a:t>
            </a:r>
            <a:r>
              <a:rPr sz="3200" spc="-5" dirty="0">
                <a:latin typeface="Arial"/>
                <a:cs typeface="Arial"/>
              </a:rPr>
              <a:t>r</a:t>
            </a:r>
            <a:r>
              <a:rPr sz="3200" spc="-145" dirty="0">
                <a:latin typeface="Arial"/>
                <a:cs typeface="Arial"/>
              </a:rPr>
              <a:t>esour</a:t>
            </a:r>
            <a:r>
              <a:rPr sz="3200" spc="-265" dirty="0">
                <a:latin typeface="Arial"/>
                <a:cs typeface="Arial"/>
              </a:rPr>
              <a:t>c</a:t>
            </a:r>
            <a:r>
              <a:rPr sz="3200" spc="-204" dirty="0">
                <a:latin typeface="Arial"/>
                <a:cs typeface="Arial"/>
              </a:rPr>
              <a:t>e</a:t>
            </a:r>
            <a:r>
              <a:rPr sz="3200" spc="-35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2614" y="2187067"/>
            <a:ext cx="608393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7975" marR="5080" indent="-295910">
              <a:lnSpc>
                <a:spcPct val="100000"/>
              </a:lnSpc>
              <a:spcBef>
                <a:spcPts val="105"/>
              </a:spcBef>
              <a:tabLst>
                <a:tab pos="1015365" algn="l"/>
                <a:tab pos="1040130" algn="l"/>
                <a:tab pos="1918970" algn="l"/>
                <a:tab pos="3406775" algn="l"/>
                <a:tab pos="3574415" algn="l"/>
                <a:tab pos="4283075" algn="l"/>
                <a:tab pos="5729605" algn="l"/>
              </a:tabLst>
            </a:pPr>
            <a:r>
              <a:rPr sz="3200" spc="-150" dirty="0">
                <a:latin typeface="Arial"/>
                <a:cs typeface="Arial"/>
              </a:rPr>
              <a:t>and		</a:t>
            </a:r>
            <a:r>
              <a:rPr sz="3200" spc="-35" dirty="0">
                <a:latin typeface="Arial"/>
                <a:cs typeface="Arial"/>
              </a:rPr>
              <a:t>p</a:t>
            </a:r>
            <a:r>
              <a:rPr sz="3200" spc="-75" dirty="0">
                <a:latin typeface="Arial"/>
                <a:cs typeface="Arial"/>
              </a:rPr>
              <a:t>r</a:t>
            </a:r>
            <a:r>
              <a:rPr sz="3200" spc="-150" dirty="0">
                <a:latin typeface="Arial"/>
                <a:cs typeface="Arial"/>
              </a:rPr>
              <a:t>oced</a:t>
            </a:r>
            <a:r>
              <a:rPr sz="3200" spc="-165" dirty="0">
                <a:latin typeface="Arial"/>
                <a:cs typeface="Arial"/>
              </a:rPr>
              <a:t>u</a:t>
            </a:r>
            <a:r>
              <a:rPr sz="3200" spc="10" dirty="0">
                <a:latin typeface="Arial"/>
                <a:cs typeface="Arial"/>
              </a:rPr>
              <a:t>r</a:t>
            </a:r>
            <a:r>
              <a:rPr sz="3200" spc="-210" dirty="0">
                <a:latin typeface="Arial"/>
                <a:cs typeface="Arial"/>
              </a:rPr>
              <a:t>es,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35" dirty="0">
                <a:latin typeface="Arial"/>
                <a:cs typeface="Arial"/>
              </a:rPr>
              <a:t>di</a:t>
            </a:r>
            <a:r>
              <a:rPr sz="3200" spc="-204" dirty="0">
                <a:latin typeface="Arial"/>
                <a:cs typeface="Arial"/>
              </a:rPr>
              <a:t>s</a:t>
            </a:r>
            <a:r>
              <a:rPr sz="3200" spc="20" dirty="0">
                <a:latin typeface="Arial"/>
                <a:cs typeface="Arial"/>
              </a:rPr>
              <a:t>tributi</a:t>
            </a:r>
            <a:r>
              <a:rPr sz="3200" spc="35" dirty="0">
                <a:latin typeface="Arial"/>
                <a:cs typeface="Arial"/>
              </a:rPr>
              <a:t>o</a:t>
            </a:r>
            <a:r>
              <a:rPr sz="3200" spc="-10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8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of  </a:t>
            </a:r>
            <a:r>
              <a:rPr sz="3200" spc="-20" dirty="0">
                <a:latin typeface="Arial"/>
                <a:cs typeface="Arial"/>
              </a:rPr>
              <a:t>or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140" dirty="0">
                <a:latin typeface="Arial"/>
                <a:cs typeface="Arial"/>
              </a:rPr>
              <a:t>e</a:t>
            </a:r>
            <a:r>
              <a:rPr sz="3200" spc="-25" dirty="0">
                <a:latin typeface="Arial"/>
                <a:cs typeface="Arial"/>
              </a:rPr>
              <a:t>thod</a:t>
            </a:r>
            <a:r>
              <a:rPr sz="3200" dirty="0">
                <a:latin typeface="Arial"/>
                <a:cs typeface="Arial"/>
              </a:rPr>
              <a:t>		</a:t>
            </a:r>
            <a:r>
              <a:rPr sz="3200" spc="-20" dirty="0">
                <a:latin typeface="Arial"/>
                <a:cs typeface="Arial"/>
              </a:rPr>
              <a:t>or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200" dirty="0">
                <a:latin typeface="Arial"/>
                <a:cs typeface="Arial"/>
              </a:rPr>
              <a:t>means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of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440" y="3162122"/>
            <a:ext cx="29540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95" dirty="0">
                <a:latin typeface="Arial"/>
                <a:cs typeface="Arial"/>
              </a:rPr>
              <a:t>completing </a:t>
            </a:r>
            <a:r>
              <a:rPr sz="3200" spc="-245" dirty="0">
                <a:latin typeface="Arial"/>
                <a:cs typeface="Arial"/>
              </a:rPr>
              <a:t>a</a:t>
            </a:r>
            <a:r>
              <a:rPr sz="3200" spc="-285" dirty="0">
                <a:latin typeface="Arial"/>
                <a:cs typeface="Arial"/>
              </a:rPr>
              <a:t> </a:t>
            </a:r>
            <a:r>
              <a:rPr sz="3200" b="1" spc="-235" dirty="0">
                <a:latin typeface="Arial"/>
                <a:cs typeface="Arial"/>
              </a:rPr>
              <a:t>task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657598"/>
            <a:ext cx="91440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616965"/>
            <a:ext cx="780034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25" dirty="0">
                <a:latin typeface="Arial"/>
                <a:cs typeface="Arial"/>
              </a:rPr>
              <a:t>Relationship </a:t>
            </a:r>
            <a:r>
              <a:rPr sz="3200" b="1" spc="-204" dirty="0">
                <a:latin typeface="Arial"/>
                <a:cs typeface="Arial"/>
              </a:rPr>
              <a:t>conflict </a:t>
            </a:r>
            <a:r>
              <a:rPr sz="3200" spc="-85" dirty="0">
                <a:latin typeface="Arial"/>
                <a:cs typeface="Arial"/>
              </a:rPr>
              <a:t>- </a:t>
            </a:r>
            <a:r>
              <a:rPr sz="3200" spc="-135" dirty="0">
                <a:latin typeface="Arial"/>
                <a:cs typeface="Arial"/>
              </a:rPr>
              <a:t>Relationship </a:t>
            </a:r>
            <a:r>
              <a:rPr sz="3200" spc="-55" dirty="0">
                <a:latin typeface="Arial"/>
                <a:cs typeface="Arial"/>
              </a:rPr>
              <a:t>conflict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is 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55" dirty="0">
                <a:latin typeface="Arial"/>
                <a:cs typeface="Arial"/>
              </a:rPr>
              <a:t>conflict </a:t>
            </a:r>
            <a:r>
              <a:rPr sz="3200" spc="-90" dirty="0">
                <a:latin typeface="Arial"/>
                <a:cs typeface="Arial"/>
              </a:rPr>
              <a:t>resulting </a:t>
            </a:r>
            <a:r>
              <a:rPr sz="3200" spc="-35" dirty="0">
                <a:latin typeface="Arial"/>
                <a:cs typeface="Arial"/>
              </a:rPr>
              <a:t>from </a:t>
            </a:r>
            <a:r>
              <a:rPr sz="3200" spc="-40" dirty="0">
                <a:latin typeface="Arial"/>
                <a:cs typeface="Arial"/>
              </a:rPr>
              <a:t>either </a:t>
            </a:r>
            <a:r>
              <a:rPr sz="3200" spc="-95" dirty="0">
                <a:latin typeface="Arial"/>
                <a:cs typeface="Arial"/>
              </a:rPr>
              <a:t>personality  </a:t>
            </a:r>
            <a:r>
              <a:rPr sz="3200" spc="-210" dirty="0">
                <a:latin typeface="Arial"/>
                <a:cs typeface="Arial"/>
              </a:rPr>
              <a:t>clashes </a:t>
            </a:r>
            <a:r>
              <a:rPr sz="3200" spc="-25" dirty="0">
                <a:latin typeface="Arial"/>
                <a:cs typeface="Arial"/>
              </a:rPr>
              <a:t>or </a:t>
            </a:r>
            <a:r>
              <a:rPr sz="3200" spc="-135" dirty="0">
                <a:latin typeface="Arial"/>
                <a:cs typeface="Arial"/>
              </a:rPr>
              <a:t>negative </a:t>
            </a:r>
            <a:r>
              <a:rPr sz="3200" spc="-70" dirty="0">
                <a:latin typeface="Arial"/>
                <a:cs typeface="Arial"/>
              </a:rPr>
              <a:t>emotional </a:t>
            </a:r>
            <a:r>
              <a:rPr sz="3200" spc="-85" dirty="0">
                <a:latin typeface="Arial"/>
                <a:cs typeface="Arial"/>
              </a:rPr>
              <a:t>interactions  </a:t>
            </a:r>
            <a:r>
              <a:rPr sz="3200" spc="-95" dirty="0">
                <a:latin typeface="Arial"/>
                <a:cs typeface="Arial"/>
              </a:rPr>
              <a:t>between </a:t>
            </a:r>
            <a:r>
              <a:rPr sz="3200" spc="10" dirty="0">
                <a:latin typeface="Arial"/>
                <a:cs typeface="Arial"/>
              </a:rPr>
              <a:t>two </a:t>
            </a:r>
            <a:r>
              <a:rPr sz="3200" spc="-25" dirty="0">
                <a:latin typeface="Arial"/>
                <a:cs typeface="Arial"/>
              </a:rPr>
              <a:t>or </a:t>
            </a:r>
            <a:r>
              <a:rPr sz="3200" spc="-95" dirty="0">
                <a:latin typeface="Arial"/>
                <a:cs typeface="Arial"/>
              </a:rPr>
              <a:t>more</a:t>
            </a:r>
            <a:r>
              <a:rPr sz="3200" spc="-59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people.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4143373"/>
            <a:ext cx="6934200" cy="2714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4901" y="496950"/>
            <a:ext cx="38531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latin typeface="Calibri"/>
                <a:cs typeface="Calibri"/>
              </a:rPr>
              <a:t>Stages </a:t>
            </a:r>
            <a:r>
              <a:rPr sz="4000" b="1" spc="-5" dirty="0">
                <a:latin typeface="Calibri"/>
                <a:cs typeface="Calibri"/>
              </a:rPr>
              <a:t>of</a:t>
            </a:r>
            <a:r>
              <a:rPr sz="4000" b="1" spc="-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Conflicts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8072119" cy="1639423"/>
          </a:xfrm>
          <a:prstGeom prst="rect">
            <a:avLst/>
          </a:prstGeom>
        </p:spPr>
        <p:txBody>
          <a:bodyPr vert="horz" wrap="square" lIns="0" tIns="770128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800" u="none" spc="-15" dirty="0"/>
              <a:t>There </a:t>
            </a:r>
            <a:r>
              <a:rPr sz="2800" u="none" dirty="0"/>
              <a:t>is </a:t>
            </a:r>
            <a:r>
              <a:rPr sz="2800" u="none" spc="-10" dirty="0"/>
              <a:t>general agreement </a:t>
            </a:r>
            <a:r>
              <a:rPr sz="2800" u="none" spc="-5" dirty="0"/>
              <a:t>on </a:t>
            </a:r>
            <a:r>
              <a:rPr sz="2800" u="none" spc="-20" dirty="0"/>
              <a:t>four </a:t>
            </a:r>
            <a:r>
              <a:rPr sz="2800" u="none" spc="-5" dirty="0"/>
              <a:t>basic </a:t>
            </a:r>
            <a:r>
              <a:rPr sz="2800" u="none" spc="-20" dirty="0"/>
              <a:t>stages  </a:t>
            </a:r>
            <a:r>
              <a:rPr sz="2800" u="none" spc="-5" dirty="0"/>
              <a:t>of </a:t>
            </a:r>
            <a:r>
              <a:rPr sz="2800" u="none" spc="-10" dirty="0"/>
              <a:t>conflict. </a:t>
            </a:r>
            <a:endParaRPr sz="2800" u="none" spc="-5" dirty="0"/>
          </a:p>
        </p:txBody>
      </p:sp>
    </p:spTree>
    <p:extLst>
      <p:ext uri="{BB962C8B-B14F-4D97-AF65-F5344CB8AC3E}">
        <p14:creationId xmlns:p14="http://schemas.microsoft.com/office/powerpoint/2010/main" val="2672439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1726" y="496950"/>
            <a:ext cx="2859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latin typeface="Calibri"/>
                <a:cs typeface="Calibri"/>
              </a:rPr>
              <a:t>Interpersonal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32325" y="2205227"/>
            <a:ext cx="2790320" cy="3055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369" y="1419808"/>
            <a:ext cx="4665345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Interpersonal: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conflict 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among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two or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individuals 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(for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example,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argument between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boyfriend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girlfriend, or 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between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her/his </a:t>
            </a:r>
            <a:r>
              <a:rPr kumimoji="0" sz="3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teacher,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child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parent,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between  friends/colleagues).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763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7822" y="496950"/>
            <a:ext cx="28511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latin typeface="Calibri"/>
                <a:cs typeface="Calibri"/>
              </a:rPr>
              <a:t>Intrapersonal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88408" y="2493264"/>
            <a:ext cx="3825240" cy="2869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2284602"/>
            <a:ext cx="410210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5588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Intrapersonal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conflict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within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individual 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(for 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example,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person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14109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who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cannot</a:t>
            </a:r>
            <a:r>
              <a:rPr kumimoji="0" sz="3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make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decisions).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0954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Intragroup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92109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Intragroup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conflict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within a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group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(for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example,  between members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the same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football 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team).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9676" y="3212592"/>
            <a:ext cx="5184648" cy="2520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525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953" y="496950"/>
            <a:ext cx="22612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latin typeface="Calibri"/>
                <a:cs typeface="Calibri"/>
              </a:rPr>
              <a:t>Intergroup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22312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Intergroup: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conflict between two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 groups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(for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example,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between two 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 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youth gangs,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between students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the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school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faculty).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6083" y="3823715"/>
            <a:ext cx="4392168" cy="2229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674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Now……….</a:t>
            </a: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en-US" sz="6000"/>
          </a:p>
          <a:p>
            <a:pPr algn="ctr"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Individual Exercise</a:t>
            </a:r>
          </a:p>
        </p:txBody>
      </p:sp>
    </p:spTree>
    <p:extLst>
      <p:ext uri="{BB962C8B-B14F-4D97-AF65-F5344CB8AC3E}">
        <p14:creationId xmlns:p14="http://schemas.microsoft.com/office/powerpoint/2010/main" val="32264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Conflict Table</a:t>
            </a:r>
            <a:endParaRPr lang="en-US" altLang="en-US">
              <a:solidFill>
                <a:srgbClr val="FF0000"/>
              </a:solidFill>
            </a:endParaRPr>
          </a:p>
        </p:txBody>
      </p:sp>
      <p:graphicFrame>
        <p:nvGraphicFramePr>
          <p:cNvPr id="22544" name="Group 16"/>
          <p:cNvGraphicFramePr>
            <a:graphicFrameLocks noGrp="1"/>
          </p:cNvGraphicFramePr>
          <p:nvPr/>
        </p:nvGraphicFramePr>
        <p:xfrm>
          <a:off x="2133600" y="2590800"/>
          <a:ext cx="5791200" cy="3505200"/>
        </p:xfrm>
        <a:graphic>
          <a:graphicData uri="http://schemas.openxmlformats.org/drawingml/2006/table">
            <a:tbl>
              <a:tblPr/>
              <a:tblGrid>
                <a:gridCol w="3000375">
                  <a:extLst>
                    <a:ext uri="{9D8B030D-6E8A-4147-A177-3AD203B41FA5}">
                      <a16:colId xmlns:a16="http://schemas.microsoft.com/office/drawing/2014/main" val="1653249340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390171407"/>
                    </a:ext>
                  </a:extLst>
                </a:gridCol>
              </a:tblGrid>
              <a:tr h="175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har char="–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anose="02020603050405020304" pitchFamily="18" charset="0"/>
                        </a:rPr>
                        <a:t>Win-Win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har char="–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anose="02020603050405020304" pitchFamily="18" charset="0"/>
                        </a:rPr>
                        <a:t>Lose-Win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545590"/>
                  </a:ext>
                </a:extLst>
              </a:tr>
              <a:tr h="175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har char="–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anose="02020603050405020304" pitchFamily="18" charset="0"/>
                        </a:rPr>
                        <a:t>Win-Lose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har char="–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har char="•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har char="–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anose="02020603050405020304" pitchFamily="18" charset="0"/>
                        </a:rPr>
                        <a:t>Lose-Lose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504023"/>
                  </a:ext>
                </a:extLst>
              </a:tr>
            </a:tbl>
          </a:graphicData>
        </a:graphic>
      </p:graphicFrame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2841625" y="2049463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2743200" y="19812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 win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5638800" y="2133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5715000" y="19812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 lose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228600" y="3200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You win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533400" y="4689475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228600" y="49530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You lose</a:t>
            </a:r>
          </a:p>
        </p:txBody>
      </p:sp>
    </p:spTree>
    <p:extLst>
      <p:ext uri="{BB962C8B-B14F-4D97-AF65-F5344CB8AC3E}">
        <p14:creationId xmlns:p14="http://schemas.microsoft.com/office/powerpoint/2010/main" val="213284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People Join Groups</a:t>
            </a:r>
          </a:p>
        </p:txBody>
      </p:sp>
      <p:pic>
        <p:nvPicPr>
          <p:cNvPr id="29699" name="Picture 3" descr="PE03616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2635" r="2640" b="2635"/>
          <a:stretch>
            <a:fillRect/>
          </a:stretch>
        </p:blipFill>
        <p:spPr bwMode="auto">
          <a:xfrm>
            <a:off x="4419600" y="2151063"/>
            <a:ext cx="3587750" cy="3487737"/>
          </a:xfrm>
          <a:prstGeom prst="rect">
            <a:avLst/>
          </a:prstGeom>
          <a:blipFill dpi="0" rotWithShape="0">
            <a:blip r:embed="rId3"/>
            <a:srcRect l="2640" t="2635" r="2640" b="2635"/>
            <a:stretch>
              <a:fillRect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</p:pic>
      <p:sp>
        <p:nvSpPr>
          <p:cNvPr id="262148" name="Text Box 4" descr="Chap01Bkgd03"/>
          <p:cNvSpPr txBox="1">
            <a:spLocks noChangeArrowheads="1"/>
          </p:cNvSpPr>
          <p:nvPr/>
        </p:nvSpPr>
        <p:spPr bwMode="blackWhite">
          <a:xfrm>
            <a:off x="1066800" y="1371600"/>
            <a:ext cx="3429000" cy="33528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anchor="ctr"/>
          <a:lstStyle>
            <a:lvl1pPr marL="173038" indent="-173038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73038" marR="0" lvl="0" indent="-17303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Security</a:t>
            </a:r>
          </a:p>
          <a:p>
            <a:pPr marL="173038" marR="0" lvl="0" indent="-17303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Status</a:t>
            </a:r>
          </a:p>
          <a:p>
            <a:pPr marL="173038" marR="0" lvl="0" indent="-17303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Self-esteem</a:t>
            </a:r>
          </a:p>
          <a:p>
            <a:pPr marL="173038" marR="0" lvl="0" indent="-17303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Affiliation</a:t>
            </a:r>
          </a:p>
          <a:p>
            <a:pPr marL="173038" marR="0" lvl="0" indent="-17303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Power</a:t>
            </a:r>
          </a:p>
          <a:p>
            <a:pPr marL="173038" marR="0" lvl="0" indent="-17303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Goal Achievement</a:t>
            </a:r>
          </a:p>
        </p:txBody>
      </p:sp>
      <p:sp>
        <p:nvSpPr>
          <p:cNvPr id="29701" name="Text Box 5" descr="BKGD02"/>
          <p:cNvSpPr txBox="1">
            <a:spLocks noChangeArrowheads="1"/>
          </p:cNvSpPr>
          <p:nvPr/>
        </p:nvSpPr>
        <p:spPr bwMode="blackWhite">
          <a:xfrm>
            <a:off x="7162800" y="6096000"/>
            <a:ext cx="1447800" cy="2476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X H I B I T  8</a:t>
            </a: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–1</a:t>
            </a:r>
            <a:endParaRPr kumimoji="0" lang="en-US" alt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69452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8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Methods to deal with conflicts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77200" cy="4191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66FF33"/>
                </a:solidFill>
              </a:rPr>
              <a:t>Competition</a:t>
            </a:r>
            <a:r>
              <a:rPr lang="en-US" altLang="en-US" sz="4000" b="1" dirty="0"/>
              <a:t> (win-lose situation)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r>
              <a:rPr lang="en-US" altLang="en-US" sz="4000" b="1" dirty="0" smtClean="0">
                <a:solidFill>
                  <a:srgbClr val="66FF33"/>
                </a:solidFill>
              </a:rPr>
              <a:t>Avoidance</a:t>
            </a:r>
            <a:r>
              <a:rPr lang="en-US" altLang="en-US" sz="4000" b="1" dirty="0" smtClean="0">
                <a:solidFill>
                  <a:schemeClr val="tx2"/>
                </a:solidFill>
              </a:rPr>
              <a:t> </a:t>
            </a:r>
            <a:r>
              <a:rPr lang="en-US" altLang="en-US" sz="4000" b="1" dirty="0"/>
              <a:t>(lose-lose situation)</a:t>
            </a:r>
          </a:p>
          <a:p>
            <a:r>
              <a:rPr lang="en-US" altLang="en-US" sz="4000" b="1" dirty="0">
                <a:solidFill>
                  <a:srgbClr val="66FF33"/>
                </a:solidFill>
              </a:rPr>
              <a:t>Compromise</a:t>
            </a:r>
            <a:r>
              <a:rPr lang="en-US" altLang="en-US" sz="4000" b="1" dirty="0">
                <a:solidFill>
                  <a:schemeClr val="tx2"/>
                </a:solidFill>
              </a:rPr>
              <a:t> </a:t>
            </a:r>
            <a:r>
              <a:rPr lang="en-US" altLang="en-US" sz="4000" b="1" dirty="0"/>
              <a:t>(lose-lose situation)</a:t>
            </a:r>
          </a:p>
          <a:p>
            <a:r>
              <a:rPr lang="en-US" altLang="en-US" sz="4000" b="1" dirty="0">
                <a:solidFill>
                  <a:srgbClr val="66FF33"/>
                </a:solidFill>
              </a:rPr>
              <a:t>Collaboration</a:t>
            </a:r>
            <a:r>
              <a:rPr lang="en-US" altLang="en-US" sz="4000" b="1" dirty="0">
                <a:solidFill>
                  <a:schemeClr val="tx2"/>
                </a:solidFill>
              </a:rPr>
              <a:t> </a:t>
            </a:r>
            <a:r>
              <a:rPr lang="en-US" altLang="en-US" sz="4000" b="1" dirty="0"/>
              <a:t>(win-win situation)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9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Steps to resolve conflicts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0"/>
            <a:ext cx="5105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 b="1" dirty="0" smtClean="0"/>
              <a:t>Listen </a:t>
            </a:r>
            <a:r>
              <a:rPr lang="en-US" altLang="en-US" sz="2500" b="1" dirty="0"/>
              <a:t>actively</a:t>
            </a:r>
          </a:p>
          <a:p>
            <a:pPr>
              <a:lnSpc>
                <a:spcPct val="90000"/>
              </a:lnSpc>
            </a:pPr>
            <a:r>
              <a:rPr lang="en-US" altLang="en-US" sz="2500" b="1" dirty="0"/>
              <a:t>Maintain equity</a:t>
            </a:r>
          </a:p>
          <a:p>
            <a:pPr>
              <a:lnSpc>
                <a:spcPct val="90000"/>
              </a:lnSpc>
            </a:pPr>
            <a:r>
              <a:rPr lang="en-US" altLang="en-US" sz="2500" b="1" dirty="0"/>
              <a:t>Focus on issue, not on personality</a:t>
            </a:r>
          </a:p>
          <a:p>
            <a:pPr>
              <a:lnSpc>
                <a:spcPct val="90000"/>
              </a:lnSpc>
            </a:pPr>
            <a:r>
              <a:rPr lang="en-US" altLang="en-US" sz="2500" b="1" dirty="0" smtClean="0"/>
              <a:t>Encourage </a:t>
            </a:r>
            <a:r>
              <a:rPr lang="en-US" altLang="en-US" sz="2500" b="1" dirty="0"/>
              <a:t>feedback</a:t>
            </a:r>
          </a:p>
          <a:p>
            <a:pPr>
              <a:lnSpc>
                <a:spcPct val="90000"/>
              </a:lnSpc>
            </a:pPr>
            <a:r>
              <a:rPr lang="en-US" altLang="en-US" sz="2500" b="1" dirty="0"/>
              <a:t>Identify alternate solutions</a:t>
            </a:r>
          </a:p>
          <a:p>
            <a:pPr>
              <a:lnSpc>
                <a:spcPct val="90000"/>
              </a:lnSpc>
            </a:pPr>
            <a:r>
              <a:rPr lang="en-US" altLang="en-US" sz="2500" b="1" dirty="0"/>
              <a:t>Give your positive feedback</a:t>
            </a:r>
          </a:p>
          <a:p>
            <a:pPr>
              <a:lnSpc>
                <a:spcPct val="90000"/>
              </a:lnSpc>
            </a:pPr>
            <a:r>
              <a:rPr lang="en-US" altLang="en-US" sz="2500" b="1" dirty="0"/>
              <a:t>Agree on an action plan</a:t>
            </a:r>
          </a:p>
          <a:p>
            <a:pPr>
              <a:lnSpc>
                <a:spcPct val="90000"/>
              </a:lnSpc>
            </a:pPr>
            <a:endParaRPr lang="en-US" altLang="en-US" sz="2500" b="1" dirty="0"/>
          </a:p>
          <a:p>
            <a:pPr>
              <a:lnSpc>
                <a:spcPct val="90000"/>
              </a:lnSpc>
            </a:pPr>
            <a:endParaRPr lang="en-US" altLang="en-US" b="1" dirty="0"/>
          </a:p>
        </p:txBody>
      </p:sp>
      <p:pic>
        <p:nvPicPr>
          <p:cNvPr id="23557" name="Picture 5" descr="C:\Program Files\Common Files\Microsoft Shared\Clipart\cagcat50\bd05584_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2359025"/>
            <a:ext cx="2514600" cy="3357563"/>
          </a:xfrm>
        </p:spPr>
      </p:pic>
    </p:spTree>
    <p:extLst>
      <p:ext uri="{BB962C8B-B14F-4D97-AF65-F5344CB8AC3E}">
        <p14:creationId xmlns:p14="http://schemas.microsoft.com/office/powerpoint/2010/main" val="11555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Conflict resolution</a:t>
            </a:r>
            <a:r>
              <a:rPr spc="-35" dirty="0"/>
              <a:t> </a:t>
            </a:r>
            <a:r>
              <a:rPr spc="-5" dirty="0"/>
              <a:t>techniques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78"/>
            <a:ext cx="7289165" cy="2729592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Problem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solving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 smtClean="0">
                <a:latin typeface="Calibri"/>
                <a:cs typeface="Calibri"/>
              </a:rPr>
              <a:t>Expansion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resources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Avoidance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Smoothing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 smtClean="0">
                <a:latin typeface="Calibri"/>
                <a:cs typeface="Calibri"/>
              </a:rPr>
              <a:t>Compromise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57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Group Structure - Status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05200" y="3352800"/>
            <a:ext cx="1066800" cy="2438400"/>
            <a:chOff x="2544" y="1728"/>
            <a:chExt cx="672" cy="1536"/>
          </a:xfrm>
        </p:grpSpPr>
        <p:sp>
          <p:nvSpPr>
            <p:cNvPr id="30731" name="Freeform 4"/>
            <p:cNvSpPr>
              <a:spLocks/>
            </p:cNvSpPr>
            <p:nvPr/>
          </p:nvSpPr>
          <p:spPr bwMode="blackWhite">
            <a:xfrm flipH="1">
              <a:off x="2544" y="2496"/>
              <a:ext cx="672" cy="768"/>
            </a:xfrm>
            <a:custGeom>
              <a:avLst/>
              <a:gdLst>
                <a:gd name="T0" fmla="*/ 0 w 672"/>
                <a:gd name="T1" fmla="*/ 0 h 768"/>
                <a:gd name="T2" fmla="*/ 0 w 672"/>
                <a:gd name="T3" fmla="*/ 768 h 768"/>
                <a:gd name="T4" fmla="*/ 672 w 672"/>
                <a:gd name="T5" fmla="*/ 768 h 7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768">
                  <a:moveTo>
                    <a:pt x="0" y="0"/>
                  </a:moveTo>
                  <a:lnTo>
                    <a:pt x="0" y="768"/>
                  </a:lnTo>
                  <a:lnTo>
                    <a:pt x="672" y="768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32" name="Freeform 5"/>
            <p:cNvSpPr>
              <a:spLocks/>
            </p:cNvSpPr>
            <p:nvPr/>
          </p:nvSpPr>
          <p:spPr bwMode="blackWhite">
            <a:xfrm flipH="1" flipV="1">
              <a:off x="2544" y="1728"/>
              <a:ext cx="672" cy="768"/>
            </a:xfrm>
            <a:custGeom>
              <a:avLst/>
              <a:gdLst>
                <a:gd name="T0" fmla="*/ 0 w 672"/>
                <a:gd name="T1" fmla="*/ 0 h 768"/>
                <a:gd name="T2" fmla="*/ 0 w 672"/>
                <a:gd name="T3" fmla="*/ 768 h 768"/>
                <a:gd name="T4" fmla="*/ 672 w 672"/>
                <a:gd name="T5" fmla="*/ 768 h 7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768">
                  <a:moveTo>
                    <a:pt x="0" y="0"/>
                  </a:moveTo>
                  <a:lnTo>
                    <a:pt x="0" y="768"/>
                  </a:lnTo>
                  <a:lnTo>
                    <a:pt x="672" y="768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33" name="Line 6"/>
            <p:cNvSpPr>
              <a:spLocks noChangeShapeType="1"/>
            </p:cNvSpPr>
            <p:nvPr/>
          </p:nvSpPr>
          <p:spPr bwMode="blackWhite">
            <a:xfrm>
              <a:off x="2544" y="2496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76487" name="Line 7"/>
          <p:cNvSpPr>
            <a:spLocks noChangeShapeType="1"/>
          </p:cNvSpPr>
          <p:nvPr/>
        </p:nvSpPr>
        <p:spPr bwMode="blackWhite">
          <a:xfrm rot="-5400000">
            <a:off x="5067300" y="4076700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371600" y="2971800"/>
            <a:ext cx="2133600" cy="3200400"/>
            <a:chOff x="864" y="1152"/>
            <a:chExt cx="1344" cy="2016"/>
          </a:xfrm>
        </p:grpSpPr>
        <p:sp>
          <p:nvSpPr>
            <p:cNvPr id="276489" name="Text Box 9"/>
            <p:cNvSpPr txBox="1">
              <a:spLocks noChangeArrowheads="1"/>
            </p:cNvSpPr>
            <p:nvPr/>
          </p:nvSpPr>
          <p:spPr bwMode="blackWhite">
            <a:xfrm>
              <a:off x="864" y="1152"/>
              <a:ext cx="1344" cy="57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Power</a:t>
              </a:r>
            </a:p>
          </p:txBody>
        </p:sp>
        <p:sp>
          <p:nvSpPr>
            <p:cNvPr id="276490" name="Text Box 10"/>
            <p:cNvSpPr txBox="1">
              <a:spLocks noChangeArrowheads="1"/>
            </p:cNvSpPr>
            <p:nvPr/>
          </p:nvSpPr>
          <p:spPr bwMode="blackWhite">
            <a:xfrm>
              <a:off x="864" y="1872"/>
              <a:ext cx="1344" cy="57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Contribution to the group’s goals </a:t>
              </a:r>
            </a:p>
          </p:txBody>
        </p:sp>
        <p:sp>
          <p:nvSpPr>
            <p:cNvPr id="276491" name="Text Box 11"/>
            <p:cNvSpPr txBox="1">
              <a:spLocks noChangeArrowheads="1"/>
            </p:cNvSpPr>
            <p:nvPr/>
          </p:nvSpPr>
          <p:spPr bwMode="blackWhite">
            <a:xfrm>
              <a:off x="864" y="2592"/>
              <a:ext cx="1344" cy="576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Personal characteristics</a:t>
              </a:r>
            </a:p>
          </p:txBody>
        </p:sp>
      </p:grpSp>
      <p:sp>
        <p:nvSpPr>
          <p:cNvPr id="276492" name="Text Box 12"/>
          <p:cNvSpPr txBox="1">
            <a:spLocks noChangeArrowheads="1"/>
          </p:cNvSpPr>
          <p:nvPr/>
        </p:nvSpPr>
        <p:spPr bwMode="blackWhite">
          <a:xfrm>
            <a:off x="5562600" y="4114800"/>
            <a:ext cx="2133600" cy="9144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Group Member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Status</a:t>
            </a:r>
          </a:p>
        </p:txBody>
      </p:sp>
      <p:sp>
        <p:nvSpPr>
          <p:cNvPr id="30727" name="Text Box 13"/>
          <p:cNvSpPr txBox="1">
            <a:spLocks noChangeArrowheads="1"/>
          </p:cNvSpPr>
          <p:nvPr/>
        </p:nvSpPr>
        <p:spPr bwMode="auto">
          <a:xfrm>
            <a:off x="914400" y="1373188"/>
            <a:ext cx="80772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 socially defined position or rank given to groups or group members by others.</a:t>
            </a:r>
          </a:p>
        </p:txBody>
      </p:sp>
    </p:spTree>
    <p:extLst>
      <p:ext uri="{BB962C8B-B14F-4D97-AF65-F5344CB8AC3E}">
        <p14:creationId xmlns:p14="http://schemas.microsoft.com/office/powerpoint/2010/main" val="5258665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038600"/>
            <a:ext cx="57435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219200"/>
            <a:ext cx="514667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Stages of Group Development</a:t>
            </a:r>
          </a:p>
        </p:txBody>
      </p:sp>
      <p:sp>
        <p:nvSpPr>
          <p:cNvPr id="289797" name="Freeform 5"/>
          <p:cNvSpPr>
            <a:spLocks/>
          </p:cNvSpPr>
          <p:nvPr/>
        </p:nvSpPr>
        <p:spPr bwMode="auto">
          <a:xfrm>
            <a:off x="1524000" y="2066925"/>
            <a:ext cx="6629400" cy="2743200"/>
          </a:xfrm>
          <a:custGeom>
            <a:avLst/>
            <a:gdLst>
              <a:gd name="T0" fmla="*/ 2147483646 w 4368"/>
              <a:gd name="T1" fmla="*/ 0 h 1776"/>
              <a:gd name="T2" fmla="*/ 2147483646 w 4368"/>
              <a:gd name="T3" fmla="*/ 0 h 1776"/>
              <a:gd name="T4" fmla="*/ 2147483646 w 4368"/>
              <a:gd name="T5" fmla="*/ 2147483646 h 1776"/>
              <a:gd name="T6" fmla="*/ 0 w 4368"/>
              <a:gd name="T7" fmla="*/ 2147483646 h 1776"/>
              <a:gd name="T8" fmla="*/ 0 w 4368"/>
              <a:gd name="T9" fmla="*/ 2147483646 h 1776"/>
              <a:gd name="T10" fmla="*/ 2147483646 w 4368"/>
              <a:gd name="T11" fmla="*/ 2147483646 h 17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68"/>
              <a:gd name="T19" fmla="*/ 0 h 1776"/>
              <a:gd name="T20" fmla="*/ 4368 w 4368"/>
              <a:gd name="T21" fmla="*/ 1776 h 17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68" h="1776">
                <a:moveTo>
                  <a:pt x="3744" y="0"/>
                </a:moveTo>
                <a:lnTo>
                  <a:pt x="4368" y="0"/>
                </a:lnTo>
                <a:lnTo>
                  <a:pt x="4368" y="1056"/>
                </a:lnTo>
                <a:lnTo>
                  <a:pt x="0" y="1056"/>
                </a:lnTo>
                <a:lnTo>
                  <a:pt x="0" y="1776"/>
                </a:lnTo>
                <a:lnTo>
                  <a:pt x="336" y="1776"/>
                </a:lnTo>
              </a:path>
            </a:pathLst>
          </a:custGeom>
          <a:noFill/>
          <a:ln w="38100">
            <a:solidFill>
              <a:srgbClr val="00808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58534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16161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16161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6161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6161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16161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6161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6161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6161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6161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8-</a:t>
            </a:r>
            <a:fld id="{48F419E6-555A-4D9C-951A-2323A258CD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Five-Stage Model</a:t>
            </a:r>
            <a:br>
              <a:rPr lang="en-US" altLang="en-US" smtClean="0"/>
            </a:br>
            <a:r>
              <a:rPr lang="en-US" altLang="en-US" smtClean="0"/>
              <a:t>of Group Development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43000" y="1600200"/>
          <a:ext cx="7145337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7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Five-Stage Model of Group Development</a:t>
            </a:r>
          </a:p>
        </p:txBody>
      </p:sp>
      <p:pic>
        <p:nvPicPr>
          <p:cNvPr id="33795" name="Picture 3" descr="bd2020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505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2" name="Line 4"/>
          <p:cNvSpPr>
            <a:spLocks noChangeShapeType="1"/>
          </p:cNvSpPr>
          <p:nvPr/>
        </p:nvSpPr>
        <p:spPr bwMode="auto">
          <a:xfrm>
            <a:off x="914400" y="2667000"/>
            <a:ext cx="70104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173" name="Line 5"/>
          <p:cNvSpPr>
            <a:spLocks noChangeShapeType="1"/>
          </p:cNvSpPr>
          <p:nvPr/>
        </p:nvSpPr>
        <p:spPr bwMode="auto">
          <a:xfrm>
            <a:off x="914400" y="4114800"/>
            <a:ext cx="4953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14400" y="12954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Forming Stage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The first stage in group development, characterized by much uncertainty.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14400" y="277495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Storming Stage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The second stage in group development, characterized by intragroup conflict.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14400" y="4191000"/>
            <a:ext cx="4191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Norming(rule)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Stage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The third stage in group development, characterized by close relationships and cohesiveness.</a:t>
            </a:r>
          </a:p>
        </p:txBody>
      </p:sp>
    </p:spTree>
    <p:extLst>
      <p:ext uri="{BB962C8B-B14F-4D97-AF65-F5344CB8AC3E}">
        <p14:creationId xmlns:p14="http://schemas.microsoft.com/office/powerpoint/2010/main" val="179237121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…Group Development (cont’d)</a:t>
            </a:r>
          </a:p>
        </p:txBody>
      </p:sp>
      <p:sp>
        <p:nvSpPr>
          <p:cNvPr id="264195" name="Line 3"/>
          <p:cNvSpPr>
            <a:spLocks noChangeShapeType="1"/>
          </p:cNvSpPr>
          <p:nvPr/>
        </p:nvSpPr>
        <p:spPr bwMode="auto">
          <a:xfrm>
            <a:off x="914400" y="2895600"/>
            <a:ext cx="7239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4820" name="Picture 4" descr="bd2018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3657600"/>
            <a:ext cx="348456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14400" y="1312863"/>
            <a:ext cx="7315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 Performing Stage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The fourth stage in group development, when the group is fully functional.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914400" y="3048000"/>
            <a:ext cx="4267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5. Adjourning Stage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The final stage in group development for temporary groups, characterized by concern with wrapping up activities rather than performance.</a:t>
            </a:r>
          </a:p>
        </p:txBody>
      </p:sp>
    </p:spTree>
    <p:extLst>
      <p:ext uri="{BB962C8B-B14F-4D97-AF65-F5344CB8AC3E}">
        <p14:creationId xmlns:p14="http://schemas.microsoft.com/office/powerpoint/2010/main" val="205366398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zational Behavior 11e">
  <a:themeElements>
    <a:clrScheme name="Organizational Behavior 11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rganizational Behavior 11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rganizational Behavior 11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zational Behavior 11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zational Behavior 11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zational Behavior 11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zational Behavior 11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zational Behavior 11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zational Behavior 11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obbins Judge EOB 10">
  <a:themeElements>
    <a:clrScheme name="Default Design 8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50000">
              <a:srgbClr val="A50021">
                <a:gamma/>
                <a:shade val="46275"/>
                <a:invGamma/>
              </a:srgbClr>
            </a:gs>
            <a:gs pos="100000">
              <a:srgbClr val="A5002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50000">
              <a:srgbClr val="A50021">
                <a:gamma/>
                <a:shade val="46275"/>
                <a:invGamma/>
              </a:srgbClr>
            </a:gs>
            <a:gs pos="100000">
              <a:srgbClr val="A5002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FFFF"/>
        </a:dk1>
        <a:lt1>
          <a:srgbClr val="FFFFFF"/>
        </a:lt1>
        <a:dk2>
          <a:srgbClr val="FFFF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</TotalTime>
  <Words>1141</Words>
  <Application>Microsoft Office PowerPoint</Application>
  <PresentationFormat>On-screen Show (4:3)</PresentationFormat>
  <Paragraphs>226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Tahoma</vt:lpstr>
      <vt:lpstr>Times New Roman</vt:lpstr>
      <vt:lpstr>Wingdings</vt:lpstr>
      <vt:lpstr>Office Theme</vt:lpstr>
      <vt:lpstr>Contemporary</vt:lpstr>
      <vt:lpstr>Organizational Behavior 11e</vt:lpstr>
      <vt:lpstr>Robbins Judge EOB 10</vt:lpstr>
      <vt:lpstr>PowerPoint Presentation</vt:lpstr>
      <vt:lpstr>Defining and Classifying Groups</vt:lpstr>
      <vt:lpstr>Defining and Classifying Groups (cont’d)</vt:lpstr>
      <vt:lpstr>Why People Join Groups</vt:lpstr>
      <vt:lpstr>Group Structure - Status</vt:lpstr>
      <vt:lpstr>Stages of Group Development</vt:lpstr>
      <vt:lpstr>The Five-Stage Model of Group Development</vt:lpstr>
      <vt:lpstr>The Five-Stage Model of Group Development</vt:lpstr>
      <vt:lpstr>…Group Development (cont’d)</vt:lpstr>
      <vt:lpstr>Group Structure</vt:lpstr>
      <vt:lpstr>Social Loafing </vt:lpstr>
      <vt:lpstr>Ways to Prevent Social Loafing:</vt:lpstr>
      <vt:lpstr>Group Structure - Cohesiveness</vt:lpstr>
      <vt:lpstr>How to Increase Group Cohesiveness</vt:lpstr>
      <vt:lpstr>Group Decision Making</vt:lpstr>
      <vt:lpstr>Group Decision Making</vt:lpstr>
      <vt:lpstr>Learning objectives</vt:lpstr>
      <vt:lpstr>PowerPoint Presentation</vt:lpstr>
      <vt:lpstr>Why conflict Arise</vt:lpstr>
      <vt:lpstr>General causes of conflicts</vt:lpstr>
      <vt:lpstr>Effects of conflict in organizations</vt:lpstr>
      <vt:lpstr>Word Which Initiate a Conflict  Negative Words </vt:lpstr>
      <vt:lpstr>Word Which Resolve a Conflict </vt:lpstr>
      <vt:lpstr>WHAT IS CONFLICT</vt:lpstr>
      <vt:lpstr>Definitions Of Conflict</vt:lpstr>
      <vt:lpstr>Views on conflict</vt:lpstr>
      <vt:lpstr>Conti…</vt:lpstr>
      <vt:lpstr>Types of Conflict</vt:lpstr>
      <vt:lpstr>PowerPoint Presentation</vt:lpstr>
      <vt:lpstr>PowerPoint Presentation</vt:lpstr>
      <vt:lpstr>PowerPoint Presentation</vt:lpstr>
      <vt:lpstr>PowerPoint Presentation</vt:lpstr>
      <vt:lpstr>Stages of Conflicts</vt:lpstr>
      <vt:lpstr>Interpersonal</vt:lpstr>
      <vt:lpstr>Intrapersonal</vt:lpstr>
      <vt:lpstr>Intragroup</vt:lpstr>
      <vt:lpstr>Intergroup</vt:lpstr>
      <vt:lpstr>Now……….</vt:lpstr>
      <vt:lpstr>Conflict Table</vt:lpstr>
      <vt:lpstr>Methods to deal with conflicts</vt:lpstr>
      <vt:lpstr>Steps to resolve conflicts</vt:lpstr>
      <vt:lpstr>Conflict resolution techniques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Ilma</dc:creator>
  <cp:lastModifiedBy>Windows User</cp:lastModifiedBy>
  <cp:revision>23</cp:revision>
  <dcterms:created xsi:type="dcterms:W3CDTF">2019-05-11T05:08:59Z</dcterms:created>
  <dcterms:modified xsi:type="dcterms:W3CDTF">2019-05-13T10:19:51Z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2019-05-11T00:00:00Z</vt:filetime>
  </property>
</Properties>
</file>