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44" r:id="rId2"/>
  </p:sldMasterIdLst>
  <p:notesMasterIdLst>
    <p:notesMasterId r:id="rId44"/>
  </p:notesMasterIdLst>
  <p:sldIdLst>
    <p:sldId id="276" r:id="rId3"/>
    <p:sldId id="274" r:id="rId4"/>
    <p:sldId id="362" r:id="rId5"/>
    <p:sldId id="325" r:id="rId6"/>
    <p:sldId id="360" r:id="rId7"/>
    <p:sldId id="327" r:id="rId8"/>
    <p:sldId id="364" r:id="rId9"/>
    <p:sldId id="377" r:id="rId10"/>
    <p:sldId id="378" r:id="rId11"/>
    <p:sldId id="379" r:id="rId12"/>
    <p:sldId id="395" r:id="rId13"/>
    <p:sldId id="398" r:id="rId14"/>
    <p:sldId id="399" r:id="rId15"/>
    <p:sldId id="401" r:id="rId16"/>
    <p:sldId id="402" r:id="rId17"/>
    <p:sldId id="380" r:id="rId18"/>
    <p:sldId id="381" r:id="rId19"/>
    <p:sldId id="382" r:id="rId20"/>
    <p:sldId id="383" r:id="rId21"/>
    <p:sldId id="385" r:id="rId22"/>
    <p:sldId id="384" r:id="rId23"/>
    <p:sldId id="387" r:id="rId24"/>
    <p:sldId id="386" r:id="rId25"/>
    <p:sldId id="388" r:id="rId26"/>
    <p:sldId id="389" r:id="rId27"/>
    <p:sldId id="390" r:id="rId28"/>
    <p:sldId id="391" r:id="rId29"/>
    <p:sldId id="392" r:id="rId30"/>
    <p:sldId id="393" r:id="rId31"/>
    <p:sldId id="394" r:id="rId32"/>
    <p:sldId id="365" r:id="rId33"/>
    <p:sldId id="366" r:id="rId34"/>
    <p:sldId id="367" r:id="rId35"/>
    <p:sldId id="368" r:id="rId36"/>
    <p:sldId id="369" r:id="rId37"/>
    <p:sldId id="370" r:id="rId38"/>
    <p:sldId id="371" r:id="rId39"/>
    <p:sldId id="372" r:id="rId40"/>
    <p:sldId id="373" r:id="rId41"/>
    <p:sldId id="375" r:id="rId42"/>
    <p:sldId id="363" r:id="rId4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9" d="100"/>
          <a:sy n="69" d="100"/>
        </p:scale>
        <p:origin x="142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A770C3B-12F3-4F0F-BBBA-0B9A65474A08}" type="datetimeFigureOut">
              <a:rPr lang="en-US" smtClean="0"/>
              <a:t>5/12/2019</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0FBBA30-B362-4A33-A795-2E35924CC352}" type="slidenum">
              <a:rPr lang="en-US" smtClean="0"/>
              <a:t>‹#›</a:t>
            </a:fld>
            <a:endParaRPr lang="en-US"/>
          </a:p>
        </p:txBody>
      </p:sp>
    </p:spTree>
    <p:extLst>
      <p:ext uri="{BB962C8B-B14F-4D97-AF65-F5344CB8AC3E}">
        <p14:creationId xmlns:p14="http://schemas.microsoft.com/office/powerpoint/2010/main" val="337784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5835AC4-1A39-4014-87CC-ED6F3A9FC993}" type="slidenum">
              <a:rPr kumimoji="0" lang="tr-TR"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tr-TR"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886693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6026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1436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838279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74638"/>
            <a:ext cx="8229600" cy="11430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3938588"/>
            <a:ext cx="4038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3938588"/>
            <a:ext cx="4038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D191B368-C4A9-4D4D-9606-3E9AB5C7A81B}" type="slidenum">
              <a:rPr lang="tr-TR" altLang="en-US"/>
              <a:pPr/>
              <a:t>‹#›</a:t>
            </a:fld>
            <a:endParaRPr lang="tr-TR" altLang="en-US"/>
          </a:p>
        </p:txBody>
      </p:sp>
    </p:spTree>
    <p:extLst>
      <p:ext uri="{BB962C8B-B14F-4D97-AF65-F5344CB8AC3E}">
        <p14:creationId xmlns:p14="http://schemas.microsoft.com/office/powerpoint/2010/main" val="3952072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85836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0E2656"/>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000" b="0" i="0">
                <a:solidFill>
                  <a:srgbClr val="767676"/>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0222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0E2656"/>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12094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0E2656"/>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53113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5304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85161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5198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5053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9173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5514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39176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975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0811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5/12/2019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41315715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766"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5803391"/>
            <a:ext cx="9144000" cy="105460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703830" y="549973"/>
            <a:ext cx="3736339" cy="558800"/>
          </a:xfrm>
          <a:prstGeom prst="rect">
            <a:avLst/>
          </a:prstGeom>
        </p:spPr>
        <p:txBody>
          <a:bodyPr wrap="square" lIns="0" tIns="0" rIns="0" bIns="0">
            <a:spAutoFit/>
          </a:bodyPr>
          <a:lstStyle>
            <a:lvl1pPr>
              <a:defRPr sz="3500" b="0" i="0">
                <a:solidFill>
                  <a:srgbClr val="0E2656"/>
                </a:solidFill>
                <a:latin typeface="Trebuchet MS"/>
                <a:cs typeface="Trebuchet MS"/>
              </a:defRPr>
            </a:lvl1pPr>
          </a:lstStyle>
          <a:p>
            <a:endParaRPr/>
          </a:p>
        </p:txBody>
      </p:sp>
      <p:sp>
        <p:nvSpPr>
          <p:cNvPr id="3" name="Holder 3"/>
          <p:cNvSpPr>
            <a:spLocks noGrp="1"/>
          </p:cNvSpPr>
          <p:nvPr>
            <p:ph type="body" idx="1"/>
          </p:nvPr>
        </p:nvSpPr>
        <p:spPr>
          <a:xfrm>
            <a:off x="523240" y="1562811"/>
            <a:ext cx="8097519" cy="3804920"/>
          </a:xfrm>
          <a:prstGeom prst="rect">
            <a:avLst/>
          </a:prstGeom>
        </p:spPr>
        <p:txBody>
          <a:bodyPr wrap="square" lIns="0" tIns="0" rIns="0" bIns="0">
            <a:spAutoFit/>
          </a:bodyPr>
          <a:lstStyle>
            <a:lvl1pPr>
              <a:defRPr sz="2000" b="0" i="0">
                <a:solidFill>
                  <a:srgbClr val="767676"/>
                </a:solidFill>
                <a:latin typeface="Trebuchet MS"/>
                <a:cs typeface="Trebuchet MS"/>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5/12/2019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621698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3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hyperlink" Target="http://www.free-graphics.com/clipart/Cartoon/Religion/thumbnails1.shtml" TargetMode="External"/><Relationship Id="rId5" Type="http://schemas.openxmlformats.org/officeDocument/2006/relationships/image" Target="../media/image3.jpeg"/><Relationship Id="rId4" Type="http://schemas.openxmlformats.org/officeDocument/2006/relationships/hyperlink" Target="http://www.free-graphics.com/clipart/Cartoon/Children/thumbnails1.shtml"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229600" cy="3370153"/>
          </a:xfrm>
        </p:spPr>
        <p:txBody>
          <a:bodyPr>
            <a:normAutofit/>
          </a:bodyPr>
          <a:lstStyle/>
          <a:p>
            <a:pPr algn="r"/>
            <a:r>
              <a:rPr lang="en-US" dirty="0"/>
              <a:t>Chapter </a:t>
            </a:r>
            <a:r>
              <a:rPr lang="en-US" dirty="0" smtClean="0"/>
              <a:t>-</a:t>
            </a:r>
            <a:r>
              <a:rPr lang="en-US" dirty="0"/>
              <a:t>4</a:t>
            </a:r>
            <a:r>
              <a:rPr lang="en-US" dirty="0" smtClean="0"/>
              <a:t/>
            </a:r>
            <a:br>
              <a:rPr lang="en-US" dirty="0" smtClean="0"/>
            </a:br>
            <a:r>
              <a:rPr lang="en-US" dirty="0"/>
              <a:t/>
            </a:r>
            <a:br>
              <a:rPr lang="en-US" dirty="0"/>
            </a:br>
            <a:r>
              <a:rPr lang="en-US" dirty="0" smtClean="0"/>
              <a:t>Gender and  Research</a:t>
            </a:r>
            <a:r>
              <a:rPr lang="en-US" sz="2000" dirty="0">
                <a:solidFill>
                  <a:srgbClr val="FF0000"/>
                </a:solidFill>
              </a:rPr>
              <a:t/>
            </a:r>
            <a:br>
              <a:rPr lang="en-US" sz="2000" dirty="0">
                <a:solidFill>
                  <a:srgbClr val="FF0000"/>
                </a:solidFill>
              </a:rPr>
            </a:br>
            <a:r>
              <a:rPr lang="en-US" dirty="0"/>
              <a:t/>
            </a:r>
            <a:br>
              <a:rPr lang="en-US" dirty="0"/>
            </a:br>
            <a:r>
              <a:rPr lang="en-US" dirty="0" err="1"/>
              <a:t>Mohsin</a:t>
            </a:r>
            <a:r>
              <a:rPr lang="en-US" dirty="0"/>
              <a:t> Uddin</a:t>
            </a:r>
          </a:p>
        </p:txBody>
      </p:sp>
    </p:spTree>
    <p:extLst>
      <p:ext uri="{BB962C8B-B14F-4D97-AF65-F5344CB8AC3E}">
        <p14:creationId xmlns:p14="http://schemas.microsoft.com/office/powerpoint/2010/main" val="3092747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53007801"/>
              </p:ext>
            </p:extLst>
          </p:nvPr>
        </p:nvGraphicFramePr>
        <p:xfrm>
          <a:off x="609600" y="1143000"/>
          <a:ext cx="7921626" cy="4191003"/>
        </p:xfrm>
        <a:graphic>
          <a:graphicData uri="http://schemas.openxmlformats.org/drawingml/2006/table">
            <a:tbl>
              <a:tblPr firstRow="1" firstCol="1" bandRow="1">
                <a:tableStyleId>{5C22544A-7EE6-4342-B048-85BDC9FD1C3A}</a:tableStyleId>
              </a:tblPr>
              <a:tblGrid>
                <a:gridCol w="3879112">
                  <a:extLst>
                    <a:ext uri="{9D8B030D-6E8A-4147-A177-3AD203B41FA5}">
                      <a16:colId xmlns:a16="http://schemas.microsoft.com/office/drawing/2014/main" val="4198531261"/>
                    </a:ext>
                  </a:extLst>
                </a:gridCol>
                <a:gridCol w="4042514">
                  <a:extLst>
                    <a:ext uri="{9D8B030D-6E8A-4147-A177-3AD203B41FA5}">
                      <a16:colId xmlns:a16="http://schemas.microsoft.com/office/drawing/2014/main" val="1288557360"/>
                    </a:ext>
                  </a:extLst>
                </a:gridCol>
              </a:tblGrid>
              <a:tr h="428004">
                <a:tc>
                  <a:txBody>
                    <a:bodyPr/>
                    <a:lstStyle/>
                    <a:p>
                      <a:pPr marL="0" marR="0">
                        <a:lnSpc>
                          <a:spcPct val="107000"/>
                        </a:lnSpc>
                        <a:spcBef>
                          <a:spcPts val="0"/>
                        </a:spcBef>
                        <a:spcAft>
                          <a:spcPts val="0"/>
                        </a:spcAft>
                      </a:pPr>
                      <a:r>
                        <a:rPr lang="en-US" sz="2400" dirty="0">
                          <a:solidFill>
                            <a:schemeClr val="tx1"/>
                          </a:solidFill>
                          <a:effectLst/>
                        </a:rPr>
                        <a:t>Violence against Men</a:t>
                      </a:r>
                      <a:endParaRPr lang="en-US" sz="16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2400" dirty="0">
                          <a:solidFill>
                            <a:schemeClr val="tx1"/>
                          </a:solidFill>
                          <a:effectLst/>
                        </a:rPr>
                        <a:t>Violence against Women</a:t>
                      </a:r>
                      <a:endParaRPr lang="en-US" sz="16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49751399"/>
                  </a:ext>
                </a:extLst>
              </a:tr>
              <a:tr h="356681">
                <a:tc>
                  <a:txBody>
                    <a:bodyPr/>
                    <a:lstStyle/>
                    <a:p>
                      <a:pPr marL="0" marR="0">
                        <a:lnSpc>
                          <a:spcPct val="107000"/>
                        </a:lnSpc>
                        <a:spcBef>
                          <a:spcPts val="0"/>
                        </a:spcBef>
                        <a:spcAft>
                          <a:spcPts val="0"/>
                        </a:spcAft>
                      </a:pPr>
                      <a:r>
                        <a:rPr lang="en-US" sz="2000" dirty="0">
                          <a:solidFill>
                            <a:schemeClr val="tx1"/>
                          </a:solidFill>
                          <a:effectLst/>
                        </a:rPr>
                        <a:t>Murder </a:t>
                      </a:r>
                      <a:endParaRPr lang="en-US" sz="2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2000" b="1" dirty="0">
                          <a:effectLst/>
                        </a:rPr>
                        <a:t>Part of a woman's daily life </a:t>
                      </a:r>
                      <a:endParaRPr lang="en-US" sz="16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033013837"/>
                  </a:ext>
                </a:extLst>
              </a:tr>
              <a:tr h="356681">
                <a:tc>
                  <a:txBody>
                    <a:bodyPr/>
                    <a:lstStyle/>
                    <a:p>
                      <a:pPr marL="0" marR="0">
                        <a:lnSpc>
                          <a:spcPct val="107000"/>
                        </a:lnSpc>
                        <a:spcBef>
                          <a:spcPts val="0"/>
                        </a:spcBef>
                        <a:spcAft>
                          <a:spcPts val="0"/>
                        </a:spcAft>
                      </a:pPr>
                      <a:r>
                        <a:rPr lang="en-US" sz="2000" dirty="0">
                          <a:solidFill>
                            <a:schemeClr val="tx1"/>
                          </a:solidFill>
                          <a:effectLst/>
                        </a:rPr>
                        <a:t>Planned </a:t>
                      </a:r>
                      <a:endParaRPr lang="en-US" sz="2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2000" b="1" dirty="0">
                          <a:effectLst/>
                        </a:rPr>
                        <a:t>Dowry </a:t>
                      </a:r>
                      <a:endParaRPr lang="en-US" sz="16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191781536"/>
                  </a:ext>
                </a:extLst>
              </a:tr>
              <a:tr h="713362">
                <a:tc>
                  <a:txBody>
                    <a:bodyPr/>
                    <a:lstStyle/>
                    <a:p>
                      <a:pPr marL="0" marR="0">
                        <a:lnSpc>
                          <a:spcPct val="107000"/>
                        </a:lnSpc>
                        <a:spcBef>
                          <a:spcPts val="0"/>
                        </a:spcBef>
                        <a:spcAft>
                          <a:spcPts val="0"/>
                        </a:spcAft>
                      </a:pPr>
                      <a:r>
                        <a:rPr lang="en-US" sz="2000" dirty="0">
                          <a:solidFill>
                            <a:schemeClr val="tx1"/>
                          </a:solidFill>
                          <a:effectLst/>
                        </a:rPr>
                        <a:t>For a reason- example over property, land, money, women</a:t>
                      </a:r>
                      <a:endParaRPr lang="en-US" sz="2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2000" b="1" dirty="0">
                          <a:effectLst/>
                        </a:rPr>
                        <a:t>Sexual harassment </a:t>
                      </a:r>
                      <a:endParaRPr lang="en-US" sz="16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842123349"/>
                  </a:ext>
                </a:extLst>
              </a:tr>
              <a:tr h="713362">
                <a:tc>
                  <a:txBody>
                    <a:bodyPr/>
                    <a:lstStyle/>
                    <a:p>
                      <a:pPr marL="0" marR="0">
                        <a:lnSpc>
                          <a:spcPct val="107000"/>
                        </a:lnSpc>
                        <a:spcBef>
                          <a:spcPts val="0"/>
                        </a:spcBef>
                        <a:spcAft>
                          <a:spcPts val="0"/>
                        </a:spcAft>
                      </a:pPr>
                      <a:r>
                        <a:rPr lang="en-US" sz="2000" dirty="0">
                          <a:solidFill>
                            <a:schemeClr val="tx1"/>
                          </a:solidFill>
                          <a:effectLst/>
                        </a:rPr>
                        <a:t>Men perpetrating violence against men </a:t>
                      </a:r>
                      <a:endParaRPr lang="en-US" sz="2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2000" b="1" dirty="0">
                          <a:effectLst/>
                        </a:rPr>
                        <a:t>War crimes against women </a:t>
                      </a:r>
                      <a:endParaRPr lang="en-US" sz="16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527981956"/>
                  </a:ext>
                </a:extLst>
              </a:tr>
              <a:tr h="713362">
                <a:tc>
                  <a:txBody>
                    <a:bodyPr/>
                    <a:lstStyle/>
                    <a:p>
                      <a:pPr marL="0" marR="0">
                        <a:lnSpc>
                          <a:spcPct val="107000"/>
                        </a:lnSpc>
                        <a:spcBef>
                          <a:spcPts val="0"/>
                        </a:spcBef>
                        <a:spcAft>
                          <a:spcPts val="0"/>
                        </a:spcAft>
                      </a:pPr>
                      <a:r>
                        <a:rPr lang="en-US" sz="2000" dirty="0">
                          <a:solidFill>
                            <a:schemeClr val="tx1"/>
                          </a:solidFill>
                          <a:effectLst/>
                        </a:rPr>
                        <a:t>Beaten up by a brother for teasing his </a:t>
                      </a:r>
                      <a:endParaRPr lang="en-US" sz="2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2000" b="1" dirty="0">
                          <a:effectLst/>
                        </a:rPr>
                        <a:t>Rape as a weapon of revenge </a:t>
                      </a:r>
                      <a:endParaRPr lang="en-US" sz="16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66383478"/>
                  </a:ext>
                </a:extLst>
              </a:tr>
              <a:tr h="356681">
                <a:tc>
                  <a:txBody>
                    <a:bodyPr/>
                    <a:lstStyle/>
                    <a:p>
                      <a:pPr marL="0" marR="0">
                        <a:lnSpc>
                          <a:spcPct val="107000"/>
                        </a:lnSpc>
                        <a:spcBef>
                          <a:spcPts val="0"/>
                        </a:spcBef>
                        <a:spcAft>
                          <a:spcPts val="0"/>
                        </a:spcAft>
                      </a:pPr>
                      <a:r>
                        <a:rPr lang="en-US" sz="2000" dirty="0">
                          <a:solidFill>
                            <a:schemeClr val="tx1"/>
                          </a:solidFill>
                          <a:effectLst/>
                        </a:rPr>
                        <a:t>Harassed by police </a:t>
                      </a:r>
                      <a:endParaRPr lang="en-US" sz="2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2000" b="1" dirty="0">
                          <a:effectLst/>
                        </a:rPr>
                        <a:t>Child sexual abuse </a:t>
                      </a:r>
                      <a:endParaRPr lang="en-US" sz="16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940565636"/>
                  </a:ext>
                </a:extLst>
              </a:tr>
              <a:tr h="356681">
                <a:tc>
                  <a:txBody>
                    <a:bodyPr/>
                    <a:lstStyle/>
                    <a:p>
                      <a:pPr marL="0" marR="0">
                        <a:lnSpc>
                          <a:spcPct val="107000"/>
                        </a:lnSpc>
                        <a:spcBef>
                          <a:spcPts val="0"/>
                        </a:spcBef>
                        <a:spcAft>
                          <a:spcPts val="0"/>
                        </a:spcAft>
                      </a:pPr>
                      <a:r>
                        <a:rPr lang="en-US" sz="2000" dirty="0">
                          <a:solidFill>
                            <a:schemeClr val="tx1"/>
                          </a:solidFill>
                          <a:effectLst/>
                        </a:rPr>
                        <a:t>Politics</a:t>
                      </a:r>
                      <a:endParaRPr lang="en-US" sz="20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812230212"/>
                  </a:ext>
                </a:extLst>
              </a:tr>
              <a:tr h="196189">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078070797"/>
                  </a:ext>
                </a:extLst>
              </a:tr>
            </a:tbl>
          </a:graphicData>
        </a:graphic>
      </p:graphicFrame>
    </p:spTree>
    <p:extLst>
      <p:ext uri="{BB962C8B-B14F-4D97-AF65-F5344CB8AC3E}">
        <p14:creationId xmlns:p14="http://schemas.microsoft.com/office/powerpoint/2010/main" val="339793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432" y="152400"/>
            <a:ext cx="7886700" cy="1325563"/>
          </a:xfrm>
        </p:spPr>
        <p:txBody>
          <a:bodyPr/>
          <a:lstStyle/>
          <a:p>
            <a:r>
              <a:rPr lang="en-US" dirty="0">
                <a:solidFill>
                  <a:srgbClr val="C00000"/>
                </a:solidFill>
              </a:rPr>
              <a:t>ISSUES RELATED TO GENDER IN SCHOOL </a:t>
            </a:r>
          </a:p>
        </p:txBody>
      </p:sp>
      <p:sp>
        <p:nvSpPr>
          <p:cNvPr id="3" name="Content Placeholder 2"/>
          <p:cNvSpPr>
            <a:spLocks noGrp="1"/>
          </p:cNvSpPr>
          <p:nvPr>
            <p:ph idx="1"/>
          </p:nvPr>
        </p:nvSpPr>
        <p:spPr>
          <a:xfrm>
            <a:off x="628650" y="1371600"/>
            <a:ext cx="7886700" cy="4729163"/>
          </a:xfrm>
        </p:spPr>
        <p:txBody>
          <a:bodyPr>
            <a:noAutofit/>
          </a:bodyPr>
          <a:lstStyle/>
          <a:p>
            <a:r>
              <a:rPr lang="en-US" sz="2800" dirty="0"/>
              <a:t>The socialization of gender within our schools assures that girls are made aware that they are unequal to </a:t>
            </a:r>
            <a:r>
              <a:rPr lang="en-US" sz="2800" dirty="0" smtClean="0"/>
              <a:t>boys.</a:t>
            </a:r>
          </a:p>
          <a:p>
            <a:r>
              <a:rPr lang="en-US" sz="2800" dirty="0">
                <a:solidFill>
                  <a:srgbClr val="00B050"/>
                </a:solidFill>
              </a:rPr>
              <a:t>When different behaviors are tolerated for boys than for girls because 'boys will be boys', schools are </a:t>
            </a:r>
            <a:r>
              <a:rPr lang="en-US" sz="2800" dirty="0" smtClean="0">
                <a:solidFill>
                  <a:srgbClr val="00B050"/>
                </a:solidFill>
              </a:rPr>
              <a:t>continuing </a:t>
            </a:r>
            <a:r>
              <a:rPr lang="en-US" sz="2800" dirty="0">
                <a:solidFill>
                  <a:srgbClr val="00B050"/>
                </a:solidFill>
              </a:rPr>
              <a:t>the </a:t>
            </a:r>
            <a:r>
              <a:rPr lang="en-US" sz="2800" dirty="0" smtClean="0">
                <a:solidFill>
                  <a:srgbClr val="00B050"/>
                </a:solidFill>
              </a:rPr>
              <a:t>oppression/domination </a:t>
            </a:r>
            <a:r>
              <a:rPr lang="en-US" sz="2800" dirty="0">
                <a:solidFill>
                  <a:srgbClr val="00B050"/>
                </a:solidFill>
              </a:rPr>
              <a:t>of females</a:t>
            </a:r>
            <a:r>
              <a:rPr lang="en-US" sz="2800" dirty="0" smtClean="0">
                <a:solidFill>
                  <a:srgbClr val="00B050"/>
                </a:solidFill>
              </a:rPr>
              <a:t>.</a:t>
            </a:r>
          </a:p>
          <a:p>
            <a:r>
              <a:rPr lang="en-US" sz="2800" dirty="0"/>
              <a:t>There is some evidence that girls are becoming more academically successful than boys, </a:t>
            </a:r>
            <a:endParaRPr lang="en-US" sz="2800" dirty="0" smtClean="0"/>
          </a:p>
          <a:p>
            <a:r>
              <a:rPr lang="en-US" sz="2800" dirty="0" smtClean="0">
                <a:solidFill>
                  <a:srgbClr val="00B050"/>
                </a:solidFill>
              </a:rPr>
              <a:t>Girls </a:t>
            </a:r>
            <a:r>
              <a:rPr lang="en-US" sz="2800" dirty="0">
                <a:solidFill>
                  <a:srgbClr val="00B050"/>
                </a:solidFill>
              </a:rPr>
              <a:t>are praised for being neat, quiet, and calm, whereas boys are encouraged to think independently, be active and speak up. </a:t>
            </a:r>
          </a:p>
        </p:txBody>
      </p:sp>
    </p:spTree>
    <p:extLst>
      <p:ext uri="{BB962C8B-B14F-4D97-AF65-F5344CB8AC3E}">
        <p14:creationId xmlns:p14="http://schemas.microsoft.com/office/powerpoint/2010/main" val="140586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Difference between Patriarchy and Matriarchy</a:t>
            </a:r>
          </a:p>
        </p:txBody>
      </p:sp>
      <p:graphicFrame>
        <p:nvGraphicFramePr>
          <p:cNvPr id="5" name="Content Placeholder 4"/>
          <p:cNvGraphicFramePr>
            <a:graphicFrameLocks noGrp="1"/>
          </p:cNvGraphicFramePr>
          <p:nvPr>
            <p:ph idx="1"/>
            <p:extLst/>
          </p:nvPr>
        </p:nvGraphicFramePr>
        <p:xfrm>
          <a:off x="628650" y="1825625"/>
          <a:ext cx="7886700" cy="3937000"/>
        </p:xfrm>
        <a:graphic>
          <a:graphicData uri="http://schemas.openxmlformats.org/drawingml/2006/table">
            <a:tbl>
              <a:tblPr firstRow="1" bandRow="1">
                <a:tableStyleId>{5C22544A-7EE6-4342-B048-85BDC9FD1C3A}</a:tableStyleId>
              </a:tblPr>
              <a:tblGrid>
                <a:gridCol w="1657350">
                  <a:extLst>
                    <a:ext uri="{9D8B030D-6E8A-4147-A177-3AD203B41FA5}">
                      <a16:colId xmlns:a16="http://schemas.microsoft.com/office/drawing/2014/main" val="1013197987"/>
                    </a:ext>
                  </a:extLst>
                </a:gridCol>
                <a:gridCol w="2971800">
                  <a:extLst>
                    <a:ext uri="{9D8B030D-6E8A-4147-A177-3AD203B41FA5}">
                      <a16:colId xmlns:a16="http://schemas.microsoft.com/office/drawing/2014/main" val="1233666401"/>
                    </a:ext>
                  </a:extLst>
                </a:gridCol>
                <a:gridCol w="3257550">
                  <a:extLst>
                    <a:ext uri="{9D8B030D-6E8A-4147-A177-3AD203B41FA5}">
                      <a16:colId xmlns:a16="http://schemas.microsoft.com/office/drawing/2014/main" val="2981008126"/>
                    </a:ext>
                  </a:extLst>
                </a:gridCol>
              </a:tblGrid>
              <a:tr h="370840">
                <a:tc>
                  <a:txBody>
                    <a:bodyPr/>
                    <a:lstStyle/>
                    <a:p>
                      <a:r>
                        <a:rPr lang="en-US" sz="2400" dirty="0" smtClean="0"/>
                        <a:t>Characters</a:t>
                      </a:r>
                      <a:endParaRPr lang="en-US" sz="2400" dirty="0"/>
                    </a:p>
                  </a:txBody>
                  <a:tcPr/>
                </a:tc>
                <a:tc>
                  <a:txBody>
                    <a:bodyPr/>
                    <a:lstStyle/>
                    <a:p>
                      <a:r>
                        <a:rPr lang="en-US" sz="2400" dirty="0" smtClean="0"/>
                        <a:t>Patriarchy</a:t>
                      </a:r>
                      <a:endParaRPr lang="en-US" sz="2400" dirty="0"/>
                    </a:p>
                  </a:txBody>
                  <a:tcPr/>
                </a:tc>
                <a:tc>
                  <a:txBody>
                    <a:bodyPr/>
                    <a:lstStyle/>
                    <a:p>
                      <a:r>
                        <a:rPr lang="en-US" sz="2400" dirty="0" smtClean="0"/>
                        <a:t>Matriarchy </a:t>
                      </a:r>
                      <a:endParaRPr lang="en-US" sz="2400" dirty="0"/>
                    </a:p>
                  </a:txBody>
                  <a:tcPr/>
                </a:tc>
                <a:extLst>
                  <a:ext uri="{0D108BD9-81ED-4DB2-BD59-A6C34878D82A}">
                    <a16:rowId xmlns:a16="http://schemas.microsoft.com/office/drawing/2014/main" val="613217309"/>
                  </a:ext>
                </a:extLst>
              </a:tr>
              <a:tr h="370840">
                <a:tc>
                  <a:txBody>
                    <a:bodyPr/>
                    <a:lstStyle/>
                    <a:p>
                      <a:r>
                        <a:rPr lang="en-US" sz="2000" dirty="0" smtClean="0"/>
                        <a:t>House Hold</a:t>
                      </a:r>
                      <a:endParaRPr lang="en-US" sz="2000" dirty="0"/>
                    </a:p>
                  </a:txBody>
                  <a:tcPr/>
                </a:tc>
                <a:tc>
                  <a:txBody>
                    <a:bodyPr/>
                    <a:lstStyle/>
                    <a:p>
                      <a:r>
                        <a:rPr lang="en-US" sz="2000" dirty="0" smtClean="0"/>
                        <a:t>Father is the head of the household</a:t>
                      </a:r>
                      <a:endParaRPr lang="en-US" sz="2000" dirty="0"/>
                    </a:p>
                  </a:txBody>
                  <a:tcPr/>
                </a:tc>
                <a:tc>
                  <a:txBody>
                    <a:bodyPr/>
                    <a:lstStyle/>
                    <a:p>
                      <a:r>
                        <a:rPr lang="en-US" sz="2000" dirty="0" smtClean="0"/>
                        <a:t>Mother is the head of the household</a:t>
                      </a:r>
                      <a:endParaRPr lang="en-US" sz="2000" dirty="0"/>
                    </a:p>
                  </a:txBody>
                  <a:tcPr/>
                </a:tc>
                <a:extLst>
                  <a:ext uri="{0D108BD9-81ED-4DB2-BD59-A6C34878D82A}">
                    <a16:rowId xmlns:a16="http://schemas.microsoft.com/office/drawing/2014/main" val="2706597041"/>
                  </a:ext>
                </a:extLst>
              </a:tr>
              <a:tr h="370840">
                <a:tc>
                  <a:txBody>
                    <a:bodyPr/>
                    <a:lstStyle/>
                    <a:p>
                      <a:r>
                        <a:rPr lang="en-US" sz="2000" dirty="0" smtClean="0"/>
                        <a:t>Power</a:t>
                      </a:r>
                      <a:endParaRPr lang="en-US" sz="2000" dirty="0"/>
                    </a:p>
                  </a:txBody>
                  <a:tcPr/>
                </a:tc>
                <a:tc>
                  <a:txBody>
                    <a:bodyPr/>
                    <a:lstStyle/>
                    <a:p>
                      <a:r>
                        <a:rPr lang="en-US" sz="2000" dirty="0" smtClean="0"/>
                        <a:t>The father has more power and control over others</a:t>
                      </a:r>
                      <a:endParaRPr lang="en-US" sz="2000" dirty="0"/>
                    </a:p>
                  </a:txBody>
                  <a:tcPr/>
                </a:tc>
                <a:tc>
                  <a:txBody>
                    <a:bodyPr/>
                    <a:lstStyle/>
                    <a:p>
                      <a:r>
                        <a:rPr lang="en-US" sz="2000" dirty="0" smtClean="0"/>
                        <a:t>The mother has more power and control over others</a:t>
                      </a:r>
                      <a:endParaRPr lang="en-US" sz="2000" dirty="0"/>
                    </a:p>
                  </a:txBody>
                  <a:tcPr/>
                </a:tc>
                <a:extLst>
                  <a:ext uri="{0D108BD9-81ED-4DB2-BD59-A6C34878D82A}">
                    <a16:rowId xmlns:a16="http://schemas.microsoft.com/office/drawing/2014/main" val="1893665712"/>
                  </a:ext>
                </a:extLst>
              </a:tr>
              <a:tr h="370840">
                <a:tc>
                  <a:txBody>
                    <a:bodyPr/>
                    <a:lstStyle/>
                    <a:p>
                      <a:r>
                        <a:rPr lang="en-US" sz="2000" dirty="0" smtClean="0"/>
                        <a:t>Property</a:t>
                      </a:r>
                      <a:endParaRPr lang="en-US" sz="2000" dirty="0"/>
                    </a:p>
                  </a:txBody>
                  <a:tcPr/>
                </a:tc>
                <a:tc>
                  <a:txBody>
                    <a:bodyPr/>
                    <a:lstStyle/>
                    <a:p>
                      <a:r>
                        <a:rPr lang="en-US" sz="2000" dirty="0" smtClean="0"/>
                        <a:t>The ownership of property goes to males. </a:t>
                      </a:r>
                      <a:endParaRPr lang="en-US" sz="2000" dirty="0"/>
                    </a:p>
                  </a:txBody>
                  <a:tcPr/>
                </a:tc>
                <a:tc>
                  <a:txBody>
                    <a:bodyPr/>
                    <a:lstStyle/>
                    <a:p>
                      <a:r>
                        <a:rPr lang="en-US" sz="2000" dirty="0" smtClean="0"/>
                        <a:t>The ownership of property goes to females</a:t>
                      </a:r>
                      <a:endParaRPr lang="en-US" sz="2000" dirty="0"/>
                    </a:p>
                  </a:txBody>
                  <a:tcPr/>
                </a:tc>
                <a:extLst>
                  <a:ext uri="{0D108BD9-81ED-4DB2-BD59-A6C34878D82A}">
                    <a16:rowId xmlns:a16="http://schemas.microsoft.com/office/drawing/2014/main" val="94468161"/>
                  </a:ext>
                </a:extLst>
              </a:tr>
              <a:tr h="370840">
                <a:tc>
                  <a:txBody>
                    <a:bodyPr/>
                    <a:lstStyle/>
                    <a:p>
                      <a:r>
                        <a:rPr lang="en-US" sz="2000" dirty="0" smtClean="0"/>
                        <a:t>Governance</a:t>
                      </a:r>
                      <a:endParaRPr lang="en-US" sz="2000" dirty="0"/>
                    </a:p>
                  </a:txBody>
                  <a:tcPr/>
                </a:tc>
                <a:tc>
                  <a:txBody>
                    <a:bodyPr/>
                    <a:lstStyle/>
                    <a:p>
                      <a:r>
                        <a:rPr lang="en-US" sz="2000" dirty="0" smtClean="0"/>
                        <a:t>The society is governed by Males</a:t>
                      </a:r>
                      <a:endParaRPr lang="en-US" sz="2000" dirty="0"/>
                    </a:p>
                  </a:txBody>
                  <a:tcPr/>
                </a:tc>
                <a:tc>
                  <a:txBody>
                    <a:bodyPr/>
                    <a:lstStyle/>
                    <a:p>
                      <a:r>
                        <a:rPr lang="en-US" sz="2000" dirty="0" smtClean="0"/>
                        <a:t>The society is governed by females</a:t>
                      </a:r>
                      <a:endParaRPr lang="en-US" sz="2000" dirty="0"/>
                    </a:p>
                  </a:txBody>
                  <a:tcPr/>
                </a:tc>
                <a:extLst>
                  <a:ext uri="{0D108BD9-81ED-4DB2-BD59-A6C34878D82A}">
                    <a16:rowId xmlns:a16="http://schemas.microsoft.com/office/drawing/2014/main" val="543302658"/>
                  </a:ext>
                </a:extLst>
              </a:tr>
              <a:tr h="3708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660449693"/>
                  </a:ext>
                </a:extLst>
              </a:tr>
            </a:tbl>
          </a:graphicData>
        </a:graphic>
      </p:graphicFrame>
    </p:spTree>
    <p:extLst>
      <p:ext uri="{BB962C8B-B14F-4D97-AF65-F5344CB8AC3E}">
        <p14:creationId xmlns:p14="http://schemas.microsoft.com/office/powerpoint/2010/main" val="981319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4"/>
          </a:xfrm>
        </p:spPr>
        <p:txBody>
          <a:bodyPr/>
          <a:lstStyle/>
          <a:p>
            <a:r>
              <a:rPr lang="en-US" dirty="0">
                <a:solidFill>
                  <a:srgbClr val="C00000"/>
                </a:solidFill>
              </a:rPr>
              <a:t>Social Attitudes towards Girl’s Education </a:t>
            </a:r>
          </a:p>
        </p:txBody>
      </p:sp>
      <p:sp>
        <p:nvSpPr>
          <p:cNvPr id="3" name="Content Placeholder 2"/>
          <p:cNvSpPr>
            <a:spLocks noGrp="1"/>
          </p:cNvSpPr>
          <p:nvPr>
            <p:ph idx="1"/>
          </p:nvPr>
        </p:nvSpPr>
        <p:spPr>
          <a:xfrm>
            <a:off x="628650" y="1143001"/>
            <a:ext cx="7886700" cy="5033962"/>
          </a:xfrm>
        </p:spPr>
        <p:txBody>
          <a:bodyPr>
            <a:normAutofit lnSpcReduction="10000"/>
          </a:bodyPr>
          <a:lstStyle/>
          <a:p>
            <a:pPr marL="0" indent="0" algn="just">
              <a:buNone/>
            </a:pPr>
            <a:r>
              <a:rPr lang="en-US" sz="2800" dirty="0"/>
              <a:t>The social barriers and social attitudes standing in the way of girls attending schools - poverty, compulsions of older girls in families having to look after the home and siblings, </a:t>
            </a:r>
            <a:endParaRPr lang="en-US" sz="2800" dirty="0" smtClean="0"/>
          </a:p>
          <a:p>
            <a:pPr marL="0" indent="0" algn="just">
              <a:buNone/>
            </a:pPr>
            <a:r>
              <a:rPr lang="en-US" sz="2800" dirty="0" smtClean="0">
                <a:solidFill>
                  <a:srgbClr val="00B050"/>
                </a:solidFill>
              </a:rPr>
              <a:t>the </a:t>
            </a:r>
            <a:r>
              <a:rPr lang="en-US" sz="2800" dirty="0">
                <a:solidFill>
                  <a:srgbClr val="00B050"/>
                </a:solidFill>
              </a:rPr>
              <a:t>conception or misconception that girls do not need education and/or that what is taught in schools is irrelevant to them, parents seeing limited (economic) benefits in educating daughters, </a:t>
            </a:r>
            <a:endParaRPr lang="en-US" sz="2800" dirty="0" smtClean="0">
              <a:solidFill>
                <a:srgbClr val="00B050"/>
              </a:solidFill>
            </a:endParaRPr>
          </a:p>
          <a:p>
            <a:pPr marL="0" indent="0" algn="just">
              <a:buNone/>
            </a:pPr>
            <a:r>
              <a:rPr lang="en-US" sz="2800" dirty="0" smtClean="0"/>
              <a:t>lack </a:t>
            </a:r>
            <a:r>
              <a:rPr lang="en-US" sz="2800" dirty="0"/>
              <a:t>of women teachers and separate schools for girls, supportive facilities (like adequate and clean toilets in schools) and transport facilities to travel to school and back, all these inhibit parents from getting their girls enrolled</a:t>
            </a:r>
            <a:r>
              <a:rPr lang="en-US" dirty="0"/>
              <a:t>. </a:t>
            </a:r>
          </a:p>
        </p:txBody>
      </p:sp>
    </p:spTree>
    <p:extLst>
      <p:ext uri="{BB962C8B-B14F-4D97-AF65-F5344CB8AC3E}">
        <p14:creationId xmlns:p14="http://schemas.microsoft.com/office/powerpoint/2010/main" val="2275846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solidFill>
                  <a:srgbClr val="FF0000"/>
                </a:solidFill>
              </a:rPr>
              <a:t>Gender attribute </a:t>
            </a:r>
            <a:endParaRPr lang="en-US" dirty="0">
              <a:solidFill>
                <a:srgbClr val="FF0000"/>
              </a:solidFill>
            </a:endParaRPr>
          </a:p>
        </p:txBody>
      </p:sp>
      <p:sp>
        <p:nvSpPr>
          <p:cNvPr id="3" name="Content Placeholder 2"/>
          <p:cNvSpPr>
            <a:spLocks noGrp="1"/>
          </p:cNvSpPr>
          <p:nvPr>
            <p:ph idx="1"/>
          </p:nvPr>
        </p:nvSpPr>
        <p:spPr/>
        <p:txBody>
          <a:bodyPr/>
          <a:lstStyle/>
          <a:p>
            <a:r>
              <a:rPr lang="en-US" sz="2400" dirty="0"/>
              <a:t>Males are more intelligent than females </a:t>
            </a:r>
            <a:endParaRPr lang="en-US" sz="2400" dirty="0" smtClean="0"/>
          </a:p>
          <a:p>
            <a:r>
              <a:rPr lang="en-US" sz="2400" dirty="0"/>
              <a:t>Males are more self-confidence than </a:t>
            </a:r>
            <a:r>
              <a:rPr lang="en-US" sz="2400" dirty="0" smtClean="0"/>
              <a:t>females</a:t>
            </a:r>
          </a:p>
          <a:p>
            <a:r>
              <a:rPr lang="en-US" sz="2400" dirty="0"/>
              <a:t>Certain types of social activities are not suitable for women</a:t>
            </a:r>
            <a:r>
              <a:rPr lang="en-US" sz="2400" dirty="0" smtClean="0"/>
              <a:t>.</a:t>
            </a:r>
          </a:p>
          <a:p>
            <a:r>
              <a:rPr lang="en-US" sz="2400" dirty="0"/>
              <a:t>Males have greater tolerance to pain than </a:t>
            </a:r>
            <a:r>
              <a:rPr lang="en-US" sz="2400" dirty="0" smtClean="0"/>
              <a:t>females</a:t>
            </a:r>
          </a:p>
          <a:p>
            <a:r>
              <a:rPr lang="en-US" sz="2400" dirty="0"/>
              <a:t>Some jobs are more suitable to females than to males</a:t>
            </a:r>
            <a:r>
              <a:rPr lang="en-US" sz="2400" dirty="0" smtClean="0"/>
              <a:t>.</a:t>
            </a:r>
          </a:p>
          <a:p>
            <a:r>
              <a:rPr lang="en-US" sz="2400" dirty="0"/>
              <a:t>Household work is the duty of all women and girls </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val="585837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FF0000"/>
                </a:solidFill>
              </a:rPr>
              <a:t>Biological attribute </a:t>
            </a:r>
            <a:r>
              <a:rPr lang="en-US" sz="3600" b="1" dirty="0">
                <a:latin typeface="Calibri" panose="020F0502020204030204" pitchFamily="34" charset="0"/>
                <a:ea typeface="Calibri" panose="020F0502020204030204" pitchFamily="34" charset="0"/>
                <a:cs typeface="Mangal" panose="02040503050203030202" pitchFamily="18" charset="0"/>
              </a:rPr>
              <a:t/>
            </a:r>
            <a:br>
              <a:rPr lang="en-US" sz="3600" b="1" dirty="0">
                <a:latin typeface="Calibri" panose="020F0502020204030204" pitchFamily="34" charset="0"/>
                <a:ea typeface="Calibri" panose="020F0502020204030204" pitchFamily="34" charset="0"/>
                <a:cs typeface="Mangal" panose="02040503050203030202" pitchFamily="18" charset="0"/>
              </a:rPr>
            </a:br>
            <a:endParaRPr lang="en-US" dirty="0"/>
          </a:p>
        </p:txBody>
      </p:sp>
      <p:sp>
        <p:nvSpPr>
          <p:cNvPr id="3" name="Content Placeholder 2"/>
          <p:cNvSpPr>
            <a:spLocks noGrp="1"/>
          </p:cNvSpPr>
          <p:nvPr>
            <p:ph idx="1"/>
          </p:nvPr>
        </p:nvSpPr>
        <p:spPr/>
        <p:txBody>
          <a:bodyPr/>
          <a:lstStyle/>
          <a:p>
            <a:r>
              <a:rPr lang="en-US" sz="2400" dirty="0"/>
              <a:t>Women may tolerate children. </a:t>
            </a:r>
            <a:endParaRPr lang="en-US" sz="2400" dirty="0" smtClean="0"/>
          </a:p>
          <a:p>
            <a:r>
              <a:rPr lang="en-US" sz="2400" dirty="0"/>
              <a:t>Female voice is generally harsher than that of males. </a:t>
            </a:r>
            <a:endParaRPr lang="en-US" sz="2400" dirty="0" smtClean="0"/>
          </a:p>
          <a:p>
            <a:r>
              <a:rPr lang="en-US" sz="2400" dirty="0"/>
              <a:t>For a women, the looks and character are more important than anything else </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Tree>
    <p:extLst>
      <p:ext uri="{BB962C8B-B14F-4D97-AF65-F5344CB8AC3E}">
        <p14:creationId xmlns:p14="http://schemas.microsoft.com/office/powerpoint/2010/main" val="3469284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0701" y="387222"/>
            <a:ext cx="4018915" cy="756920"/>
          </a:xfrm>
          <a:prstGeom prst="rect">
            <a:avLst/>
          </a:prstGeom>
        </p:spPr>
        <p:txBody>
          <a:bodyPr vert="horz" wrap="square" lIns="0" tIns="12700" rIns="0" bIns="0" rtlCol="0">
            <a:spAutoFit/>
          </a:bodyPr>
          <a:lstStyle/>
          <a:p>
            <a:pPr marL="12700">
              <a:lnSpc>
                <a:spcPct val="100000"/>
              </a:lnSpc>
              <a:spcBef>
                <a:spcPts val="100"/>
              </a:spcBef>
            </a:pPr>
            <a:r>
              <a:rPr dirty="0"/>
              <a:t>What </a:t>
            </a:r>
            <a:r>
              <a:rPr spc="-5" dirty="0"/>
              <a:t>is</a:t>
            </a:r>
            <a:r>
              <a:rPr spc="-55" dirty="0"/>
              <a:t> </a:t>
            </a:r>
            <a:r>
              <a:rPr spc="-5" dirty="0"/>
              <a:t>Research?</a:t>
            </a:r>
          </a:p>
        </p:txBody>
      </p:sp>
      <p:sp>
        <p:nvSpPr>
          <p:cNvPr id="3" name="object 3"/>
          <p:cNvSpPr txBox="1"/>
          <p:nvPr/>
        </p:nvSpPr>
        <p:spPr>
          <a:xfrm>
            <a:off x="535940" y="1631645"/>
            <a:ext cx="8062595" cy="4208145"/>
          </a:xfrm>
          <a:prstGeom prst="rect">
            <a:avLst/>
          </a:prstGeom>
        </p:spPr>
        <p:txBody>
          <a:bodyPr vert="horz" wrap="square" lIns="0" tIns="12065" rIns="0" bIns="0" rtlCol="0">
            <a:spAutoFit/>
          </a:bodyPr>
          <a:lstStyle/>
          <a:p>
            <a:pPr marL="355600" marR="5080" indent="-342900">
              <a:lnSpc>
                <a:spcPct val="100000"/>
              </a:lnSpc>
              <a:spcBef>
                <a:spcPts val="95"/>
              </a:spcBef>
              <a:buFont typeface="Arial"/>
              <a:buChar char="•"/>
              <a:tabLst>
                <a:tab pos="354965" algn="l"/>
                <a:tab pos="355600" algn="l"/>
              </a:tabLst>
            </a:pPr>
            <a:r>
              <a:rPr sz="2800" spc="-5" dirty="0">
                <a:latin typeface="Tahoma"/>
                <a:cs typeface="Tahoma"/>
              </a:rPr>
              <a:t>Search </a:t>
            </a:r>
            <a:r>
              <a:rPr sz="2800" spc="-15" dirty="0">
                <a:latin typeface="Tahoma"/>
                <a:cs typeface="Tahoma"/>
              </a:rPr>
              <a:t>for </a:t>
            </a:r>
            <a:r>
              <a:rPr sz="2800" spc="-5" dirty="0">
                <a:latin typeface="Tahoma"/>
                <a:cs typeface="Tahoma"/>
              </a:rPr>
              <a:t>an </a:t>
            </a:r>
            <a:r>
              <a:rPr sz="2800" spc="-5" dirty="0">
                <a:solidFill>
                  <a:srgbClr val="FF0000"/>
                </a:solidFill>
                <a:latin typeface="Tahoma"/>
                <a:cs typeface="Tahoma"/>
              </a:rPr>
              <a:t>answer to a question </a:t>
            </a:r>
            <a:r>
              <a:rPr sz="2800" spc="-10" dirty="0">
                <a:latin typeface="Tahoma"/>
                <a:cs typeface="Tahoma"/>
              </a:rPr>
              <a:t>/</a:t>
            </a:r>
            <a:r>
              <a:rPr sz="2800" spc="-10" dirty="0">
                <a:solidFill>
                  <a:srgbClr val="FF0000"/>
                </a:solidFill>
                <a:latin typeface="Tahoma"/>
                <a:cs typeface="Tahoma"/>
              </a:rPr>
              <a:t>solution </a:t>
            </a:r>
            <a:r>
              <a:rPr sz="2800" spc="-5" dirty="0">
                <a:solidFill>
                  <a:srgbClr val="FF0000"/>
                </a:solidFill>
                <a:latin typeface="Tahoma"/>
                <a:cs typeface="Tahoma"/>
              </a:rPr>
              <a:t>to a  problem</a:t>
            </a:r>
            <a:endParaRPr sz="2800">
              <a:latin typeface="Tahoma"/>
              <a:cs typeface="Tahoma"/>
            </a:endParaRPr>
          </a:p>
          <a:p>
            <a:pPr marL="355600" marR="468630" indent="-342900">
              <a:lnSpc>
                <a:spcPct val="100000"/>
              </a:lnSpc>
              <a:spcBef>
                <a:spcPts val="675"/>
              </a:spcBef>
              <a:buFont typeface="Arial"/>
              <a:buChar char="•"/>
              <a:tabLst>
                <a:tab pos="354965" algn="l"/>
                <a:tab pos="355600" algn="l"/>
              </a:tabLst>
            </a:pPr>
            <a:r>
              <a:rPr sz="2800" spc="-5" dirty="0">
                <a:latin typeface="Tahoma"/>
                <a:cs typeface="Tahoma"/>
              </a:rPr>
              <a:t>to extend knowledge, </a:t>
            </a:r>
            <a:r>
              <a:rPr sz="2800" spc="-20" dirty="0">
                <a:latin typeface="Tahoma"/>
                <a:cs typeface="Tahoma"/>
              </a:rPr>
              <a:t>unravel </a:t>
            </a:r>
            <a:r>
              <a:rPr sz="2800" spc="-10" dirty="0">
                <a:latin typeface="Tahoma"/>
                <a:cs typeface="Tahoma"/>
              </a:rPr>
              <a:t>mysteries, </a:t>
            </a:r>
            <a:r>
              <a:rPr sz="2800" spc="-5" dirty="0">
                <a:latin typeface="Tahoma"/>
                <a:cs typeface="Tahoma"/>
              </a:rPr>
              <a:t>build  theories</a:t>
            </a:r>
            <a:endParaRPr sz="2800">
              <a:latin typeface="Tahoma"/>
              <a:cs typeface="Tahoma"/>
            </a:endParaRPr>
          </a:p>
          <a:p>
            <a:pPr marL="355600" marR="622300" indent="-342900">
              <a:lnSpc>
                <a:spcPct val="100000"/>
              </a:lnSpc>
              <a:spcBef>
                <a:spcPts val="675"/>
              </a:spcBef>
              <a:buFont typeface="Arial"/>
              <a:buChar char="•"/>
              <a:tabLst>
                <a:tab pos="354965" algn="l"/>
                <a:tab pos="355600" algn="l"/>
              </a:tabLst>
            </a:pPr>
            <a:r>
              <a:rPr sz="2800" spc="-150" dirty="0">
                <a:latin typeface="Tahoma"/>
                <a:cs typeface="Tahoma"/>
              </a:rPr>
              <a:t>To </a:t>
            </a:r>
            <a:r>
              <a:rPr sz="2800" spc="-15" dirty="0">
                <a:latin typeface="Tahoma"/>
                <a:cs typeface="Tahoma"/>
              </a:rPr>
              <a:t>verify </a:t>
            </a:r>
            <a:r>
              <a:rPr sz="2800" spc="-5" dirty="0">
                <a:latin typeface="Tahoma"/>
                <a:cs typeface="Tahoma"/>
              </a:rPr>
              <a:t>&amp; test </a:t>
            </a:r>
            <a:r>
              <a:rPr sz="2800" spc="-10" dirty="0">
                <a:latin typeface="Tahoma"/>
                <a:cs typeface="Tahoma"/>
              </a:rPr>
              <a:t>facts, </a:t>
            </a:r>
            <a:r>
              <a:rPr sz="2800" spc="-5" dirty="0">
                <a:latin typeface="Tahoma"/>
                <a:cs typeface="Tahoma"/>
              </a:rPr>
              <a:t>predict </a:t>
            </a:r>
            <a:r>
              <a:rPr sz="2800" spc="-10" dirty="0">
                <a:latin typeface="Tahoma"/>
                <a:cs typeface="Tahoma"/>
              </a:rPr>
              <a:t>events </a:t>
            </a:r>
            <a:r>
              <a:rPr sz="2800" spc="-5" dirty="0">
                <a:latin typeface="Tahoma"/>
                <a:cs typeface="Tahoma"/>
              </a:rPr>
              <a:t>&amp; </a:t>
            </a:r>
            <a:r>
              <a:rPr sz="2800" spc="-10" dirty="0">
                <a:latin typeface="Tahoma"/>
                <a:cs typeface="Tahoma"/>
              </a:rPr>
              <a:t>derive  </a:t>
            </a:r>
            <a:r>
              <a:rPr sz="2800" spc="-5" dirty="0">
                <a:latin typeface="Tahoma"/>
                <a:cs typeface="Tahoma"/>
              </a:rPr>
              <a:t>causal</a:t>
            </a:r>
            <a:r>
              <a:rPr sz="2800" spc="15" dirty="0">
                <a:latin typeface="Tahoma"/>
                <a:cs typeface="Tahoma"/>
              </a:rPr>
              <a:t> </a:t>
            </a:r>
            <a:r>
              <a:rPr sz="2800" spc="-5" dirty="0">
                <a:latin typeface="Tahoma"/>
                <a:cs typeface="Tahoma"/>
              </a:rPr>
              <a:t>explanations</a:t>
            </a:r>
            <a:endParaRPr sz="2800">
              <a:latin typeface="Tahoma"/>
              <a:cs typeface="Tahoma"/>
            </a:endParaRPr>
          </a:p>
          <a:p>
            <a:pPr marL="355600" marR="1873885" indent="-342900">
              <a:lnSpc>
                <a:spcPct val="100000"/>
              </a:lnSpc>
              <a:spcBef>
                <a:spcPts val="675"/>
              </a:spcBef>
              <a:buFont typeface="Arial"/>
              <a:buChar char="•"/>
              <a:tabLst>
                <a:tab pos="354965" algn="l"/>
                <a:tab pos="355600" algn="l"/>
              </a:tabLst>
            </a:pPr>
            <a:r>
              <a:rPr sz="2800" spc="-150" dirty="0">
                <a:latin typeface="Tahoma"/>
                <a:cs typeface="Tahoma"/>
              </a:rPr>
              <a:t>To </a:t>
            </a:r>
            <a:r>
              <a:rPr sz="2800" spc="-10" dirty="0">
                <a:latin typeface="Tahoma"/>
                <a:cs typeface="Tahoma"/>
              </a:rPr>
              <a:t>solve </a:t>
            </a:r>
            <a:r>
              <a:rPr sz="2800" spc="-5" dirty="0">
                <a:latin typeface="Tahoma"/>
                <a:cs typeface="Tahoma"/>
              </a:rPr>
              <a:t>problems &amp; achieve national  development</a:t>
            </a:r>
            <a:endParaRPr sz="2800">
              <a:latin typeface="Tahoma"/>
              <a:cs typeface="Tahoma"/>
            </a:endParaRPr>
          </a:p>
          <a:p>
            <a:pPr marL="355600" indent="-342900">
              <a:lnSpc>
                <a:spcPct val="100000"/>
              </a:lnSpc>
              <a:spcBef>
                <a:spcPts val="675"/>
              </a:spcBef>
              <a:buFont typeface="Arial"/>
              <a:buChar char="•"/>
              <a:tabLst>
                <a:tab pos="354965" algn="l"/>
                <a:tab pos="355600" algn="l"/>
              </a:tabLst>
            </a:pPr>
            <a:r>
              <a:rPr sz="2800" spc="-5" dirty="0">
                <a:latin typeface="Tahoma"/>
                <a:cs typeface="Tahoma"/>
              </a:rPr>
              <a:t>Based on scientific</a:t>
            </a:r>
            <a:r>
              <a:rPr sz="2800" spc="40" dirty="0">
                <a:latin typeface="Tahoma"/>
                <a:cs typeface="Tahoma"/>
              </a:rPr>
              <a:t> </a:t>
            </a:r>
            <a:r>
              <a:rPr sz="2800" spc="-5" dirty="0">
                <a:latin typeface="Tahoma"/>
                <a:cs typeface="Tahoma"/>
              </a:rPr>
              <a:t>method</a:t>
            </a:r>
            <a:endParaRPr sz="2800">
              <a:latin typeface="Tahoma"/>
              <a:cs typeface="Tahoma"/>
            </a:endParaRPr>
          </a:p>
        </p:txBody>
      </p:sp>
    </p:spTree>
    <p:extLst>
      <p:ext uri="{BB962C8B-B14F-4D97-AF65-F5344CB8AC3E}">
        <p14:creationId xmlns:p14="http://schemas.microsoft.com/office/powerpoint/2010/main" val="2370169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78101" y="0"/>
            <a:ext cx="3915537" cy="680720"/>
          </a:xfrm>
          <a:prstGeom prst="rect">
            <a:avLst/>
          </a:prstGeom>
        </p:spPr>
        <p:txBody>
          <a:bodyPr vert="horz" wrap="square" lIns="0" tIns="12065" rIns="0" bIns="0" rtlCol="0">
            <a:spAutoFit/>
          </a:bodyPr>
          <a:lstStyle/>
          <a:p>
            <a:pPr marL="12700">
              <a:lnSpc>
                <a:spcPct val="100000"/>
              </a:lnSpc>
              <a:spcBef>
                <a:spcPts val="95"/>
              </a:spcBef>
            </a:pPr>
            <a:r>
              <a:rPr sz="4300" spc="-5" dirty="0"/>
              <a:t>Research</a:t>
            </a:r>
            <a:r>
              <a:rPr sz="4300" spc="-55" dirty="0"/>
              <a:t> </a:t>
            </a:r>
            <a:r>
              <a:rPr sz="4300" spc="-5" dirty="0"/>
              <a:t>Cycle</a:t>
            </a:r>
            <a:endParaRPr sz="4300" dirty="0"/>
          </a:p>
        </p:txBody>
      </p:sp>
      <p:sp>
        <p:nvSpPr>
          <p:cNvPr id="3" name="object 3"/>
          <p:cNvSpPr/>
          <p:nvPr/>
        </p:nvSpPr>
        <p:spPr>
          <a:xfrm>
            <a:off x="3886961" y="688086"/>
            <a:ext cx="1359535" cy="1207135"/>
          </a:xfrm>
          <a:custGeom>
            <a:avLst/>
            <a:gdLst/>
            <a:ahLst/>
            <a:cxnLst/>
            <a:rect l="l" t="t" r="r" b="b"/>
            <a:pathLst>
              <a:path w="1359535" h="1207135">
                <a:moveTo>
                  <a:pt x="679703" y="0"/>
                </a:moveTo>
                <a:lnTo>
                  <a:pt x="628974" y="1655"/>
                </a:lnTo>
                <a:lnTo>
                  <a:pt x="579257" y="6544"/>
                </a:lnTo>
                <a:lnTo>
                  <a:pt x="530685" y="14550"/>
                </a:lnTo>
                <a:lnTo>
                  <a:pt x="483388" y="25556"/>
                </a:lnTo>
                <a:lnTo>
                  <a:pt x="437499" y="39445"/>
                </a:lnTo>
                <a:lnTo>
                  <a:pt x="393148" y="56100"/>
                </a:lnTo>
                <a:lnTo>
                  <a:pt x="350467" y="75405"/>
                </a:lnTo>
                <a:lnTo>
                  <a:pt x="309588" y="97242"/>
                </a:lnTo>
                <a:lnTo>
                  <a:pt x="270641" y="121496"/>
                </a:lnTo>
                <a:lnTo>
                  <a:pt x="233759" y="148048"/>
                </a:lnTo>
                <a:lnTo>
                  <a:pt x="199072" y="176784"/>
                </a:lnTo>
                <a:lnTo>
                  <a:pt x="166712" y="207584"/>
                </a:lnTo>
                <a:lnTo>
                  <a:pt x="136810" y="240333"/>
                </a:lnTo>
                <a:lnTo>
                  <a:pt x="109498" y="274915"/>
                </a:lnTo>
                <a:lnTo>
                  <a:pt x="84908" y="311212"/>
                </a:lnTo>
                <a:lnTo>
                  <a:pt x="63169" y="349107"/>
                </a:lnTo>
                <a:lnTo>
                  <a:pt x="44415" y="388483"/>
                </a:lnTo>
                <a:lnTo>
                  <a:pt x="28776" y="429225"/>
                </a:lnTo>
                <a:lnTo>
                  <a:pt x="16383" y="471214"/>
                </a:lnTo>
                <a:lnTo>
                  <a:pt x="7369" y="514335"/>
                </a:lnTo>
                <a:lnTo>
                  <a:pt x="1864" y="558471"/>
                </a:lnTo>
                <a:lnTo>
                  <a:pt x="0" y="603503"/>
                </a:lnTo>
                <a:lnTo>
                  <a:pt x="1864" y="648536"/>
                </a:lnTo>
                <a:lnTo>
                  <a:pt x="7369" y="692672"/>
                </a:lnTo>
                <a:lnTo>
                  <a:pt x="16383" y="735793"/>
                </a:lnTo>
                <a:lnTo>
                  <a:pt x="28776" y="777782"/>
                </a:lnTo>
                <a:lnTo>
                  <a:pt x="44415" y="818524"/>
                </a:lnTo>
                <a:lnTo>
                  <a:pt x="63169" y="857900"/>
                </a:lnTo>
                <a:lnTo>
                  <a:pt x="84908" y="895795"/>
                </a:lnTo>
                <a:lnTo>
                  <a:pt x="109498" y="932092"/>
                </a:lnTo>
                <a:lnTo>
                  <a:pt x="136810" y="966674"/>
                </a:lnTo>
                <a:lnTo>
                  <a:pt x="166712" y="999423"/>
                </a:lnTo>
                <a:lnTo>
                  <a:pt x="199072" y="1030224"/>
                </a:lnTo>
                <a:lnTo>
                  <a:pt x="233759" y="1058959"/>
                </a:lnTo>
                <a:lnTo>
                  <a:pt x="270641" y="1085511"/>
                </a:lnTo>
                <a:lnTo>
                  <a:pt x="309588" y="1109765"/>
                </a:lnTo>
                <a:lnTo>
                  <a:pt x="350467" y="1131602"/>
                </a:lnTo>
                <a:lnTo>
                  <a:pt x="393148" y="1150907"/>
                </a:lnTo>
                <a:lnTo>
                  <a:pt x="437499" y="1167562"/>
                </a:lnTo>
                <a:lnTo>
                  <a:pt x="483388" y="1181451"/>
                </a:lnTo>
                <a:lnTo>
                  <a:pt x="530685" y="1192457"/>
                </a:lnTo>
                <a:lnTo>
                  <a:pt x="579257" y="1200463"/>
                </a:lnTo>
                <a:lnTo>
                  <a:pt x="628974" y="1205352"/>
                </a:lnTo>
                <a:lnTo>
                  <a:pt x="679703" y="1207008"/>
                </a:lnTo>
                <a:lnTo>
                  <a:pt x="730433" y="1205352"/>
                </a:lnTo>
                <a:lnTo>
                  <a:pt x="780150" y="1200463"/>
                </a:lnTo>
                <a:lnTo>
                  <a:pt x="828722" y="1192457"/>
                </a:lnTo>
                <a:lnTo>
                  <a:pt x="876019" y="1181451"/>
                </a:lnTo>
                <a:lnTo>
                  <a:pt x="921908" y="1167562"/>
                </a:lnTo>
                <a:lnTo>
                  <a:pt x="966259" y="1150907"/>
                </a:lnTo>
                <a:lnTo>
                  <a:pt x="1008940" y="1131602"/>
                </a:lnTo>
                <a:lnTo>
                  <a:pt x="1049819" y="1109765"/>
                </a:lnTo>
                <a:lnTo>
                  <a:pt x="1088766" y="1085511"/>
                </a:lnTo>
                <a:lnTo>
                  <a:pt x="1125648" y="1058959"/>
                </a:lnTo>
                <a:lnTo>
                  <a:pt x="1160335" y="1030224"/>
                </a:lnTo>
                <a:lnTo>
                  <a:pt x="1192695" y="999423"/>
                </a:lnTo>
                <a:lnTo>
                  <a:pt x="1222597" y="966674"/>
                </a:lnTo>
                <a:lnTo>
                  <a:pt x="1249909" y="932092"/>
                </a:lnTo>
                <a:lnTo>
                  <a:pt x="1274499" y="895795"/>
                </a:lnTo>
                <a:lnTo>
                  <a:pt x="1296238" y="857900"/>
                </a:lnTo>
                <a:lnTo>
                  <a:pt x="1314992" y="818524"/>
                </a:lnTo>
                <a:lnTo>
                  <a:pt x="1330631" y="777782"/>
                </a:lnTo>
                <a:lnTo>
                  <a:pt x="1343024" y="735793"/>
                </a:lnTo>
                <a:lnTo>
                  <a:pt x="1352038" y="692672"/>
                </a:lnTo>
                <a:lnTo>
                  <a:pt x="1357543" y="648536"/>
                </a:lnTo>
                <a:lnTo>
                  <a:pt x="1359408" y="603503"/>
                </a:lnTo>
                <a:lnTo>
                  <a:pt x="1357543" y="558471"/>
                </a:lnTo>
                <a:lnTo>
                  <a:pt x="1352038" y="514335"/>
                </a:lnTo>
                <a:lnTo>
                  <a:pt x="1343024" y="471214"/>
                </a:lnTo>
                <a:lnTo>
                  <a:pt x="1330631" y="429225"/>
                </a:lnTo>
                <a:lnTo>
                  <a:pt x="1314992" y="388483"/>
                </a:lnTo>
                <a:lnTo>
                  <a:pt x="1296238" y="349107"/>
                </a:lnTo>
                <a:lnTo>
                  <a:pt x="1274499" y="311212"/>
                </a:lnTo>
                <a:lnTo>
                  <a:pt x="1249909" y="274915"/>
                </a:lnTo>
                <a:lnTo>
                  <a:pt x="1222597" y="240333"/>
                </a:lnTo>
                <a:lnTo>
                  <a:pt x="1192695" y="207584"/>
                </a:lnTo>
                <a:lnTo>
                  <a:pt x="1160335" y="176784"/>
                </a:lnTo>
                <a:lnTo>
                  <a:pt x="1125648" y="148048"/>
                </a:lnTo>
                <a:lnTo>
                  <a:pt x="1088766" y="121496"/>
                </a:lnTo>
                <a:lnTo>
                  <a:pt x="1049819" y="97242"/>
                </a:lnTo>
                <a:lnTo>
                  <a:pt x="1008940" y="75405"/>
                </a:lnTo>
                <a:lnTo>
                  <a:pt x="966259" y="56100"/>
                </a:lnTo>
                <a:lnTo>
                  <a:pt x="921908" y="39445"/>
                </a:lnTo>
                <a:lnTo>
                  <a:pt x="876019" y="25556"/>
                </a:lnTo>
                <a:lnTo>
                  <a:pt x="828722" y="14550"/>
                </a:lnTo>
                <a:lnTo>
                  <a:pt x="780150" y="6544"/>
                </a:lnTo>
                <a:lnTo>
                  <a:pt x="730433" y="1655"/>
                </a:lnTo>
                <a:lnTo>
                  <a:pt x="679703" y="0"/>
                </a:lnTo>
                <a:close/>
              </a:path>
            </a:pathLst>
          </a:custGeom>
          <a:solidFill>
            <a:srgbClr val="FFFFFF"/>
          </a:solidFill>
        </p:spPr>
        <p:txBody>
          <a:bodyPr wrap="square" lIns="0" tIns="0" rIns="0" bIns="0" rtlCol="0"/>
          <a:lstStyle/>
          <a:p>
            <a:endParaRPr/>
          </a:p>
        </p:txBody>
      </p:sp>
      <p:sp>
        <p:nvSpPr>
          <p:cNvPr id="4" name="object 4"/>
          <p:cNvSpPr/>
          <p:nvPr/>
        </p:nvSpPr>
        <p:spPr>
          <a:xfrm>
            <a:off x="3886961" y="688086"/>
            <a:ext cx="1359535" cy="1207135"/>
          </a:xfrm>
          <a:custGeom>
            <a:avLst/>
            <a:gdLst/>
            <a:ahLst/>
            <a:cxnLst/>
            <a:rect l="l" t="t" r="r" b="b"/>
            <a:pathLst>
              <a:path w="1359535" h="1207135">
                <a:moveTo>
                  <a:pt x="0" y="603503"/>
                </a:moveTo>
                <a:lnTo>
                  <a:pt x="1864" y="558471"/>
                </a:lnTo>
                <a:lnTo>
                  <a:pt x="7369" y="514335"/>
                </a:lnTo>
                <a:lnTo>
                  <a:pt x="16383" y="471214"/>
                </a:lnTo>
                <a:lnTo>
                  <a:pt x="28776" y="429225"/>
                </a:lnTo>
                <a:lnTo>
                  <a:pt x="44415" y="388483"/>
                </a:lnTo>
                <a:lnTo>
                  <a:pt x="63169" y="349107"/>
                </a:lnTo>
                <a:lnTo>
                  <a:pt x="84908" y="311212"/>
                </a:lnTo>
                <a:lnTo>
                  <a:pt x="109498" y="274915"/>
                </a:lnTo>
                <a:lnTo>
                  <a:pt x="136810" y="240333"/>
                </a:lnTo>
                <a:lnTo>
                  <a:pt x="166712" y="207584"/>
                </a:lnTo>
                <a:lnTo>
                  <a:pt x="199072" y="176784"/>
                </a:lnTo>
                <a:lnTo>
                  <a:pt x="233759" y="148048"/>
                </a:lnTo>
                <a:lnTo>
                  <a:pt x="270641" y="121496"/>
                </a:lnTo>
                <a:lnTo>
                  <a:pt x="309588" y="97242"/>
                </a:lnTo>
                <a:lnTo>
                  <a:pt x="350467" y="75405"/>
                </a:lnTo>
                <a:lnTo>
                  <a:pt x="393148" y="56100"/>
                </a:lnTo>
                <a:lnTo>
                  <a:pt x="437499" y="39445"/>
                </a:lnTo>
                <a:lnTo>
                  <a:pt x="483388" y="25556"/>
                </a:lnTo>
                <a:lnTo>
                  <a:pt x="530685" y="14550"/>
                </a:lnTo>
                <a:lnTo>
                  <a:pt x="579257" y="6544"/>
                </a:lnTo>
                <a:lnTo>
                  <a:pt x="628974" y="1655"/>
                </a:lnTo>
                <a:lnTo>
                  <a:pt x="679703" y="0"/>
                </a:lnTo>
                <a:lnTo>
                  <a:pt x="730433" y="1655"/>
                </a:lnTo>
                <a:lnTo>
                  <a:pt x="780150" y="6544"/>
                </a:lnTo>
                <a:lnTo>
                  <a:pt x="828722" y="14550"/>
                </a:lnTo>
                <a:lnTo>
                  <a:pt x="876019" y="25556"/>
                </a:lnTo>
                <a:lnTo>
                  <a:pt x="921908" y="39445"/>
                </a:lnTo>
                <a:lnTo>
                  <a:pt x="966259" y="56100"/>
                </a:lnTo>
                <a:lnTo>
                  <a:pt x="1008940" y="75405"/>
                </a:lnTo>
                <a:lnTo>
                  <a:pt x="1049819" y="97242"/>
                </a:lnTo>
                <a:lnTo>
                  <a:pt x="1088766" y="121496"/>
                </a:lnTo>
                <a:lnTo>
                  <a:pt x="1125648" y="148048"/>
                </a:lnTo>
                <a:lnTo>
                  <a:pt x="1160335" y="176784"/>
                </a:lnTo>
                <a:lnTo>
                  <a:pt x="1192695" y="207584"/>
                </a:lnTo>
                <a:lnTo>
                  <a:pt x="1222597" y="240333"/>
                </a:lnTo>
                <a:lnTo>
                  <a:pt x="1249909" y="274915"/>
                </a:lnTo>
                <a:lnTo>
                  <a:pt x="1274499" y="311212"/>
                </a:lnTo>
                <a:lnTo>
                  <a:pt x="1296238" y="349107"/>
                </a:lnTo>
                <a:lnTo>
                  <a:pt x="1314992" y="388483"/>
                </a:lnTo>
                <a:lnTo>
                  <a:pt x="1330631" y="429225"/>
                </a:lnTo>
                <a:lnTo>
                  <a:pt x="1343024" y="471214"/>
                </a:lnTo>
                <a:lnTo>
                  <a:pt x="1352038" y="514335"/>
                </a:lnTo>
                <a:lnTo>
                  <a:pt x="1357543" y="558471"/>
                </a:lnTo>
                <a:lnTo>
                  <a:pt x="1359408" y="603503"/>
                </a:lnTo>
                <a:lnTo>
                  <a:pt x="1357543" y="648536"/>
                </a:lnTo>
                <a:lnTo>
                  <a:pt x="1352038" y="692672"/>
                </a:lnTo>
                <a:lnTo>
                  <a:pt x="1343024" y="735793"/>
                </a:lnTo>
                <a:lnTo>
                  <a:pt x="1330631" y="777782"/>
                </a:lnTo>
                <a:lnTo>
                  <a:pt x="1314992" y="818524"/>
                </a:lnTo>
                <a:lnTo>
                  <a:pt x="1296238" y="857900"/>
                </a:lnTo>
                <a:lnTo>
                  <a:pt x="1274499" y="895795"/>
                </a:lnTo>
                <a:lnTo>
                  <a:pt x="1249909" y="932092"/>
                </a:lnTo>
                <a:lnTo>
                  <a:pt x="1222597" y="966674"/>
                </a:lnTo>
                <a:lnTo>
                  <a:pt x="1192695" y="999423"/>
                </a:lnTo>
                <a:lnTo>
                  <a:pt x="1160335" y="1030223"/>
                </a:lnTo>
                <a:lnTo>
                  <a:pt x="1125648" y="1058959"/>
                </a:lnTo>
                <a:lnTo>
                  <a:pt x="1088766" y="1085511"/>
                </a:lnTo>
                <a:lnTo>
                  <a:pt x="1049819" y="1109765"/>
                </a:lnTo>
                <a:lnTo>
                  <a:pt x="1008940" y="1131602"/>
                </a:lnTo>
                <a:lnTo>
                  <a:pt x="966259" y="1150907"/>
                </a:lnTo>
                <a:lnTo>
                  <a:pt x="921908" y="1167562"/>
                </a:lnTo>
                <a:lnTo>
                  <a:pt x="876019" y="1181451"/>
                </a:lnTo>
                <a:lnTo>
                  <a:pt x="828722" y="1192457"/>
                </a:lnTo>
                <a:lnTo>
                  <a:pt x="780150" y="1200463"/>
                </a:lnTo>
                <a:lnTo>
                  <a:pt x="730433" y="1205352"/>
                </a:lnTo>
                <a:lnTo>
                  <a:pt x="679703" y="1207008"/>
                </a:lnTo>
                <a:lnTo>
                  <a:pt x="628974" y="1205352"/>
                </a:lnTo>
                <a:lnTo>
                  <a:pt x="579257" y="1200463"/>
                </a:lnTo>
                <a:lnTo>
                  <a:pt x="530685" y="1192457"/>
                </a:lnTo>
                <a:lnTo>
                  <a:pt x="483388" y="1181451"/>
                </a:lnTo>
                <a:lnTo>
                  <a:pt x="437499" y="1167562"/>
                </a:lnTo>
                <a:lnTo>
                  <a:pt x="393148" y="1150907"/>
                </a:lnTo>
                <a:lnTo>
                  <a:pt x="350467" y="1131602"/>
                </a:lnTo>
                <a:lnTo>
                  <a:pt x="309588" y="1109765"/>
                </a:lnTo>
                <a:lnTo>
                  <a:pt x="270641" y="1085511"/>
                </a:lnTo>
                <a:lnTo>
                  <a:pt x="233759" y="1058959"/>
                </a:lnTo>
                <a:lnTo>
                  <a:pt x="199072" y="1030224"/>
                </a:lnTo>
                <a:lnTo>
                  <a:pt x="166712" y="999423"/>
                </a:lnTo>
                <a:lnTo>
                  <a:pt x="136810" y="966674"/>
                </a:lnTo>
                <a:lnTo>
                  <a:pt x="109498" y="932092"/>
                </a:lnTo>
                <a:lnTo>
                  <a:pt x="84908" y="895795"/>
                </a:lnTo>
                <a:lnTo>
                  <a:pt x="63169" y="857900"/>
                </a:lnTo>
                <a:lnTo>
                  <a:pt x="44415" y="818524"/>
                </a:lnTo>
                <a:lnTo>
                  <a:pt x="28776" y="777782"/>
                </a:lnTo>
                <a:lnTo>
                  <a:pt x="16383" y="735793"/>
                </a:lnTo>
                <a:lnTo>
                  <a:pt x="7369" y="692672"/>
                </a:lnTo>
                <a:lnTo>
                  <a:pt x="1864" y="648536"/>
                </a:lnTo>
                <a:lnTo>
                  <a:pt x="0" y="603503"/>
                </a:lnTo>
                <a:close/>
              </a:path>
            </a:pathLst>
          </a:custGeom>
          <a:ln w="25908">
            <a:solidFill>
              <a:srgbClr val="9BBA58"/>
            </a:solidFill>
          </a:ln>
        </p:spPr>
        <p:txBody>
          <a:bodyPr wrap="square" lIns="0" tIns="0" rIns="0" bIns="0" rtlCol="0"/>
          <a:lstStyle/>
          <a:p>
            <a:endParaRPr/>
          </a:p>
        </p:txBody>
      </p:sp>
      <p:sp>
        <p:nvSpPr>
          <p:cNvPr id="5" name="object 5"/>
          <p:cNvSpPr txBox="1"/>
          <p:nvPr/>
        </p:nvSpPr>
        <p:spPr>
          <a:xfrm>
            <a:off x="4189603" y="1143076"/>
            <a:ext cx="75374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C00000"/>
                </a:solidFill>
                <a:latin typeface="Tahoma"/>
                <a:cs typeface="Tahoma"/>
              </a:rPr>
              <a:t>Problem</a:t>
            </a:r>
            <a:endParaRPr sz="1600">
              <a:latin typeface="Tahoma"/>
              <a:cs typeface="Tahoma"/>
            </a:endParaRPr>
          </a:p>
        </p:txBody>
      </p:sp>
      <p:sp>
        <p:nvSpPr>
          <p:cNvPr id="6" name="object 6"/>
          <p:cNvSpPr/>
          <p:nvPr/>
        </p:nvSpPr>
        <p:spPr>
          <a:xfrm>
            <a:off x="5411978" y="1320419"/>
            <a:ext cx="521334" cy="400050"/>
          </a:xfrm>
          <a:custGeom>
            <a:avLst/>
            <a:gdLst/>
            <a:ahLst/>
            <a:cxnLst/>
            <a:rect l="l" t="t" r="r" b="b"/>
            <a:pathLst>
              <a:path w="521335" h="400050">
                <a:moveTo>
                  <a:pt x="47117" y="21462"/>
                </a:moveTo>
                <a:lnTo>
                  <a:pt x="0" y="261238"/>
                </a:lnTo>
                <a:lnTo>
                  <a:pt x="297434" y="319658"/>
                </a:lnTo>
                <a:lnTo>
                  <a:pt x="281813" y="399541"/>
                </a:lnTo>
                <a:lnTo>
                  <a:pt x="520826" y="239013"/>
                </a:lnTo>
                <a:lnTo>
                  <a:pt x="413950" y="79882"/>
                </a:lnTo>
                <a:lnTo>
                  <a:pt x="344550" y="79882"/>
                </a:lnTo>
                <a:lnTo>
                  <a:pt x="47117" y="21462"/>
                </a:lnTo>
                <a:close/>
              </a:path>
              <a:path w="521335" h="400050">
                <a:moveTo>
                  <a:pt x="360299" y="0"/>
                </a:moveTo>
                <a:lnTo>
                  <a:pt x="344550" y="79882"/>
                </a:lnTo>
                <a:lnTo>
                  <a:pt x="413950" y="79882"/>
                </a:lnTo>
                <a:lnTo>
                  <a:pt x="360299" y="0"/>
                </a:lnTo>
                <a:close/>
              </a:path>
            </a:pathLst>
          </a:custGeom>
          <a:solidFill>
            <a:srgbClr val="B1C1DB"/>
          </a:solidFill>
        </p:spPr>
        <p:txBody>
          <a:bodyPr wrap="square" lIns="0" tIns="0" rIns="0" bIns="0" rtlCol="0"/>
          <a:lstStyle/>
          <a:p>
            <a:endParaRPr/>
          </a:p>
        </p:txBody>
      </p:sp>
      <p:sp>
        <p:nvSpPr>
          <p:cNvPr id="7" name="object 7"/>
          <p:cNvSpPr/>
          <p:nvPr/>
        </p:nvSpPr>
        <p:spPr>
          <a:xfrm>
            <a:off x="6147053" y="1143761"/>
            <a:ext cx="1473835" cy="1207135"/>
          </a:xfrm>
          <a:custGeom>
            <a:avLst/>
            <a:gdLst/>
            <a:ahLst/>
            <a:cxnLst/>
            <a:rect l="l" t="t" r="r" b="b"/>
            <a:pathLst>
              <a:path w="1473834" h="1207135">
                <a:moveTo>
                  <a:pt x="736853" y="0"/>
                </a:moveTo>
                <a:lnTo>
                  <a:pt x="684236" y="1515"/>
                </a:lnTo>
                <a:lnTo>
                  <a:pt x="632616" y="5994"/>
                </a:lnTo>
                <a:lnTo>
                  <a:pt x="582118" y="13333"/>
                </a:lnTo>
                <a:lnTo>
                  <a:pt x="532868" y="23432"/>
                </a:lnTo>
                <a:lnTo>
                  <a:pt x="484989" y="36186"/>
                </a:lnTo>
                <a:lnTo>
                  <a:pt x="438607" y="51495"/>
                </a:lnTo>
                <a:lnTo>
                  <a:pt x="393847" y="69256"/>
                </a:lnTo>
                <a:lnTo>
                  <a:pt x="350833" y="89367"/>
                </a:lnTo>
                <a:lnTo>
                  <a:pt x="309690" y="111725"/>
                </a:lnTo>
                <a:lnTo>
                  <a:pt x="270542" y="136229"/>
                </a:lnTo>
                <a:lnTo>
                  <a:pt x="233515" y="162776"/>
                </a:lnTo>
                <a:lnTo>
                  <a:pt x="198734" y="191264"/>
                </a:lnTo>
                <a:lnTo>
                  <a:pt x="166322" y="221590"/>
                </a:lnTo>
                <a:lnTo>
                  <a:pt x="136405" y="253654"/>
                </a:lnTo>
                <a:lnTo>
                  <a:pt x="109107" y="287351"/>
                </a:lnTo>
                <a:lnTo>
                  <a:pt x="84554" y="322581"/>
                </a:lnTo>
                <a:lnTo>
                  <a:pt x="62870" y="359241"/>
                </a:lnTo>
                <a:lnTo>
                  <a:pt x="44179" y="397228"/>
                </a:lnTo>
                <a:lnTo>
                  <a:pt x="28607" y="436441"/>
                </a:lnTo>
                <a:lnTo>
                  <a:pt x="16278" y="476777"/>
                </a:lnTo>
                <a:lnTo>
                  <a:pt x="7318" y="518134"/>
                </a:lnTo>
                <a:lnTo>
                  <a:pt x="1850" y="560411"/>
                </a:lnTo>
                <a:lnTo>
                  <a:pt x="0" y="603503"/>
                </a:lnTo>
                <a:lnTo>
                  <a:pt x="1850" y="646596"/>
                </a:lnTo>
                <a:lnTo>
                  <a:pt x="7318" y="688873"/>
                </a:lnTo>
                <a:lnTo>
                  <a:pt x="16278" y="730230"/>
                </a:lnTo>
                <a:lnTo>
                  <a:pt x="28607" y="770566"/>
                </a:lnTo>
                <a:lnTo>
                  <a:pt x="44179" y="809779"/>
                </a:lnTo>
                <a:lnTo>
                  <a:pt x="62870" y="847766"/>
                </a:lnTo>
                <a:lnTo>
                  <a:pt x="84554" y="884426"/>
                </a:lnTo>
                <a:lnTo>
                  <a:pt x="109107" y="919656"/>
                </a:lnTo>
                <a:lnTo>
                  <a:pt x="136405" y="953353"/>
                </a:lnTo>
                <a:lnTo>
                  <a:pt x="166322" y="985417"/>
                </a:lnTo>
                <a:lnTo>
                  <a:pt x="198734" y="1015743"/>
                </a:lnTo>
                <a:lnTo>
                  <a:pt x="233515" y="1044231"/>
                </a:lnTo>
                <a:lnTo>
                  <a:pt x="270542" y="1070778"/>
                </a:lnTo>
                <a:lnTo>
                  <a:pt x="309690" y="1095282"/>
                </a:lnTo>
                <a:lnTo>
                  <a:pt x="350833" y="1117640"/>
                </a:lnTo>
                <a:lnTo>
                  <a:pt x="393847" y="1137751"/>
                </a:lnTo>
                <a:lnTo>
                  <a:pt x="438607" y="1155512"/>
                </a:lnTo>
                <a:lnTo>
                  <a:pt x="484989" y="1170821"/>
                </a:lnTo>
                <a:lnTo>
                  <a:pt x="532868" y="1183575"/>
                </a:lnTo>
                <a:lnTo>
                  <a:pt x="582118" y="1193674"/>
                </a:lnTo>
                <a:lnTo>
                  <a:pt x="632616" y="1201013"/>
                </a:lnTo>
                <a:lnTo>
                  <a:pt x="684236" y="1205492"/>
                </a:lnTo>
                <a:lnTo>
                  <a:pt x="736853" y="1207008"/>
                </a:lnTo>
                <a:lnTo>
                  <a:pt x="789471" y="1205492"/>
                </a:lnTo>
                <a:lnTo>
                  <a:pt x="841091" y="1201013"/>
                </a:lnTo>
                <a:lnTo>
                  <a:pt x="891589" y="1193674"/>
                </a:lnTo>
                <a:lnTo>
                  <a:pt x="940839" y="1183575"/>
                </a:lnTo>
                <a:lnTo>
                  <a:pt x="988718" y="1170821"/>
                </a:lnTo>
                <a:lnTo>
                  <a:pt x="1035100" y="1155512"/>
                </a:lnTo>
                <a:lnTo>
                  <a:pt x="1079860" y="1137751"/>
                </a:lnTo>
                <a:lnTo>
                  <a:pt x="1122874" y="1117640"/>
                </a:lnTo>
                <a:lnTo>
                  <a:pt x="1164017" y="1095282"/>
                </a:lnTo>
                <a:lnTo>
                  <a:pt x="1203165" y="1070778"/>
                </a:lnTo>
                <a:lnTo>
                  <a:pt x="1240192" y="1044231"/>
                </a:lnTo>
                <a:lnTo>
                  <a:pt x="1274973" y="1015743"/>
                </a:lnTo>
                <a:lnTo>
                  <a:pt x="1307385" y="985417"/>
                </a:lnTo>
                <a:lnTo>
                  <a:pt x="1337302" y="953353"/>
                </a:lnTo>
                <a:lnTo>
                  <a:pt x="1364600" y="919656"/>
                </a:lnTo>
                <a:lnTo>
                  <a:pt x="1389153" y="884426"/>
                </a:lnTo>
                <a:lnTo>
                  <a:pt x="1410837" y="847766"/>
                </a:lnTo>
                <a:lnTo>
                  <a:pt x="1429528" y="809779"/>
                </a:lnTo>
                <a:lnTo>
                  <a:pt x="1445100" y="770566"/>
                </a:lnTo>
                <a:lnTo>
                  <a:pt x="1457429" y="730230"/>
                </a:lnTo>
                <a:lnTo>
                  <a:pt x="1466389" y="688873"/>
                </a:lnTo>
                <a:lnTo>
                  <a:pt x="1471857" y="646596"/>
                </a:lnTo>
                <a:lnTo>
                  <a:pt x="1473707" y="603503"/>
                </a:lnTo>
                <a:lnTo>
                  <a:pt x="1471857" y="560411"/>
                </a:lnTo>
                <a:lnTo>
                  <a:pt x="1466389" y="518134"/>
                </a:lnTo>
                <a:lnTo>
                  <a:pt x="1457429" y="476777"/>
                </a:lnTo>
                <a:lnTo>
                  <a:pt x="1445100" y="436441"/>
                </a:lnTo>
                <a:lnTo>
                  <a:pt x="1429528" y="397228"/>
                </a:lnTo>
                <a:lnTo>
                  <a:pt x="1410837" y="359241"/>
                </a:lnTo>
                <a:lnTo>
                  <a:pt x="1389153" y="322581"/>
                </a:lnTo>
                <a:lnTo>
                  <a:pt x="1364600" y="287351"/>
                </a:lnTo>
                <a:lnTo>
                  <a:pt x="1337302" y="253654"/>
                </a:lnTo>
                <a:lnTo>
                  <a:pt x="1307385" y="221590"/>
                </a:lnTo>
                <a:lnTo>
                  <a:pt x="1274973" y="191264"/>
                </a:lnTo>
                <a:lnTo>
                  <a:pt x="1240192" y="162776"/>
                </a:lnTo>
                <a:lnTo>
                  <a:pt x="1203165" y="136229"/>
                </a:lnTo>
                <a:lnTo>
                  <a:pt x="1164017" y="111725"/>
                </a:lnTo>
                <a:lnTo>
                  <a:pt x="1122874" y="89367"/>
                </a:lnTo>
                <a:lnTo>
                  <a:pt x="1079860" y="69256"/>
                </a:lnTo>
                <a:lnTo>
                  <a:pt x="1035100" y="51495"/>
                </a:lnTo>
                <a:lnTo>
                  <a:pt x="988718" y="36186"/>
                </a:lnTo>
                <a:lnTo>
                  <a:pt x="940839" y="23432"/>
                </a:lnTo>
                <a:lnTo>
                  <a:pt x="891589" y="13333"/>
                </a:lnTo>
                <a:lnTo>
                  <a:pt x="841091" y="5994"/>
                </a:lnTo>
                <a:lnTo>
                  <a:pt x="789471" y="1515"/>
                </a:lnTo>
                <a:lnTo>
                  <a:pt x="736853" y="0"/>
                </a:lnTo>
                <a:close/>
              </a:path>
            </a:pathLst>
          </a:custGeom>
          <a:solidFill>
            <a:srgbClr val="FFFFFF"/>
          </a:solidFill>
        </p:spPr>
        <p:txBody>
          <a:bodyPr wrap="square" lIns="0" tIns="0" rIns="0" bIns="0" rtlCol="0"/>
          <a:lstStyle/>
          <a:p>
            <a:endParaRPr/>
          </a:p>
        </p:txBody>
      </p:sp>
      <p:sp>
        <p:nvSpPr>
          <p:cNvPr id="8" name="object 8"/>
          <p:cNvSpPr/>
          <p:nvPr/>
        </p:nvSpPr>
        <p:spPr>
          <a:xfrm>
            <a:off x="6147053" y="1143761"/>
            <a:ext cx="1473835" cy="1207135"/>
          </a:xfrm>
          <a:custGeom>
            <a:avLst/>
            <a:gdLst/>
            <a:ahLst/>
            <a:cxnLst/>
            <a:rect l="l" t="t" r="r" b="b"/>
            <a:pathLst>
              <a:path w="1473834" h="1207135">
                <a:moveTo>
                  <a:pt x="0" y="603503"/>
                </a:moveTo>
                <a:lnTo>
                  <a:pt x="1850" y="560411"/>
                </a:lnTo>
                <a:lnTo>
                  <a:pt x="7318" y="518134"/>
                </a:lnTo>
                <a:lnTo>
                  <a:pt x="16278" y="476777"/>
                </a:lnTo>
                <a:lnTo>
                  <a:pt x="28607" y="436441"/>
                </a:lnTo>
                <a:lnTo>
                  <a:pt x="44179" y="397228"/>
                </a:lnTo>
                <a:lnTo>
                  <a:pt x="62870" y="359241"/>
                </a:lnTo>
                <a:lnTo>
                  <a:pt x="84554" y="322581"/>
                </a:lnTo>
                <a:lnTo>
                  <a:pt x="109107" y="287351"/>
                </a:lnTo>
                <a:lnTo>
                  <a:pt x="136405" y="253654"/>
                </a:lnTo>
                <a:lnTo>
                  <a:pt x="166322" y="221590"/>
                </a:lnTo>
                <a:lnTo>
                  <a:pt x="198734" y="191264"/>
                </a:lnTo>
                <a:lnTo>
                  <a:pt x="233515" y="162776"/>
                </a:lnTo>
                <a:lnTo>
                  <a:pt x="270542" y="136229"/>
                </a:lnTo>
                <a:lnTo>
                  <a:pt x="309690" y="111725"/>
                </a:lnTo>
                <a:lnTo>
                  <a:pt x="350833" y="89367"/>
                </a:lnTo>
                <a:lnTo>
                  <a:pt x="393847" y="69256"/>
                </a:lnTo>
                <a:lnTo>
                  <a:pt x="438607" y="51495"/>
                </a:lnTo>
                <a:lnTo>
                  <a:pt x="484989" y="36186"/>
                </a:lnTo>
                <a:lnTo>
                  <a:pt x="532868" y="23432"/>
                </a:lnTo>
                <a:lnTo>
                  <a:pt x="582118" y="13333"/>
                </a:lnTo>
                <a:lnTo>
                  <a:pt x="632616" y="5994"/>
                </a:lnTo>
                <a:lnTo>
                  <a:pt x="684236" y="1515"/>
                </a:lnTo>
                <a:lnTo>
                  <a:pt x="736853" y="0"/>
                </a:lnTo>
                <a:lnTo>
                  <a:pt x="789471" y="1515"/>
                </a:lnTo>
                <a:lnTo>
                  <a:pt x="841091" y="5994"/>
                </a:lnTo>
                <a:lnTo>
                  <a:pt x="891589" y="13333"/>
                </a:lnTo>
                <a:lnTo>
                  <a:pt x="940839" y="23432"/>
                </a:lnTo>
                <a:lnTo>
                  <a:pt x="988718" y="36186"/>
                </a:lnTo>
                <a:lnTo>
                  <a:pt x="1035100" y="51495"/>
                </a:lnTo>
                <a:lnTo>
                  <a:pt x="1079860" y="69256"/>
                </a:lnTo>
                <a:lnTo>
                  <a:pt x="1122874" y="89367"/>
                </a:lnTo>
                <a:lnTo>
                  <a:pt x="1164017" y="111725"/>
                </a:lnTo>
                <a:lnTo>
                  <a:pt x="1203165" y="136229"/>
                </a:lnTo>
                <a:lnTo>
                  <a:pt x="1240192" y="162776"/>
                </a:lnTo>
                <a:lnTo>
                  <a:pt x="1274973" y="191264"/>
                </a:lnTo>
                <a:lnTo>
                  <a:pt x="1307385" y="221590"/>
                </a:lnTo>
                <a:lnTo>
                  <a:pt x="1337302" y="253654"/>
                </a:lnTo>
                <a:lnTo>
                  <a:pt x="1364600" y="287351"/>
                </a:lnTo>
                <a:lnTo>
                  <a:pt x="1389153" y="322581"/>
                </a:lnTo>
                <a:lnTo>
                  <a:pt x="1410837" y="359241"/>
                </a:lnTo>
                <a:lnTo>
                  <a:pt x="1429528" y="397228"/>
                </a:lnTo>
                <a:lnTo>
                  <a:pt x="1445100" y="436441"/>
                </a:lnTo>
                <a:lnTo>
                  <a:pt x="1457429" y="476777"/>
                </a:lnTo>
                <a:lnTo>
                  <a:pt x="1466389" y="518134"/>
                </a:lnTo>
                <a:lnTo>
                  <a:pt x="1471857" y="560411"/>
                </a:lnTo>
                <a:lnTo>
                  <a:pt x="1473707" y="603503"/>
                </a:lnTo>
                <a:lnTo>
                  <a:pt x="1471857" y="646596"/>
                </a:lnTo>
                <a:lnTo>
                  <a:pt x="1466389" y="688873"/>
                </a:lnTo>
                <a:lnTo>
                  <a:pt x="1457429" y="730230"/>
                </a:lnTo>
                <a:lnTo>
                  <a:pt x="1445100" y="770566"/>
                </a:lnTo>
                <a:lnTo>
                  <a:pt x="1429528" y="809779"/>
                </a:lnTo>
                <a:lnTo>
                  <a:pt x="1410837" y="847766"/>
                </a:lnTo>
                <a:lnTo>
                  <a:pt x="1389153" y="884426"/>
                </a:lnTo>
                <a:lnTo>
                  <a:pt x="1364600" y="919656"/>
                </a:lnTo>
                <a:lnTo>
                  <a:pt x="1337302" y="953353"/>
                </a:lnTo>
                <a:lnTo>
                  <a:pt x="1307385" y="985417"/>
                </a:lnTo>
                <a:lnTo>
                  <a:pt x="1274973" y="1015743"/>
                </a:lnTo>
                <a:lnTo>
                  <a:pt x="1240192" y="1044231"/>
                </a:lnTo>
                <a:lnTo>
                  <a:pt x="1203165" y="1070778"/>
                </a:lnTo>
                <a:lnTo>
                  <a:pt x="1164017" y="1095282"/>
                </a:lnTo>
                <a:lnTo>
                  <a:pt x="1122874" y="1117640"/>
                </a:lnTo>
                <a:lnTo>
                  <a:pt x="1079860" y="1137751"/>
                </a:lnTo>
                <a:lnTo>
                  <a:pt x="1035100" y="1155512"/>
                </a:lnTo>
                <a:lnTo>
                  <a:pt x="988718" y="1170821"/>
                </a:lnTo>
                <a:lnTo>
                  <a:pt x="940839" y="1183575"/>
                </a:lnTo>
                <a:lnTo>
                  <a:pt x="891589" y="1193674"/>
                </a:lnTo>
                <a:lnTo>
                  <a:pt x="841091" y="1201013"/>
                </a:lnTo>
                <a:lnTo>
                  <a:pt x="789471" y="1205492"/>
                </a:lnTo>
                <a:lnTo>
                  <a:pt x="736853" y="1207008"/>
                </a:lnTo>
                <a:lnTo>
                  <a:pt x="684236" y="1205492"/>
                </a:lnTo>
                <a:lnTo>
                  <a:pt x="632616" y="1201013"/>
                </a:lnTo>
                <a:lnTo>
                  <a:pt x="582118" y="1193674"/>
                </a:lnTo>
                <a:lnTo>
                  <a:pt x="532868" y="1183575"/>
                </a:lnTo>
                <a:lnTo>
                  <a:pt x="484989" y="1170821"/>
                </a:lnTo>
                <a:lnTo>
                  <a:pt x="438607" y="1155512"/>
                </a:lnTo>
                <a:lnTo>
                  <a:pt x="393847" y="1137751"/>
                </a:lnTo>
                <a:lnTo>
                  <a:pt x="350833" y="1117640"/>
                </a:lnTo>
                <a:lnTo>
                  <a:pt x="309690" y="1095282"/>
                </a:lnTo>
                <a:lnTo>
                  <a:pt x="270542" y="1070778"/>
                </a:lnTo>
                <a:lnTo>
                  <a:pt x="233515" y="1044231"/>
                </a:lnTo>
                <a:lnTo>
                  <a:pt x="198734" y="1015743"/>
                </a:lnTo>
                <a:lnTo>
                  <a:pt x="166322" y="985417"/>
                </a:lnTo>
                <a:lnTo>
                  <a:pt x="136405" y="953353"/>
                </a:lnTo>
                <a:lnTo>
                  <a:pt x="109107" y="919656"/>
                </a:lnTo>
                <a:lnTo>
                  <a:pt x="84554" y="884426"/>
                </a:lnTo>
                <a:lnTo>
                  <a:pt x="62870" y="847766"/>
                </a:lnTo>
                <a:lnTo>
                  <a:pt x="44179" y="809779"/>
                </a:lnTo>
                <a:lnTo>
                  <a:pt x="28607" y="770566"/>
                </a:lnTo>
                <a:lnTo>
                  <a:pt x="16278" y="730230"/>
                </a:lnTo>
                <a:lnTo>
                  <a:pt x="7318" y="688873"/>
                </a:lnTo>
                <a:lnTo>
                  <a:pt x="1850" y="646596"/>
                </a:lnTo>
                <a:lnTo>
                  <a:pt x="0" y="603503"/>
                </a:lnTo>
                <a:close/>
              </a:path>
            </a:pathLst>
          </a:custGeom>
          <a:ln w="25908">
            <a:solidFill>
              <a:srgbClr val="8063A1"/>
            </a:solidFill>
          </a:ln>
        </p:spPr>
        <p:txBody>
          <a:bodyPr wrap="square" lIns="0" tIns="0" rIns="0" bIns="0" rtlCol="0"/>
          <a:lstStyle/>
          <a:p>
            <a:endParaRPr/>
          </a:p>
        </p:txBody>
      </p:sp>
      <p:sp>
        <p:nvSpPr>
          <p:cNvPr id="9" name="object 9"/>
          <p:cNvSpPr txBox="1"/>
          <p:nvPr/>
        </p:nvSpPr>
        <p:spPr>
          <a:xfrm>
            <a:off x="6410959" y="1598752"/>
            <a:ext cx="94678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C00000"/>
                </a:solidFill>
                <a:latin typeface="Tahoma"/>
                <a:cs typeface="Tahoma"/>
              </a:rPr>
              <a:t>Objectives</a:t>
            </a:r>
            <a:endParaRPr sz="1600">
              <a:latin typeface="Tahoma"/>
              <a:cs typeface="Tahoma"/>
            </a:endParaRPr>
          </a:p>
        </p:txBody>
      </p:sp>
      <p:sp>
        <p:nvSpPr>
          <p:cNvPr id="10" name="object 10"/>
          <p:cNvSpPr/>
          <p:nvPr/>
        </p:nvSpPr>
        <p:spPr>
          <a:xfrm>
            <a:off x="7102347" y="2415032"/>
            <a:ext cx="382270" cy="424180"/>
          </a:xfrm>
          <a:custGeom>
            <a:avLst/>
            <a:gdLst/>
            <a:ahLst/>
            <a:cxnLst/>
            <a:rect l="l" t="t" r="r" b="b"/>
            <a:pathLst>
              <a:path w="382270" h="424180">
                <a:moveTo>
                  <a:pt x="222123" y="0"/>
                </a:moveTo>
                <a:lnTo>
                  <a:pt x="0" y="101853"/>
                </a:lnTo>
                <a:lnTo>
                  <a:pt x="86105" y="289687"/>
                </a:lnTo>
                <a:lnTo>
                  <a:pt x="12065" y="323595"/>
                </a:lnTo>
                <a:lnTo>
                  <a:pt x="281940" y="423925"/>
                </a:lnTo>
                <a:lnTo>
                  <a:pt x="369669" y="187832"/>
                </a:lnTo>
                <a:lnTo>
                  <a:pt x="308228" y="187832"/>
                </a:lnTo>
                <a:lnTo>
                  <a:pt x="222123" y="0"/>
                </a:lnTo>
                <a:close/>
              </a:path>
              <a:path w="382270" h="424180">
                <a:moveTo>
                  <a:pt x="382270" y="153923"/>
                </a:moveTo>
                <a:lnTo>
                  <a:pt x="308228" y="187832"/>
                </a:lnTo>
                <a:lnTo>
                  <a:pt x="369669" y="187832"/>
                </a:lnTo>
                <a:lnTo>
                  <a:pt x="382270" y="153923"/>
                </a:lnTo>
                <a:close/>
              </a:path>
            </a:pathLst>
          </a:custGeom>
          <a:solidFill>
            <a:srgbClr val="B1C1DB"/>
          </a:solidFill>
        </p:spPr>
        <p:txBody>
          <a:bodyPr wrap="square" lIns="0" tIns="0" rIns="0" bIns="0" rtlCol="0"/>
          <a:lstStyle/>
          <a:p>
            <a:endParaRPr/>
          </a:p>
        </p:txBody>
      </p:sp>
      <p:sp>
        <p:nvSpPr>
          <p:cNvPr id="11" name="object 11"/>
          <p:cNvSpPr/>
          <p:nvPr/>
        </p:nvSpPr>
        <p:spPr>
          <a:xfrm>
            <a:off x="7030973" y="2972561"/>
            <a:ext cx="1384300" cy="1207135"/>
          </a:xfrm>
          <a:custGeom>
            <a:avLst/>
            <a:gdLst/>
            <a:ahLst/>
            <a:cxnLst/>
            <a:rect l="l" t="t" r="r" b="b"/>
            <a:pathLst>
              <a:path w="1384300" h="1207135">
                <a:moveTo>
                  <a:pt x="691896" y="0"/>
                </a:moveTo>
                <a:lnTo>
                  <a:pt x="640256" y="1655"/>
                </a:lnTo>
                <a:lnTo>
                  <a:pt x="589648" y="6544"/>
                </a:lnTo>
                <a:lnTo>
                  <a:pt x="540204" y="14550"/>
                </a:lnTo>
                <a:lnTo>
                  <a:pt x="492060" y="25556"/>
                </a:lnTo>
                <a:lnTo>
                  <a:pt x="445347" y="39445"/>
                </a:lnTo>
                <a:lnTo>
                  <a:pt x="400201" y="56100"/>
                </a:lnTo>
                <a:lnTo>
                  <a:pt x="356755" y="75405"/>
                </a:lnTo>
                <a:lnTo>
                  <a:pt x="315142" y="97242"/>
                </a:lnTo>
                <a:lnTo>
                  <a:pt x="275497" y="121496"/>
                </a:lnTo>
                <a:lnTo>
                  <a:pt x="237953" y="148048"/>
                </a:lnTo>
                <a:lnTo>
                  <a:pt x="202644" y="176784"/>
                </a:lnTo>
                <a:lnTo>
                  <a:pt x="169703" y="207584"/>
                </a:lnTo>
                <a:lnTo>
                  <a:pt x="139265" y="240333"/>
                </a:lnTo>
                <a:lnTo>
                  <a:pt x="111463" y="274915"/>
                </a:lnTo>
                <a:lnTo>
                  <a:pt x="86431" y="311212"/>
                </a:lnTo>
                <a:lnTo>
                  <a:pt x="64303" y="349107"/>
                </a:lnTo>
                <a:lnTo>
                  <a:pt x="45212" y="388483"/>
                </a:lnTo>
                <a:lnTo>
                  <a:pt x="29292" y="429225"/>
                </a:lnTo>
                <a:lnTo>
                  <a:pt x="16677" y="471214"/>
                </a:lnTo>
                <a:lnTo>
                  <a:pt x="7501" y="514335"/>
                </a:lnTo>
                <a:lnTo>
                  <a:pt x="1897" y="558471"/>
                </a:lnTo>
                <a:lnTo>
                  <a:pt x="0" y="603503"/>
                </a:lnTo>
                <a:lnTo>
                  <a:pt x="1897" y="648536"/>
                </a:lnTo>
                <a:lnTo>
                  <a:pt x="7501" y="692672"/>
                </a:lnTo>
                <a:lnTo>
                  <a:pt x="16677" y="735793"/>
                </a:lnTo>
                <a:lnTo>
                  <a:pt x="29292" y="777782"/>
                </a:lnTo>
                <a:lnTo>
                  <a:pt x="45212" y="818524"/>
                </a:lnTo>
                <a:lnTo>
                  <a:pt x="64303" y="857900"/>
                </a:lnTo>
                <a:lnTo>
                  <a:pt x="86431" y="895795"/>
                </a:lnTo>
                <a:lnTo>
                  <a:pt x="111463" y="932092"/>
                </a:lnTo>
                <a:lnTo>
                  <a:pt x="139265" y="966674"/>
                </a:lnTo>
                <a:lnTo>
                  <a:pt x="169703" y="999423"/>
                </a:lnTo>
                <a:lnTo>
                  <a:pt x="202644" y="1030224"/>
                </a:lnTo>
                <a:lnTo>
                  <a:pt x="237953" y="1058959"/>
                </a:lnTo>
                <a:lnTo>
                  <a:pt x="275497" y="1085511"/>
                </a:lnTo>
                <a:lnTo>
                  <a:pt x="315142" y="1109765"/>
                </a:lnTo>
                <a:lnTo>
                  <a:pt x="356755" y="1131602"/>
                </a:lnTo>
                <a:lnTo>
                  <a:pt x="400201" y="1150907"/>
                </a:lnTo>
                <a:lnTo>
                  <a:pt x="445347" y="1167562"/>
                </a:lnTo>
                <a:lnTo>
                  <a:pt x="492060" y="1181451"/>
                </a:lnTo>
                <a:lnTo>
                  <a:pt x="540204" y="1192457"/>
                </a:lnTo>
                <a:lnTo>
                  <a:pt x="589648" y="1200463"/>
                </a:lnTo>
                <a:lnTo>
                  <a:pt x="640256" y="1205352"/>
                </a:lnTo>
                <a:lnTo>
                  <a:pt x="691896" y="1207008"/>
                </a:lnTo>
                <a:lnTo>
                  <a:pt x="743535" y="1205352"/>
                </a:lnTo>
                <a:lnTo>
                  <a:pt x="794143" y="1200463"/>
                </a:lnTo>
                <a:lnTo>
                  <a:pt x="843587" y="1192457"/>
                </a:lnTo>
                <a:lnTo>
                  <a:pt x="891731" y="1181451"/>
                </a:lnTo>
                <a:lnTo>
                  <a:pt x="938444" y="1167562"/>
                </a:lnTo>
                <a:lnTo>
                  <a:pt x="983590" y="1150907"/>
                </a:lnTo>
                <a:lnTo>
                  <a:pt x="1027036" y="1131602"/>
                </a:lnTo>
                <a:lnTo>
                  <a:pt x="1068649" y="1109765"/>
                </a:lnTo>
                <a:lnTo>
                  <a:pt x="1108294" y="1085511"/>
                </a:lnTo>
                <a:lnTo>
                  <a:pt x="1145838" y="1058959"/>
                </a:lnTo>
                <a:lnTo>
                  <a:pt x="1181147" y="1030224"/>
                </a:lnTo>
                <a:lnTo>
                  <a:pt x="1214088" y="999423"/>
                </a:lnTo>
                <a:lnTo>
                  <a:pt x="1244526" y="966674"/>
                </a:lnTo>
                <a:lnTo>
                  <a:pt x="1272328" y="932092"/>
                </a:lnTo>
                <a:lnTo>
                  <a:pt x="1297360" y="895795"/>
                </a:lnTo>
                <a:lnTo>
                  <a:pt x="1319488" y="857900"/>
                </a:lnTo>
                <a:lnTo>
                  <a:pt x="1338579" y="818524"/>
                </a:lnTo>
                <a:lnTo>
                  <a:pt x="1354499" y="777782"/>
                </a:lnTo>
                <a:lnTo>
                  <a:pt x="1367114" y="735793"/>
                </a:lnTo>
                <a:lnTo>
                  <a:pt x="1376290" y="692672"/>
                </a:lnTo>
                <a:lnTo>
                  <a:pt x="1381894" y="648536"/>
                </a:lnTo>
                <a:lnTo>
                  <a:pt x="1383792" y="603503"/>
                </a:lnTo>
                <a:lnTo>
                  <a:pt x="1381894" y="558471"/>
                </a:lnTo>
                <a:lnTo>
                  <a:pt x="1376290" y="514335"/>
                </a:lnTo>
                <a:lnTo>
                  <a:pt x="1367114" y="471214"/>
                </a:lnTo>
                <a:lnTo>
                  <a:pt x="1354499" y="429225"/>
                </a:lnTo>
                <a:lnTo>
                  <a:pt x="1338579" y="388483"/>
                </a:lnTo>
                <a:lnTo>
                  <a:pt x="1319488" y="349107"/>
                </a:lnTo>
                <a:lnTo>
                  <a:pt x="1297360" y="311212"/>
                </a:lnTo>
                <a:lnTo>
                  <a:pt x="1272328" y="274915"/>
                </a:lnTo>
                <a:lnTo>
                  <a:pt x="1244526" y="240333"/>
                </a:lnTo>
                <a:lnTo>
                  <a:pt x="1214088" y="207584"/>
                </a:lnTo>
                <a:lnTo>
                  <a:pt x="1181147" y="176784"/>
                </a:lnTo>
                <a:lnTo>
                  <a:pt x="1145838" y="148048"/>
                </a:lnTo>
                <a:lnTo>
                  <a:pt x="1108294" y="121496"/>
                </a:lnTo>
                <a:lnTo>
                  <a:pt x="1068649" y="97242"/>
                </a:lnTo>
                <a:lnTo>
                  <a:pt x="1027036" y="75405"/>
                </a:lnTo>
                <a:lnTo>
                  <a:pt x="983590" y="56100"/>
                </a:lnTo>
                <a:lnTo>
                  <a:pt x="938444" y="39445"/>
                </a:lnTo>
                <a:lnTo>
                  <a:pt x="891731" y="25556"/>
                </a:lnTo>
                <a:lnTo>
                  <a:pt x="843587" y="14550"/>
                </a:lnTo>
                <a:lnTo>
                  <a:pt x="794143" y="6544"/>
                </a:lnTo>
                <a:lnTo>
                  <a:pt x="743535" y="1655"/>
                </a:lnTo>
                <a:lnTo>
                  <a:pt x="691896" y="0"/>
                </a:lnTo>
                <a:close/>
              </a:path>
            </a:pathLst>
          </a:custGeom>
          <a:solidFill>
            <a:srgbClr val="FFFFFF"/>
          </a:solidFill>
        </p:spPr>
        <p:txBody>
          <a:bodyPr wrap="square" lIns="0" tIns="0" rIns="0" bIns="0" rtlCol="0"/>
          <a:lstStyle/>
          <a:p>
            <a:endParaRPr/>
          </a:p>
        </p:txBody>
      </p:sp>
      <p:sp>
        <p:nvSpPr>
          <p:cNvPr id="12" name="object 12"/>
          <p:cNvSpPr/>
          <p:nvPr/>
        </p:nvSpPr>
        <p:spPr>
          <a:xfrm>
            <a:off x="7030973" y="2972561"/>
            <a:ext cx="1384300" cy="1207135"/>
          </a:xfrm>
          <a:custGeom>
            <a:avLst/>
            <a:gdLst/>
            <a:ahLst/>
            <a:cxnLst/>
            <a:rect l="l" t="t" r="r" b="b"/>
            <a:pathLst>
              <a:path w="1384300" h="1207135">
                <a:moveTo>
                  <a:pt x="0" y="603503"/>
                </a:moveTo>
                <a:lnTo>
                  <a:pt x="1897" y="558471"/>
                </a:lnTo>
                <a:lnTo>
                  <a:pt x="7501" y="514335"/>
                </a:lnTo>
                <a:lnTo>
                  <a:pt x="16677" y="471214"/>
                </a:lnTo>
                <a:lnTo>
                  <a:pt x="29292" y="429225"/>
                </a:lnTo>
                <a:lnTo>
                  <a:pt x="45212" y="388483"/>
                </a:lnTo>
                <a:lnTo>
                  <a:pt x="64303" y="349107"/>
                </a:lnTo>
                <a:lnTo>
                  <a:pt x="86431" y="311212"/>
                </a:lnTo>
                <a:lnTo>
                  <a:pt x="111463" y="274915"/>
                </a:lnTo>
                <a:lnTo>
                  <a:pt x="139265" y="240333"/>
                </a:lnTo>
                <a:lnTo>
                  <a:pt x="169703" y="207584"/>
                </a:lnTo>
                <a:lnTo>
                  <a:pt x="202644" y="176784"/>
                </a:lnTo>
                <a:lnTo>
                  <a:pt x="237953" y="148048"/>
                </a:lnTo>
                <a:lnTo>
                  <a:pt x="275497" y="121496"/>
                </a:lnTo>
                <a:lnTo>
                  <a:pt x="315142" y="97242"/>
                </a:lnTo>
                <a:lnTo>
                  <a:pt x="356755" y="75405"/>
                </a:lnTo>
                <a:lnTo>
                  <a:pt x="400201" y="56100"/>
                </a:lnTo>
                <a:lnTo>
                  <a:pt x="445347" y="39445"/>
                </a:lnTo>
                <a:lnTo>
                  <a:pt x="492060" y="25556"/>
                </a:lnTo>
                <a:lnTo>
                  <a:pt x="540204" y="14550"/>
                </a:lnTo>
                <a:lnTo>
                  <a:pt x="589648" y="6544"/>
                </a:lnTo>
                <a:lnTo>
                  <a:pt x="640256" y="1655"/>
                </a:lnTo>
                <a:lnTo>
                  <a:pt x="691896" y="0"/>
                </a:lnTo>
                <a:lnTo>
                  <a:pt x="743535" y="1655"/>
                </a:lnTo>
                <a:lnTo>
                  <a:pt x="794143" y="6544"/>
                </a:lnTo>
                <a:lnTo>
                  <a:pt x="843587" y="14550"/>
                </a:lnTo>
                <a:lnTo>
                  <a:pt x="891731" y="25556"/>
                </a:lnTo>
                <a:lnTo>
                  <a:pt x="938444" y="39445"/>
                </a:lnTo>
                <a:lnTo>
                  <a:pt x="983590" y="56100"/>
                </a:lnTo>
                <a:lnTo>
                  <a:pt x="1027036" y="75405"/>
                </a:lnTo>
                <a:lnTo>
                  <a:pt x="1068649" y="97242"/>
                </a:lnTo>
                <a:lnTo>
                  <a:pt x="1108294" y="121496"/>
                </a:lnTo>
                <a:lnTo>
                  <a:pt x="1145838" y="148048"/>
                </a:lnTo>
                <a:lnTo>
                  <a:pt x="1181147" y="176784"/>
                </a:lnTo>
                <a:lnTo>
                  <a:pt x="1214088" y="207584"/>
                </a:lnTo>
                <a:lnTo>
                  <a:pt x="1244526" y="240333"/>
                </a:lnTo>
                <a:lnTo>
                  <a:pt x="1272328" y="274915"/>
                </a:lnTo>
                <a:lnTo>
                  <a:pt x="1297360" y="311212"/>
                </a:lnTo>
                <a:lnTo>
                  <a:pt x="1319488" y="349107"/>
                </a:lnTo>
                <a:lnTo>
                  <a:pt x="1338579" y="388483"/>
                </a:lnTo>
                <a:lnTo>
                  <a:pt x="1354499" y="429225"/>
                </a:lnTo>
                <a:lnTo>
                  <a:pt x="1367114" y="471214"/>
                </a:lnTo>
                <a:lnTo>
                  <a:pt x="1376290" y="514335"/>
                </a:lnTo>
                <a:lnTo>
                  <a:pt x="1381894" y="558471"/>
                </a:lnTo>
                <a:lnTo>
                  <a:pt x="1383792" y="603503"/>
                </a:lnTo>
                <a:lnTo>
                  <a:pt x="1381894" y="648536"/>
                </a:lnTo>
                <a:lnTo>
                  <a:pt x="1376290" y="692672"/>
                </a:lnTo>
                <a:lnTo>
                  <a:pt x="1367114" y="735793"/>
                </a:lnTo>
                <a:lnTo>
                  <a:pt x="1354499" y="777782"/>
                </a:lnTo>
                <a:lnTo>
                  <a:pt x="1338579" y="818524"/>
                </a:lnTo>
                <a:lnTo>
                  <a:pt x="1319488" y="857900"/>
                </a:lnTo>
                <a:lnTo>
                  <a:pt x="1297360" y="895795"/>
                </a:lnTo>
                <a:lnTo>
                  <a:pt x="1272328" y="932092"/>
                </a:lnTo>
                <a:lnTo>
                  <a:pt x="1244526" y="966674"/>
                </a:lnTo>
                <a:lnTo>
                  <a:pt x="1214088" y="999423"/>
                </a:lnTo>
                <a:lnTo>
                  <a:pt x="1181147" y="1030224"/>
                </a:lnTo>
                <a:lnTo>
                  <a:pt x="1145838" y="1058959"/>
                </a:lnTo>
                <a:lnTo>
                  <a:pt x="1108294" y="1085511"/>
                </a:lnTo>
                <a:lnTo>
                  <a:pt x="1068649" y="1109765"/>
                </a:lnTo>
                <a:lnTo>
                  <a:pt x="1027036" y="1131602"/>
                </a:lnTo>
                <a:lnTo>
                  <a:pt x="983590" y="1150907"/>
                </a:lnTo>
                <a:lnTo>
                  <a:pt x="938444" y="1167562"/>
                </a:lnTo>
                <a:lnTo>
                  <a:pt x="891731" y="1181451"/>
                </a:lnTo>
                <a:lnTo>
                  <a:pt x="843587" y="1192457"/>
                </a:lnTo>
                <a:lnTo>
                  <a:pt x="794143" y="1200463"/>
                </a:lnTo>
                <a:lnTo>
                  <a:pt x="743535" y="1205352"/>
                </a:lnTo>
                <a:lnTo>
                  <a:pt x="691896" y="1207008"/>
                </a:lnTo>
                <a:lnTo>
                  <a:pt x="640256" y="1205352"/>
                </a:lnTo>
                <a:lnTo>
                  <a:pt x="589648" y="1200463"/>
                </a:lnTo>
                <a:lnTo>
                  <a:pt x="540204" y="1192457"/>
                </a:lnTo>
                <a:lnTo>
                  <a:pt x="492060" y="1181451"/>
                </a:lnTo>
                <a:lnTo>
                  <a:pt x="445347" y="1167562"/>
                </a:lnTo>
                <a:lnTo>
                  <a:pt x="400201" y="1150907"/>
                </a:lnTo>
                <a:lnTo>
                  <a:pt x="356755" y="1131602"/>
                </a:lnTo>
                <a:lnTo>
                  <a:pt x="315142" y="1109765"/>
                </a:lnTo>
                <a:lnTo>
                  <a:pt x="275497" y="1085511"/>
                </a:lnTo>
                <a:lnTo>
                  <a:pt x="237953" y="1058959"/>
                </a:lnTo>
                <a:lnTo>
                  <a:pt x="202644" y="1030223"/>
                </a:lnTo>
                <a:lnTo>
                  <a:pt x="169703" y="999423"/>
                </a:lnTo>
                <a:lnTo>
                  <a:pt x="139265" y="966674"/>
                </a:lnTo>
                <a:lnTo>
                  <a:pt x="111463" y="932092"/>
                </a:lnTo>
                <a:lnTo>
                  <a:pt x="86431" y="895795"/>
                </a:lnTo>
                <a:lnTo>
                  <a:pt x="64303" y="857900"/>
                </a:lnTo>
                <a:lnTo>
                  <a:pt x="45212" y="818524"/>
                </a:lnTo>
                <a:lnTo>
                  <a:pt x="29292" y="777782"/>
                </a:lnTo>
                <a:lnTo>
                  <a:pt x="16677" y="735793"/>
                </a:lnTo>
                <a:lnTo>
                  <a:pt x="7501" y="692672"/>
                </a:lnTo>
                <a:lnTo>
                  <a:pt x="1897" y="648536"/>
                </a:lnTo>
                <a:lnTo>
                  <a:pt x="0" y="603503"/>
                </a:lnTo>
                <a:close/>
              </a:path>
            </a:pathLst>
          </a:custGeom>
          <a:ln w="25908">
            <a:solidFill>
              <a:srgbClr val="F79546"/>
            </a:solidFill>
          </a:ln>
        </p:spPr>
        <p:txBody>
          <a:bodyPr wrap="square" lIns="0" tIns="0" rIns="0" bIns="0" rtlCol="0"/>
          <a:lstStyle/>
          <a:p>
            <a:endParaRPr/>
          </a:p>
        </p:txBody>
      </p:sp>
      <p:sp>
        <p:nvSpPr>
          <p:cNvPr id="13" name="object 13"/>
          <p:cNvSpPr txBox="1"/>
          <p:nvPr/>
        </p:nvSpPr>
        <p:spPr>
          <a:xfrm>
            <a:off x="7304913" y="3209482"/>
            <a:ext cx="836930" cy="642620"/>
          </a:xfrm>
          <a:prstGeom prst="rect">
            <a:avLst/>
          </a:prstGeom>
        </p:spPr>
        <p:txBody>
          <a:bodyPr vert="horz" wrap="square" lIns="0" tIns="77470" rIns="0" bIns="0" rtlCol="0">
            <a:spAutoFit/>
          </a:bodyPr>
          <a:lstStyle/>
          <a:p>
            <a:pPr marL="12700">
              <a:lnSpc>
                <a:spcPct val="100000"/>
              </a:lnSpc>
              <a:spcBef>
                <a:spcPts val="610"/>
              </a:spcBef>
            </a:pPr>
            <a:r>
              <a:rPr sz="1600" spc="-15" dirty="0">
                <a:solidFill>
                  <a:srgbClr val="C00000"/>
                </a:solidFill>
                <a:latin typeface="Tahoma"/>
                <a:cs typeface="Tahoma"/>
              </a:rPr>
              <a:t>Research</a:t>
            </a:r>
            <a:endParaRPr sz="1600">
              <a:latin typeface="Tahoma"/>
              <a:cs typeface="Tahoma"/>
            </a:endParaRPr>
          </a:p>
          <a:p>
            <a:pPr marL="45720">
              <a:lnSpc>
                <a:spcPct val="100000"/>
              </a:lnSpc>
              <a:spcBef>
                <a:spcPts val="505"/>
              </a:spcBef>
            </a:pPr>
            <a:r>
              <a:rPr sz="1600" spc="-10" dirty="0">
                <a:solidFill>
                  <a:srgbClr val="C00000"/>
                </a:solidFill>
                <a:latin typeface="Tahoma"/>
                <a:cs typeface="Tahoma"/>
              </a:rPr>
              <a:t>Strategy</a:t>
            </a:r>
            <a:endParaRPr sz="1600">
              <a:latin typeface="Tahoma"/>
              <a:cs typeface="Tahoma"/>
            </a:endParaRPr>
          </a:p>
        </p:txBody>
      </p:sp>
      <p:sp>
        <p:nvSpPr>
          <p:cNvPr id="14" name="object 14"/>
          <p:cNvSpPr/>
          <p:nvPr/>
        </p:nvSpPr>
        <p:spPr>
          <a:xfrm>
            <a:off x="7185025" y="4276725"/>
            <a:ext cx="383540" cy="445770"/>
          </a:xfrm>
          <a:custGeom>
            <a:avLst/>
            <a:gdLst/>
            <a:ahLst/>
            <a:cxnLst/>
            <a:rect l="l" t="t" r="r" b="b"/>
            <a:pathLst>
              <a:path w="383540" h="445770">
                <a:moveTo>
                  <a:pt x="0" y="184657"/>
                </a:moveTo>
                <a:lnTo>
                  <a:pt x="122300" y="445388"/>
                </a:lnTo>
                <a:lnTo>
                  <a:pt x="382904" y="323088"/>
                </a:lnTo>
                <a:lnTo>
                  <a:pt x="306324" y="295401"/>
                </a:lnTo>
                <a:lnTo>
                  <a:pt x="336377" y="212344"/>
                </a:lnTo>
                <a:lnTo>
                  <a:pt x="76580" y="212344"/>
                </a:lnTo>
                <a:lnTo>
                  <a:pt x="0" y="184657"/>
                </a:lnTo>
                <a:close/>
              </a:path>
              <a:path w="383540" h="445770">
                <a:moveTo>
                  <a:pt x="153289" y="0"/>
                </a:moveTo>
                <a:lnTo>
                  <a:pt x="76580" y="212344"/>
                </a:lnTo>
                <a:lnTo>
                  <a:pt x="336377" y="212344"/>
                </a:lnTo>
                <a:lnTo>
                  <a:pt x="383158" y="83057"/>
                </a:lnTo>
                <a:lnTo>
                  <a:pt x="153289" y="0"/>
                </a:lnTo>
                <a:close/>
              </a:path>
            </a:pathLst>
          </a:custGeom>
          <a:solidFill>
            <a:srgbClr val="B1C1DB"/>
          </a:solidFill>
        </p:spPr>
        <p:txBody>
          <a:bodyPr wrap="square" lIns="0" tIns="0" rIns="0" bIns="0" rtlCol="0"/>
          <a:lstStyle/>
          <a:p>
            <a:endParaRPr/>
          </a:p>
        </p:txBody>
      </p:sp>
      <p:sp>
        <p:nvSpPr>
          <p:cNvPr id="15" name="object 15"/>
          <p:cNvSpPr/>
          <p:nvPr/>
        </p:nvSpPr>
        <p:spPr>
          <a:xfrm>
            <a:off x="6332982" y="4885182"/>
            <a:ext cx="1396365" cy="1207135"/>
          </a:xfrm>
          <a:custGeom>
            <a:avLst/>
            <a:gdLst/>
            <a:ahLst/>
            <a:cxnLst/>
            <a:rect l="l" t="t" r="r" b="b"/>
            <a:pathLst>
              <a:path w="1396365" h="1207135">
                <a:moveTo>
                  <a:pt x="697991" y="0"/>
                </a:moveTo>
                <a:lnTo>
                  <a:pt x="645905" y="1655"/>
                </a:lnTo>
                <a:lnTo>
                  <a:pt x="594858" y="6544"/>
                </a:lnTo>
                <a:lnTo>
                  <a:pt x="544984" y="14550"/>
                </a:lnTo>
                <a:lnTo>
                  <a:pt x="496419" y="25556"/>
                </a:lnTo>
                <a:lnTo>
                  <a:pt x="449298" y="39445"/>
                </a:lnTo>
                <a:lnTo>
                  <a:pt x="403755" y="56100"/>
                </a:lnTo>
                <a:lnTo>
                  <a:pt x="359927" y="75405"/>
                </a:lnTo>
                <a:lnTo>
                  <a:pt x="317948" y="97242"/>
                </a:lnTo>
                <a:lnTo>
                  <a:pt x="277952" y="121496"/>
                </a:lnTo>
                <a:lnTo>
                  <a:pt x="240076" y="148048"/>
                </a:lnTo>
                <a:lnTo>
                  <a:pt x="204454" y="176784"/>
                </a:lnTo>
                <a:lnTo>
                  <a:pt x="171220" y="207584"/>
                </a:lnTo>
                <a:lnTo>
                  <a:pt x="140512" y="240333"/>
                </a:lnTo>
                <a:lnTo>
                  <a:pt x="112462" y="274915"/>
                </a:lnTo>
                <a:lnTo>
                  <a:pt x="87206" y="311212"/>
                </a:lnTo>
                <a:lnTo>
                  <a:pt x="64880" y="349107"/>
                </a:lnTo>
                <a:lnTo>
                  <a:pt x="45618" y="388483"/>
                </a:lnTo>
                <a:lnTo>
                  <a:pt x="29555" y="429225"/>
                </a:lnTo>
                <a:lnTo>
                  <a:pt x="16827" y="471214"/>
                </a:lnTo>
                <a:lnTo>
                  <a:pt x="7569" y="514335"/>
                </a:lnTo>
                <a:lnTo>
                  <a:pt x="1914" y="558471"/>
                </a:lnTo>
                <a:lnTo>
                  <a:pt x="0" y="603504"/>
                </a:lnTo>
                <a:lnTo>
                  <a:pt x="1914" y="648544"/>
                </a:lnTo>
                <a:lnTo>
                  <a:pt x="7569" y="692686"/>
                </a:lnTo>
                <a:lnTo>
                  <a:pt x="16827" y="735812"/>
                </a:lnTo>
                <a:lnTo>
                  <a:pt x="29555" y="777805"/>
                </a:lnTo>
                <a:lnTo>
                  <a:pt x="45618" y="818550"/>
                </a:lnTo>
                <a:lnTo>
                  <a:pt x="64880" y="857928"/>
                </a:lnTo>
                <a:lnTo>
                  <a:pt x="87206" y="895824"/>
                </a:lnTo>
                <a:lnTo>
                  <a:pt x="112462" y="932120"/>
                </a:lnTo>
                <a:lnTo>
                  <a:pt x="140512" y="966701"/>
                </a:lnTo>
                <a:lnTo>
                  <a:pt x="171220" y="999449"/>
                </a:lnTo>
                <a:lnTo>
                  <a:pt x="204454" y="1030247"/>
                </a:lnTo>
                <a:lnTo>
                  <a:pt x="240076" y="1058980"/>
                </a:lnTo>
                <a:lnTo>
                  <a:pt x="277952" y="1085530"/>
                </a:lnTo>
                <a:lnTo>
                  <a:pt x="317948" y="1109781"/>
                </a:lnTo>
                <a:lnTo>
                  <a:pt x="359927" y="1131615"/>
                </a:lnTo>
                <a:lnTo>
                  <a:pt x="403755" y="1150917"/>
                </a:lnTo>
                <a:lnTo>
                  <a:pt x="449298" y="1167570"/>
                </a:lnTo>
                <a:lnTo>
                  <a:pt x="496419" y="1181456"/>
                </a:lnTo>
                <a:lnTo>
                  <a:pt x="544984" y="1192460"/>
                </a:lnTo>
                <a:lnTo>
                  <a:pt x="594858" y="1200464"/>
                </a:lnTo>
                <a:lnTo>
                  <a:pt x="645905" y="1205352"/>
                </a:lnTo>
                <a:lnTo>
                  <a:pt x="697991" y="1207008"/>
                </a:lnTo>
                <a:lnTo>
                  <a:pt x="750078" y="1205352"/>
                </a:lnTo>
                <a:lnTo>
                  <a:pt x="801125" y="1200464"/>
                </a:lnTo>
                <a:lnTo>
                  <a:pt x="850999" y="1192460"/>
                </a:lnTo>
                <a:lnTo>
                  <a:pt x="899564" y="1181456"/>
                </a:lnTo>
                <a:lnTo>
                  <a:pt x="946685" y="1167570"/>
                </a:lnTo>
                <a:lnTo>
                  <a:pt x="992228" y="1150917"/>
                </a:lnTo>
                <a:lnTo>
                  <a:pt x="1036056" y="1131615"/>
                </a:lnTo>
                <a:lnTo>
                  <a:pt x="1078035" y="1109781"/>
                </a:lnTo>
                <a:lnTo>
                  <a:pt x="1118031" y="1085530"/>
                </a:lnTo>
                <a:lnTo>
                  <a:pt x="1155907" y="1058980"/>
                </a:lnTo>
                <a:lnTo>
                  <a:pt x="1191529" y="1030247"/>
                </a:lnTo>
                <a:lnTo>
                  <a:pt x="1224763" y="999449"/>
                </a:lnTo>
                <a:lnTo>
                  <a:pt x="1255471" y="966701"/>
                </a:lnTo>
                <a:lnTo>
                  <a:pt x="1283521" y="932120"/>
                </a:lnTo>
                <a:lnTo>
                  <a:pt x="1308777" y="895824"/>
                </a:lnTo>
                <a:lnTo>
                  <a:pt x="1331103" y="857928"/>
                </a:lnTo>
                <a:lnTo>
                  <a:pt x="1350365" y="818550"/>
                </a:lnTo>
                <a:lnTo>
                  <a:pt x="1366428" y="777805"/>
                </a:lnTo>
                <a:lnTo>
                  <a:pt x="1379156" y="735812"/>
                </a:lnTo>
                <a:lnTo>
                  <a:pt x="1388414" y="692686"/>
                </a:lnTo>
                <a:lnTo>
                  <a:pt x="1394069" y="648544"/>
                </a:lnTo>
                <a:lnTo>
                  <a:pt x="1395984" y="603504"/>
                </a:lnTo>
                <a:lnTo>
                  <a:pt x="1394069" y="558471"/>
                </a:lnTo>
                <a:lnTo>
                  <a:pt x="1388414" y="514335"/>
                </a:lnTo>
                <a:lnTo>
                  <a:pt x="1379156" y="471214"/>
                </a:lnTo>
                <a:lnTo>
                  <a:pt x="1366428" y="429225"/>
                </a:lnTo>
                <a:lnTo>
                  <a:pt x="1350365" y="388483"/>
                </a:lnTo>
                <a:lnTo>
                  <a:pt x="1331103" y="349107"/>
                </a:lnTo>
                <a:lnTo>
                  <a:pt x="1308777" y="311212"/>
                </a:lnTo>
                <a:lnTo>
                  <a:pt x="1283521" y="274915"/>
                </a:lnTo>
                <a:lnTo>
                  <a:pt x="1255471" y="240333"/>
                </a:lnTo>
                <a:lnTo>
                  <a:pt x="1224763" y="207584"/>
                </a:lnTo>
                <a:lnTo>
                  <a:pt x="1191529" y="176784"/>
                </a:lnTo>
                <a:lnTo>
                  <a:pt x="1155907" y="148048"/>
                </a:lnTo>
                <a:lnTo>
                  <a:pt x="1118031" y="121496"/>
                </a:lnTo>
                <a:lnTo>
                  <a:pt x="1078035" y="97242"/>
                </a:lnTo>
                <a:lnTo>
                  <a:pt x="1036056" y="75405"/>
                </a:lnTo>
                <a:lnTo>
                  <a:pt x="992228" y="56100"/>
                </a:lnTo>
                <a:lnTo>
                  <a:pt x="946685" y="39445"/>
                </a:lnTo>
                <a:lnTo>
                  <a:pt x="899564" y="25556"/>
                </a:lnTo>
                <a:lnTo>
                  <a:pt x="850999" y="14550"/>
                </a:lnTo>
                <a:lnTo>
                  <a:pt x="801125" y="6544"/>
                </a:lnTo>
                <a:lnTo>
                  <a:pt x="750078" y="1655"/>
                </a:lnTo>
                <a:lnTo>
                  <a:pt x="697991" y="0"/>
                </a:lnTo>
                <a:close/>
              </a:path>
            </a:pathLst>
          </a:custGeom>
          <a:solidFill>
            <a:srgbClr val="FFFFFF"/>
          </a:solidFill>
        </p:spPr>
        <p:txBody>
          <a:bodyPr wrap="square" lIns="0" tIns="0" rIns="0" bIns="0" rtlCol="0"/>
          <a:lstStyle/>
          <a:p>
            <a:endParaRPr/>
          </a:p>
        </p:txBody>
      </p:sp>
      <p:sp>
        <p:nvSpPr>
          <p:cNvPr id="16" name="object 16"/>
          <p:cNvSpPr/>
          <p:nvPr/>
        </p:nvSpPr>
        <p:spPr>
          <a:xfrm>
            <a:off x="6332982" y="4885182"/>
            <a:ext cx="1396365" cy="1207135"/>
          </a:xfrm>
          <a:custGeom>
            <a:avLst/>
            <a:gdLst/>
            <a:ahLst/>
            <a:cxnLst/>
            <a:rect l="l" t="t" r="r" b="b"/>
            <a:pathLst>
              <a:path w="1396365" h="1207135">
                <a:moveTo>
                  <a:pt x="0" y="603504"/>
                </a:moveTo>
                <a:lnTo>
                  <a:pt x="1914" y="558471"/>
                </a:lnTo>
                <a:lnTo>
                  <a:pt x="7569" y="514335"/>
                </a:lnTo>
                <a:lnTo>
                  <a:pt x="16827" y="471214"/>
                </a:lnTo>
                <a:lnTo>
                  <a:pt x="29555" y="429225"/>
                </a:lnTo>
                <a:lnTo>
                  <a:pt x="45618" y="388483"/>
                </a:lnTo>
                <a:lnTo>
                  <a:pt x="64880" y="349107"/>
                </a:lnTo>
                <a:lnTo>
                  <a:pt x="87206" y="311212"/>
                </a:lnTo>
                <a:lnTo>
                  <a:pt x="112462" y="274915"/>
                </a:lnTo>
                <a:lnTo>
                  <a:pt x="140512" y="240333"/>
                </a:lnTo>
                <a:lnTo>
                  <a:pt x="171220" y="207584"/>
                </a:lnTo>
                <a:lnTo>
                  <a:pt x="204454" y="176784"/>
                </a:lnTo>
                <a:lnTo>
                  <a:pt x="240076" y="148048"/>
                </a:lnTo>
                <a:lnTo>
                  <a:pt x="277952" y="121496"/>
                </a:lnTo>
                <a:lnTo>
                  <a:pt x="317948" y="97242"/>
                </a:lnTo>
                <a:lnTo>
                  <a:pt x="359927" y="75405"/>
                </a:lnTo>
                <a:lnTo>
                  <a:pt x="403755" y="56100"/>
                </a:lnTo>
                <a:lnTo>
                  <a:pt x="449298" y="39445"/>
                </a:lnTo>
                <a:lnTo>
                  <a:pt x="496419" y="25556"/>
                </a:lnTo>
                <a:lnTo>
                  <a:pt x="544984" y="14550"/>
                </a:lnTo>
                <a:lnTo>
                  <a:pt x="594858" y="6544"/>
                </a:lnTo>
                <a:lnTo>
                  <a:pt x="645905" y="1655"/>
                </a:lnTo>
                <a:lnTo>
                  <a:pt x="697991" y="0"/>
                </a:lnTo>
                <a:lnTo>
                  <a:pt x="750078" y="1655"/>
                </a:lnTo>
                <a:lnTo>
                  <a:pt x="801125" y="6544"/>
                </a:lnTo>
                <a:lnTo>
                  <a:pt x="850999" y="14550"/>
                </a:lnTo>
                <a:lnTo>
                  <a:pt x="899564" y="25556"/>
                </a:lnTo>
                <a:lnTo>
                  <a:pt x="946685" y="39445"/>
                </a:lnTo>
                <a:lnTo>
                  <a:pt x="992228" y="56100"/>
                </a:lnTo>
                <a:lnTo>
                  <a:pt x="1036056" y="75405"/>
                </a:lnTo>
                <a:lnTo>
                  <a:pt x="1078035" y="97242"/>
                </a:lnTo>
                <a:lnTo>
                  <a:pt x="1118031" y="121496"/>
                </a:lnTo>
                <a:lnTo>
                  <a:pt x="1155907" y="148048"/>
                </a:lnTo>
                <a:lnTo>
                  <a:pt x="1191529" y="176784"/>
                </a:lnTo>
                <a:lnTo>
                  <a:pt x="1224763" y="207584"/>
                </a:lnTo>
                <a:lnTo>
                  <a:pt x="1255471" y="240333"/>
                </a:lnTo>
                <a:lnTo>
                  <a:pt x="1283521" y="274915"/>
                </a:lnTo>
                <a:lnTo>
                  <a:pt x="1308777" y="311212"/>
                </a:lnTo>
                <a:lnTo>
                  <a:pt x="1331103" y="349107"/>
                </a:lnTo>
                <a:lnTo>
                  <a:pt x="1350365" y="388483"/>
                </a:lnTo>
                <a:lnTo>
                  <a:pt x="1366428" y="429225"/>
                </a:lnTo>
                <a:lnTo>
                  <a:pt x="1379156" y="471214"/>
                </a:lnTo>
                <a:lnTo>
                  <a:pt x="1388414" y="514335"/>
                </a:lnTo>
                <a:lnTo>
                  <a:pt x="1394069" y="558471"/>
                </a:lnTo>
                <a:lnTo>
                  <a:pt x="1395984" y="603504"/>
                </a:lnTo>
                <a:lnTo>
                  <a:pt x="1394069" y="648544"/>
                </a:lnTo>
                <a:lnTo>
                  <a:pt x="1388414" y="692686"/>
                </a:lnTo>
                <a:lnTo>
                  <a:pt x="1379156" y="735812"/>
                </a:lnTo>
                <a:lnTo>
                  <a:pt x="1366428" y="777805"/>
                </a:lnTo>
                <a:lnTo>
                  <a:pt x="1350365" y="818550"/>
                </a:lnTo>
                <a:lnTo>
                  <a:pt x="1331103" y="857928"/>
                </a:lnTo>
                <a:lnTo>
                  <a:pt x="1308777" y="895824"/>
                </a:lnTo>
                <a:lnTo>
                  <a:pt x="1283521" y="932120"/>
                </a:lnTo>
                <a:lnTo>
                  <a:pt x="1255471" y="966701"/>
                </a:lnTo>
                <a:lnTo>
                  <a:pt x="1224763" y="999449"/>
                </a:lnTo>
                <a:lnTo>
                  <a:pt x="1191529" y="1030247"/>
                </a:lnTo>
                <a:lnTo>
                  <a:pt x="1155907" y="1058980"/>
                </a:lnTo>
                <a:lnTo>
                  <a:pt x="1118031" y="1085530"/>
                </a:lnTo>
                <a:lnTo>
                  <a:pt x="1078035" y="1109781"/>
                </a:lnTo>
                <a:lnTo>
                  <a:pt x="1036056" y="1131615"/>
                </a:lnTo>
                <a:lnTo>
                  <a:pt x="992228" y="1150917"/>
                </a:lnTo>
                <a:lnTo>
                  <a:pt x="946685" y="1167570"/>
                </a:lnTo>
                <a:lnTo>
                  <a:pt x="899564" y="1181456"/>
                </a:lnTo>
                <a:lnTo>
                  <a:pt x="850999" y="1192460"/>
                </a:lnTo>
                <a:lnTo>
                  <a:pt x="801125" y="1200464"/>
                </a:lnTo>
                <a:lnTo>
                  <a:pt x="750078" y="1205352"/>
                </a:lnTo>
                <a:lnTo>
                  <a:pt x="697991" y="1207008"/>
                </a:lnTo>
                <a:lnTo>
                  <a:pt x="645905" y="1205352"/>
                </a:lnTo>
                <a:lnTo>
                  <a:pt x="594858" y="1200464"/>
                </a:lnTo>
                <a:lnTo>
                  <a:pt x="544984" y="1192460"/>
                </a:lnTo>
                <a:lnTo>
                  <a:pt x="496419" y="1181456"/>
                </a:lnTo>
                <a:lnTo>
                  <a:pt x="449298" y="1167570"/>
                </a:lnTo>
                <a:lnTo>
                  <a:pt x="403755" y="1150917"/>
                </a:lnTo>
                <a:lnTo>
                  <a:pt x="359927" y="1131615"/>
                </a:lnTo>
                <a:lnTo>
                  <a:pt x="317948" y="1109781"/>
                </a:lnTo>
                <a:lnTo>
                  <a:pt x="277952" y="1085530"/>
                </a:lnTo>
                <a:lnTo>
                  <a:pt x="240076" y="1058980"/>
                </a:lnTo>
                <a:lnTo>
                  <a:pt x="204454" y="1030247"/>
                </a:lnTo>
                <a:lnTo>
                  <a:pt x="171220" y="999449"/>
                </a:lnTo>
                <a:lnTo>
                  <a:pt x="140512" y="966701"/>
                </a:lnTo>
                <a:lnTo>
                  <a:pt x="112462" y="932120"/>
                </a:lnTo>
                <a:lnTo>
                  <a:pt x="87206" y="895824"/>
                </a:lnTo>
                <a:lnTo>
                  <a:pt x="64880" y="857928"/>
                </a:lnTo>
                <a:lnTo>
                  <a:pt x="45618" y="818550"/>
                </a:lnTo>
                <a:lnTo>
                  <a:pt x="29555" y="777805"/>
                </a:lnTo>
                <a:lnTo>
                  <a:pt x="16827" y="735812"/>
                </a:lnTo>
                <a:lnTo>
                  <a:pt x="7569" y="692686"/>
                </a:lnTo>
                <a:lnTo>
                  <a:pt x="1914" y="648544"/>
                </a:lnTo>
                <a:lnTo>
                  <a:pt x="0" y="603504"/>
                </a:lnTo>
                <a:close/>
              </a:path>
            </a:pathLst>
          </a:custGeom>
          <a:ln w="25908">
            <a:solidFill>
              <a:srgbClr val="C0504D"/>
            </a:solidFill>
          </a:ln>
        </p:spPr>
        <p:txBody>
          <a:bodyPr wrap="square" lIns="0" tIns="0" rIns="0" bIns="0" rtlCol="0"/>
          <a:lstStyle/>
          <a:p>
            <a:endParaRPr/>
          </a:p>
        </p:txBody>
      </p:sp>
      <p:sp>
        <p:nvSpPr>
          <p:cNvPr id="17" name="object 17"/>
          <p:cNvSpPr txBox="1"/>
          <p:nvPr/>
        </p:nvSpPr>
        <p:spPr>
          <a:xfrm>
            <a:off x="6612763" y="5231638"/>
            <a:ext cx="836930" cy="490220"/>
          </a:xfrm>
          <a:prstGeom prst="rect">
            <a:avLst/>
          </a:prstGeom>
        </p:spPr>
        <p:txBody>
          <a:bodyPr vert="horz" wrap="square" lIns="0" tIns="38735" rIns="0" bIns="0" rtlCol="0">
            <a:spAutoFit/>
          </a:bodyPr>
          <a:lstStyle/>
          <a:p>
            <a:pPr marL="116205" marR="5080" indent="-104139">
              <a:lnSpc>
                <a:spcPts val="1739"/>
              </a:lnSpc>
              <a:spcBef>
                <a:spcPts val="305"/>
              </a:spcBef>
            </a:pPr>
            <a:r>
              <a:rPr sz="1600" spc="-25" dirty="0">
                <a:solidFill>
                  <a:srgbClr val="C00000"/>
                </a:solidFill>
                <a:latin typeface="Tahoma"/>
                <a:cs typeface="Tahoma"/>
              </a:rPr>
              <a:t>R</a:t>
            </a:r>
            <a:r>
              <a:rPr sz="1600" spc="-10" dirty="0">
                <a:solidFill>
                  <a:srgbClr val="C00000"/>
                </a:solidFill>
                <a:latin typeface="Tahoma"/>
                <a:cs typeface="Tahoma"/>
              </a:rPr>
              <a:t>esea</a:t>
            </a:r>
            <a:r>
              <a:rPr sz="1600" spc="-20" dirty="0">
                <a:solidFill>
                  <a:srgbClr val="C00000"/>
                </a:solidFill>
                <a:latin typeface="Tahoma"/>
                <a:cs typeface="Tahoma"/>
              </a:rPr>
              <a:t>r</a:t>
            </a:r>
            <a:r>
              <a:rPr sz="1600" spc="-10" dirty="0">
                <a:solidFill>
                  <a:srgbClr val="C00000"/>
                </a:solidFill>
                <a:latin typeface="Tahoma"/>
                <a:cs typeface="Tahoma"/>
              </a:rPr>
              <a:t>ch  Design</a:t>
            </a:r>
            <a:endParaRPr sz="1600">
              <a:latin typeface="Tahoma"/>
              <a:cs typeface="Tahoma"/>
            </a:endParaRPr>
          </a:p>
        </p:txBody>
      </p:sp>
      <p:sp>
        <p:nvSpPr>
          <p:cNvPr id="18" name="object 18"/>
          <p:cNvSpPr/>
          <p:nvPr/>
        </p:nvSpPr>
        <p:spPr>
          <a:xfrm>
            <a:off x="5568060" y="5564251"/>
            <a:ext cx="581660" cy="398145"/>
          </a:xfrm>
          <a:custGeom>
            <a:avLst/>
            <a:gdLst/>
            <a:ahLst/>
            <a:cxnLst/>
            <a:rect l="l" t="t" r="r" b="b"/>
            <a:pathLst>
              <a:path w="581660" h="398145">
                <a:moveTo>
                  <a:pt x="155701" y="0"/>
                </a:moveTo>
                <a:lnTo>
                  <a:pt x="0" y="242214"/>
                </a:lnTo>
                <a:lnTo>
                  <a:pt x="242188" y="397916"/>
                </a:lnTo>
                <a:lnTo>
                  <a:pt x="224916" y="318325"/>
                </a:lnTo>
                <a:lnTo>
                  <a:pt x="581278" y="240842"/>
                </a:lnTo>
                <a:lnTo>
                  <a:pt x="546200" y="79565"/>
                </a:lnTo>
                <a:lnTo>
                  <a:pt x="172974" y="79565"/>
                </a:lnTo>
                <a:lnTo>
                  <a:pt x="155701" y="0"/>
                </a:lnTo>
                <a:close/>
              </a:path>
              <a:path w="581660" h="398145">
                <a:moveTo>
                  <a:pt x="529336" y="2032"/>
                </a:moveTo>
                <a:lnTo>
                  <a:pt x="172974" y="79565"/>
                </a:lnTo>
                <a:lnTo>
                  <a:pt x="546200" y="79565"/>
                </a:lnTo>
                <a:lnTo>
                  <a:pt x="529336" y="2032"/>
                </a:lnTo>
                <a:close/>
              </a:path>
            </a:pathLst>
          </a:custGeom>
          <a:solidFill>
            <a:srgbClr val="B1C1DB"/>
          </a:solidFill>
        </p:spPr>
        <p:txBody>
          <a:bodyPr wrap="square" lIns="0" tIns="0" rIns="0" bIns="0" rtlCol="0"/>
          <a:lstStyle/>
          <a:p>
            <a:endParaRPr/>
          </a:p>
        </p:txBody>
      </p:sp>
      <p:sp>
        <p:nvSpPr>
          <p:cNvPr id="19" name="object 19"/>
          <p:cNvSpPr/>
          <p:nvPr/>
        </p:nvSpPr>
        <p:spPr>
          <a:xfrm>
            <a:off x="3798570" y="5421629"/>
            <a:ext cx="1536700" cy="1207135"/>
          </a:xfrm>
          <a:custGeom>
            <a:avLst/>
            <a:gdLst/>
            <a:ahLst/>
            <a:cxnLst/>
            <a:rect l="l" t="t" r="r" b="b"/>
            <a:pathLst>
              <a:path w="1536700" h="1207134">
                <a:moveTo>
                  <a:pt x="768095" y="0"/>
                </a:moveTo>
                <a:lnTo>
                  <a:pt x="715510" y="1392"/>
                </a:lnTo>
                <a:lnTo>
                  <a:pt x="663875" y="5509"/>
                </a:lnTo>
                <a:lnTo>
                  <a:pt x="613305" y="12260"/>
                </a:lnTo>
                <a:lnTo>
                  <a:pt x="563915" y="21557"/>
                </a:lnTo>
                <a:lnTo>
                  <a:pt x="515818" y="33308"/>
                </a:lnTo>
                <a:lnTo>
                  <a:pt x="469130" y="47425"/>
                </a:lnTo>
                <a:lnTo>
                  <a:pt x="423964" y="63817"/>
                </a:lnTo>
                <a:lnTo>
                  <a:pt x="380435" y="82394"/>
                </a:lnTo>
                <a:lnTo>
                  <a:pt x="338658" y="103067"/>
                </a:lnTo>
                <a:lnTo>
                  <a:pt x="298747" y="125745"/>
                </a:lnTo>
                <a:lnTo>
                  <a:pt x="260816" y="150340"/>
                </a:lnTo>
                <a:lnTo>
                  <a:pt x="224980" y="176760"/>
                </a:lnTo>
                <a:lnTo>
                  <a:pt x="191353" y="204916"/>
                </a:lnTo>
                <a:lnTo>
                  <a:pt x="160050" y="234718"/>
                </a:lnTo>
                <a:lnTo>
                  <a:pt x="131186" y="266076"/>
                </a:lnTo>
                <a:lnTo>
                  <a:pt x="104873" y="298901"/>
                </a:lnTo>
                <a:lnTo>
                  <a:pt x="81228" y="333102"/>
                </a:lnTo>
                <a:lnTo>
                  <a:pt x="60364" y="368590"/>
                </a:lnTo>
                <a:lnTo>
                  <a:pt x="42396" y="405275"/>
                </a:lnTo>
                <a:lnTo>
                  <a:pt x="27439" y="443066"/>
                </a:lnTo>
                <a:lnTo>
                  <a:pt x="15606" y="481875"/>
                </a:lnTo>
                <a:lnTo>
                  <a:pt x="7012" y="521610"/>
                </a:lnTo>
                <a:lnTo>
                  <a:pt x="1772" y="562183"/>
                </a:lnTo>
                <a:lnTo>
                  <a:pt x="0" y="603504"/>
                </a:lnTo>
                <a:lnTo>
                  <a:pt x="1772" y="644824"/>
                </a:lnTo>
                <a:lnTo>
                  <a:pt x="7012" y="685397"/>
                </a:lnTo>
                <a:lnTo>
                  <a:pt x="15606" y="725132"/>
                </a:lnTo>
                <a:lnTo>
                  <a:pt x="27439" y="763941"/>
                </a:lnTo>
                <a:lnTo>
                  <a:pt x="42396" y="801732"/>
                </a:lnTo>
                <a:lnTo>
                  <a:pt x="60364" y="838417"/>
                </a:lnTo>
                <a:lnTo>
                  <a:pt x="81228" y="873905"/>
                </a:lnTo>
                <a:lnTo>
                  <a:pt x="104873" y="908106"/>
                </a:lnTo>
                <a:lnTo>
                  <a:pt x="131186" y="940931"/>
                </a:lnTo>
                <a:lnTo>
                  <a:pt x="160050" y="972289"/>
                </a:lnTo>
                <a:lnTo>
                  <a:pt x="191353" y="1002091"/>
                </a:lnTo>
                <a:lnTo>
                  <a:pt x="224980" y="1030247"/>
                </a:lnTo>
                <a:lnTo>
                  <a:pt x="260816" y="1056667"/>
                </a:lnTo>
                <a:lnTo>
                  <a:pt x="298747" y="1081262"/>
                </a:lnTo>
                <a:lnTo>
                  <a:pt x="338658" y="1103940"/>
                </a:lnTo>
                <a:lnTo>
                  <a:pt x="380435" y="1124613"/>
                </a:lnTo>
                <a:lnTo>
                  <a:pt x="423964" y="1143190"/>
                </a:lnTo>
                <a:lnTo>
                  <a:pt x="469130" y="1159582"/>
                </a:lnTo>
                <a:lnTo>
                  <a:pt x="515818" y="1173699"/>
                </a:lnTo>
                <a:lnTo>
                  <a:pt x="563915" y="1185450"/>
                </a:lnTo>
                <a:lnTo>
                  <a:pt x="613305" y="1194747"/>
                </a:lnTo>
                <a:lnTo>
                  <a:pt x="663875" y="1201498"/>
                </a:lnTo>
                <a:lnTo>
                  <a:pt x="715510" y="1205615"/>
                </a:lnTo>
                <a:lnTo>
                  <a:pt x="768095" y="1207008"/>
                </a:lnTo>
                <a:lnTo>
                  <a:pt x="820681" y="1205615"/>
                </a:lnTo>
                <a:lnTo>
                  <a:pt x="872316" y="1201498"/>
                </a:lnTo>
                <a:lnTo>
                  <a:pt x="922886" y="1194747"/>
                </a:lnTo>
                <a:lnTo>
                  <a:pt x="972276" y="1185450"/>
                </a:lnTo>
                <a:lnTo>
                  <a:pt x="1020373" y="1173699"/>
                </a:lnTo>
                <a:lnTo>
                  <a:pt x="1067061" y="1159582"/>
                </a:lnTo>
                <a:lnTo>
                  <a:pt x="1112227" y="1143190"/>
                </a:lnTo>
                <a:lnTo>
                  <a:pt x="1155756" y="1124613"/>
                </a:lnTo>
                <a:lnTo>
                  <a:pt x="1197533" y="1103940"/>
                </a:lnTo>
                <a:lnTo>
                  <a:pt x="1237444" y="1081262"/>
                </a:lnTo>
                <a:lnTo>
                  <a:pt x="1275375" y="1056667"/>
                </a:lnTo>
                <a:lnTo>
                  <a:pt x="1311211" y="1030247"/>
                </a:lnTo>
                <a:lnTo>
                  <a:pt x="1344838" y="1002091"/>
                </a:lnTo>
                <a:lnTo>
                  <a:pt x="1376141" y="972289"/>
                </a:lnTo>
                <a:lnTo>
                  <a:pt x="1405005" y="940931"/>
                </a:lnTo>
                <a:lnTo>
                  <a:pt x="1431318" y="908106"/>
                </a:lnTo>
                <a:lnTo>
                  <a:pt x="1454963" y="873905"/>
                </a:lnTo>
                <a:lnTo>
                  <a:pt x="1475827" y="838417"/>
                </a:lnTo>
                <a:lnTo>
                  <a:pt x="1493795" y="801732"/>
                </a:lnTo>
                <a:lnTo>
                  <a:pt x="1508752" y="763941"/>
                </a:lnTo>
                <a:lnTo>
                  <a:pt x="1520585" y="725132"/>
                </a:lnTo>
                <a:lnTo>
                  <a:pt x="1529179" y="685397"/>
                </a:lnTo>
                <a:lnTo>
                  <a:pt x="1534419" y="644824"/>
                </a:lnTo>
                <a:lnTo>
                  <a:pt x="1536191" y="603504"/>
                </a:lnTo>
                <a:lnTo>
                  <a:pt x="1534419" y="562183"/>
                </a:lnTo>
                <a:lnTo>
                  <a:pt x="1529179" y="521610"/>
                </a:lnTo>
                <a:lnTo>
                  <a:pt x="1520585" y="481875"/>
                </a:lnTo>
                <a:lnTo>
                  <a:pt x="1508752" y="443066"/>
                </a:lnTo>
                <a:lnTo>
                  <a:pt x="1493795" y="405275"/>
                </a:lnTo>
                <a:lnTo>
                  <a:pt x="1475827" y="368590"/>
                </a:lnTo>
                <a:lnTo>
                  <a:pt x="1454963" y="333102"/>
                </a:lnTo>
                <a:lnTo>
                  <a:pt x="1431318" y="298901"/>
                </a:lnTo>
                <a:lnTo>
                  <a:pt x="1405005" y="266076"/>
                </a:lnTo>
                <a:lnTo>
                  <a:pt x="1376141" y="234718"/>
                </a:lnTo>
                <a:lnTo>
                  <a:pt x="1344838" y="204916"/>
                </a:lnTo>
                <a:lnTo>
                  <a:pt x="1311211" y="176760"/>
                </a:lnTo>
                <a:lnTo>
                  <a:pt x="1275375" y="150340"/>
                </a:lnTo>
                <a:lnTo>
                  <a:pt x="1237444" y="125745"/>
                </a:lnTo>
                <a:lnTo>
                  <a:pt x="1197533" y="103067"/>
                </a:lnTo>
                <a:lnTo>
                  <a:pt x="1155756" y="82394"/>
                </a:lnTo>
                <a:lnTo>
                  <a:pt x="1112227" y="63817"/>
                </a:lnTo>
                <a:lnTo>
                  <a:pt x="1067061" y="47425"/>
                </a:lnTo>
                <a:lnTo>
                  <a:pt x="1020373" y="33308"/>
                </a:lnTo>
                <a:lnTo>
                  <a:pt x="972276" y="21557"/>
                </a:lnTo>
                <a:lnTo>
                  <a:pt x="922886" y="12260"/>
                </a:lnTo>
                <a:lnTo>
                  <a:pt x="872316" y="5509"/>
                </a:lnTo>
                <a:lnTo>
                  <a:pt x="820681" y="1392"/>
                </a:lnTo>
                <a:lnTo>
                  <a:pt x="768095" y="0"/>
                </a:lnTo>
                <a:close/>
              </a:path>
            </a:pathLst>
          </a:custGeom>
          <a:solidFill>
            <a:srgbClr val="FFFFFF"/>
          </a:solidFill>
        </p:spPr>
        <p:txBody>
          <a:bodyPr wrap="square" lIns="0" tIns="0" rIns="0" bIns="0" rtlCol="0"/>
          <a:lstStyle/>
          <a:p>
            <a:endParaRPr/>
          </a:p>
        </p:txBody>
      </p:sp>
      <p:sp>
        <p:nvSpPr>
          <p:cNvPr id="20" name="object 20"/>
          <p:cNvSpPr/>
          <p:nvPr/>
        </p:nvSpPr>
        <p:spPr>
          <a:xfrm>
            <a:off x="3798570" y="5421629"/>
            <a:ext cx="1536700" cy="1207135"/>
          </a:xfrm>
          <a:custGeom>
            <a:avLst/>
            <a:gdLst/>
            <a:ahLst/>
            <a:cxnLst/>
            <a:rect l="l" t="t" r="r" b="b"/>
            <a:pathLst>
              <a:path w="1536700" h="1207134">
                <a:moveTo>
                  <a:pt x="0" y="603504"/>
                </a:moveTo>
                <a:lnTo>
                  <a:pt x="1772" y="562183"/>
                </a:lnTo>
                <a:lnTo>
                  <a:pt x="7012" y="521610"/>
                </a:lnTo>
                <a:lnTo>
                  <a:pt x="15606" y="481875"/>
                </a:lnTo>
                <a:lnTo>
                  <a:pt x="27439" y="443066"/>
                </a:lnTo>
                <a:lnTo>
                  <a:pt x="42396" y="405275"/>
                </a:lnTo>
                <a:lnTo>
                  <a:pt x="60364" y="368590"/>
                </a:lnTo>
                <a:lnTo>
                  <a:pt x="81228" y="333102"/>
                </a:lnTo>
                <a:lnTo>
                  <a:pt x="104873" y="298901"/>
                </a:lnTo>
                <a:lnTo>
                  <a:pt x="131186" y="266076"/>
                </a:lnTo>
                <a:lnTo>
                  <a:pt x="160050" y="234718"/>
                </a:lnTo>
                <a:lnTo>
                  <a:pt x="191353" y="204916"/>
                </a:lnTo>
                <a:lnTo>
                  <a:pt x="224980" y="176760"/>
                </a:lnTo>
                <a:lnTo>
                  <a:pt x="260816" y="150340"/>
                </a:lnTo>
                <a:lnTo>
                  <a:pt x="298747" y="125745"/>
                </a:lnTo>
                <a:lnTo>
                  <a:pt x="338658" y="103067"/>
                </a:lnTo>
                <a:lnTo>
                  <a:pt x="380435" y="82394"/>
                </a:lnTo>
                <a:lnTo>
                  <a:pt x="423964" y="63817"/>
                </a:lnTo>
                <a:lnTo>
                  <a:pt x="469130" y="47425"/>
                </a:lnTo>
                <a:lnTo>
                  <a:pt x="515818" y="33308"/>
                </a:lnTo>
                <a:lnTo>
                  <a:pt x="563915" y="21557"/>
                </a:lnTo>
                <a:lnTo>
                  <a:pt x="613305" y="12260"/>
                </a:lnTo>
                <a:lnTo>
                  <a:pt x="663875" y="5509"/>
                </a:lnTo>
                <a:lnTo>
                  <a:pt x="715510" y="1392"/>
                </a:lnTo>
                <a:lnTo>
                  <a:pt x="768095" y="0"/>
                </a:lnTo>
                <a:lnTo>
                  <a:pt x="820681" y="1392"/>
                </a:lnTo>
                <a:lnTo>
                  <a:pt x="872316" y="5509"/>
                </a:lnTo>
                <a:lnTo>
                  <a:pt x="922886" y="12260"/>
                </a:lnTo>
                <a:lnTo>
                  <a:pt x="972276" y="21557"/>
                </a:lnTo>
                <a:lnTo>
                  <a:pt x="1020373" y="33308"/>
                </a:lnTo>
                <a:lnTo>
                  <a:pt x="1067061" y="47425"/>
                </a:lnTo>
                <a:lnTo>
                  <a:pt x="1112227" y="63817"/>
                </a:lnTo>
                <a:lnTo>
                  <a:pt x="1155756" y="82394"/>
                </a:lnTo>
                <a:lnTo>
                  <a:pt x="1197533" y="103067"/>
                </a:lnTo>
                <a:lnTo>
                  <a:pt x="1237444" y="125745"/>
                </a:lnTo>
                <a:lnTo>
                  <a:pt x="1275375" y="150340"/>
                </a:lnTo>
                <a:lnTo>
                  <a:pt x="1311211" y="176760"/>
                </a:lnTo>
                <a:lnTo>
                  <a:pt x="1344838" y="204916"/>
                </a:lnTo>
                <a:lnTo>
                  <a:pt x="1376141" y="234718"/>
                </a:lnTo>
                <a:lnTo>
                  <a:pt x="1405005" y="266076"/>
                </a:lnTo>
                <a:lnTo>
                  <a:pt x="1431318" y="298901"/>
                </a:lnTo>
                <a:lnTo>
                  <a:pt x="1454963" y="333102"/>
                </a:lnTo>
                <a:lnTo>
                  <a:pt x="1475827" y="368590"/>
                </a:lnTo>
                <a:lnTo>
                  <a:pt x="1493795" y="405275"/>
                </a:lnTo>
                <a:lnTo>
                  <a:pt x="1508752" y="443066"/>
                </a:lnTo>
                <a:lnTo>
                  <a:pt x="1520585" y="481875"/>
                </a:lnTo>
                <a:lnTo>
                  <a:pt x="1529179" y="521610"/>
                </a:lnTo>
                <a:lnTo>
                  <a:pt x="1534419" y="562183"/>
                </a:lnTo>
                <a:lnTo>
                  <a:pt x="1536191" y="603504"/>
                </a:lnTo>
                <a:lnTo>
                  <a:pt x="1534419" y="644824"/>
                </a:lnTo>
                <a:lnTo>
                  <a:pt x="1529179" y="685397"/>
                </a:lnTo>
                <a:lnTo>
                  <a:pt x="1520585" y="725132"/>
                </a:lnTo>
                <a:lnTo>
                  <a:pt x="1508752" y="763941"/>
                </a:lnTo>
                <a:lnTo>
                  <a:pt x="1493795" y="801732"/>
                </a:lnTo>
                <a:lnTo>
                  <a:pt x="1475827" y="838417"/>
                </a:lnTo>
                <a:lnTo>
                  <a:pt x="1454963" y="873905"/>
                </a:lnTo>
                <a:lnTo>
                  <a:pt x="1431318" y="908106"/>
                </a:lnTo>
                <a:lnTo>
                  <a:pt x="1405005" y="940931"/>
                </a:lnTo>
                <a:lnTo>
                  <a:pt x="1376141" y="972289"/>
                </a:lnTo>
                <a:lnTo>
                  <a:pt x="1344838" y="1002091"/>
                </a:lnTo>
                <a:lnTo>
                  <a:pt x="1311211" y="1030247"/>
                </a:lnTo>
                <a:lnTo>
                  <a:pt x="1275375" y="1056667"/>
                </a:lnTo>
                <a:lnTo>
                  <a:pt x="1237444" y="1081262"/>
                </a:lnTo>
                <a:lnTo>
                  <a:pt x="1197533" y="1103940"/>
                </a:lnTo>
                <a:lnTo>
                  <a:pt x="1155756" y="1124613"/>
                </a:lnTo>
                <a:lnTo>
                  <a:pt x="1112227" y="1143190"/>
                </a:lnTo>
                <a:lnTo>
                  <a:pt x="1067061" y="1159582"/>
                </a:lnTo>
                <a:lnTo>
                  <a:pt x="1020373" y="1173699"/>
                </a:lnTo>
                <a:lnTo>
                  <a:pt x="972276" y="1185450"/>
                </a:lnTo>
                <a:lnTo>
                  <a:pt x="922886" y="1194747"/>
                </a:lnTo>
                <a:lnTo>
                  <a:pt x="872316" y="1201498"/>
                </a:lnTo>
                <a:lnTo>
                  <a:pt x="820681" y="1205615"/>
                </a:lnTo>
                <a:lnTo>
                  <a:pt x="768095" y="1207008"/>
                </a:lnTo>
                <a:lnTo>
                  <a:pt x="715510" y="1205615"/>
                </a:lnTo>
                <a:lnTo>
                  <a:pt x="663875" y="1201498"/>
                </a:lnTo>
                <a:lnTo>
                  <a:pt x="613305" y="1194747"/>
                </a:lnTo>
                <a:lnTo>
                  <a:pt x="563915" y="1185450"/>
                </a:lnTo>
                <a:lnTo>
                  <a:pt x="515818" y="1173699"/>
                </a:lnTo>
                <a:lnTo>
                  <a:pt x="469130" y="1159582"/>
                </a:lnTo>
                <a:lnTo>
                  <a:pt x="423964" y="1143190"/>
                </a:lnTo>
                <a:lnTo>
                  <a:pt x="380435" y="1124613"/>
                </a:lnTo>
                <a:lnTo>
                  <a:pt x="338658" y="1103940"/>
                </a:lnTo>
                <a:lnTo>
                  <a:pt x="298747" y="1081262"/>
                </a:lnTo>
                <a:lnTo>
                  <a:pt x="260816" y="1056667"/>
                </a:lnTo>
                <a:lnTo>
                  <a:pt x="224980" y="1030247"/>
                </a:lnTo>
                <a:lnTo>
                  <a:pt x="191353" y="1002091"/>
                </a:lnTo>
                <a:lnTo>
                  <a:pt x="160050" y="972289"/>
                </a:lnTo>
                <a:lnTo>
                  <a:pt x="131186" y="940931"/>
                </a:lnTo>
                <a:lnTo>
                  <a:pt x="104873" y="908106"/>
                </a:lnTo>
                <a:lnTo>
                  <a:pt x="81228" y="873905"/>
                </a:lnTo>
                <a:lnTo>
                  <a:pt x="60364" y="838417"/>
                </a:lnTo>
                <a:lnTo>
                  <a:pt x="42396" y="801732"/>
                </a:lnTo>
                <a:lnTo>
                  <a:pt x="27439" y="763941"/>
                </a:lnTo>
                <a:lnTo>
                  <a:pt x="15606" y="725132"/>
                </a:lnTo>
                <a:lnTo>
                  <a:pt x="7012" y="685397"/>
                </a:lnTo>
                <a:lnTo>
                  <a:pt x="1772" y="644824"/>
                </a:lnTo>
                <a:lnTo>
                  <a:pt x="0" y="603504"/>
                </a:lnTo>
                <a:close/>
              </a:path>
            </a:pathLst>
          </a:custGeom>
          <a:ln w="25908">
            <a:solidFill>
              <a:srgbClr val="4F81BC"/>
            </a:solidFill>
          </a:ln>
        </p:spPr>
        <p:txBody>
          <a:bodyPr wrap="square" lIns="0" tIns="0" rIns="0" bIns="0" rtlCol="0"/>
          <a:lstStyle/>
          <a:p>
            <a:endParaRPr/>
          </a:p>
        </p:txBody>
      </p:sp>
      <p:sp>
        <p:nvSpPr>
          <p:cNvPr id="21" name="object 21"/>
          <p:cNvSpPr txBox="1"/>
          <p:nvPr/>
        </p:nvSpPr>
        <p:spPr>
          <a:xfrm>
            <a:off x="4125214" y="5767832"/>
            <a:ext cx="880744" cy="490220"/>
          </a:xfrm>
          <a:prstGeom prst="rect">
            <a:avLst/>
          </a:prstGeom>
        </p:spPr>
        <p:txBody>
          <a:bodyPr vert="horz" wrap="square" lIns="0" tIns="38735" rIns="0" bIns="0" rtlCol="0">
            <a:spAutoFit/>
          </a:bodyPr>
          <a:lstStyle/>
          <a:p>
            <a:pPr marL="123825" marR="5080" indent="-111760">
              <a:lnSpc>
                <a:spcPts val="1739"/>
              </a:lnSpc>
              <a:spcBef>
                <a:spcPts val="305"/>
              </a:spcBef>
            </a:pPr>
            <a:r>
              <a:rPr sz="1600" spc="-5" dirty="0">
                <a:solidFill>
                  <a:srgbClr val="C00000"/>
                </a:solidFill>
                <a:latin typeface="Tahoma"/>
                <a:cs typeface="Tahoma"/>
              </a:rPr>
              <a:t>L</a:t>
            </a:r>
            <a:r>
              <a:rPr sz="1600" spc="-15" dirty="0">
                <a:solidFill>
                  <a:srgbClr val="C00000"/>
                </a:solidFill>
                <a:latin typeface="Tahoma"/>
                <a:cs typeface="Tahoma"/>
              </a:rPr>
              <a:t>it</a:t>
            </a:r>
            <a:r>
              <a:rPr sz="1600" spc="-10" dirty="0">
                <a:solidFill>
                  <a:srgbClr val="C00000"/>
                </a:solidFill>
                <a:latin typeface="Tahoma"/>
                <a:cs typeface="Tahoma"/>
              </a:rPr>
              <a:t>e</a:t>
            </a:r>
            <a:r>
              <a:rPr sz="1600" spc="-30" dirty="0">
                <a:solidFill>
                  <a:srgbClr val="C00000"/>
                </a:solidFill>
                <a:latin typeface="Tahoma"/>
                <a:cs typeface="Tahoma"/>
              </a:rPr>
              <a:t>r</a:t>
            </a:r>
            <a:r>
              <a:rPr sz="1600" spc="-5" dirty="0">
                <a:solidFill>
                  <a:srgbClr val="C00000"/>
                </a:solidFill>
                <a:latin typeface="Tahoma"/>
                <a:cs typeface="Tahoma"/>
              </a:rPr>
              <a:t>at</a:t>
            </a:r>
            <a:r>
              <a:rPr sz="1600" spc="-10" dirty="0">
                <a:solidFill>
                  <a:srgbClr val="C00000"/>
                </a:solidFill>
                <a:latin typeface="Tahoma"/>
                <a:cs typeface="Tahoma"/>
              </a:rPr>
              <a:t>u</a:t>
            </a:r>
            <a:r>
              <a:rPr sz="1600" spc="-20" dirty="0">
                <a:solidFill>
                  <a:srgbClr val="C00000"/>
                </a:solidFill>
                <a:latin typeface="Tahoma"/>
                <a:cs typeface="Tahoma"/>
              </a:rPr>
              <a:t>r</a:t>
            </a:r>
            <a:r>
              <a:rPr sz="1600" spc="-5" dirty="0">
                <a:solidFill>
                  <a:srgbClr val="C00000"/>
                </a:solidFill>
                <a:latin typeface="Tahoma"/>
                <a:cs typeface="Tahoma"/>
              </a:rPr>
              <a:t>e  </a:t>
            </a:r>
            <a:r>
              <a:rPr sz="1600" spc="-15" dirty="0">
                <a:solidFill>
                  <a:srgbClr val="C00000"/>
                </a:solidFill>
                <a:latin typeface="Tahoma"/>
                <a:cs typeface="Tahoma"/>
              </a:rPr>
              <a:t>Review</a:t>
            </a:r>
            <a:endParaRPr sz="1600">
              <a:latin typeface="Tahoma"/>
              <a:cs typeface="Tahoma"/>
            </a:endParaRPr>
          </a:p>
        </p:txBody>
      </p:sp>
      <p:sp>
        <p:nvSpPr>
          <p:cNvPr id="22" name="object 22"/>
          <p:cNvSpPr/>
          <p:nvPr/>
        </p:nvSpPr>
        <p:spPr>
          <a:xfrm>
            <a:off x="3276600" y="5499480"/>
            <a:ext cx="439420" cy="389890"/>
          </a:xfrm>
          <a:custGeom>
            <a:avLst/>
            <a:gdLst/>
            <a:ahLst/>
            <a:cxnLst/>
            <a:rect l="l" t="t" r="r" b="b"/>
            <a:pathLst>
              <a:path w="439420" h="389889">
                <a:moveTo>
                  <a:pt x="253746" y="0"/>
                </a:moveTo>
                <a:lnTo>
                  <a:pt x="0" y="136144"/>
                </a:lnTo>
                <a:lnTo>
                  <a:pt x="136144" y="389877"/>
                </a:lnTo>
                <a:lnTo>
                  <a:pt x="159638" y="311899"/>
                </a:lnTo>
                <a:lnTo>
                  <a:pt x="387856" y="311899"/>
                </a:lnTo>
                <a:lnTo>
                  <a:pt x="439420" y="141071"/>
                </a:lnTo>
                <a:lnTo>
                  <a:pt x="230250" y="77978"/>
                </a:lnTo>
                <a:lnTo>
                  <a:pt x="253746" y="0"/>
                </a:lnTo>
                <a:close/>
              </a:path>
              <a:path w="439420" h="389889">
                <a:moveTo>
                  <a:pt x="387856" y="311899"/>
                </a:moveTo>
                <a:lnTo>
                  <a:pt x="159638" y="311899"/>
                </a:lnTo>
                <a:lnTo>
                  <a:pt x="368808" y="375005"/>
                </a:lnTo>
                <a:lnTo>
                  <a:pt x="387856" y="311899"/>
                </a:lnTo>
                <a:close/>
              </a:path>
            </a:pathLst>
          </a:custGeom>
          <a:solidFill>
            <a:srgbClr val="B1C1DB"/>
          </a:solidFill>
        </p:spPr>
        <p:txBody>
          <a:bodyPr wrap="square" lIns="0" tIns="0" rIns="0" bIns="0" rtlCol="0"/>
          <a:lstStyle/>
          <a:p>
            <a:endParaRPr/>
          </a:p>
        </p:txBody>
      </p:sp>
      <p:sp>
        <p:nvSpPr>
          <p:cNvPr id="23" name="object 23"/>
          <p:cNvSpPr/>
          <p:nvPr/>
        </p:nvSpPr>
        <p:spPr>
          <a:xfrm>
            <a:off x="1905761" y="4801361"/>
            <a:ext cx="1207135" cy="1207135"/>
          </a:xfrm>
          <a:custGeom>
            <a:avLst/>
            <a:gdLst/>
            <a:ahLst/>
            <a:cxnLst/>
            <a:rect l="l" t="t" r="r" b="b"/>
            <a:pathLst>
              <a:path w="1207135" h="1207135">
                <a:moveTo>
                  <a:pt x="603504" y="0"/>
                </a:moveTo>
                <a:lnTo>
                  <a:pt x="556348" y="1816"/>
                </a:lnTo>
                <a:lnTo>
                  <a:pt x="510183" y="7174"/>
                </a:lnTo>
                <a:lnTo>
                  <a:pt x="465144" y="15942"/>
                </a:lnTo>
                <a:lnTo>
                  <a:pt x="421365" y="27983"/>
                </a:lnTo>
                <a:lnTo>
                  <a:pt x="378980" y="43164"/>
                </a:lnTo>
                <a:lnTo>
                  <a:pt x="338123" y="61350"/>
                </a:lnTo>
                <a:lnTo>
                  <a:pt x="298929" y="82408"/>
                </a:lnTo>
                <a:lnTo>
                  <a:pt x="261532" y="106203"/>
                </a:lnTo>
                <a:lnTo>
                  <a:pt x="226067" y="132601"/>
                </a:lnTo>
                <a:lnTo>
                  <a:pt x="192667" y="161467"/>
                </a:lnTo>
                <a:lnTo>
                  <a:pt x="161467" y="192667"/>
                </a:lnTo>
                <a:lnTo>
                  <a:pt x="132601" y="226067"/>
                </a:lnTo>
                <a:lnTo>
                  <a:pt x="106203" y="261532"/>
                </a:lnTo>
                <a:lnTo>
                  <a:pt x="82408" y="298929"/>
                </a:lnTo>
                <a:lnTo>
                  <a:pt x="61350" y="338123"/>
                </a:lnTo>
                <a:lnTo>
                  <a:pt x="43164" y="378980"/>
                </a:lnTo>
                <a:lnTo>
                  <a:pt x="27983" y="421365"/>
                </a:lnTo>
                <a:lnTo>
                  <a:pt x="15942" y="465144"/>
                </a:lnTo>
                <a:lnTo>
                  <a:pt x="7174" y="510183"/>
                </a:lnTo>
                <a:lnTo>
                  <a:pt x="1816" y="556348"/>
                </a:lnTo>
                <a:lnTo>
                  <a:pt x="0" y="603504"/>
                </a:lnTo>
                <a:lnTo>
                  <a:pt x="1816" y="650668"/>
                </a:lnTo>
                <a:lnTo>
                  <a:pt x="7174" y="696839"/>
                </a:lnTo>
                <a:lnTo>
                  <a:pt x="15942" y="741883"/>
                </a:lnTo>
                <a:lnTo>
                  <a:pt x="27983" y="785666"/>
                </a:lnTo>
                <a:lnTo>
                  <a:pt x="43164" y="828054"/>
                </a:lnTo>
                <a:lnTo>
                  <a:pt x="61350" y="868912"/>
                </a:lnTo>
                <a:lnTo>
                  <a:pt x="82408" y="908106"/>
                </a:lnTo>
                <a:lnTo>
                  <a:pt x="106203" y="945502"/>
                </a:lnTo>
                <a:lnTo>
                  <a:pt x="132601" y="980967"/>
                </a:lnTo>
                <a:lnTo>
                  <a:pt x="161467" y="1014365"/>
                </a:lnTo>
                <a:lnTo>
                  <a:pt x="192667" y="1045563"/>
                </a:lnTo>
                <a:lnTo>
                  <a:pt x="226067" y="1074426"/>
                </a:lnTo>
                <a:lnTo>
                  <a:pt x="261532" y="1100821"/>
                </a:lnTo>
                <a:lnTo>
                  <a:pt x="298929" y="1124613"/>
                </a:lnTo>
                <a:lnTo>
                  <a:pt x="338123" y="1145668"/>
                </a:lnTo>
                <a:lnTo>
                  <a:pt x="378980" y="1163851"/>
                </a:lnTo>
                <a:lnTo>
                  <a:pt x="421365" y="1179030"/>
                </a:lnTo>
                <a:lnTo>
                  <a:pt x="465144" y="1191069"/>
                </a:lnTo>
                <a:lnTo>
                  <a:pt x="510183" y="1199834"/>
                </a:lnTo>
                <a:lnTo>
                  <a:pt x="556348" y="1205192"/>
                </a:lnTo>
                <a:lnTo>
                  <a:pt x="603504" y="1207008"/>
                </a:lnTo>
                <a:lnTo>
                  <a:pt x="650659" y="1205192"/>
                </a:lnTo>
                <a:lnTo>
                  <a:pt x="696824" y="1199834"/>
                </a:lnTo>
                <a:lnTo>
                  <a:pt x="741863" y="1191069"/>
                </a:lnTo>
                <a:lnTo>
                  <a:pt x="785642" y="1179030"/>
                </a:lnTo>
                <a:lnTo>
                  <a:pt x="828027" y="1163851"/>
                </a:lnTo>
                <a:lnTo>
                  <a:pt x="868884" y="1145668"/>
                </a:lnTo>
                <a:lnTo>
                  <a:pt x="908078" y="1124613"/>
                </a:lnTo>
                <a:lnTo>
                  <a:pt x="945475" y="1100821"/>
                </a:lnTo>
                <a:lnTo>
                  <a:pt x="980940" y="1074426"/>
                </a:lnTo>
                <a:lnTo>
                  <a:pt x="1014340" y="1045563"/>
                </a:lnTo>
                <a:lnTo>
                  <a:pt x="1045540" y="1014365"/>
                </a:lnTo>
                <a:lnTo>
                  <a:pt x="1074406" y="980967"/>
                </a:lnTo>
                <a:lnTo>
                  <a:pt x="1100804" y="945502"/>
                </a:lnTo>
                <a:lnTo>
                  <a:pt x="1124599" y="908106"/>
                </a:lnTo>
                <a:lnTo>
                  <a:pt x="1145657" y="868912"/>
                </a:lnTo>
                <a:lnTo>
                  <a:pt x="1163843" y="828054"/>
                </a:lnTo>
                <a:lnTo>
                  <a:pt x="1179024" y="785666"/>
                </a:lnTo>
                <a:lnTo>
                  <a:pt x="1191065" y="741883"/>
                </a:lnTo>
                <a:lnTo>
                  <a:pt x="1199833" y="696839"/>
                </a:lnTo>
                <a:lnTo>
                  <a:pt x="1205191" y="650668"/>
                </a:lnTo>
                <a:lnTo>
                  <a:pt x="1207008" y="603504"/>
                </a:lnTo>
                <a:lnTo>
                  <a:pt x="1205191" y="556348"/>
                </a:lnTo>
                <a:lnTo>
                  <a:pt x="1199833" y="510183"/>
                </a:lnTo>
                <a:lnTo>
                  <a:pt x="1191065" y="465144"/>
                </a:lnTo>
                <a:lnTo>
                  <a:pt x="1179024" y="421365"/>
                </a:lnTo>
                <a:lnTo>
                  <a:pt x="1163843" y="378980"/>
                </a:lnTo>
                <a:lnTo>
                  <a:pt x="1145657" y="338123"/>
                </a:lnTo>
                <a:lnTo>
                  <a:pt x="1124599" y="298929"/>
                </a:lnTo>
                <a:lnTo>
                  <a:pt x="1100804" y="261532"/>
                </a:lnTo>
                <a:lnTo>
                  <a:pt x="1074406" y="226067"/>
                </a:lnTo>
                <a:lnTo>
                  <a:pt x="1045540" y="192667"/>
                </a:lnTo>
                <a:lnTo>
                  <a:pt x="1014340" y="161467"/>
                </a:lnTo>
                <a:lnTo>
                  <a:pt x="980940" y="132601"/>
                </a:lnTo>
                <a:lnTo>
                  <a:pt x="945475" y="106203"/>
                </a:lnTo>
                <a:lnTo>
                  <a:pt x="908078" y="82408"/>
                </a:lnTo>
                <a:lnTo>
                  <a:pt x="868884" y="61350"/>
                </a:lnTo>
                <a:lnTo>
                  <a:pt x="828027" y="43164"/>
                </a:lnTo>
                <a:lnTo>
                  <a:pt x="785642" y="27983"/>
                </a:lnTo>
                <a:lnTo>
                  <a:pt x="741863" y="15942"/>
                </a:lnTo>
                <a:lnTo>
                  <a:pt x="696824" y="7174"/>
                </a:lnTo>
                <a:lnTo>
                  <a:pt x="650659" y="1816"/>
                </a:lnTo>
                <a:lnTo>
                  <a:pt x="603504" y="0"/>
                </a:lnTo>
                <a:close/>
              </a:path>
            </a:pathLst>
          </a:custGeom>
          <a:solidFill>
            <a:srgbClr val="FFFFFF"/>
          </a:solidFill>
        </p:spPr>
        <p:txBody>
          <a:bodyPr wrap="square" lIns="0" tIns="0" rIns="0" bIns="0" rtlCol="0"/>
          <a:lstStyle/>
          <a:p>
            <a:endParaRPr/>
          </a:p>
        </p:txBody>
      </p:sp>
      <p:sp>
        <p:nvSpPr>
          <p:cNvPr id="24" name="object 24"/>
          <p:cNvSpPr/>
          <p:nvPr/>
        </p:nvSpPr>
        <p:spPr>
          <a:xfrm>
            <a:off x="1905761" y="4801361"/>
            <a:ext cx="1207135" cy="1207135"/>
          </a:xfrm>
          <a:custGeom>
            <a:avLst/>
            <a:gdLst/>
            <a:ahLst/>
            <a:cxnLst/>
            <a:rect l="l" t="t" r="r" b="b"/>
            <a:pathLst>
              <a:path w="1207135" h="1207135">
                <a:moveTo>
                  <a:pt x="0" y="603504"/>
                </a:moveTo>
                <a:lnTo>
                  <a:pt x="1816" y="556348"/>
                </a:lnTo>
                <a:lnTo>
                  <a:pt x="7174" y="510183"/>
                </a:lnTo>
                <a:lnTo>
                  <a:pt x="15942" y="465144"/>
                </a:lnTo>
                <a:lnTo>
                  <a:pt x="27983" y="421365"/>
                </a:lnTo>
                <a:lnTo>
                  <a:pt x="43164" y="378980"/>
                </a:lnTo>
                <a:lnTo>
                  <a:pt x="61350" y="338123"/>
                </a:lnTo>
                <a:lnTo>
                  <a:pt x="82408" y="298929"/>
                </a:lnTo>
                <a:lnTo>
                  <a:pt x="106203" y="261532"/>
                </a:lnTo>
                <a:lnTo>
                  <a:pt x="132601" y="226067"/>
                </a:lnTo>
                <a:lnTo>
                  <a:pt x="161467" y="192667"/>
                </a:lnTo>
                <a:lnTo>
                  <a:pt x="192667" y="161467"/>
                </a:lnTo>
                <a:lnTo>
                  <a:pt x="226067" y="132601"/>
                </a:lnTo>
                <a:lnTo>
                  <a:pt x="261532" y="106203"/>
                </a:lnTo>
                <a:lnTo>
                  <a:pt x="298929" y="82408"/>
                </a:lnTo>
                <a:lnTo>
                  <a:pt x="338123" y="61350"/>
                </a:lnTo>
                <a:lnTo>
                  <a:pt x="378980" y="43164"/>
                </a:lnTo>
                <a:lnTo>
                  <a:pt x="421365" y="27983"/>
                </a:lnTo>
                <a:lnTo>
                  <a:pt x="465144" y="15942"/>
                </a:lnTo>
                <a:lnTo>
                  <a:pt x="510183" y="7174"/>
                </a:lnTo>
                <a:lnTo>
                  <a:pt x="556348" y="1816"/>
                </a:lnTo>
                <a:lnTo>
                  <a:pt x="603504" y="0"/>
                </a:lnTo>
                <a:lnTo>
                  <a:pt x="650659" y="1816"/>
                </a:lnTo>
                <a:lnTo>
                  <a:pt x="696824" y="7174"/>
                </a:lnTo>
                <a:lnTo>
                  <a:pt x="741863" y="15942"/>
                </a:lnTo>
                <a:lnTo>
                  <a:pt x="785642" y="27983"/>
                </a:lnTo>
                <a:lnTo>
                  <a:pt x="828027" y="43164"/>
                </a:lnTo>
                <a:lnTo>
                  <a:pt x="868884" y="61350"/>
                </a:lnTo>
                <a:lnTo>
                  <a:pt x="908078" y="82408"/>
                </a:lnTo>
                <a:lnTo>
                  <a:pt x="945475" y="106203"/>
                </a:lnTo>
                <a:lnTo>
                  <a:pt x="980940" y="132601"/>
                </a:lnTo>
                <a:lnTo>
                  <a:pt x="1014340" y="161467"/>
                </a:lnTo>
                <a:lnTo>
                  <a:pt x="1045540" y="192667"/>
                </a:lnTo>
                <a:lnTo>
                  <a:pt x="1074406" y="226067"/>
                </a:lnTo>
                <a:lnTo>
                  <a:pt x="1100804" y="261532"/>
                </a:lnTo>
                <a:lnTo>
                  <a:pt x="1124599" y="298929"/>
                </a:lnTo>
                <a:lnTo>
                  <a:pt x="1145657" y="338123"/>
                </a:lnTo>
                <a:lnTo>
                  <a:pt x="1163843" y="378980"/>
                </a:lnTo>
                <a:lnTo>
                  <a:pt x="1179024" y="421365"/>
                </a:lnTo>
                <a:lnTo>
                  <a:pt x="1191065" y="465144"/>
                </a:lnTo>
                <a:lnTo>
                  <a:pt x="1199833" y="510183"/>
                </a:lnTo>
                <a:lnTo>
                  <a:pt x="1205191" y="556348"/>
                </a:lnTo>
                <a:lnTo>
                  <a:pt x="1207008" y="603504"/>
                </a:lnTo>
                <a:lnTo>
                  <a:pt x="1205191" y="650668"/>
                </a:lnTo>
                <a:lnTo>
                  <a:pt x="1199833" y="696839"/>
                </a:lnTo>
                <a:lnTo>
                  <a:pt x="1191065" y="741883"/>
                </a:lnTo>
                <a:lnTo>
                  <a:pt x="1179024" y="785666"/>
                </a:lnTo>
                <a:lnTo>
                  <a:pt x="1163843" y="828054"/>
                </a:lnTo>
                <a:lnTo>
                  <a:pt x="1145657" y="868912"/>
                </a:lnTo>
                <a:lnTo>
                  <a:pt x="1124599" y="908106"/>
                </a:lnTo>
                <a:lnTo>
                  <a:pt x="1100804" y="945502"/>
                </a:lnTo>
                <a:lnTo>
                  <a:pt x="1074406" y="980967"/>
                </a:lnTo>
                <a:lnTo>
                  <a:pt x="1045540" y="1014365"/>
                </a:lnTo>
                <a:lnTo>
                  <a:pt x="1014340" y="1045563"/>
                </a:lnTo>
                <a:lnTo>
                  <a:pt x="980940" y="1074426"/>
                </a:lnTo>
                <a:lnTo>
                  <a:pt x="945475" y="1100821"/>
                </a:lnTo>
                <a:lnTo>
                  <a:pt x="908078" y="1124613"/>
                </a:lnTo>
                <a:lnTo>
                  <a:pt x="868884" y="1145668"/>
                </a:lnTo>
                <a:lnTo>
                  <a:pt x="828027" y="1163851"/>
                </a:lnTo>
                <a:lnTo>
                  <a:pt x="785642" y="1179030"/>
                </a:lnTo>
                <a:lnTo>
                  <a:pt x="741863" y="1191069"/>
                </a:lnTo>
                <a:lnTo>
                  <a:pt x="696824" y="1199834"/>
                </a:lnTo>
                <a:lnTo>
                  <a:pt x="650659" y="1205192"/>
                </a:lnTo>
                <a:lnTo>
                  <a:pt x="603504" y="1207008"/>
                </a:lnTo>
                <a:lnTo>
                  <a:pt x="556348" y="1205192"/>
                </a:lnTo>
                <a:lnTo>
                  <a:pt x="510183" y="1199834"/>
                </a:lnTo>
                <a:lnTo>
                  <a:pt x="465144" y="1191069"/>
                </a:lnTo>
                <a:lnTo>
                  <a:pt x="421365" y="1179030"/>
                </a:lnTo>
                <a:lnTo>
                  <a:pt x="378980" y="1163851"/>
                </a:lnTo>
                <a:lnTo>
                  <a:pt x="338123" y="1145668"/>
                </a:lnTo>
                <a:lnTo>
                  <a:pt x="298929" y="1124613"/>
                </a:lnTo>
                <a:lnTo>
                  <a:pt x="261532" y="1100821"/>
                </a:lnTo>
                <a:lnTo>
                  <a:pt x="226067" y="1074426"/>
                </a:lnTo>
                <a:lnTo>
                  <a:pt x="192667" y="1045563"/>
                </a:lnTo>
                <a:lnTo>
                  <a:pt x="161467" y="1014365"/>
                </a:lnTo>
                <a:lnTo>
                  <a:pt x="132601" y="980967"/>
                </a:lnTo>
                <a:lnTo>
                  <a:pt x="106203" y="945502"/>
                </a:lnTo>
                <a:lnTo>
                  <a:pt x="82408" y="908106"/>
                </a:lnTo>
                <a:lnTo>
                  <a:pt x="61350" y="868912"/>
                </a:lnTo>
                <a:lnTo>
                  <a:pt x="43164" y="828054"/>
                </a:lnTo>
                <a:lnTo>
                  <a:pt x="27983" y="785666"/>
                </a:lnTo>
                <a:lnTo>
                  <a:pt x="15942" y="741883"/>
                </a:lnTo>
                <a:lnTo>
                  <a:pt x="7174" y="696839"/>
                </a:lnTo>
                <a:lnTo>
                  <a:pt x="1816" y="650668"/>
                </a:lnTo>
                <a:lnTo>
                  <a:pt x="0" y="603504"/>
                </a:lnTo>
                <a:close/>
              </a:path>
            </a:pathLst>
          </a:custGeom>
          <a:ln w="25908">
            <a:solidFill>
              <a:srgbClr val="F79546"/>
            </a:solidFill>
          </a:ln>
        </p:spPr>
        <p:txBody>
          <a:bodyPr wrap="square" lIns="0" tIns="0" rIns="0" bIns="0" rtlCol="0"/>
          <a:lstStyle/>
          <a:p>
            <a:endParaRPr/>
          </a:p>
        </p:txBody>
      </p:sp>
      <p:sp>
        <p:nvSpPr>
          <p:cNvPr id="25" name="object 25"/>
          <p:cNvSpPr txBox="1"/>
          <p:nvPr/>
        </p:nvSpPr>
        <p:spPr>
          <a:xfrm>
            <a:off x="2194941" y="5146624"/>
            <a:ext cx="627380" cy="490855"/>
          </a:xfrm>
          <a:prstGeom prst="rect">
            <a:avLst/>
          </a:prstGeom>
        </p:spPr>
        <p:txBody>
          <a:bodyPr vert="horz" wrap="square" lIns="0" tIns="12065" rIns="0" bIns="0" rtlCol="0">
            <a:spAutoFit/>
          </a:bodyPr>
          <a:lstStyle/>
          <a:p>
            <a:pPr marL="12700">
              <a:lnSpc>
                <a:spcPts val="1830"/>
              </a:lnSpc>
              <a:spcBef>
                <a:spcPts val="95"/>
              </a:spcBef>
            </a:pPr>
            <a:r>
              <a:rPr sz="1600" spc="-10" dirty="0">
                <a:solidFill>
                  <a:srgbClr val="C00000"/>
                </a:solidFill>
                <a:latin typeface="Tahoma"/>
                <a:cs typeface="Tahoma"/>
              </a:rPr>
              <a:t>Gather</a:t>
            </a:r>
            <a:endParaRPr sz="1600">
              <a:latin typeface="Tahoma"/>
              <a:cs typeface="Tahoma"/>
            </a:endParaRPr>
          </a:p>
          <a:p>
            <a:pPr marL="103505">
              <a:lnSpc>
                <a:spcPts val="1830"/>
              </a:lnSpc>
            </a:pPr>
            <a:r>
              <a:rPr sz="1600" spc="-10" dirty="0">
                <a:solidFill>
                  <a:srgbClr val="C00000"/>
                </a:solidFill>
                <a:latin typeface="Tahoma"/>
                <a:cs typeface="Tahoma"/>
              </a:rPr>
              <a:t>Data</a:t>
            </a:r>
            <a:endParaRPr sz="1600">
              <a:latin typeface="Tahoma"/>
              <a:cs typeface="Tahoma"/>
            </a:endParaRPr>
          </a:p>
        </p:txBody>
      </p:sp>
      <p:sp>
        <p:nvSpPr>
          <p:cNvPr id="26" name="object 26"/>
          <p:cNvSpPr/>
          <p:nvPr/>
        </p:nvSpPr>
        <p:spPr>
          <a:xfrm>
            <a:off x="1813686" y="4349241"/>
            <a:ext cx="400685" cy="440690"/>
          </a:xfrm>
          <a:custGeom>
            <a:avLst/>
            <a:gdLst/>
            <a:ahLst/>
            <a:cxnLst/>
            <a:rect l="l" t="t" r="r" b="b"/>
            <a:pathLst>
              <a:path w="400685" h="440689">
                <a:moveTo>
                  <a:pt x="353838" y="237362"/>
                </a:moveTo>
                <a:lnTo>
                  <a:pt x="70104" y="237362"/>
                </a:lnTo>
                <a:lnTo>
                  <a:pt x="189992" y="440308"/>
                </a:lnTo>
                <a:lnTo>
                  <a:pt x="400304" y="316102"/>
                </a:lnTo>
                <a:lnTo>
                  <a:pt x="353838" y="237362"/>
                </a:lnTo>
                <a:close/>
              </a:path>
              <a:path w="400685" h="440689">
                <a:moveTo>
                  <a:pt x="71755" y="0"/>
                </a:moveTo>
                <a:lnTo>
                  <a:pt x="0" y="278764"/>
                </a:lnTo>
                <a:lnTo>
                  <a:pt x="70104" y="237362"/>
                </a:lnTo>
                <a:lnTo>
                  <a:pt x="353838" y="237362"/>
                </a:lnTo>
                <a:lnTo>
                  <a:pt x="280543" y="113156"/>
                </a:lnTo>
                <a:lnTo>
                  <a:pt x="350646" y="71754"/>
                </a:lnTo>
                <a:lnTo>
                  <a:pt x="71755" y="0"/>
                </a:lnTo>
                <a:close/>
              </a:path>
            </a:pathLst>
          </a:custGeom>
          <a:solidFill>
            <a:srgbClr val="B1C1DB"/>
          </a:solidFill>
        </p:spPr>
        <p:txBody>
          <a:bodyPr wrap="square" lIns="0" tIns="0" rIns="0" bIns="0" rtlCol="0"/>
          <a:lstStyle/>
          <a:p>
            <a:endParaRPr/>
          </a:p>
        </p:txBody>
      </p:sp>
      <p:sp>
        <p:nvSpPr>
          <p:cNvPr id="27" name="object 27"/>
          <p:cNvSpPr/>
          <p:nvPr/>
        </p:nvSpPr>
        <p:spPr>
          <a:xfrm>
            <a:off x="870966" y="3048761"/>
            <a:ext cx="1207135" cy="1207135"/>
          </a:xfrm>
          <a:custGeom>
            <a:avLst/>
            <a:gdLst/>
            <a:ahLst/>
            <a:cxnLst/>
            <a:rect l="l" t="t" r="r" b="b"/>
            <a:pathLst>
              <a:path w="1207135" h="1207135">
                <a:moveTo>
                  <a:pt x="603504" y="0"/>
                </a:moveTo>
                <a:lnTo>
                  <a:pt x="556339" y="1816"/>
                </a:lnTo>
                <a:lnTo>
                  <a:pt x="510168" y="7174"/>
                </a:lnTo>
                <a:lnTo>
                  <a:pt x="465124" y="15942"/>
                </a:lnTo>
                <a:lnTo>
                  <a:pt x="421341" y="27983"/>
                </a:lnTo>
                <a:lnTo>
                  <a:pt x="378953" y="43164"/>
                </a:lnTo>
                <a:lnTo>
                  <a:pt x="338095" y="61350"/>
                </a:lnTo>
                <a:lnTo>
                  <a:pt x="298901" y="82408"/>
                </a:lnTo>
                <a:lnTo>
                  <a:pt x="261505" y="106203"/>
                </a:lnTo>
                <a:lnTo>
                  <a:pt x="226040" y="132601"/>
                </a:lnTo>
                <a:lnTo>
                  <a:pt x="192642" y="161467"/>
                </a:lnTo>
                <a:lnTo>
                  <a:pt x="161444" y="192667"/>
                </a:lnTo>
                <a:lnTo>
                  <a:pt x="132581" y="226067"/>
                </a:lnTo>
                <a:lnTo>
                  <a:pt x="106186" y="261532"/>
                </a:lnTo>
                <a:lnTo>
                  <a:pt x="82394" y="298929"/>
                </a:lnTo>
                <a:lnTo>
                  <a:pt x="61339" y="338123"/>
                </a:lnTo>
                <a:lnTo>
                  <a:pt x="43156" y="378980"/>
                </a:lnTo>
                <a:lnTo>
                  <a:pt x="27977" y="421365"/>
                </a:lnTo>
                <a:lnTo>
                  <a:pt x="15938" y="465144"/>
                </a:lnTo>
                <a:lnTo>
                  <a:pt x="7173" y="510183"/>
                </a:lnTo>
                <a:lnTo>
                  <a:pt x="1815" y="556348"/>
                </a:lnTo>
                <a:lnTo>
                  <a:pt x="0" y="603504"/>
                </a:lnTo>
                <a:lnTo>
                  <a:pt x="1815" y="650659"/>
                </a:lnTo>
                <a:lnTo>
                  <a:pt x="7173" y="696824"/>
                </a:lnTo>
                <a:lnTo>
                  <a:pt x="15938" y="741863"/>
                </a:lnTo>
                <a:lnTo>
                  <a:pt x="27977" y="785642"/>
                </a:lnTo>
                <a:lnTo>
                  <a:pt x="43156" y="828027"/>
                </a:lnTo>
                <a:lnTo>
                  <a:pt x="61339" y="868884"/>
                </a:lnTo>
                <a:lnTo>
                  <a:pt x="82394" y="908078"/>
                </a:lnTo>
                <a:lnTo>
                  <a:pt x="106186" y="945475"/>
                </a:lnTo>
                <a:lnTo>
                  <a:pt x="132581" y="980940"/>
                </a:lnTo>
                <a:lnTo>
                  <a:pt x="161444" y="1014340"/>
                </a:lnTo>
                <a:lnTo>
                  <a:pt x="192642" y="1045540"/>
                </a:lnTo>
                <a:lnTo>
                  <a:pt x="226040" y="1074406"/>
                </a:lnTo>
                <a:lnTo>
                  <a:pt x="261505" y="1100804"/>
                </a:lnTo>
                <a:lnTo>
                  <a:pt x="298901" y="1124599"/>
                </a:lnTo>
                <a:lnTo>
                  <a:pt x="338095" y="1145657"/>
                </a:lnTo>
                <a:lnTo>
                  <a:pt x="378953" y="1163843"/>
                </a:lnTo>
                <a:lnTo>
                  <a:pt x="421341" y="1179024"/>
                </a:lnTo>
                <a:lnTo>
                  <a:pt x="465124" y="1191065"/>
                </a:lnTo>
                <a:lnTo>
                  <a:pt x="510168" y="1199833"/>
                </a:lnTo>
                <a:lnTo>
                  <a:pt x="556339" y="1205191"/>
                </a:lnTo>
                <a:lnTo>
                  <a:pt x="603504" y="1207008"/>
                </a:lnTo>
                <a:lnTo>
                  <a:pt x="650659" y="1205191"/>
                </a:lnTo>
                <a:lnTo>
                  <a:pt x="696824" y="1199833"/>
                </a:lnTo>
                <a:lnTo>
                  <a:pt x="741863" y="1191065"/>
                </a:lnTo>
                <a:lnTo>
                  <a:pt x="785642" y="1179024"/>
                </a:lnTo>
                <a:lnTo>
                  <a:pt x="828027" y="1163843"/>
                </a:lnTo>
                <a:lnTo>
                  <a:pt x="868884" y="1145657"/>
                </a:lnTo>
                <a:lnTo>
                  <a:pt x="908078" y="1124599"/>
                </a:lnTo>
                <a:lnTo>
                  <a:pt x="945475" y="1100804"/>
                </a:lnTo>
                <a:lnTo>
                  <a:pt x="980940" y="1074406"/>
                </a:lnTo>
                <a:lnTo>
                  <a:pt x="1014340" y="1045540"/>
                </a:lnTo>
                <a:lnTo>
                  <a:pt x="1045540" y="1014340"/>
                </a:lnTo>
                <a:lnTo>
                  <a:pt x="1074406" y="980940"/>
                </a:lnTo>
                <a:lnTo>
                  <a:pt x="1100804" y="945475"/>
                </a:lnTo>
                <a:lnTo>
                  <a:pt x="1124599" y="908078"/>
                </a:lnTo>
                <a:lnTo>
                  <a:pt x="1145657" y="868884"/>
                </a:lnTo>
                <a:lnTo>
                  <a:pt x="1163843" y="828027"/>
                </a:lnTo>
                <a:lnTo>
                  <a:pt x="1179024" y="785642"/>
                </a:lnTo>
                <a:lnTo>
                  <a:pt x="1191065" y="741863"/>
                </a:lnTo>
                <a:lnTo>
                  <a:pt x="1199833" y="696824"/>
                </a:lnTo>
                <a:lnTo>
                  <a:pt x="1205191" y="650659"/>
                </a:lnTo>
                <a:lnTo>
                  <a:pt x="1207008" y="603504"/>
                </a:lnTo>
                <a:lnTo>
                  <a:pt x="1205191" y="556348"/>
                </a:lnTo>
                <a:lnTo>
                  <a:pt x="1199833" y="510183"/>
                </a:lnTo>
                <a:lnTo>
                  <a:pt x="1191065" y="465144"/>
                </a:lnTo>
                <a:lnTo>
                  <a:pt x="1179024" y="421365"/>
                </a:lnTo>
                <a:lnTo>
                  <a:pt x="1163843" y="378980"/>
                </a:lnTo>
                <a:lnTo>
                  <a:pt x="1145657" y="338123"/>
                </a:lnTo>
                <a:lnTo>
                  <a:pt x="1124599" y="298929"/>
                </a:lnTo>
                <a:lnTo>
                  <a:pt x="1100804" y="261532"/>
                </a:lnTo>
                <a:lnTo>
                  <a:pt x="1074406" y="226067"/>
                </a:lnTo>
                <a:lnTo>
                  <a:pt x="1045540" y="192667"/>
                </a:lnTo>
                <a:lnTo>
                  <a:pt x="1014340" y="161467"/>
                </a:lnTo>
                <a:lnTo>
                  <a:pt x="980940" y="132601"/>
                </a:lnTo>
                <a:lnTo>
                  <a:pt x="945475" y="106203"/>
                </a:lnTo>
                <a:lnTo>
                  <a:pt x="908078" y="82408"/>
                </a:lnTo>
                <a:lnTo>
                  <a:pt x="868884" y="61350"/>
                </a:lnTo>
                <a:lnTo>
                  <a:pt x="828027" y="43164"/>
                </a:lnTo>
                <a:lnTo>
                  <a:pt x="785642" y="27983"/>
                </a:lnTo>
                <a:lnTo>
                  <a:pt x="741863" y="15942"/>
                </a:lnTo>
                <a:lnTo>
                  <a:pt x="696824" y="7174"/>
                </a:lnTo>
                <a:lnTo>
                  <a:pt x="650659" y="1816"/>
                </a:lnTo>
                <a:lnTo>
                  <a:pt x="603504" y="0"/>
                </a:lnTo>
                <a:close/>
              </a:path>
            </a:pathLst>
          </a:custGeom>
          <a:solidFill>
            <a:srgbClr val="FFFFFF"/>
          </a:solidFill>
        </p:spPr>
        <p:txBody>
          <a:bodyPr wrap="square" lIns="0" tIns="0" rIns="0" bIns="0" rtlCol="0"/>
          <a:lstStyle/>
          <a:p>
            <a:endParaRPr/>
          </a:p>
        </p:txBody>
      </p:sp>
      <p:sp>
        <p:nvSpPr>
          <p:cNvPr id="28" name="object 28"/>
          <p:cNvSpPr/>
          <p:nvPr/>
        </p:nvSpPr>
        <p:spPr>
          <a:xfrm>
            <a:off x="870966" y="3048761"/>
            <a:ext cx="1207135" cy="1207135"/>
          </a:xfrm>
          <a:custGeom>
            <a:avLst/>
            <a:gdLst/>
            <a:ahLst/>
            <a:cxnLst/>
            <a:rect l="l" t="t" r="r" b="b"/>
            <a:pathLst>
              <a:path w="1207135" h="1207135">
                <a:moveTo>
                  <a:pt x="0" y="603504"/>
                </a:moveTo>
                <a:lnTo>
                  <a:pt x="1815" y="556348"/>
                </a:lnTo>
                <a:lnTo>
                  <a:pt x="7173" y="510183"/>
                </a:lnTo>
                <a:lnTo>
                  <a:pt x="15938" y="465144"/>
                </a:lnTo>
                <a:lnTo>
                  <a:pt x="27977" y="421365"/>
                </a:lnTo>
                <a:lnTo>
                  <a:pt x="43156" y="378980"/>
                </a:lnTo>
                <a:lnTo>
                  <a:pt x="61339" y="338123"/>
                </a:lnTo>
                <a:lnTo>
                  <a:pt x="82394" y="298929"/>
                </a:lnTo>
                <a:lnTo>
                  <a:pt x="106186" y="261532"/>
                </a:lnTo>
                <a:lnTo>
                  <a:pt x="132581" y="226067"/>
                </a:lnTo>
                <a:lnTo>
                  <a:pt x="161444" y="192667"/>
                </a:lnTo>
                <a:lnTo>
                  <a:pt x="192642" y="161467"/>
                </a:lnTo>
                <a:lnTo>
                  <a:pt x="226040" y="132601"/>
                </a:lnTo>
                <a:lnTo>
                  <a:pt x="261505" y="106203"/>
                </a:lnTo>
                <a:lnTo>
                  <a:pt x="298901" y="82408"/>
                </a:lnTo>
                <a:lnTo>
                  <a:pt x="338095" y="61350"/>
                </a:lnTo>
                <a:lnTo>
                  <a:pt x="378953" y="43164"/>
                </a:lnTo>
                <a:lnTo>
                  <a:pt x="421341" y="27983"/>
                </a:lnTo>
                <a:lnTo>
                  <a:pt x="465124" y="15942"/>
                </a:lnTo>
                <a:lnTo>
                  <a:pt x="510168" y="7174"/>
                </a:lnTo>
                <a:lnTo>
                  <a:pt x="556339" y="1816"/>
                </a:lnTo>
                <a:lnTo>
                  <a:pt x="603504" y="0"/>
                </a:lnTo>
                <a:lnTo>
                  <a:pt x="650659" y="1816"/>
                </a:lnTo>
                <a:lnTo>
                  <a:pt x="696824" y="7174"/>
                </a:lnTo>
                <a:lnTo>
                  <a:pt x="741863" y="15942"/>
                </a:lnTo>
                <a:lnTo>
                  <a:pt x="785642" y="27983"/>
                </a:lnTo>
                <a:lnTo>
                  <a:pt x="828027" y="43164"/>
                </a:lnTo>
                <a:lnTo>
                  <a:pt x="868884" y="61350"/>
                </a:lnTo>
                <a:lnTo>
                  <a:pt x="908078" y="82408"/>
                </a:lnTo>
                <a:lnTo>
                  <a:pt x="945475" y="106203"/>
                </a:lnTo>
                <a:lnTo>
                  <a:pt x="980940" y="132601"/>
                </a:lnTo>
                <a:lnTo>
                  <a:pt x="1014340" y="161467"/>
                </a:lnTo>
                <a:lnTo>
                  <a:pt x="1045540" y="192667"/>
                </a:lnTo>
                <a:lnTo>
                  <a:pt x="1074406" y="226067"/>
                </a:lnTo>
                <a:lnTo>
                  <a:pt x="1100804" y="261532"/>
                </a:lnTo>
                <a:lnTo>
                  <a:pt x="1124599" y="298929"/>
                </a:lnTo>
                <a:lnTo>
                  <a:pt x="1145657" y="338123"/>
                </a:lnTo>
                <a:lnTo>
                  <a:pt x="1163843" y="378980"/>
                </a:lnTo>
                <a:lnTo>
                  <a:pt x="1179024" y="421365"/>
                </a:lnTo>
                <a:lnTo>
                  <a:pt x="1191065" y="465144"/>
                </a:lnTo>
                <a:lnTo>
                  <a:pt x="1199833" y="510183"/>
                </a:lnTo>
                <a:lnTo>
                  <a:pt x="1205191" y="556348"/>
                </a:lnTo>
                <a:lnTo>
                  <a:pt x="1207008" y="603504"/>
                </a:lnTo>
                <a:lnTo>
                  <a:pt x="1205191" y="650659"/>
                </a:lnTo>
                <a:lnTo>
                  <a:pt x="1199833" y="696824"/>
                </a:lnTo>
                <a:lnTo>
                  <a:pt x="1191065" y="741863"/>
                </a:lnTo>
                <a:lnTo>
                  <a:pt x="1179024" y="785642"/>
                </a:lnTo>
                <a:lnTo>
                  <a:pt x="1163843" y="828027"/>
                </a:lnTo>
                <a:lnTo>
                  <a:pt x="1145657" y="868884"/>
                </a:lnTo>
                <a:lnTo>
                  <a:pt x="1124599" y="908078"/>
                </a:lnTo>
                <a:lnTo>
                  <a:pt x="1100804" y="945475"/>
                </a:lnTo>
                <a:lnTo>
                  <a:pt x="1074406" y="980940"/>
                </a:lnTo>
                <a:lnTo>
                  <a:pt x="1045540" y="1014340"/>
                </a:lnTo>
                <a:lnTo>
                  <a:pt x="1014340" y="1045540"/>
                </a:lnTo>
                <a:lnTo>
                  <a:pt x="980940" y="1074406"/>
                </a:lnTo>
                <a:lnTo>
                  <a:pt x="945475" y="1100804"/>
                </a:lnTo>
                <a:lnTo>
                  <a:pt x="908078" y="1124599"/>
                </a:lnTo>
                <a:lnTo>
                  <a:pt x="868884" y="1145657"/>
                </a:lnTo>
                <a:lnTo>
                  <a:pt x="828027" y="1163843"/>
                </a:lnTo>
                <a:lnTo>
                  <a:pt x="785642" y="1179024"/>
                </a:lnTo>
                <a:lnTo>
                  <a:pt x="741863" y="1191065"/>
                </a:lnTo>
                <a:lnTo>
                  <a:pt x="696824" y="1199833"/>
                </a:lnTo>
                <a:lnTo>
                  <a:pt x="650659" y="1205191"/>
                </a:lnTo>
                <a:lnTo>
                  <a:pt x="603504" y="1207008"/>
                </a:lnTo>
                <a:lnTo>
                  <a:pt x="556339" y="1205191"/>
                </a:lnTo>
                <a:lnTo>
                  <a:pt x="510168" y="1199833"/>
                </a:lnTo>
                <a:lnTo>
                  <a:pt x="465124" y="1191065"/>
                </a:lnTo>
                <a:lnTo>
                  <a:pt x="421341" y="1179024"/>
                </a:lnTo>
                <a:lnTo>
                  <a:pt x="378953" y="1163843"/>
                </a:lnTo>
                <a:lnTo>
                  <a:pt x="338095" y="1145657"/>
                </a:lnTo>
                <a:lnTo>
                  <a:pt x="298901" y="1124599"/>
                </a:lnTo>
                <a:lnTo>
                  <a:pt x="261505" y="1100804"/>
                </a:lnTo>
                <a:lnTo>
                  <a:pt x="226040" y="1074406"/>
                </a:lnTo>
                <a:lnTo>
                  <a:pt x="192642" y="1045540"/>
                </a:lnTo>
                <a:lnTo>
                  <a:pt x="161444" y="1014340"/>
                </a:lnTo>
                <a:lnTo>
                  <a:pt x="132581" y="980940"/>
                </a:lnTo>
                <a:lnTo>
                  <a:pt x="106186" y="945475"/>
                </a:lnTo>
                <a:lnTo>
                  <a:pt x="82394" y="908078"/>
                </a:lnTo>
                <a:lnTo>
                  <a:pt x="61339" y="868884"/>
                </a:lnTo>
                <a:lnTo>
                  <a:pt x="43156" y="828027"/>
                </a:lnTo>
                <a:lnTo>
                  <a:pt x="27977" y="785642"/>
                </a:lnTo>
                <a:lnTo>
                  <a:pt x="15938" y="741863"/>
                </a:lnTo>
                <a:lnTo>
                  <a:pt x="7173" y="696824"/>
                </a:lnTo>
                <a:lnTo>
                  <a:pt x="1815" y="650659"/>
                </a:lnTo>
                <a:lnTo>
                  <a:pt x="0" y="603504"/>
                </a:lnTo>
                <a:close/>
              </a:path>
            </a:pathLst>
          </a:custGeom>
          <a:ln w="25908">
            <a:solidFill>
              <a:srgbClr val="8063A1"/>
            </a:solidFill>
          </a:ln>
        </p:spPr>
        <p:txBody>
          <a:bodyPr wrap="square" lIns="0" tIns="0" rIns="0" bIns="0" rtlCol="0"/>
          <a:lstStyle/>
          <a:p>
            <a:endParaRPr/>
          </a:p>
        </p:txBody>
      </p:sp>
      <p:sp>
        <p:nvSpPr>
          <p:cNvPr id="29" name="object 29"/>
          <p:cNvSpPr txBox="1"/>
          <p:nvPr/>
        </p:nvSpPr>
        <p:spPr>
          <a:xfrm>
            <a:off x="1063548" y="3504691"/>
            <a:ext cx="818515"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C00000"/>
                </a:solidFill>
                <a:latin typeface="Tahoma"/>
                <a:cs typeface="Tahoma"/>
              </a:rPr>
              <a:t>Interpret</a:t>
            </a:r>
            <a:endParaRPr sz="1600">
              <a:latin typeface="Tahoma"/>
              <a:cs typeface="Tahoma"/>
            </a:endParaRPr>
          </a:p>
        </p:txBody>
      </p:sp>
      <p:sp>
        <p:nvSpPr>
          <p:cNvPr id="30" name="object 30"/>
          <p:cNvSpPr/>
          <p:nvPr/>
        </p:nvSpPr>
        <p:spPr>
          <a:xfrm>
            <a:off x="1670050" y="2513838"/>
            <a:ext cx="395605" cy="459740"/>
          </a:xfrm>
          <a:custGeom>
            <a:avLst/>
            <a:gdLst/>
            <a:ahLst/>
            <a:cxnLst/>
            <a:rect l="l" t="t" r="r" b="b"/>
            <a:pathLst>
              <a:path w="395605" h="459739">
                <a:moveTo>
                  <a:pt x="287655" y="0"/>
                </a:moveTo>
                <a:lnTo>
                  <a:pt x="20447" y="107569"/>
                </a:lnTo>
                <a:lnTo>
                  <a:pt x="95376" y="139573"/>
                </a:lnTo>
                <a:lnTo>
                  <a:pt x="0" y="363727"/>
                </a:lnTo>
                <a:lnTo>
                  <a:pt x="224789" y="459486"/>
                </a:lnTo>
                <a:lnTo>
                  <a:pt x="320167" y="235203"/>
                </a:lnTo>
                <a:lnTo>
                  <a:pt x="382340" y="235203"/>
                </a:lnTo>
                <a:lnTo>
                  <a:pt x="287655" y="0"/>
                </a:lnTo>
                <a:close/>
              </a:path>
              <a:path w="395605" h="459739">
                <a:moveTo>
                  <a:pt x="382340" y="235203"/>
                </a:moveTo>
                <a:lnTo>
                  <a:pt x="320167" y="235203"/>
                </a:lnTo>
                <a:lnTo>
                  <a:pt x="395224" y="267208"/>
                </a:lnTo>
                <a:lnTo>
                  <a:pt x="382340" y="235203"/>
                </a:lnTo>
                <a:close/>
              </a:path>
            </a:pathLst>
          </a:custGeom>
          <a:solidFill>
            <a:srgbClr val="B1C1DB"/>
          </a:solidFill>
        </p:spPr>
        <p:txBody>
          <a:bodyPr wrap="square" lIns="0" tIns="0" rIns="0" bIns="0" rtlCol="0"/>
          <a:lstStyle/>
          <a:p>
            <a:endParaRPr/>
          </a:p>
        </p:txBody>
      </p:sp>
      <p:sp>
        <p:nvSpPr>
          <p:cNvPr id="31" name="object 31"/>
          <p:cNvSpPr/>
          <p:nvPr/>
        </p:nvSpPr>
        <p:spPr>
          <a:xfrm>
            <a:off x="1674114" y="1162050"/>
            <a:ext cx="1207135" cy="1207135"/>
          </a:xfrm>
          <a:custGeom>
            <a:avLst/>
            <a:gdLst/>
            <a:ahLst/>
            <a:cxnLst/>
            <a:rect l="l" t="t" r="r" b="b"/>
            <a:pathLst>
              <a:path w="1207135" h="1207135">
                <a:moveTo>
                  <a:pt x="603504" y="0"/>
                </a:moveTo>
                <a:lnTo>
                  <a:pt x="556348" y="1816"/>
                </a:lnTo>
                <a:lnTo>
                  <a:pt x="510183" y="7174"/>
                </a:lnTo>
                <a:lnTo>
                  <a:pt x="465144" y="15942"/>
                </a:lnTo>
                <a:lnTo>
                  <a:pt x="421365" y="27983"/>
                </a:lnTo>
                <a:lnTo>
                  <a:pt x="378980" y="43164"/>
                </a:lnTo>
                <a:lnTo>
                  <a:pt x="338123" y="61350"/>
                </a:lnTo>
                <a:lnTo>
                  <a:pt x="298929" y="82408"/>
                </a:lnTo>
                <a:lnTo>
                  <a:pt x="261532" y="106203"/>
                </a:lnTo>
                <a:lnTo>
                  <a:pt x="226067" y="132601"/>
                </a:lnTo>
                <a:lnTo>
                  <a:pt x="192667" y="161467"/>
                </a:lnTo>
                <a:lnTo>
                  <a:pt x="161467" y="192667"/>
                </a:lnTo>
                <a:lnTo>
                  <a:pt x="132601" y="226067"/>
                </a:lnTo>
                <a:lnTo>
                  <a:pt x="106203" y="261532"/>
                </a:lnTo>
                <a:lnTo>
                  <a:pt x="82408" y="298929"/>
                </a:lnTo>
                <a:lnTo>
                  <a:pt x="61350" y="338123"/>
                </a:lnTo>
                <a:lnTo>
                  <a:pt x="43164" y="378980"/>
                </a:lnTo>
                <a:lnTo>
                  <a:pt x="27983" y="421365"/>
                </a:lnTo>
                <a:lnTo>
                  <a:pt x="15942" y="465144"/>
                </a:lnTo>
                <a:lnTo>
                  <a:pt x="7174" y="510183"/>
                </a:lnTo>
                <a:lnTo>
                  <a:pt x="1816" y="556348"/>
                </a:lnTo>
                <a:lnTo>
                  <a:pt x="0" y="603503"/>
                </a:lnTo>
                <a:lnTo>
                  <a:pt x="1816" y="650659"/>
                </a:lnTo>
                <a:lnTo>
                  <a:pt x="7174" y="696824"/>
                </a:lnTo>
                <a:lnTo>
                  <a:pt x="15942" y="741863"/>
                </a:lnTo>
                <a:lnTo>
                  <a:pt x="27983" y="785642"/>
                </a:lnTo>
                <a:lnTo>
                  <a:pt x="43164" y="828027"/>
                </a:lnTo>
                <a:lnTo>
                  <a:pt x="61350" y="868884"/>
                </a:lnTo>
                <a:lnTo>
                  <a:pt x="82408" y="908078"/>
                </a:lnTo>
                <a:lnTo>
                  <a:pt x="106203" y="945475"/>
                </a:lnTo>
                <a:lnTo>
                  <a:pt x="132601" y="980940"/>
                </a:lnTo>
                <a:lnTo>
                  <a:pt x="161467" y="1014340"/>
                </a:lnTo>
                <a:lnTo>
                  <a:pt x="192667" y="1045540"/>
                </a:lnTo>
                <a:lnTo>
                  <a:pt x="226067" y="1074406"/>
                </a:lnTo>
                <a:lnTo>
                  <a:pt x="261532" y="1100804"/>
                </a:lnTo>
                <a:lnTo>
                  <a:pt x="298929" y="1124599"/>
                </a:lnTo>
                <a:lnTo>
                  <a:pt x="338123" y="1145657"/>
                </a:lnTo>
                <a:lnTo>
                  <a:pt x="378980" y="1163843"/>
                </a:lnTo>
                <a:lnTo>
                  <a:pt x="421365" y="1179024"/>
                </a:lnTo>
                <a:lnTo>
                  <a:pt x="465144" y="1191065"/>
                </a:lnTo>
                <a:lnTo>
                  <a:pt x="510183" y="1199833"/>
                </a:lnTo>
                <a:lnTo>
                  <a:pt x="556348" y="1205191"/>
                </a:lnTo>
                <a:lnTo>
                  <a:pt x="603504" y="1207008"/>
                </a:lnTo>
                <a:lnTo>
                  <a:pt x="650659" y="1205191"/>
                </a:lnTo>
                <a:lnTo>
                  <a:pt x="696824" y="1199833"/>
                </a:lnTo>
                <a:lnTo>
                  <a:pt x="741863" y="1191065"/>
                </a:lnTo>
                <a:lnTo>
                  <a:pt x="785642" y="1179024"/>
                </a:lnTo>
                <a:lnTo>
                  <a:pt x="828027" y="1163843"/>
                </a:lnTo>
                <a:lnTo>
                  <a:pt x="868884" y="1145657"/>
                </a:lnTo>
                <a:lnTo>
                  <a:pt x="908078" y="1124599"/>
                </a:lnTo>
                <a:lnTo>
                  <a:pt x="945475" y="1100804"/>
                </a:lnTo>
                <a:lnTo>
                  <a:pt x="980940" y="1074406"/>
                </a:lnTo>
                <a:lnTo>
                  <a:pt x="1014340" y="1045540"/>
                </a:lnTo>
                <a:lnTo>
                  <a:pt x="1045540" y="1014340"/>
                </a:lnTo>
                <a:lnTo>
                  <a:pt x="1074406" y="980940"/>
                </a:lnTo>
                <a:lnTo>
                  <a:pt x="1100804" y="945475"/>
                </a:lnTo>
                <a:lnTo>
                  <a:pt x="1124599" y="908078"/>
                </a:lnTo>
                <a:lnTo>
                  <a:pt x="1145657" y="868884"/>
                </a:lnTo>
                <a:lnTo>
                  <a:pt x="1163843" y="828027"/>
                </a:lnTo>
                <a:lnTo>
                  <a:pt x="1179024" y="785642"/>
                </a:lnTo>
                <a:lnTo>
                  <a:pt x="1191065" y="741863"/>
                </a:lnTo>
                <a:lnTo>
                  <a:pt x="1199833" y="696824"/>
                </a:lnTo>
                <a:lnTo>
                  <a:pt x="1205191" y="650659"/>
                </a:lnTo>
                <a:lnTo>
                  <a:pt x="1207008" y="603503"/>
                </a:lnTo>
                <a:lnTo>
                  <a:pt x="1205191" y="556348"/>
                </a:lnTo>
                <a:lnTo>
                  <a:pt x="1199833" y="510183"/>
                </a:lnTo>
                <a:lnTo>
                  <a:pt x="1191065" y="465144"/>
                </a:lnTo>
                <a:lnTo>
                  <a:pt x="1179024" y="421365"/>
                </a:lnTo>
                <a:lnTo>
                  <a:pt x="1163843" y="378980"/>
                </a:lnTo>
                <a:lnTo>
                  <a:pt x="1145657" y="338123"/>
                </a:lnTo>
                <a:lnTo>
                  <a:pt x="1124599" y="298929"/>
                </a:lnTo>
                <a:lnTo>
                  <a:pt x="1100804" y="261532"/>
                </a:lnTo>
                <a:lnTo>
                  <a:pt x="1074406" y="226067"/>
                </a:lnTo>
                <a:lnTo>
                  <a:pt x="1045540" y="192667"/>
                </a:lnTo>
                <a:lnTo>
                  <a:pt x="1014340" y="161467"/>
                </a:lnTo>
                <a:lnTo>
                  <a:pt x="980940" y="132601"/>
                </a:lnTo>
                <a:lnTo>
                  <a:pt x="945475" y="106203"/>
                </a:lnTo>
                <a:lnTo>
                  <a:pt x="908078" y="82408"/>
                </a:lnTo>
                <a:lnTo>
                  <a:pt x="868884" y="61350"/>
                </a:lnTo>
                <a:lnTo>
                  <a:pt x="828027" y="43164"/>
                </a:lnTo>
                <a:lnTo>
                  <a:pt x="785642" y="27983"/>
                </a:lnTo>
                <a:lnTo>
                  <a:pt x="741863" y="15942"/>
                </a:lnTo>
                <a:lnTo>
                  <a:pt x="696824" y="7174"/>
                </a:lnTo>
                <a:lnTo>
                  <a:pt x="650659" y="1816"/>
                </a:lnTo>
                <a:lnTo>
                  <a:pt x="603504" y="0"/>
                </a:lnTo>
                <a:close/>
              </a:path>
            </a:pathLst>
          </a:custGeom>
          <a:solidFill>
            <a:srgbClr val="FFFFFF"/>
          </a:solidFill>
        </p:spPr>
        <p:txBody>
          <a:bodyPr wrap="square" lIns="0" tIns="0" rIns="0" bIns="0" rtlCol="0"/>
          <a:lstStyle/>
          <a:p>
            <a:endParaRPr/>
          </a:p>
        </p:txBody>
      </p:sp>
      <p:sp>
        <p:nvSpPr>
          <p:cNvPr id="32" name="object 32"/>
          <p:cNvSpPr/>
          <p:nvPr/>
        </p:nvSpPr>
        <p:spPr>
          <a:xfrm>
            <a:off x="1674114" y="1162050"/>
            <a:ext cx="1207135" cy="1207135"/>
          </a:xfrm>
          <a:custGeom>
            <a:avLst/>
            <a:gdLst/>
            <a:ahLst/>
            <a:cxnLst/>
            <a:rect l="l" t="t" r="r" b="b"/>
            <a:pathLst>
              <a:path w="1207135" h="1207135">
                <a:moveTo>
                  <a:pt x="0" y="603503"/>
                </a:moveTo>
                <a:lnTo>
                  <a:pt x="1816" y="556348"/>
                </a:lnTo>
                <a:lnTo>
                  <a:pt x="7174" y="510183"/>
                </a:lnTo>
                <a:lnTo>
                  <a:pt x="15942" y="465144"/>
                </a:lnTo>
                <a:lnTo>
                  <a:pt x="27983" y="421365"/>
                </a:lnTo>
                <a:lnTo>
                  <a:pt x="43164" y="378980"/>
                </a:lnTo>
                <a:lnTo>
                  <a:pt x="61350" y="338123"/>
                </a:lnTo>
                <a:lnTo>
                  <a:pt x="82408" y="298929"/>
                </a:lnTo>
                <a:lnTo>
                  <a:pt x="106203" y="261532"/>
                </a:lnTo>
                <a:lnTo>
                  <a:pt x="132601" y="226067"/>
                </a:lnTo>
                <a:lnTo>
                  <a:pt x="161467" y="192667"/>
                </a:lnTo>
                <a:lnTo>
                  <a:pt x="192667" y="161467"/>
                </a:lnTo>
                <a:lnTo>
                  <a:pt x="226067" y="132601"/>
                </a:lnTo>
                <a:lnTo>
                  <a:pt x="261532" y="106203"/>
                </a:lnTo>
                <a:lnTo>
                  <a:pt x="298929" y="82408"/>
                </a:lnTo>
                <a:lnTo>
                  <a:pt x="338123" y="61350"/>
                </a:lnTo>
                <a:lnTo>
                  <a:pt x="378980" y="43164"/>
                </a:lnTo>
                <a:lnTo>
                  <a:pt x="421365" y="27983"/>
                </a:lnTo>
                <a:lnTo>
                  <a:pt x="465144" y="15942"/>
                </a:lnTo>
                <a:lnTo>
                  <a:pt x="510183" y="7174"/>
                </a:lnTo>
                <a:lnTo>
                  <a:pt x="556348" y="1816"/>
                </a:lnTo>
                <a:lnTo>
                  <a:pt x="603504" y="0"/>
                </a:lnTo>
                <a:lnTo>
                  <a:pt x="650659" y="1816"/>
                </a:lnTo>
                <a:lnTo>
                  <a:pt x="696824" y="7174"/>
                </a:lnTo>
                <a:lnTo>
                  <a:pt x="741863" y="15942"/>
                </a:lnTo>
                <a:lnTo>
                  <a:pt x="785642" y="27983"/>
                </a:lnTo>
                <a:lnTo>
                  <a:pt x="828027" y="43164"/>
                </a:lnTo>
                <a:lnTo>
                  <a:pt x="868884" y="61350"/>
                </a:lnTo>
                <a:lnTo>
                  <a:pt x="908078" y="82408"/>
                </a:lnTo>
                <a:lnTo>
                  <a:pt x="945475" y="106203"/>
                </a:lnTo>
                <a:lnTo>
                  <a:pt x="980940" y="132601"/>
                </a:lnTo>
                <a:lnTo>
                  <a:pt x="1014340" y="161467"/>
                </a:lnTo>
                <a:lnTo>
                  <a:pt x="1045540" y="192667"/>
                </a:lnTo>
                <a:lnTo>
                  <a:pt x="1074406" y="226067"/>
                </a:lnTo>
                <a:lnTo>
                  <a:pt x="1100804" y="261532"/>
                </a:lnTo>
                <a:lnTo>
                  <a:pt x="1124599" y="298929"/>
                </a:lnTo>
                <a:lnTo>
                  <a:pt x="1145657" y="338123"/>
                </a:lnTo>
                <a:lnTo>
                  <a:pt x="1163843" y="378980"/>
                </a:lnTo>
                <a:lnTo>
                  <a:pt x="1179024" y="421365"/>
                </a:lnTo>
                <a:lnTo>
                  <a:pt x="1191065" y="465144"/>
                </a:lnTo>
                <a:lnTo>
                  <a:pt x="1199833" y="510183"/>
                </a:lnTo>
                <a:lnTo>
                  <a:pt x="1205191" y="556348"/>
                </a:lnTo>
                <a:lnTo>
                  <a:pt x="1207008" y="603503"/>
                </a:lnTo>
                <a:lnTo>
                  <a:pt x="1205191" y="650659"/>
                </a:lnTo>
                <a:lnTo>
                  <a:pt x="1199833" y="696824"/>
                </a:lnTo>
                <a:lnTo>
                  <a:pt x="1191065" y="741863"/>
                </a:lnTo>
                <a:lnTo>
                  <a:pt x="1179024" y="785642"/>
                </a:lnTo>
                <a:lnTo>
                  <a:pt x="1163843" y="828027"/>
                </a:lnTo>
                <a:lnTo>
                  <a:pt x="1145657" y="868884"/>
                </a:lnTo>
                <a:lnTo>
                  <a:pt x="1124599" y="908078"/>
                </a:lnTo>
                <a:lnTo>
                  <a:pt x="1100804" y="945475"/>
                </a:lnTo>
                <a:lnTo>
                  <a:pt x="1074406" y="980940"/>
                </a:lnTo>
                <a:lnTo>
                  <a:pt x="1045540" y="1014340"/>
                </a:lnTo>
                <a:lnTo>
                  <a:pt x="1014340" y="1045540"/>
                </a:lnTo>
                <a:lnTo>
                  <a:pt x="980940" y="1074406"/>
                </a:lnTo>
                <a:lnTo>
                  <a:pt x="945475" y="1100804"/>
                </a:lnTo>
                <a:lnTo>
                  <a:pt x="908078" y="1124599"/>
                </a:lnTo>
                <a:lnTo>
                  <a:pt x="868884" y="1145657"/>
                </a:lnTo>
                <a:lnTo>
                  <a:pt x="828027" y="1163843"/>
                </a:lnTo>
                <a:lnTo>
                  <a:pt x="785642" y="1179024"/>
                </a:lnTo>
                <a:lnTo>
                  <a:pt x="741863" y="1191065"/>
                </a:lnTo>
                <a:lnTo>
                  <a:pt x="696824" y="1199833"/>
                </a:lnTo>
                <a:lnTo>
                  <a:pt x="650659" y="1205191"/>
                </a:lnTo>
                <a:lnTo>
                  <a:pt x="603504" y="1207008"/>
                </a:lnTo>
                <a:lnTo>
                  <a:pt x="556348" y="1205191"/>
                </a:lnTo>
                <a:lnTo>
                  <a:pt x="510183" y="1199833"/>
                </a:lnTo>
                <a:lnTo>
                  <a:pt x="465144" y="1191065"/>
                </a:lnTo>
                <a:lnTo>
                  <a:pt x="421365" y="1179024"/>
                </a:lnTo>
                <a:lnTo>
                  <a:pt x="378980" y="1163843"/>
                </a:lnTo>
                <a:lnTo>
                  <a:pt x="338123" y="1145657"/>
                </a:lnTo>
                <a:lnTo>
                  <a:pt x="298929" y="1124599"/>
                </a:lnTo>
                <a:lnTo>
                  <a:pt x="261532" y="1100804"/>
                </a:lnTo>
                <a:lnTo>
                  <a:pt x="226067" y="1074406"/>
                </a:lnTo>
                <a:lnTo>
                  <a:pt x="192667" y="1045540"/>
                </a:lnTo>
                <a:lnTo>
                  <a:pt x="161467" y="1014340"/>
                </a:lnTo>
                <a:lnTo>
                  <a:pt x="132601" y="980940"/>
                </a:lnTo>
                <a:lnTo>
                  <a:pt x="106203" y="945475"/>
                </a:lnTo>
                <a:lnTo>
                  <a:pt x="82408" y="908078"/>
                </a:lnTo>
                <a:lnTo>
                  <a:pt x="61350" y="868884"/>
                </a:lnTo>
                <a:lnTo>
                  <a:pt x="43164" y="828027"/>
                </a:lnTo>
                <a:lnTo>
                  <a:pt x="27983" y="785642"/>
                </a:lnTo>
                <a:lnTo>
                  <a:pt x="15942" y="741863"/>
                </a:lnTo>
                <a:lnTo>
                  <a:pt x="7174" y="696824"/>
                </a:lnTo>
                <a:lnTo>
                  <a:pt x="1816" y="650659"/>
                </a:lnTo>
                <a:lnTo>
                  <a:pt x="0" y="603503"/>
                </a:lnTo>
                <a:close/>
              </a:path>
            </a:pathLst>
          </a:custGeom>
          <a:ln w="25908">
            <a:solidFill>
              <a:srgbClr val="F79546"/>
            </a:solidFill>
          </a:ln>
        </p:spPr>
        <p:txBody>
          <a:bodyPr wrap="square" lIns="0" tIns="0" rIns="0" bIns="0" rtlCol="0"/>
          <a:lstStyle/>
          <a:p>
            <a:endParaRPr/>
          </a:p>
        </p:txBody>
      </p:sp>
      <p:sp>
        <p:nvSpPr>
          <p:cNvPr id="33" name="object 33"/>
          <p:cNvSpPr txBox="1"/>
          <p:nvPr/>
        </p:nvSpPr>
        <p:spPr>
          <a:xfrm>
            <a:off x="1894713" y="1611884"/>
            <a:ext cx="76327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C00000"/>
                </a:solidFill>
                <a:latin typeface="Tahoma"/>
                <a:cs typeface="Tahoma"/>
              </a:rPr>
              <a:t>F</a:t>
            </a:r>
            <a:r>
              <a:rPr sz="1600" spc="-20" dirty="0">
                <a:solidFill>
                  <a:srgbClr val="C00000"/>
                </a:solidFill>
                <a:latin typeface="Tahoma"/>
                <a:cs typeface="Tahoma"/>
              </a:rPr>
              <a:t>i</a:t>
            </a:r>
            <a:r>
              <a:rPr sz="1600" spc="-5" dirty="0">
                <a:solidFill>
                  <a:srgbClr val="C00000"/>
                </a:solidFill>
                <a:latin typeface="Tahoma"/>
                <a:cs typeface="Tahoma"/>
              </a:rPr>
              <a:t>ndi</a:t>
            </a:r>
            <a:r>
              <a:rPr sz="1600" spc="-10" dirty="0">
                <a:solidFill>
                  <a:srgbClr val="C00000"/>
                </a:solidFill>
                <a:latin typeface="Tahoma"/>
                <a:cs typeface="Tahoma"/>
              </a:rPr>
              <a:t>n</a:t>
            </a:r>
            <a:r>
              <a:rPr sz="1600" spc="-5" dirty="0">
                <a:solidFill>
                  <a:srgbClr val="C00000"/>
                </a:solidFill>
                <a:latin typeface="Tahoma"/>
                <a:cs typeface="Tahoma"/>
              </a:rPr>
              <a:t>gs</a:t>
            </a:r>
            <a:endParaRPr sz="1600">
              <a:latin typeface="Tahoma"/>
              <a:cs typeface="Tahoma"/>
            </a:endParaRPr>
          </a:p>
        </p:txBody>
      </p:sp>
      <p:sp>
        <p:nvSpPr>
          <p:cNvPr id="34" name="object 34"/>
          <p:cNvSpPr/>
          <p:nvPr/>
        </p:nvSpPr>
        <p:spPr>
          <a:xfrm>
            <a:off x="3070732" y="1323339"/>
            <a:ext cx="574040" cy="398780"/>
          </a:xfrm>
          <a:custGeom>
            <a:avLst/>
            <a:gdLst/>
            <a:ahLst/>
            <a:cxnLst/>
            <a:rect l="l" t="t" r="r" b="b"/>
            <a:pathLst>
              <a:path w="574039" h="398780">
                <a:moveTo>
                  <a:pt x="468324" y="319024"/>
                </a:moveTo>
                <a:lnTo>
                  <a:pt x="399415" y="319024"/>
                </a:lnTo>
                <a:lnTo>
                  <a:pt x="415925" y="398780"/>
                </a:lnTo>
                <a:lnTo>
                  <a:pt x="468324" y="319024"/>
                </a:lnTo>
                <a:close/>
              </a:path>
              <a:path w="574039" h="398780">
                <a:moveTo>
                  <a:pt x="333375" y="0"/>
                </a:moveTo>
                <a:lnTo>
                  <a:pt x="349884" y="79756"/>
                </a:lnTo>
                <a:lnTo>
                  <a:pt x="0" y="152146"/>
                </a:lnTo>
                <a:lnTo>
                  <a:pt x="49530" y="391413"/>
                </a:lnTo>
                <a:lnTo>
                  <a:pt x="399415" y="319024"/>
                </a:lnTo>
                <a:lnTo>
                  <a:pt x="468324" y="319024"/>
                </a:lnTo>
                <a:lnTo>
                  <a:pt x="574040" y="158114"/>
                </a:lnTo>
                <a:lnTo>
                  <a:pt x="333375" y="0"/>
                </a:lnTo>
                <a:close/>
              </a:path>
            </a:pathLst>
          </a:custGeom>
          <a:solidFill>
            <a:srgbClr val="B1C1DB"/>
          </a:solidFill>
        </p:spPr>
        <p:txBody>
          <a:bodyPr wrap="square" lIns="0" tIns="0" rIns="0" bIns="0" rtlCol="0"/>
          <a:lstStyle/>
          <a:p>
            <a:endParaRPr/>
          </a:p>
        </p:txBody>
      </p:sp>
    </p:spTree>
    <p:extLst>
      <p:ext uri="{BB962C8B-B14F-4D97-AF65-F5344CB8AC3E}">
        <p14:creationId xmlns:p14="http://schemas.microsoft.com/office/powerpoint/2010/main" val="52413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85800" y="609600"/>
            <a:ext cx="8077200" cy="6096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36317" y="0"/>
            <a:ext cx="4069079" cy="757555"/>
          </a:xfrm>
          <a:prstGeom prst="rect">
            <a:avLst/>
          </a:prstGeom>
        </p:spPr>
        <p:txBody>
          <a:bodyPr vert="horz" wrap="square" lIns="0" tIns="12700" rIns="0" bIns="0" rtlCol="0">
            <a:spAutoFit/>
          </a:bodyPr>
          <a:lstStyle/>
          <a:p>
            <a:pPr marL="12700">
              <a:lnSpc>
                <a:spcPct val="100000"/>
              </a:lnSpc>
              <a:spcBef>
                <a:spcPts val="100"/>
              </a:spcBef>
            </a:pPr>
            <a:r>
              <a:rPr dirty="0"/>
              <a:t>Scientific</a:t>
            </a:r>
            <a:r>
              <a:rPr spc="-75" dirty="0"/>
              <a:t> </a:t>
            </a:r>
            <a:r>
              <a:rPr dirty="0"/>
              <a:t>Methods</a:t>
            </a:r>
          </a:p>
        </p:txBody>
      </p:sp>
    </p:spTree>
    <p:extLst>
      <p:ext uri="{BB962C8B-B14F-4D97-AF65-F5344CB8AC3E}">
        <p14:creationId xmlns:p14="http://schemas.microsoft.com/office/powerpoint/2010/main" val="3922007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5592" y="387222"/>
            <a:ext cx="7066408" cy="751488"/>
          </a:xfrm>
          <a:prstGeom prst="rect">
            <a:avLst/>
          </a:prstGeom>
        </p:spPr>
        <p:txBody>
          <a:bodyPr vert="horz" wrap="square" lIns="0" tIns="12700" rIns="0" bIns="0" rtlCol="0">
            <a:spAutoFit/>
          </a:bodyPr>
          <a:lstStyle/>
          <a:p>
            <a:pPr marL="12700">
              <a:lnSpc>
                <a:spcPct val="100000"/>
              </a:lnSpc>
              <a:spcBef>
                <a:spcPts val="100"/>
              </a:spcBef>
            </a:pPr>
            <a:r>
              <a:rPr dirty="0"/>
              <a:t>Approaches </a:t>
            </a:r>
            <a:r>
              <a:rPr spc="-5" dirty="0"/>
              <a:t>in </a:t>
            </a:r>
            <a:r>
              <a:rPr lang="en-US" spc="-5" dirty="0" smtClean="0"/>
              <a:t>Gender </a:t>
            </a:r>
            <a:r>
              <a:rPr dirty="0" smtClean="0"/>
              <a:t>Research</a:t>
            </a:r>
            <a:endParaRPr dirty="0"/>
          </a:p>
        </p:txBody>
      </p:sp>
      <p:sp>
        <p:nvSpPr>
          <p:cNvPr id="3" name="object 3"/>
          <p:cNvSpPr txBox="1"/>
          <p:nvPr/>
        </p:nvSpPr>
        <p:spPr>
          <a:xfrm>
            <a:off x="535940" y="1631645"/>
            <a:ext cx="7989570" cy="4037329"/>
          </a:xfrm>
          <a:prstGeom prst="rect">
            <a:avLst/>
          </a:prstGeom>
        </p:spPr>
        <p:txBody>
          <a:bodyPr vert="horz" wrap="square" lIns="0" tIns="12065" rIns="0" bIns="0" rtlCol="0">
            <a:spAutoFit/>
          </a:bodyPr>
          <a:lstStyle/>
          <a:p>
            <a:pPr marL="355600" marR="659130" indent="-342900">
              <a:lnSpc>
                <a:spcPct val="100000"/>
              </a:lnSpc>
              <a:spcBef>
                <a:spcPts val="95"/>
              </a:spcBef>
              <a:buFont typeface="Arial"/>
              <a:buChar char="•"/>
              <a:tabLst>
                <a:tab pos="354965" algn="l"/>
                <a:tab pos="355600" algn="l"/>
              </a:tabLst>
            </a:pPr>
            <a:r>
              <a:rPr sz="2800" spc="-10" dirty="0">
                <a:solidFill>
                  <a:srgbClr val="C00000"/>
                </a:solidFill>
                <a:latin typeface="Tahoma"/>
                <a:cs typeface="Tahoma"/>
              </a:rPr>
              <a:t>Positivism </a:t>
            </a:r>
            <a:r>
              <a:rPr sz="2800" spc="-5" dirty="0">
                <a:latin typeface="Tahoma"/>
                <a:cs typeface="Tahoma"/>
              </a:rPr>
              <a:t>: to </a:t>
            </a:r>
            <a:r>
              <a:rPr sz="2800" spc="-10" dirty="0">
                <a:latin typeface="Tahoma"/>
                <a:cs typeface="Tahoma"/>
              </a:rPr>
              <a:t>establish </a:t>
            </a:r>
            <a:r>
              <a:rPr sz="2800" spc="-5" dirty="0">
                <a:latin typeface="Tahoma"/>
                <a:cs typeface="Tahoma"/>
              </a:rPr>
              <a:t>the scientific </a:t>
            </a:r>
            <a:r>
              <a:rPr sz="2800" spc="-10" dirty="0">
                <a:latin typeface="Tahoma"/>
                <a:cs typeface="Tahoma"/>
              </a:rPr>
              <a:t>laws </a:t>
            </a:r>
            <a:r>
              <a:rPr sz="2800" spc="-5" dirty="0">
                <a:latin typeface="Tahoma"/>
                <a:cs typeface="Tahoma"/>
              </a:rPr>
              <a:t>of  society </a:t>
            </a:r>
            <a:r>
              <a:rPr sz="2800" spc="-10" dirty="0">
                <a:latin typeface="Tahoma"/>
                <a:cs typeface="Tahoma"/>
              </a:rPr>
              <a:t>–the </a:t>
            </a:r>
            <a:r>
              <a:rPr sz="2800" spc="-5" dirty="0">
                <a:latin typeface="Tahoma"/>
                <a:cs typeface="Tahoma"/>
              </a:rPr>
              <a:t>causal </a:t>
            </a:r>
            <a:r>
              <a:rPr sz="2800" spc="-10" dirty="0">
                <a:latin typeface="Tahoma"/>
                <a:cs typeface="Tahoma"/>
              </a:rPr>
              <a:t>relationship </a:t>
            </a:r>
            <a:r>
              <a:rPr sz="2800" spc="-5" dirty="0">
                <a:latin typeface="Tahoma"/>
                <a:cs typeface="Tahoma"/>
              </a:rPr>
              <a:t>– </a:t>
            </a:r>
            <a:r>
              <a:rPr sz="2800" spc="-10" dirty="0">
                <a:latin typeface="Tahoma"/>
                <a:cs typeface="Tahoma"/>
              </a:rPr>
              <a:t>which are  arrived </a:t>
            </a:r>
            <a:r>
              <a:rPr sz="2800" spc="-5" dirty="0">
                <a:latin typeface="Tahoma"/>
                <a:cs typeface="Tahoma"/>
              </a:rPr>
              <a:t>by testing </a:t>
            </a:r>
            <a:r>
              <a:rPr sz="2800" spc="-10" dirty="0">
                <a:latin typeface="Tahoma"/>
                <a:cs typeface="Tahoma"/>
              </a:rPr>
              <a:t>hypothesis </a:t>
            </a:r>
            <a:r>
              <a:rPr sz="2800" spc="-5" dirty="0">
                <a:latin typeface="Tahoma"/>
                <a:cs typeface="Tahoma"/>
              </a:rPr>
              <a:t>as in</a:t>
            </a:r>
            <a:r>
              <a:rPr sz="2800" spc="105" dirty="0">
                <a:latin typeface="Tahoma"/>
                <a:cs typeface="Tahoma"/>
              </a:rPr>
              <a:t> </a:t>
            </a:r>
            <a:r>
              <a:rPr sz="2800" dirty="0">
                <a:latin typeface="Tahoma"/>
                <a:cs typeface="Tahoma"/>
              </a:rPr>
              <a:t>science</a:t>
            </a:r>
          </a:p>
          <a:p>
            <a:pPr marL="355600" marR="27305"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Intrepretivism </a:t>
            </a:r>
            <a:r>
              <a:rPr sz="2800" spc="-5" dirty="0">
                <a:latin typeface="Tahoma"/>
                <a:cs typeface="Tahoma"/>
              </a:rPr>
              <a:t>: to build an understanding of </a:t>
            </a:r>
            <a:r>
              <a:rPr sz="2800" spc="-10" dirty="0">
                <a:latin typeface="Tahoma"/>
                <a:cs typeface="Tahoma"/>
              </a:rPr>
              <a:t>the  motives </a:t>
            </a:r>
            <a:r>
              <a:rPr sz="2800" spc="-5" dirty="0">
                <a:latin typeface="Tahoma"/>
                <a:cs typeface="Tahoma"/>
              </a:rPr>
              <a:t>and intentions that </a:t>
            </a:r>
            <a:r>
              <a:rPr sz="2800" spc="-5" dirty="0" smtClean="0">
                <a:latin typeface="Tahoma"/>
                <a:cs typeface="Tahoma"/>
              </a:rPr>
              <a:t>support </a:t>
            </a:r>
            <a:r>
              <a:rPr sz="2800" spc="-5" dirty="0">
                <a:latin typeface="Tahoma"/>
                <a:cs typeface="Tahoma"/>
              </a:rPr>
              <a:t>social  </a:t>
            </a:r>
            <a:r>
              <a:rPr sz="2800" spc="-10" dirty="0">
                <a:latin typeface="Tahoma"/>
                <a:cs typeface="Tahoma"/>
              </a:rPr>
              <a:t>behaviour</a:t>
            </a:r>
            <a:endParaRPr sz="2800" dirty="0">
              <a:latin typeface="Tahoma"/>
              <a:cs typeface="Tahoma"/>
            </a:endParaRPr>
          </a:p>
          <a:p>
            <a:pPr marL="355600" marR="5080"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Critical Social </a:t>
            </a:r>
            <a:r>
              <a:rPr sz="2800" spc="-15" dirty="0">
                <a:solidFill>
                  <a:srgbClr val="C00000"/>
                </a:solidFill>
                <a:latin typeface="Tahoma"/>
                <a:cs typeface="Tahoma"/>
              </a:rPr>
              <a:t>Research </a:t>
            </a:r>
            <a:r>
              <a:rPr sz="2800" spc="-5" dirty="0">
                <a:latin typeface="Tahoma"/>
                <a:cs typeface="Tahoma"/>
              </a:rPr>
              <a:t>: to ask critical questions  with a view to changing </a:t>
            </a:r>
            <a:r>
              <a:rPr sz="2800" spc="-10" dirty="0">
                <a:latin typeface="Tahoma"/>
                <a:cs typeface="Tahoma"/>
              </a:rPr>
              <a:t>society </a:t>
            </a:r>
            <a:r>
              <a:rPr sz="2800" spc="-5" dirty="0">
                <a:latin typeface="Tahoma"/>
                <a:cs typeface="Tahoma"/>
              </a:rPr>
              <a:t>or to </a:t>
            </a:r>
            <a:r>
              <a:rPr sz="2800" spc="-10" dirty="0">
                <a:latin typeface="Tahoma"/>
                <a:cs typeface="Tahoma"/>
              </a:rPr>
              <a:t>transform  </a:t>
            </a:r>
            <a:r>
              <a:rPr sz="2800" spc="-5" dirty="0">
                <a:latin typeface="Tahoma"/>
                <a:cs typeface="Tahoma"/>
              </a:rPr>
              <a:t>unequal power</a:t>
            </a:r>
            <a:r>
              <a:rPr sz="2800" spc="15" dirty="0">
                <a:latin typeface="Tahoma"/>
                <a:cs typeface="Tahoma"/>
              </a:rPr>
              <a:t> </a:t>
            </a:r>
            <a:r>
              <a:rPr sz="2800" spc="-10" dirty="0">
                <a:latin typeface="Tahoma"/>
                <a:cs typeface="Tahoma"/>
              </a:rPr>
              <a:t>relationship</a:t>
            </a:r>
            <a:endParaRPr sz="2800" dirty="0">
              <a:latin typeface="Tahoma"/>
              <a:cs typeface="Tahoma"/>
            </a:endParaRPr>
          </a:p>
        </p:txBody>
      </p:sp>
    </p:spTree>
    <p:extLst>
      <p:ext uri="{BB962C8B-B14F-4D97-AF65-F5344CB8AC3E}">
        <p14:creationId xmlns:p14="http://schemas.microsoft.com/office/powerpoint/2010/main" val="81051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14600" y="762000"/>
            <a:ext cx="4876800" cy="693420"/>
          </a:xfrm>
        </p:spPr>
        <p:txBody>
          <a:bodyPr>
            <a:normAutofit fontScale="90000"/>
          </a:bodyPr>
          <a:lstStyle/>
          <a:p>
            <a:r>
              <a:rPr lang="en-US" dirty="0" smtClean="0">
                <a:solidFill>
                  <a:srgbClr val="FF0000"/>
                </a:solidFill>
              </a:rPr>
              <a:t>Home work-1</a:t>
            </a:r>
            <a:br>
              <a:rPr lang="en-US" dirty="0" smtClean="0">
                <a:solidFill>
                  <a:srgbClr val="FF0000"/>
                </a:solidFill>
              </a:rPr>
            </a:br>
            <a:r>
              <a:rPr lang="en-US" sz="3100" dirty="0" smtClean="0">
                <a:solidFill>
                  <a:srgbClr val="FF0000"/>
                </a:solidFill>
              </a:rPr>
              <a:t>Marks-5</a:t>
            </a:r>
            <a:endParaRPr lang="en-US" sz="3100" dirty="0">
              <a:solidFill>
                <a:srgbClr val="FF0000"/>
              </a:solidFill>
            </a:endParaRPr>
          </a:p>
        </p:txBody>
      </p:sp>
      <p:sp>
        <p:nvSpPr>
          <p:cNvPr id="4" name="Subtitle 3"/>
          <p:cNvSpPr>
            <a:spLocks noGrp="1"/>
          </p:cNvSpPr>
          <p:nvPr>
            <p:ph type="subTitle" idx="1"/>
          </p:nvPr>
        </p:nvSpPr>
        <p:spPr>
          <a:xfrm>
            <a:off x="838200" y="2209800"/>
            <a:ext cx="7772400" cy="2769989"/>
          </a:xfrm>
        </p:spPr>
        <p:txBody>
          <a:bodyPr/>
          <a:lstStyle/>
          <a:p>
            <a:pPr algn="just"/>
            <a:r>
              <a:rPr lang="en-US" sz="3600" dirty="0">
                <a:solidFill>
                  <a:srgbClr val="002060"/>
                </a:solidFill>
              </a:rPr>
              <a:t>Prepare a </a:t>
            </a:r>
            <a:r>
              <a:rPr lang="en-US" sz="3600" dirty="0" smtClean="0">
                <a:solidFill>
                  <a:srgbClr val="002060"/>
                </a:solidFill>
              </a:rPr>
              <a:t>Chart paper(A2 size) to </a:t>
            </a:r>
            <a:r>
              <a:rPr lang="en-US" sz="3600" dirty="0">
                <a:solidFill>
                  <a:srgbClr val="002060"/>
                </a:solidFill>
              </a:rPr>
              <a:t>depict the status of women in our society by taking/ pasting pictures and headlines that appear in Newspapers and magazines</a:t>
            </a:r>
            <a:r>
              <a:rPr lang="en-US" sz="3600" dirty="0" smtClean="0">
                <a:solidFill>
                  <a:srgbClr val="002060"/>
                </a:solidFill>
              </a:rPr>
              <a:t>.</a:t>
            </a:r>
            <a:endParaRPr lang="en-US" sz="3600" dirty="0">
              <a:solidFill>
                <a:srgbClr val="002060"/>
              </a:solidFill>
            </a:endParaRPr>
          </a:p>
        </p:txBody>
      </p:sp>
    </p:spTree>
    <p:extLst>
      <p:ext uri="{BB962C8B-B14F-4D97-AF65-F5344CB8AC3E}">
        <p14:creationId xmlns:p14="http://schemas.microsoft.com/office/powerpoint/2010/main" val="936552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67278" y="387222"/>
            <a:ext cx="2407920" cy="756920"/>
          </a:xfrm>
          <a:prstGeom prst="rect">
            <a:avLst/>
          </a:prstGeom>
        </p:spPr>
        <p:txBody>
          <a:bodyPr vert="horz" wrap="square" lIns="0" tIns="12700" rIns="0" bIns="0" rtlCol="0">
            <a:spAutoFit/>
          </a:bodyPr>
          <a:lstStyle/>
          <a:p>
            <a:pPr marL="12700">
              <a:lnSpc>
                <a:spcPct val="100000"/>
              </a:lnSpc>
              <a:spcBef>
                <a:spcPts val="100"/>
              </a:spcBef>
            </a:pPr>
            <a:r>
              <a:rPr spc="-10" dirty="0"/>
              <a:t>H</a:t>
            </a:r>
            <a:r>
              <a:rPr spc="10" dirty="0"/>
              <a:t>y</a:t>
            </a:r>
            <a:r>
              <a:rPr spc="-5" dirty="0"/>
              <a:t>p</a:t>
            </a:r>
            <a:r>
              <a:rPr spc="10" dirty="0"/>
              <a:t>o</a:t>
            </a:r>
            <a:r>
              <a:rPr spc="-5" dirty="0"/>
              <a:t>thesis</a:t>
            </a:r>
          </a:p>
        </p:txBody>
      </p:sp>
      <p:sp>
        <p:nvSpPr>
          <p:cNvPr id="3" name="object 3"/>
          <p:cNvSpPr txBox="1"/>
          <p:nvPr/>
        </p:nvSpPr>
        <p:spPr>
          <a:xfrm>
            <a:off x="535940" y="1589278"/>
            <a:ext cx="7978140" cy="1299074"/>
          </a:xfrm>
          <a:prstGeom prst="rect">
            <a:avLst/>
          </a:prstGeom>
        </p:spPr>
        <p:txBody>
          <a:bodyPr vert="horz" wrap="square" lIns="0" tIns="59690" rIns="0" bIns="0" rtlCol="0">
            <a:spAutoFit/>
          </a:bodyPr>
          <a:lstStyle/>
          <a:p>
            <a:pPr marL="355600" marR="5080" indent="-342900">
              <a:lnSpc>
                <a:spcPts val="3030"/>
              </a:lnSpc>
              <a:spcBef>
                <a:spcPts val="470"/>
              </a:spcBef>
              <a:buFont typeface="Arial"/>
              <a:buChar char="•"/>
              <a:tabLst>
                <a:tab pos="354965" algn="l"/>
                <a:tab pos="355600" algn="l"/>
              </a:tabLst>
            </a:pPr>
            <a:r>
              <a:rPr sz="2800" spc="-5" dirty="0">
                <a:latin typeface="Tahoma"/>
                <a:cs typeface="Tahoma"/>
              </a:rPr>
              <a:t>A </a:t>
            </a:r>
            <a:r>
              <a:rPr sz="2800" spc="-10" dirty="0">
                <a:solidFill>
                  <a:srgbClr val="FF0000"/>
                </a:solidFill>
                <a:latin typeface="Tahoma"/>
                <a:cs typeface="Tahoma"/>
              </a:rPr>
              <a:t>tentative </a:t>
            </a:r>
            <a:r>
              <a:rPr sz="2800" spc="-5" dirty="0">
                <a:solidFill>
                  <a:srgbClr val="FF0000"/>
                </a:solidFill>
                <a:latin typeface="Tahoma"/>
                <a:cs typeface="Tahoma"/>
              </a:rPr>
              <a:t>proposition </a:t>
            </a:r>
            <a:r>
              <a:rPr sz="2800" spc="-5" dirty="0">
                <a:latin typeface="Tahoma"/>
                <a:cs typeface="Tahoma"/>
              </a:rPr>
              <a:t>as to possible answers </a:t>
            </a:r>
            <a:r>
              <a:rPr sz="2800" spc="-10" dirty="0">
                <a:latin typeface="Tahoma"/>
                <a:cs typeface="Tahoma"/>
              </a:rPr>
              <a:t>to  </a:t>
            </a:r>
            <a:r>
              <a:rPr sz="2800" spc="-5" dirty="0">
                <a:latin typeface="Tahoma"/>
                <a:cs typeface="Tahoma"/>
              </a:rPr>
              <a:t>a</a:t>
            </a:r>
            <a:r>
              <a:rPr sz="2800" dirty="0">
                <a:latin typeface="Tahoma"/>
                <a:cs typeface="Tahoma"/>
              </a:rPr>
              <a:t> </a:t>
            </a:r>
            <a:r>
              <a:rPr sz="2800" spc="-5" dirty="0">
                <a:latin typeface="Tahoma"/>
                <a:cs typeface="Tahoma"/>
              </a:rPr>
              <a:t>question</a:t>
            </a:r>
            <a:endParaRPr sz="2800" dirty="0">
              <a:latin typeface="Tahoma"/>
              <a:cs typeface="Tahoma"/>
            </a:endParaRPr>
          </a:p>
          <a:p>
            <a:pPr marL="355600" indent="-342900">
              <a:lnSpc>
                <a:spcPct val="100000"/>
              </a:lnSpc>
              <a:spcBef>
                <a:spcPts val="285"/>
              </a:spcBef>
              <a:buFont typeface="Arial"/>
              <a:buChar char="•"/>
              <a:tabLst>
                <a:tab pos="354965" algn="l"/>
                <a:tab pos="355600" algn="l"/>
              </a:tabLst>
            </a:pPr>
            <a:r>
              <a:rPr sz="2800" spc="-5" dirty="0">
                <a:latin typeface="Tahoma"/>
                <a:cs typeface="Tahoma"/>
              </a:rPr>
              <a:t>Guides </a:t>
            </a:r>
            <a:r>
              <a:rPr sz="2800" spc="-10" dirty="0">
                <a:latin typeface="Tahoma"/>
                <a:cs typeface="Tahoma"/>
              </a:rPr>
              <a:t>the </a:t>
            </a:r>
            <a:r>
              <a:rPr sz="2800" spc="-5" dirty="0">
                <a:latin typeface="Tahoma"/>
                <a:cs typeface="Tahoma"/>
              </a:rPr>
              <a:t>direction, suggests </a:t>
            </a:r>
            <a:r>
              <a:rPr sz="2800" spc="-15" dirty="0">
                <a:latin typeface="Tahoma"/>
                <a:cs typeface="Tahoma"/>
              </a:rPr>
              <a:t>type </a:t>
            </a:r>
            <a:r>
              <a:rPr sz="2800" dirty="0">
                <a:latin typeface="Tahoma"/>
                <a:cs typeface="Tahoma"/>
              </a:rPr>
              <a:t>of</a:t>
            </a:r>
            <a:r>
              <a:rPr sz="2800" spc="85" dirty="0">
                <a:latin typeface="Tahoma"/>
                <a:cs typeface="Tahoma"/>
              </a:rPr>
              <a:t> </a:t>
            </a:r>
            <a:r>
              <a:rPr sz="2800" spc="-10" dirty="0" smtClean="0">
                <a:latin typeface="Tahoma"/>
                <a:cs typeface="Tahoma"/>
              </a:rPr>
              <a:t>research</a:t>
            </a:r>
            <a:endParaRPr sz="2800" dirty="0">
              <a:latin typeface="Tahoma"/>
              <a:cs typeface="Tahoma"/>
            </a:endParaRPr>
          </a:p>
        </p:txBody>
      </p:sp>
    </p:spTree>
    <p:extLst>
      <p:ext uri="{BB962C8B-B14F-4D97-AF65-F5344CB8AC3E}">
        <p14:creationId xmlns:p14="http://schemas.microsoft.com/office/powerpoint/2010/main" val="313322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12772" y="387222"/>
            <a:ext cx="5910580" cy="756920"/>
          </a:xfrm>
          <a:prstGeom prst="rect">
            <a:avLst/>
          </a:prstGeom>
        </p:spPr>
        <p:txBody>
          <a:bodyPr vert="horz" wrap="square" lIns="0" tIns="12700" rIns="0" bIns="0" rtlCol="0">
            <a:spAutoFit/>
          </a:bodyPr>
          <a:lstStyle/>
          <a:p>
            <a:pPr marL="12700">
              <a:lnSpc>
                <a:spcPct val="100000"/>
              </a:lnSpc>
              <a:spcBef>
                <a:spcPts val="100"/>
              </a:spcBef>
            </a:pPr>
            <a:r>
              <a:rPr dirty="0"/>
              <a:t>Steps </a:t>
            </a:r>
            <a:r>
              <a:rPr spc="-5" dirty="0"/>
              <a:t>in </a:t>
            </a:r>
            <a:r>
              <a:rPr dirty="0"/>
              <a:t>Scientific</a:t>
            </a:r>
            <a:r>
              <a:rPr spc="-60" dirty="0"/>
              <a:t> </a:t>
            </a:r>
            <a:r>
              <a:rPr spc="-5" dirty="0"/>
              <a:t>Methods</a:t>
            </a:r>
          </a:p>
        </p:txBody>
      </p:sp>
      <p:sp>
        <p:nvSpPr>
          <p:cNvPr id="3" name="object 3"/>
          <p:cNvSpPr txBox="1"/>
          <p:nvPr/>
        </p:nvSpPr>
        <p:spPr>
          <a:xfrm>
            <a:off x="535940" y="1545297"/>
            <a:ext cx="6080125" cy="3654205"/>
          </a:xfrm>
          <a:prstGeom prst="rect">
            <a:avLst/>
          </a:prstGeom>
        </p:spPr>
        <p:txBody>
          <a:bodyPr vert="horz" wrap="square" lIns="0" tIns="98425" rIns="0" bIns="0" rtlCol="0">
            <a:spAutoFit/>
          </a:bodyPr>
          <a:lstStyle/>
          <a:p>
            <a:pPr marL="355600" indent="-342900">
              <a:lnSpc>
                <a:spcPct val="100000"/>
              </a:lnSpc>
              <a:spcBef>
                <a:spcPts val="775"/>
              </a:spcBef>
              <a:buFont typeface="Arial"/>
              <a:buChar char="•"/>
              <a:tabLst>
                <a:tab pos="354965" algn="l"/>
                <a:tab pos="355600" algn="l"/>
              </a:tabLst>
            </a:pPr>
            <a:r>
              <a:rPr sz="2800" spc="-10" dirty="0">
                <a:latin typeface="Tahoma"/>
                <a:cs typeface="Tahoma"/>
              </a:rPr>
              <a:t>Systematic </a:t>
            </a:r>
            <a:r>
              <a:rPr sz="2800" spc="-5" dirty="0">
                <a:solidFill>
                  <a:srgbClr val="FF0000"/>
                </a:solidFill>
                <a:latin typeface="Tahoma"/>
                <a:cs typeface="Tahoma"/>
              </a:rPr>
              <a:t>step by step procedure</a:t>
            </a:r>
            <a:r>
              <a:rPr sz="2800" spc="30" dirty="0">
                <a:solidFill>
                  <a:srgbClr val="FF0000"/>
                </a:solidFill>
                <a:latin typeface="Tahoma"/>
                <a:cs typeface="Tahoma"/>
              </a:rPr>
              <a:t> </a:t>
            </a:r>
            <a:r>
              <a:rPr sz="2800" spc="-5" dirty="0">
                <a:latin typeface="Tahoma"/>
                <a:cs typeface="Tahoma"/>
              </a:rPr>
              <a:t>–</a:t>
            </a:r>
            <a:endParaRPr sz="2800" dirty="0">
              <a:latin typeface="Tahoma"/>
              <a:cs typeface="Tahoma"/>
            </a:endParaRPr>
          </a:p>
          <a:p>
            <a:pPr marL="355600" indent="-342900">
              <a:lnSpc>
                <a:spcPct val="100000"/>
              </a:lnSpc>
              <a:spcBef>
                <a:spcPts val="675"/>
              </a:spcBef>
              <a:buFont typeface="Arial"/>
              <a:buChar char="•"/>
              <a:tabLst>
                <a:tab pos="354965" algn="l"/>
                <a:tab pos="355600" algn="l"/>
              </a:tabLst>
            </a:pPr>
            <a:r>
              <a:rPr sz="2800" spc="-10" dirty="0">
                <a:latin typeface="Tahoma"/>
                <a:cs typeface="Tahoma"/>
              </a:rPr>
              <a:t>Observation,</a:t>
            </a:r>
            <a:endParaRPr sz="2800" dirty="0">
              <a:latin typeface="Tahoma"/>
              <a:cs typeface="Tahoma"/>
            </a:endParaRPr>
          </a:p>
          <a:p>
            <a:pPr marL="355600" indent="-342900">
              <a:lnSpc>
                <a:spcPct val="100000"/>
              </a:lnSpc>
              <a:spcBef>
                <a:spcPts val="675"/>
              </a:spcBef>
              <a:buFont typeface="Arial"/>
              <a:buChar char="•"/>
              <a:tabLst>
                <a:tab pos="354965" algn="l"/>
                <a:tab pos="355600" algn="l"/>
              </a:tabLst>
            </a:pPr>
            <a:r>
              <a:rPr sz="2800" spc="-5" dirty="0">
                <a:latin typeface="Tahoma"/>
                <a:cs typeface="Tahoma"/>
              </a:rPr>
              <a:t>Hypothesis,</a:t>
            </a:r>
            <a:endParaRPr sz="2800" dirty="0">
              <a:latin typeface="Tahoma"/>
              <a:cs typeface="Tahoma"/>
            </a:endParaRPr>
          </a:p>
          <a:p>
            <a:pPr marL="355600" indent="-342900">
              <a:lnSpc>
                <a:spcPct val="100000"/>
              </a:lnSpc>
              <a:spcBef>
                <a:spcPts val="670"/>
              </a:spcBef>
              <a:buFont typeface="Arial"/>
              <a:buChar char="•"/>
              <a:tabLst>
                <a:tab pos="354965" algn="l"/>
                <a:tab pos="355600" algn="l"/>
              </a:tabLst>
            </a:pPr>
            <a:r>
              <a:rPr sz="2800" spc="-5" dirty="0">
                <a:latin typeface="Tahoma"/>
                <a:cs typeface="Tahoma"/>
              </a:rPr>
              <a:t>Definition,</a:t>
            </a:r>
            <a:endParaRPr sz="2800" dirty="0">
              <a:latin typeface="Tahoma"/>
              <a:cs typeface="Tahoma"/>
            </a:endParaRPr>
          </a:p>
          <a:p>
            <a:pPr marL="355600" indent="-342900">
              <a:lnSpc>
                <a:spcPct val="100000"/>
              </a:lnSpc>
              <a:spcBef>
                <a:spcPts val="675"/>
              </a:spcBef>
              <a:buFont typeface="Arial"/>
              <a:buChar char="•"/>
              <a:tabLst>
                <a:tab pos="354965" algn="l"/>
                <a:tab pos="355600" algn="l"/>
              </a:tabLst>
            </a:pPr>
            <a:r>
              <a:rPr lang="en-US" sz="2800" spc="-5" dirty="0" smtClean="0">
                <a:latin typeface="Tahoma"/>
                <a:cs typeface="Tahoma"/>
              </a:rPr>
              <a:t>D</a:t>
            </a:r>
            <a:r>
              <a:rPr sz="2800" spc="-5" dirty="0" smtClean="0">
                <a:latin typeface="Tahoma"/>
                <a:cs typeface="Tahoma"/>
              </a:rPr>
              <a:t>ata</a:t>
            </a:r>
            <a:r>
              <a:rPr lang="en-US" sz="2800" spc="-5" dirty="0" smtClean="0">
                <a:latin typeface="Tahoma"/>
                <a:cs typeface="Tahoma"/>
              </a:rPr>
              <a:t> collection</a:t>
            </a:r>
            <a:r>
              <a:rPr sz="2800" spc="-5" dirty="0" smtClean="0">
                <a:latin typeface="Tahoma"/>
                <a:cs typeface="Tahoma"/>
              </a:rPr>
              <a:t>,</a:t>
            </a:r>
            <a:endParaRPr sz="2800" dirty="0">
              <a:latin typeface="Tahoma"/>
              <a:cs typeface="Tahoma"/>
            </a:endParaRPr>
          </a:p>
          <a:p>
            <a:pPr marL="355600" indent="-342900">
              <a:lnSpc>
                <a:spcPct val="100000"/>
              </a:lnSpc>
              <a:spcBef>
                <a:spcPts val="670"/>
              </a:spcBef>
              <a:buFont typeface="Arial"/>
              <a:buChar char="•"/>
              <a:tabLst>
                <a:tab pos="354965" algn="l"/>
                <a:tab pos="355600" algn="l"/>
              </a:tabLst>
            </a:pPr>
            <a:r>
              <a:rPr sz="2800" spc="-5" dirty="0">
                <a:latin typeface="Tahoma"/>
                <a:cs typeface="Tahoma"/>
              </a:rPr>
              <a:t>Analysis of</a:t>
            </a:r>
            <a:r>
              <a:rPr sz="2800" spc="30" dirty="0">
                <a:latin typeface="Tahoma"/>
                <a:cs typeface="Tahoma"/>
              </a:rPr>
              <a:t> </a:t>
            </a:r>
            <a:r>
              <a:rPr sz="2800" spc="-5" dirty="0">
                <a:latin typeface="Tahoma"/>
                <a:cs typeface="Tahoma"/>
              </a:rPr>
              <a:t>data,</a:t>
            </a:r>
            <a:endParaRPr sz="2800" dirty="0">
              <a:latin typeface="Tahoma"/>
              <a:cs typeface="Tahoma"/>
            </a:endParaRPr>
          </a:p>
          <a:p>
            <a:pPr marL="355600" indent="-342900">
              <a:lnSpc>
                <a:spcPct val="100000"/>
              </a:lnSpc>
              <a:spcBef>
                <a:spcPts val="675"/>
              </a:spcBef>
              <a:buFont typeface="Arial"/>
              <a:buChar char="•"/>
              <a:tabLst>
                <a:tab pos="354965" algn="l"/>
                <a:tab pos="355600" algn="l"/>
              </a:tabLst>
            </a:pPr>
            <a:r>
              <a:rPr sz="2800" spc="-5" dirty="0">
                <a:latin typeface="Tahoma"/>
                <a:cs typeface="Tahoma"/>
              </a:rPr>
              <a:t>Conclusion</a:t>
            </a:r>
            <a:endParaRPr sz="2800" dirty="0">
              <a:latin typeface="Tahoma"/>
              <a:cs typeface="Tahoma"/>
            </a:endParaRPr>
          </a:p>
        </p:txBody>
      </p:sp>
    </p:spTree>
    <p:extLst>
      <p:ext uri="{BB962C8B-B14F-4D97-AF65-F5344CB8AC3E}">
        <p14:creationId xmlns:p14="http://schemas.microsoft.com/office/powerpoint/2010/main" val="803727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72664" y="0"/>
            <a:ext cx="4594860" cy="757555"/>
          </a:xfrm>
          <a:prstGeom prst="rect">
            <a:avLst/>
          </a:prstGeom>
        </p:spPr>
        <p:txBody>
          <a:bodyPr vert="horz" wrap="square" lIns="0" tIns="12700" rIns="0" bIns="0" rtlCol="0">
            <a:spAutoFit/>
          </a:bodyPr>
          <a:lstStyle/>
          <a:p>
            <a:pPr marL="12700">
              <a:lnSpc>
                <a:spcPct val="100000"/>
              </a:lnSpc>
              <a:spcBef>
                <a:spcPts val="100"/>
              </a:spcBef>
            </a:pPr>
            <a:r>
              <a:rPr dirty="0"/>
              <a:t>Deductive</a:t>
            </a:r>
            <a:r>
              <a:rPr spc="-90" dirty="0"/>
              <a:t> </a:t>
            </a:r>
            <a:r>
              <a:rPr dirty="0"/>
              <a:t>Reasoning</a:t>
            </a:r>
          </a:p>
        </p:txBody>
      </p:sp>
      <p:sp>
        <p:nvSpPr>
          <p:cNvPr id="3" name="object 3"/>
          <p:cNvSpPr txBox="1"/>
          <p:nvPr/>
        </p:nvSpPr>
        <p:spPr>
          <a:xfrm>
            <a:off x="535940" y="2924682"/>
            <a:ext cx="7538720" cy="3592829"/>
          </a:xfrm>
          <a:prstGeom prst="rect">
            <a:avLst/>
          </a:prstGeom>
        </p:spPr>
        <p:txBody>
          <a:bodyPr vert="horz" wrap="square" lIns="0" tIns="13335" rIns="0" bIns="0" rtlCol="0">
            <a:spAutoFit/>
          </a:bodyPr>
          <a:lstStyle/>
          <a:p>
            <a:pPr marL="355600" indent="-342900">
              <a:lnSpc>
                <a:spcPct val="100000"/>
              </a:lnSpc>
              <a:spcBef>
                <a:spcPts val="105"/>
              </a:spcBef>
              <a:buFont typeface="Arial"/>
              <a:buChar char="•"/>
              <a:tabLst>
                <a:tab pos="354965" algn="l"/>
                <a:tab pos="355600" algn="l"/>
              </a:tabLst>
            </a:pPr>
            <a:r>
              <a:rPr sz="2600" dirty="0">
                <a:latin typeface="Tahoma"/>
                <a:cs typeface="Tahoma"/>
              </a:rPr>
              <a:t>Applying a </a:t>
            </a:r>
            <a:r>
              <a:rPr sz="2600" spc="-10" dirty="0">
                <a:solidFill>
                  <a:srgbClr val="FF0000"/>
                </a:solidFill>
                <a:latin typeface="Tahoma"/>
                <a:cs typeface="Tahoma"/>
              </a:rPr>
              <a:t>general </a:t>
            </a:r>
            <a:r>
              <a:rPr sz="2600" dirty="0">
                <a:solidFill>
                  <a:srgbClr val="FF0000"/>
                </a:solidFill>
                <a:latin typeface="Tahoma"/>
                <a:cs typeface="Tahoma"/>
              </a:rPr>
              <a:t>principle </a:t>
            </a:r>
            <a:r>
              <a:rPr sz="2600" spc="-5" dirty="0">
                <a:solidFill>
                  <a:srgbClr val="FF0000"/>
                </a:solidFill>
                <a:latin typeface="Tahoma"/>
                <a:cs typeface="Tahoma"/>
              </a:rPr>
              <a:t>to </a:t>
            </a:r>
            <a:r>
              <a:rPr sz="2600" dirty="0">
                <a:solidFill>
                  <a:srgbClr val="FF0000"/>
                </a:solidFill>
                <a:latin typeface="Tahoma"/>
                <a:cs typeface="Tahoma"/>
              </a:rPr>
              <a:t>a </a:t>
            </a:r>
            <a:r>
              <a:rPr sz="2600" spc="-5" dirty="0">
                <a:solidFill>
                  <a:srgbClr val="FF0000"/>
                </a:solidFill>
                <a:latin typeface="Tahoma"/>
                <a:cs typeface="Tahoma"/>
              </a:rPr>
              <a:t>specific</a:t>
            </a:r>
            <a:r>
              <a:rPr sz="2600" spc="-20" dirty="0">
                <a:solidFill>
                  <a:srgbClr val="FF0000"/>
                </a:solidFill>
                <a:latin typeface="Tahoma"/>
                <a:cs typeface="Tahoma"/>
              </a:rPr>
              <a:t> </a:t>
            </a:r>
            <a:r>
              <a:rPr sz="2600" spc="-5" dirty="0">
                <a:latin typeface="Tahoma"/>
                <a:cs typeface="Tahoma"/>
              </a:rPr>
              <a:t>case</a:t>
            </a:r>
            <a:endParaRPr sz="2600">
              <a:latin typeface="Tahoma"/>
              <a:cs typeface="Tahoma"/>
            </a:endParaRPr>
          </a:p>
          <a:p>
            <a:pPr marL="756285" lvl="1" indent="-287020">
              <a:lnSpc>
                <a:spcPct val="100000"/>
              </a:lnSpc>
              <a:buFont typeface="Arial"/>
              <a:buChar char="–"/>
              <a:tabLst>
                <a:tab pos="756920" algn="l"/>
              </a:tabLst>
            </a:pPr>
            <a:r>
              <a:rPr sz="2600" dirty="0">
                <a:latin typeface="Tahoma"/>
                <a:cs typeface="Tahoma"/>
              </a:rPr>
              <a:t>All apples </a:t>
            </a:r>
            <a:r>
              <a:rPr sz="2600" spc="-5" dirty="0">
                <a:latin typeface="Tahoma"/>
                <a:cs typeface="Tahoma"/>
              </a:rPr>
              <a:t>are fruits </a:t>
            </a:r>
            <a:r>
              <a:rPr sz="2600" dirty="0">
                <a:latin typeface="Tahoma"/>
                <a:cs typeface="Tahoma"/>
              </a:rPr>
              <a:t>( Major</a:t>
            </a:r>
            <a:r>
              <a:rPr sz="2600" spc="-30" dirty="0">
                <a:latin typeface="Tahoma"/>
                <a:cs typeface="Tahoma"/>
              </a:rPr>
              <a:t> </a:t>
            </a:r>
            <a:r>
              <a:rPr sz="2600" spc="-5" dirty="0">
                <a:latin typeface="Tahoma"/>
                <a:cs typeface="Tahoma"/>
              </a:rPr>
              <a:t>premises)</a:t>
            </a:r>
            <a:endParaRPr sz="2600">
              <a:latin typeface="Tahoma"/>
              <a:cs typeface="Tahoma"/>
            </a:endParaRPr>
          </a:p>
          <a:p>
            <a:pPr marL="756285" lvl="1" indent="-287020">
              <a:lnSpc>
                <a:spcPct val="100000"/>
              </a:lnSpc>
              <a:buFont typeface="Arial"/>
              <a:buChar char="–"/>
              <a:tabLst>
                <a:tab pos="756920" algn="l"/>
              </a:tabLst>
            </a:pPr>
            <a:r>
              <a:rPr sz="2600" dirty="0">
                <a:latin typeface="Tahoma"/>
                <a:cs typeface="Tahoma"/>
              </a:rPr>
              <a:t>All </a:t>
            </a:r>
            <a:r>
              <a:rPr sz="2600" spc="-5" dirty="0">
                <a:latin typeface="Tahoma"/>
                <a:cs typeface="Tahoma"/>
              </a:rPr>
              <a:t>fruits grow </a:t>
            </a:r>
            <a:r>
              <a:rPr sz="2600" dirty="0">
                <a:latin typeface="Tahoma"/>
                <a:cs typeface="Tahoma"/>
              </a:rPr>
              <a:t>on </a:t>
            </a:r>
            <a:r>
              <a:rPr sz="2600" spc="-5" dirty="0">
                <a:latin typeface="Tahoma"/>
                <a:cs typeface="Tahoma"/>
              </a:rPr>
              <a:t>trees </a:t>
            </a:r>
            <a:r>
              <a:rPr sz="2600" dirty="0">
                <a:latin typeface="Tahoma"/>
                <a:cs typeface="Tahoma"/>
              </a:rPr>
              <a:t>( Minor</a:t>
            </a:r>
            <a:r>
              <a:rPr sz="2600" spc="-35" dirty="0">
                <a:latin typeface="Tahoma"/>
                <a:cs typeface="Tahoma"/>
              </a:rPr>
              <a:t> </a:t>
            </a:r>
            <a:r>
              <a:rPr sz="2600" spc="-5" dirty="0">
                <a:latin typeface="Tahoma"/>
                <a:cs typeface="Tahoma"/>
              </a:rPr>
              <a:t>premise)</a:t>
            </a:r>
            <a:endParaRPr sz="2600">
              <a:latin typeface="Tahoma"/>
              <a:cs typeface="Tahoma"/>
            </a:endParaRPr>
          </a:p>
          <a:p>
            <a:pPr marL="756285" lvl="1" indent="-287020">
              <a:lnSpc>
                <a:spcPct val="100000"/>
              </a:lnSpc>
              <a:buFont typeface="Arial"/>
              <a:buChar char="–"/>
              <a:tabLst>
                <a:tab pos="756920" algn="l"/>
              </a:tabLst>
            </a:pPr>
            <a:r>
              <a:rPr sz="2600" spc="-10" dirty="0">
                <a:latin typeface="Tahoma"/>
                <a:cs typeface="Tahoma"/>
              </a:rPr>
              <a:t>Therefore </a:t>
            </a:r>
            <a:r>
              <a:rPr sz="2600" dirty="0">
                <a:latin typeface="Tahoma"/>
                <a:cs typeface="Tahoma"/>
              </a:rPr>
              <a:t>all apples </a:t>
            </a:r>
            <a:r>
              <a:rPr sz="2600" spc="-5" dirty="0">
                <a:latin typeface="Tahoma"/>
                <a:cs typeface="Tahoma"/>
              </a:rPr>
              <a:t>grow </a:t>
            </a:r>
            <a:r>
              <a:rPr sz="2600" dirty="0">
                <a:latin typeface="Tahoma"/>
                <a:cs typeface="Tahoma"/>
              </a:rPr>
              <a:t>on</a:t>
            </a:r>
            <a:r>
              <a:rPr sz="2600" spc="-40" dirty="0">
                <a:latin typeface="Tahoma"/>
                <a:cs typeface="Tahoma"/>
              </a:rPr>
              <a:t> </a:t>
            </a:r>
            <a:r>
              <a:rPr sz="2600" spc="-5" dirty="0">
                <a:latin typeface="Tahoma"/>
                <a:cs typeface="Tahoma"/>
              </a:rPr>
              <a:t>trees(conclusion)</a:t>
            </a:r>
            <a:endParaRPr sz="2600">
              <a:latin typeface="Tahoma"/>
              <a:cs typeface="Tahoma"/>
            </a:endParaRPr>
          </a:p>
          <a:p>
            <a:pPr marL="355600" indent="-342900">
              <a:lnSpc>
                <a:spcPct val="100000"/>
              </a:lnSpc>
              <a:buFont typeface="Arial"/>
              <a:buChar char="•"/>
              <a:tabLst>
                <a:tab pos="354965" algn="l"/>
                <a:tab pos="355600" algn="l"/>
              </a:tabLst>
            </a:pPr>
            <a:r>
              <a:rPr sz="2600" spc="-25" dirty="0">
                <a:solidFill>
                  <a:srgbClr val="FF0000"/>
                </a:solidFill>
                <a:latin typeface="Tahoma"/>
                <a:cs typeface="Tahoma"/>
              </a:rPr>
              <a:t>False </a:t>
            </a:r>
            <a:r>
              <a:rPr sz="2600" spc="-5" dirty="0">
                <a:solidFill>
                  <a:srgbClr val="FF0000"/>
                </a:solidFill>
                <a:latin typeface="Tahoma"/>
                <a:cs typeface="Tahoma"/>
              </a:rPr>
              <a:t>premise can </a:t>
            </a:r>
            <a:r>
              <a:rPr sz="2600" dirty="0">
                <a:solidFill>
                  <a:srgbClr val="FF0000"/>
                </a:solidFill>
                <a:latin typeface="Tahoma"/>
                <a:cs typeface="Tahoma"/>
              </a:rPr>
              <a:t>lead </a:t>
            </a:r>
            <a:r>
              <a:rPr sz="2600" spc="-5" dirty="0">
                <a:solidFill>
                  <a:srgbClr val="FF0000"/>
                </a:solidFill>
                <a:latin typeface="Tahoma"/>
                <a:cs typeface="Tahoma"/>
              </a:rPr>
              <a:t>to </a:t>
            </a:r>
            <a:r>
              <a:rPr sz="2600" spc="-15" dirty="0">
                <a:solidFill>
                  <a:srgbClr val="FF0000"/>
                </a:solidFill>
                <a:latin typeface="Tahoma"/>
                <a:cs typeface="Tahoma"/>
              </a:rPr>
              <a:t>fake</a:t>
            </a:r>
            <a:r>
              <a:rPr sz="2600" spc="-5" dirty="0">
                <a:solidFill>
                  <a:srgbClr val="FF0000"/>
                </a:solidFill>
                <a:latin typeface="Tahoma"/>
                <a:cs typeface="Tahoma"/>
              </a:rPr>
              <a:t> results</a:t>
            </a:r>
            <a:endParaRPr sz="2600">
              <a:latin typeface="Tahoma"/>
              <a:cs typeface="Tahoma"/>
            </a:endParaRPr>
          </a:p>
          <a:p>
            <a:pPr marL="756285" lvl="1" indent="-287020">
              <a:lnSpc>
                <a:spcPct val="100000"/>
              </a:lnSpc>
              <a:buFont typeface="Arial"/>
              <a:buChar char="–"/>
              <a:tabLst>
                <a:tab pos="756920" algn="l"/>
              </a:tabLst>
            </a:pPr>
            <a:r>
              <a:rPr sz="2600" dirty="0">
                <a:latin typeface="Tahoma"/>
                <a:cs typeface="Tahoma"/>
              </a:rPr>
              <a:t>All </a:t>
            </a:r>
            <a:r>
              <a:rPr sz="2600" spc="-5" dirty="0">
                <a:latin typeface="Tahoma"/>
                <a:cs typeface="Tahoma"/>
              </a:rPr>
              <a:t>sincere employees are</a:t>
            </a:r>
            <a:r>
              <a:rPr sz="2600" spc="-60" dirty="0">
                <a:latin typeface="Tahoma"/>
                <a:cs typeface="Tahoma"/>
              </a:rPr>
              <a:t> </a:t>
            </a:r>
            <a:r>
              <a:rPr sz="2600" spc="-5" dirty="0">
                <a:latin typeface="Tahoma"/>
                <a:cs typeface="Tahoma"/>
              </a:rPr>
              <a:t>sincere</a:t>
            </a:r>
            <a:endParaRPr sz="2600">
              <a:latin typeface="Tahoma"/>
              <a:cs typeface="Tahoma"/>
            </a:endParaRPr>
          </a:p>
          <a:p>
            <a:pPr marL="756285" lvl="1" indent="-287020">
              <a:lnSpc>
                <a:spcPct val="100000"/>
              </a:lnSpc>
              <a:buFont typeface="Arial"/>
              <a:buChar char="–"/>
              <a:tabLst>
                <a:tab pos="756920" algn="l"/>
              </a:tabLst>
            </a:pPr>
            <a:r>
              <a:rPr sz="2600" dirty="0">
                <a:latin typeface="Tahoma"/>
                <a:cs typeface="Tahoma"/>
              </a:rPr>
              <a:t>Mohan is a </a:t>
            </a:r>
            <a:r>
              <a:rPr sz="2600" spc="-5" dirty="0">
                <a:latin typeface="Tahoma"/>
                <a:cs typeface="Tahoma"/>
              </a:rPr>
              <a:t>regular</a:t>
            </a:r>
            <a:r>
              <a:rPr sz="2600" spc="-45" dirty="0">
                <a:latin typeface="Tahoma"/>
                <a:cs typeface="Tahoma"/>
              </a:rPr>
              <a:t> </a:t>
            </a:r>
            <a:r>
              <a:rPr sz="2600" spc="-10" dirty="0">
                <a:latin typeface="Tahoma"/>
                <a:cs typeface="Tahoma"/>
              </a:rPr>
              <a:t>employee</a:t>
            </a:r>
            <a:endParaRPr sz="2600">
              <a:latin typeface="Tahoma"/>
              <a:cs typeface="Tahoma"/>
            </a:endParaRPr>
          </a:p>
          <a:p>
            <a:pPr marL="756285" lvl="1" indent="-287020">
              <a:lnSpc>
                <a:spcPct val="100000"/>
              </a:lnSpc>
              <a:buFont typeface="Arial"/>
              <a:buChar char="–"/>
              <a:tabLst>
                <a:tab pos="756920" algn="l"/>
              </a:tabLst>
            </a:pPr>
            <a:r>
              <a:rPr sz="2600" spc="-5" dirty="0">
                <a:latin typeface="Tahoma"/>
                <a:cs typeface="Tahoma"/>
              </a:rPr>
              <a:t>Hence </a:t>
            </a:r>
            <a:r>
              <a:rPr sz="2600" dirty="0">
                <a:latin typeface="Tahoma"/>
                <a:cs typeface="Tahoma"/>
              </a:rPr>
              <a:t>Mohan is</a:t>
            </a:r>
            <a:r>
              <a:rPr sz="2600" spc="-45" dirty="0">
                <a:latin typeface="Tahoma"/>
                <a:cs typeface="Tahoma"/>
              </a:rPr>
              <a:t> </a:t>
            </a:r>
            <a:r>
              <a:rPr sz="2600" spc="-5" dirty="0">
                <a:latin typeface="Tahoma"/>
                <a:cs typeface="Tahoma"/>
              </a:rPr>
              <a:t>sincere</a:t>
            </a:r>
            <a:endParaRPr sz="2600">
              <a:latin typeface="Tahoma"/>
              <a:cs typeface="Tahoma"/>
            </a:endParaRPr>
          </a:p>
          <a:p>
            <a:pPr marL="355600" indent="-342900">
              <a:lnSpc>
                <a:spcPct val="100000"/>
              </a:lnSpc>
              <a:buFont typeface="Arial"/>
              <a:buChar char="•"/>
              <a:tabLst>
                <a:tab pos="354965" algn="l"/>
                <a:tab pos="355600" algn="l"/>
              </a:tabLst>
            </a:pPr>
            <a:r>
              <a:rPr sz="2600" dirty="0">
                <a:latin typeface="Tahoma"/>
                <a:cs typeface="Tahoma"/>
              </a:rPr>
              <a:t>Establishes a logical</a:t>
            </a:r>
            <a:r>
              <a:rPr sz="2600" spc="-25" dirty="0">
                <a:latin typeface="Tahoma"/>
                <a:cs typeface="Tahoma"/>
              </a:rPr>
              <a:t> </a:t>
            </a:r>
            <a:r>
              <a:rPr sz="2600" dirty="0">
                <a:latin typeface="Tahoma"/>
                <a:cs typeface="Tahoma"/>
              </a:rPr>
              <a:t>relationship</a:t>
            </a:r>
            <a:endParaRPr sz="2600">
              <a:latin typeface="Tahoma"/>
              <a:cs typeface="Tahoma"/>
            </a:endParaRPr>
          </a:p>
        </p:txBody>
      </p:sp>
      <p:sp>
        <p:nvSpPr>
          <p:cNvPr id="4" name="object 4"/>
          <p:cNvSpPr/>
          <p:nvPr/>
        </p:nvSpPr>
        <p:spPr>
          <a:xfrm>
            <a:off x="990600" y="914400"/>
            <a:ext cx="6934200" cy="18288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08312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5273" y="182625"/>
            <a:ext cx="4007485" cy="680720"/>
          </a:xfrm>
          <a:prstGeom prst="rect">
            <a:avLst/>
          </a:prstGeom>
        </p:spPr>
        <p:txBody>
          <a:bodyPr vert="horz" wrap="square" lIns="0" tIns="12065" rIns="0" bIns="0" rtlCol="0">
            <a:spAutoFit/>
          </a:bodyPr>
          <a:lstStyle/>
          <a:p>
            <a:pPr marL="12700">
              <a:lnSpc>
                <a:spcPct val="100000"/>
              </a:lnSpc>
              <a:spcBef>
                <a:spcPts val="95"/>
              </a:spcBef>
            </a:pPr>
            <a:r>
              <a:rPr sz="4300" dirty="0"/>
              <a:t>Inductive</a:t>
            </a:r>
            <a:r>
              <a:rPr sz="4300" spc="-110" dirty="0"/>
              <a:t> </a:t>
            </a:r>
            <a:r>
              <a:rPr sz="4300" dirty="0"/>
              <a:t>Reasoning</a:t>
            </a:r>
            <a:endParaRPr sz="4300"/>
          </a:p>
        </p:txBody>
      </p:sp>
      <p:sp>
        <p:nvSpPr>
          <p:cNvPr id="3" name="object 3"/>
          <p:cNvSpPr txBox="1"/>
          <p:nvPr/>
        </p:nvSpPr>
        <p:spPr>
          <a:xfrm>
            <a:off x="535940" y="3003931"/>
            <a:ext cx="7852409" cy="1767792"/>
          </a:xfrm>
          <a:prstGeom prst="rect">
            <a:avLst/>
          </a:prstGeom>
        </p:spPr>
        <p:txBody>
          <a:bodyPr vert="horz" wrap="square" lIns="0" tIns="13335" rIns="0" bIns="0" rtlCol="0">
            <a:spAutoFit/>
          </a:bodyPr>
          <a:lstStyle/>
          <a:p>
            <a:pPr marL="355600" marR="534670" indent="-342900">
              <a:lnSpc>
                <a:spcPct val="100000"/>
              </a:lnSpc>
              <a:spcBef>
                <a:spcPts val="105"/>
              </a:spcBef>
              <a:buFont typeface="Arial"/>
              <a:buChar char="•"/>
              <a:tabLst>
                <a:tab pos="354965" algn="l"/>
                <a:tab pos="355600" algn="l"/>
              </a:tabLst>
            </a:pPr>
            <a:r>
              <a:rPr sz="2600" dirty="0">
                <a:latin typeface="Tahoma"/>
                <a:cs typeface="Tahoma"/>
              </a:rPr>
              <a:t>Studying </a:t>
            </a:r>
            <a:r>
              <a:rPr sz="2600" spc="-15" dirty="0">
                <a:latin typeface="Tahoma"/>
                <a:cs typeface="Tahoma"/>
              </a:rPr>
              <a:t>several </a:t>
            </a:r>
            <a:r>
              <a:rPr sz="2600" dirty="0">
                <a:latin typeface="Tahoma"/>
                <a:cs typeface="Tahoma"/>
              </a:rPr>
              <a:t>individual </a:t>
            </a:r>
            <a:r>
              <a:rPr sz="2600" spc="-5" dirty="0">
                <a:latin typeface="Tahoma"/>
                <a:cs typeface="Tahoma"/>
              </a:rPr>
              <a:t>cases </a:t>
            </a:r>
            <a:r>
              <a:rPr sz="2600" dirty="0">
                <a:latin typeface="Tahoma"/>
                <a:cs typeface="Tahoma"/>
              </a:rPr>
              <a:t>and </a:t>
            </a:r>
            <a:r>
              <a:rPr sz="2600" spc="-10" dirty="0">
                <a:latin typeface="Tahoma"/>
                <a:cs typeface="Tahoma"/>
              </a:rPr>
              <a:t>drawing </a:t>
            </a:r>
            <a:r>
              <a:rPr sz="2600" dirty="0">
                <a:latin typeface="Tahoma"/>
                <a:cs typeface="Tahoma"/>
              </a:rPr>
              <a:t>a  </a:t>
            </a:r>
            <a:r>
              <a:rPr sz="2600" spc="-5" dirty="0">
                <a:latin typeface="Tahoma"/>
                <a:cs typeface="Tahoma"/>
              </a:rPr>
              <a:t>generalization</a:t>
            </a:r>
            <a:endParaRPr sz="2600" dirty="0">
              <a:latin typeface="Tahoma"/>
              <a:cs typeface="Tahoma"/>
            </a:endParaRPr>
          </a:p>
          <a:p>
            <a:pPr marL="355600" indent="-342900">
              <a:lnSpc>
                <a:spcPct val="100000"/>
              </a:lnSpc>
              <a:spcBef>
                <a:spcPts val="625"/>
              </a:spcBef>
              <a:buFont typeface="Arial"/>
              <a:buChar char="•"/>
              <a:tabLst>
                <a:tab pos="354965" algn="l"/>
                <a:tab pos="355600" algn="l"/>
              </a:tabLst>
            </a:pPr>
            <a:r>
              <a:rPr sz="2600" dirty="0">
                <a:latin typeface="Tahoma"/>
                <a:cs typeface="Tahoma"/>
              </a:rPr>
              <a:t>Used </a:t>
            </a:r>
            <a:r>
              <a:rPr sz="2600" spc="-5" dirty="0">
                <a:latin typeface="Tahoma"/>
                <a:cs typeface="Tahoma"/>
              </a:rPr>
              <a:t>when </a:t>
            </a:r>
            <a:r>
              <a:rPr sz="2600" spc="-10" dirty="0">
                <a:latin typeface="Tahoma"/>
                <a:cs typeface="Tahoma"/>
              </a:rPr>
              <a:t>facts </a:t>
            </a:r>
            <a:r>
              <a:rPr sz="2600" spc="-5" dirty="0">
                <a:latin typeface="Tahoma"/>
                <a:cs typeface="Tahoma"/>
              </a:rPr>
              <a:t>are </a:t>
            </a:r>
            <a:r>
              <a:rPr sz="2600" dirty="0">
                <a:latin typeface="Tahoma"/>
                <a:cs typeface="Tahoma"/>
              </a:rPr>
              <a:t>studied, truths </a:t>
            </a:r>
            <a:r>
              <a:rPr sz="2600" spc="-5" dirty="0">
                <a:latin typeface="Tahoma"/>
                <a:cs typeface="Tahoma"/>
              </a:rPr>
              <a:t>are</a:t>
            </a:r>
            <a:r>
              <a:rPr sz="2600" spc="-30" dirty="0">
                <a:latin typeface="Tahoma"/>
                <a:cs typeface="Tahoma"/>
              </a:rPr>
              <a:t> </a:t>
            </a:r>
            <a:r>
              <a:rPr sz="2600" spc="-15" dirty="0">
                <a:latin typeface="Tahoma"/>
                <a:cs typeface="Tahoma"/>
              </a:rPr>
              <a:t>un-covered</a:t>
            </a:r>
            <a:endParaRPr sz="2600" dirty="0">
              <a:latin typeface="Tahoma"/>
              <a:cs typeface="Tahoma"/>
            </a:endParaRPr>
          </a:p>
          <a:p>
            <a:pPr marL="355600" indent="-342900">
              <a:lnSpc>
                <a:spcPct val="100000"/>
              </a:lnSpc>
              <a:spcBef>
                <a:spcPts val="620"/>
              </a:spcBef>
              <a:buFont typeface="Arial"/>
              <a:buChar char="•"/>
              <a:tabLst>
                <a:tab pos="354965" algn="l"/>
                <a:tab pos="355600" algn="l"/>
              </a:tabLst>
            </a:pPr>
            <a:r>
              <a:rPr sz="2600" dirty="0">
                <a:latin typeface="Tahoma"/>
                <a:cs typeface="Tahoma"/>
              </a:rPr>
              <a:t>Induction </a:t>
            </a:r>
            <a:r>
              <a:rPr sz="2600" spc="-10" dirty="0">
                <a:latin typeface="Tahoma"/>
                <a:cs typeface="Tahoma"/>
              </a:rPr>
              <a:t>involves </a:t>
            </a:r>
            <a:r>
              <a:rPr sz="2600" spc="-5" dirty="0">
                <a:latin typeface="Tahoma"/>
                <a:cs typeface="Tahoma"/>
              </a:rPr>
              <a:t>observation </a:t>
            </a:r>
            <a:r>
              <a:rPr sz="2600" dirty="0">
                <a:latin typeface="Tahoma"/>
                <a:cs typeface="Tahoma"/>
              </a:rPr>
              <a:t>and </a:t>
            </a:r>
            <a:r>
              <a:rPr sz="2600" spc="-5" dirty="0" smtClean="0">
                <a:latin typeface="Tahoma"/>
                <a:cs typeface="Tahoma"/>
              </a:rPr>
              <a:t>generalization</a:t>
            </a:r>
            <a:endParaRPr sz="2600" dirty="0">
              <a:latin typeface="Tahoma"/>
              <a:cs typeface="Tahoma"/>
            </a:endParaRPr>
          </a:p>
        </p:txBody>
      </p:sp>
      <p:sp>
        <p:nvSpPr>
          <p:cNvPr id="4" name="object 4"/>
          <p:cNvSpPr/>
          <p:nvPr/>
        </p:nvSpPr>
        <p:spPr>
          <a:xfrm>
            <a:off x="1219200" y="990600"/>
            <a:ext cx="6324600" cy="179070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62894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46045" y="387222"/>
            <a:ext cx="3850640" cy="756920"/>
          </a:xfrm>
          <a:prstGeom prst="rect">
            <a:avLst/>
          </a:prstGeom>
        </p:spPr>
        <p:txBody>
          <a:bodyPr vert="horz" wrap="square" lIns="0" tIns="12700" rIns="0" bIns="0" rtlCol="0">
            <a:spAutoFit/>
          </a:bodyPr>
          <a:lstStyle/>
          <a:p>
            <a:pPr marL="12700">
              <a:lnSpc>
                <a:spcPct val="100000"/>
              </a:lnSpc>
              <a:spcBef>
                <a:spcPts val="100"/>
              </a:spcBef>
              <a:tabLst>
                <a:tab pos="1942464" algn="l"/>
              </a:tabLst>
            </a:pPr>
            <a:r>
              <a:rPr dirty="0"/>
              <a:t>T</a:t>
            </a:r>
            <a:r>
              <a:rPr spc="-5" dirty="0"/>
              <a:t>y</a:t>
            </a:r>
            <a:r>
              <a:rPr spc="10" dirty="0"/>
              <a:t>p</a:t>
            </a:r>
            <a:r>
              <a:rPr spc="-5" dirty="0"/>
              <a:t>es</a:t>
            </a:r>
            <a:r>
              <a:rPr dirty="0"/>
              <a:t> </a:t>
            </a:r>
            <a:r>
              <a:rPr spc="-5" dirty="0"/>
              <a:t>of</a:t>
            </a:r>
            <a:r>
              <a:rPr dirty="0"/>
              <a:t>	</a:t>
            </a:r>
            <a:r>
              <a:rPr spc="-10" dirty="0"/>
              <a:t>R</a:t>
            </a:r>
            <a:r>
              <a:rPr spc="10" dirty="0"/>
              <a:t>e</a:t>
            </a:r>
            <a:r>
              <a:rPr spc="-5" dirty="0"/>
              <a:t>s</a:t>
            </a:r>
            <a:r>
              <a:rPr spc="15" dirty="0"/>
              <a:t>e</a:t>
            </a:r>
            <a:r>
              <a:rPr spc="-5" dirty="0"/>
              <a:t>arch</a:t>
            </a:r>
          </a:p>
        </p:txBody>
      </p:sp>
      <p:sp>
        <p:nvSpPr>
          <p:cNvPr id="3" name="object 3"/>
          <p:cNvSpPr txBox="1"/>
          <p:nvPr/>
        </p:nvSpPr>
        <p:spPr>
          <a:xfrm>
            <a:off x="535940" y="1545297"/>
            <a:ext cx="7931150" cy="3441065"/>
          </a:xfrm>
          <a:prstGeom prst="rect">
            <a:avLst/>
          </a:prstGeom>
        </p:spPr>
        <p:txBody>
          <a:bodyPr vert="horz" wrap="square" lIns="0" tIns="98425" rIns="0" bIns="0" rtlCol="0">
            <a:spAutoFit/>
          </a:bodyPr>
          <a:lstStyle/>
          <a:p>
            <a:pPr marL="355600" indent="-342900">
              <a:lnSpc>
                <a:spcPct val="100000"/>
              </a:lnSpc>
              <a:spcBef>
                <a:spcPts val="775"/>
              </a:spcBef>
              <a:buFont typeface="Arial"/>
              <a:buChar char="•"/>
              <a:tabLst>
                <a:tab pos="354965" algn="l"/>
                <a:tab pos="355600" algn="l"/>
              </a:tabLst>
            </a:pPr>
            <a:r>
              <a:rPr sz="2800" spc="-10" dirty="0">
                <a:solidFill>
                  <a:srgbClr val="C00000"/>
                </a:solidFill>
                <a:latin typeface="Tahoma"/>
                <a:cs typeface="Tahoma"/>
              </a:rPr>
              <a:t>Pure Research </a:t>
            </a:r>
            <a:r>
              <a:rPr sz="2800" spc="-5" dirty="0">
                <a:latin typeface="Tahoma"/>
                <a:cs typeface="Tahoma"/>
              </a:rPr>
              <a:t>: </a:t>
            </a:r>
            <a:r>
              <a:rPr sz="2800" spc="-10" dirty="0">
                <a:latin typeface="Tahoma"/>
                <a:cs typeface="Tahoma"/>
              </a:rPr>
              <a:t>Basic,</a:t>
            </a:r>
            <a:r>
              <a:rPr sz="2800" spc="30" dirty="0">
                <a:latin typeface="Tahoma"/>
                <a:cs typeface="Tahoma"/>
              </a:rPr>
              <a:t> </a:t>
            </a:r>
            <a:r>
              <a:rPr sz="2800" spc="-5" dirty="0">
                <a:latin typeface="Tahoma"/>
                <a:cs typeface="Tahoma"/>
              </a:rPr>
              <a:t>fundamental</a:t>
            </a:r>
            <a:endParaRPr sz="2800">
              <a:latin typeface="Tahoma"/>
              <a:cs typeface="Tahoma"/>
            </a:endParaRPr>
          </a:p>
          <a:p>
            <a:pPr marL="355600"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Applied </a:t>
            </a:r>
            <a:r>
              <a:rPr sz="2800" spc="-15" dirty="0">
                <a:solidFill>
                  <a:srgbClr val="C00000"/>
                </a:solidFill>
                <a:latin typeface="Tahoma"/>
                <a:cs typeface="Tahoma"/>
              </a:rPr>
              <a:t>Research</a:t>
            </a:r>
            <a:r>
              <a:rPr sz="2800" spc="-15" dirty="0">
                <a:latin typeface="Tahoma"/>
                <a:cs typeface="Tahoma"/>
              </a:rPr>
              <a:t>: </a:t>
            </a:r>
            <a:r>
              <a:rPr sz="2800" spc="-5" dirty="0">
                <a:latin typeface="Tahoma"/>
                <a:cs typeface="Tahoma"/>
              </a:rPr>
              <a:t>Solution to a </a:t>
            </a:r>
            <a:r>
              <a:rPr sz="2800" spc="-10" dirty="0">
                <a:latin typeface="Tahoma"/>
                <a:cs typeface="Tahoma"/>
              </a:rPr>
              <a:t>real </a:t>
            </a:r>
            <a:r>
              <a:rPr sz="2800" spc="-15" dirty="0">
                <a:latin typeface="Tahoma"/>
                <a:cs typeface="Tahoma"/>
              </a:rPr>
              <a:t>life</a:t>
            </a:r>
            <a:r>
              <a:rPr sz="2800" spc="125" dirty="0">
                <a:latin typeface="Tahoma"/>
                <a:cs typeface="Tahoma"/>
              </a:rPr>
              <a:t> </a:t>
            </a:r>
            <a:r>
              <a:rPr sz="2800" spc="-5" dirty="0">
                <a:latin typeface="Tahoma"/>
                <a:cs typeface="Tahoma"/>
              </a:rPr>
              <a:t>problem</a:t>
            </a:r>
            <a:endParaRPr sz="2800">
              <a:latin typeface="Tahoma"/>
              <a:cs typeface="Tahoma"/>
            </a:endParaRPr>
          </a:p>
          <a:p>
            <a:pPr marL="355600" marR="294005" indent="-342900">
              <a:lnSpc>
                <a:spcPct val="100000"/>
              </a:lnSpc>
              <a:spcBef>
                <a:spcPts val="675"/>
              </a:spcBef>
              <a:buFont typeface="Arial"/>
              <a:buChar char="•"/>
              <a:tabLst>
                <a:tab pos="354965" algn="l"/>
                <a:tab pos="355600" algn="l"/>
              </a:tabLst>
            </a:pPr>
            <a:r>
              <a:rPr sz="2800" spc="-10" dirty="0">
                <a:solidFill>
                  <a:srgbClr val="C00000"/>
                </a:solidFill>
                <a:latin typeface="Tahoma"/>
                <a:cs typeface="Tahoma"/>
              </a:rPr>
              <a:t>Exploratory </a:t>
            </a:r>
            <a:r>
              <a:rPr sz="2800" spc="-15" dirty="0">
                <a:solidFill>
                  <a:srgbClr val="C00000"/>
                </a:solidFill>
                <a:latin typeface="Tahoma"/>
                <a:cs typeface="Tahoma"/>
              </a:rPr>
              <a:t>Research </a:t>
            </a:r>
            <a:r>
              <a:rPr sz="2800" spc="-5" dirty="0">
                <a:latin typeface="Tahoma"/>
                <a:cs typeface="Tahoma"/>
              </a:rPr>
              <a:t>: </a:t>
            </a:r>
            <a:r>
              <a:rPr sz="2800" spc="-10" dirty="0">
                <a:latin typeface="Tahoma"/>
                <a:cs typeface="Tahoma"/>
              </a:rPr>
              <a:t>Preliminary study </a:t>
            </a:r>
            <a:r>
              <a:rPr sz="2800" spc="-5" dirty="0">
                <a:latin typeface="Tahoma"/>
                <a:cs typeface="Tahoma"/>
              </a:rPr>
              <a:t>of an  </a:t>
            </a:r>
            <a:r>
              <a:rPr sz="2800" spc="-10" dirty="0">
                <a:latin typeface="Tahoma"/>
                <a:cs typeface="Tahoma"/>
              </a:rPr>
              <a:t>unfamiliar</a:t>
            </a:r>
            <a:r>
              <a:rPr sz="2800" spc="25" dirty="0">
                <a:latin typeface="Tahoma"/>
                <a:cs typeface="Tahoma"/>
              </a:rPr>
              <a:t> </a:t>
            </a:r>
            <a:r>
              <a:rPr sz="2800" spc="-5" dirty="0">
                <a:latin typeface="Tahoma"/>
                <a:cs typeface="Tahoma"/>
              </a:rPr>
              <a:t>problem</a:t>
            </a:r>
            <a:endParaRPr sz="2800">
              <a:latin typeface="Tahoma"/>
              <a:cs typeface="Tahoma"/>
            </a:endParaRPr>
          </a:p>
          <a:p>
            <a:pPr marL="355600" marR="59690" indent="-342900">
              <a:lnSpc>
                <a:spcPct val="100000"/>
              </a:lnSpc>
              <a:spcBef>
                <a:spcPts val="675"/>
              </a:spcBef>
              <a:buFont typeface="Arial"/>
              <a:buChar char="•"/>
              <a:tabLst>
                <a:tab pos="354965" algn="l"/>
                <a:tab pos="355600" algn="l"/>
              </a:tabLst>
            </a:pPr>
            <a:r>
              <a:rPr sz="2800" spc="-10" dirty="0">
                <a:solidFill>
                  <a:srgbClr val="C00000"/>
                </a:solidFill>
                <a:latin typeface="Tahoma"/>
                <a:cs typeface="Tahoma"/>
              </a:rPr>
              <a:t>Diagnostic </a:t>
            </a:r>
            <a:r>
              <a:rPr sz="2800" spc="-5" dirty="0">
                <a:solidFill>
                  <a:srgbClr val="C00000"/>
                </a:solidFill>
                <a:latin typeface="Tahoma"/>
                <a:cs typeface="Tahoma"/>
              </a:rPr>
              <a:t>Study </a:t>
            </a:r>
            <a:r>
              <a:rPr sz="2800" spc="-5" dirty="0">
                <a:latin typeface="Tahoma"/>
                <a:cs typeface="Tahoma"/>
              </a:rPr>
              <a:t>: </a:t>
            </a:r>
            <a:r>
              <a:rPr sz="2800" spc="-10" dirty="0">
                <a:latin typeface="Tahoma"/>
                <a:cs typeface="Tahoma"/>
              </a:rPr>
              <a:t>Discovering what </a:t>
            </a:r>
            <a:r>
              <a:rPr sz="2800" spc="-5" dirty="0">
                <a:latin typeface="Tahoma"/>
                <a:cs typeface="Tahoma"/>
              </a:rPr>
              <a:t>and </a:t>
            </a:r>
            <a:r>
              <a:rPr sz="2800" spc="-15" dirty="0">
                <a:latin typeface="Tahoma"/>
                <a:cs typeface="Tahoma"/>
              </a:rPr>
              <a:t>why </a:t>
            </a:r>
            <a:r>
              <a:rPr sz="2800" spc="-5" dirty="0">
                <a:latin typeface="Tahoma"/>
                <a:cs typeface="Tahoma"/>
              </a:rPr>
              <a:t>of  happening</a:t>
            </a:r>
            <a:endParaRPr sz="2800">
              <a:latin typeface="Tahoma"/>
              <a:cs typeface="Tahoma"/>
            </a:endParaRPr>
          </a:p>
          <a:p>
            <a:pPr marL="355600" indent="-342900">
              <a:lnSpc>
                <a:spcPct val="100000"/>
              </a:lnSpc>
              <a:spcBef>
                <a:spcPts val="670"/>
              </a:spcBef>
              <a:buFont typeface="Arial"/>
              <a:buChar char="•"/>
              <a:tabLst>
                <a:tab pos="354965" algn="l"/>
                <a:tab pos="355600" algn="l"/>
              </a:tabLst>
            </a:pPr>
            <a:r>
              <a:rPr sz="2800" spc="-10" dirty="0">
                <a:solidFill>
                  <a:srgbClr val="C00000"/>
                </a:solidFill>
                <a:latin typeface="Tahoma"/>
                <a:cs typeface="Tahoma"/>
              </a:rPr>
              <a:t>Descriptive </a:t>
            </a:r>
            <a:r>
              <a:rPr sz="2800" spc="-5" dirty="0">
                <a:solidFill>
                  <a:srgbClr val="C00000"/>
                </a:solidFill>
                <a:latin typeface="Tahoma"/>
                <a:cs typeface="Tahoma"/>
              </a:rPr>
              <a:t>Study </a:t>
            </a:r>
            <a:r>
              <a:rPr sz="2800" spc="-5" dirty="0">
                <a:latin typeface="Tahoma"/>
                <a:cs typeface="Tahoma"/>
              </a:rPr>
              <a:t>: </a:t>
            </a:r>
            <a:r>
              <a:rPr sz="2800" spc="-35" dirty="0">
                <a:latin typeface="Tahoma"/>
                <a:cs typeface="Tahoma"/>
              </a:rPr>
              <a:t>Fact </a:t>
            </a:r>
            <a:r>
              <a:rPr sz="2800" spc="-10" dirty="0">
                <a:latin typeface="Tahoma"/>
                <a:cs typeface="Tahoma"/>
              </a:rPr>
              <a:t>finding</a:t>
            </a:r>
            <a:r>
              <a:rPr sz="2800" spc="100" dirty="0">
                <a:latin typeface="Tahoma"/>
                <a:cs typeface="Tahoma"/>
              </a:rPr>
              <a:t> </a:t>
            </a:r>
            <a:r>
              <a:rPr sz="2800" spc="-10" dirty="0">
                <a:latin typeface="Tahoma"/>
                <a:cs typeface="Tahoma"/>
              </a:rPr>
              <a:t>investigation</a:t>
            </a:r>
            <a:endParaRPr sz="2800">
              <a:latin typeface="Tahoma"/>
              <a:cs typeface="Tahoma"/>
            </a:endParaRPr>
          </a:p>
        </p:txBody>
      </p:sp>
    </p:spTree>
    <p:extLst>
      <p:ext uri="{BB962C8B-B14F-4D97-AF65-F5344CB8AC3E}">
        <p14:creationId xmlns:p14="http://schemas.microsoft.com/office/powerpoint/2010/main" val="26105685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4638" y="387222"/>
            <a:ext cx="6950075" cy="756920"/>
          </a:xfrm>
          <a:prstGeom prst="rect">
            <a:avLst/>
          </a:prstGeom>
        </p:spPr>
        <p:txBody>
          <a:bodyPr vert="horz" wrap="square" lIns="0" tIns="12700" rIns="0" bIns="0" rtlCol="0">
            <a:spAutoFit/>
          </a:bodyPr>
          <a:lstStyle/>
          <a:p>
            <a:pPr marL="12700">
              <a:lnSpc>
                <a:spcPct val="100000"/>
              </a:lnSpc>
              <a:spcBef>
                <a:spcPts val="100"/>
              </a:spcBef>
            </a:pPr>
            <a:r>
              <a:rPr dirty="0"/>
              <a:t>Types </a:t>
            </a:r>
            <a:r>
              <a:rPr spc="-5" dirty="0"/>
              <a:t>of Research …</a:t>
            </a:r>
            <a:r>
              <a:rPr spc="-50" dirty="0"/>
              <a:t> </a:t>
            </a:r>
            <a:r>
              <a:rPr dirty="0"/>
              <a:t>Continued</a:t>
            </a:r>
          </a:p>
        </p:txBody>
      </p:sp>
      <p:sp>
        <p:nvSpPr>
          <p:cNvPr id="3" name="object 3"/>
          <p:cNvSpPr txBox="1"/>
          <p:nvPr/>
        </p:nvSpPr>
        <p:spPr>
          <a:xfrm>
            <a:off x="535940" y="1545297"/>
            <a:ext cx="7369809" cy="3953510"/>
          </a:xfrm>
          <a:prstGeom prst="rect">
            <a:avLst/>
          </a:prstGeom>
        </p:spPr>
        <p:txBody>
          <a:bodyPr vert="horz" wrap="square" lIns="0" tIns="98425" rIns="0" bIns="0" rtlCol="0">
            <a:spAutoFit/>
          </a:bodyPr>
          <a:lstStyle/>
          <a:p>
            <a:pPr marL="355600" indent="-342900">
              <a:lnSpc>
                <a:spcPct val="100000"/>
              </a:lnSpc>
              <a:spcBef>
                <a:spcPts val="775"/>
              </a:spcBef>
              <a:buFont typeface="Arial"/>
              <a:buChar char="•"/>
              <a:tabLst>
                <a:tab pos="354965" algn="l"/>
                <a:tab pos="355600" algn="l"/>
              </a:tabLst>
            </a:pPr>
            <a:r>
              <a:rPr sz="2800" spc="-10" dirty="0">
                <a:solidFill>
                  <a:srgbClr val="C00000"/>
                </a:solidFill>
                <a:latin typeface="Tahoma"/>
                <a:cs typeface="Tahoma"/>
              </a:rPr>
              <a:t>Evaluation </a:t>
            </a:r>
            <a:r>
              <a:rPr sz="2800" spc="-5" dirty="0">
                <a:solidFill>
                  <a:srgbClr val="C00000"/>
                </a:solidFill>
                <a:latin typeface="Tahoma"/>
                <a:cs typeface="Tahoma"/>
              </a:rPr>
              <a:t>study</a:t>
            </a:r>
            <a:r>
              <a:rPr sz="2800" spc="-5" dirty="0">
                <a:latin typeface="Tahoma"/>
                <a:cs typeface="Tahoma"/>
              </a:rPr>
              <a:t>: assess</a:t>
            </a:r>
            <a:r>
              <a:rPr sz="2800" spc="65" dirty="0">
                <a:latin typeface="Tahoma"/>
                <a:cs typeface="Tahoma"/>
              </a:rPr>
              <a:t> </a:t>
            </a:r>
            <a:r>
              <a:rPr sz="2800" spc="-15" dirty="0">
                <a:latin typeface="Tahoma"/>
                <a:cs typeface="Tahoma"/>
              </a:rPr>
              <a:t>effectiveness</a:t>
            </a:r>
            <a:endParaRPr sz="2800">
              <a:latin typeface="Tahoma"/>
              <a:cs typeface="Tahoma"/>
            </a:endParaRPr>
          </a:p>
          <a:p>
            <a:pPr marL="355600"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Action </a:t>
            </a:r>
            <a:r>
              <a:rPr sz="2800" spc="-10" dirty="0">
                <a:solidFill>
                  <a:srgbClr val="C00000"/>
                </a:solidFill>
                <a:latin typeface="Tahoma"/>
                <a:cs typeface="Tahoma"/>
              </a:rPr>
              <a:t>Research</a:t>
            </a:r>
            <a:r>
              <a:rPr sz="2800" spc="-10" dirty="0">
                <a:latin typeface="Tahoma"/>
                <a:cs typeface="Tahoma"/>
              </a:rPr>
              <a:t>: </a:t>
            </a:r>
            <a:r>
              <a:rPr sz="2800" spc="-5" dirty="0">
                <a:latin typeface="Tahoma"/>
                <a:cs typeface="Tahoma"/>
              </a:rPr>
              <a:t>Study to </a:t>
            </a:r>
            <a:r>
              <a:rPr sz="2800" spc="-10" dirty="0">
                <a:latin typeface="Tahoma"/>
                <a:cs typeface="Tahoma"/>
              </a:rPr>
              <a:t>solve </a:t>
            </a:r>
            <a:r>
              <a:rPr sz="2800" spc="-5" dirty="0">
                <a:latin typeface="Tahoma"/>
                <a:cs typeface="Tahoma"/>
              </a:rPr>
              <a:t>a</a:t>
            </a:r>
            <a:r>
              <a:rPr sz="2800" spc="20" dirty="0">
                <a:latin typeface="Tahoma"/>
                <a:cs typeface="Tahoma"/>
              </a:rPr>
              <a:t> </a:t>
            </a:r>
            <a:r>
              <a:rPr sz="2800" spc="-5" dirty="0">
                <a:latin typeface="Tahoma"/>
                <a:cs typeface="Tahoma"/>
              </a:rPr>
              <a:t>problem</a:t>
            </a:r>
            <a:endParaRPr sz="2800">
              <a:latin typeface="Tahoma"/>
              <a:cs typeface="Tahoma"/>
            </a:endParaRPr>
          </a:p>
          <a:p>
            <a:pPr marL="355600" marR="5080"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Experimental </a:t>
            </a:r>
            <a:r>
              <a:rPr sz="2800" spc="-15" dirty="0">
                <a:solidFill>
                  <a:srgbClr val="C00000"/>
                </a:solidFill>
                <a:latin typeface="Tahoma"/>
                <a:cs typeface="Tahoma"/>
              </a:rPr>
              <a:t>Research</a:t>
            </a:r>
            <a:r>
              <a:rPr sz="2800" spc="-15" dirty="0">
                <a:latin typeface="Tahoma"/>
                <a:cs typeface="Tahoma"/>
              </a:rPr>
              <a:t>: </a:t>
            </a:r>
            <a:r>
              <a:rPr sz="2800" spc="-10" dirty="0">
                <a:latin typeface="Tahoma"/>
                <a:cs typeface="Tahoma"/>
              </a:rPr>
              <a:t>assessing </a:t>
            </a:r>
            <a:r>
              <a:rPr sz="2800" spc="-15" dirty="0">
                <a:latin typeface="Tahoma"/>
                <a:cs typeface="Tahoma"/>
              </a:rPr>
              <a:t>effect </a:t>
            </a:r>
            <a:r>
              <a:rPr sz="2800" spc="-5" dirty="0">
                <a:latin typeface="Tahoma"/>
                <a:cs typeface="Tahoma"/>
              </a:rPr>
              <a:t>of a  </a:t>
            </a:r>
            <a:r>
              <a:rPr sz="2800" spc="-10" dirty="0">
                <a:latin typeface="Tahoma"/>
                <a:cs typeface="Tahoma"/>
              </a:rPr>
              <a:t>variable </a:t>
            </a:r>
            <a:r>
              <a:rPr sz="2800" spc="-5" dirty="0">
                <a:latin typeface="Tahoma"/>
                <a:cs typeface="Tahoma"/>
              </a:rPr>
              <a:t>on a</a:t>
            </a:r>
            <a:r>
              <a:rPr sz="2800" spc="50" dirty="0">
                <a:latin typeface="Tahoma"/>
                <a:cs typeface="Tahoma"/>
              </a:rPr>
              <a:t> </a:t>
            </a:r>
            <a:r>
              <a:rPr sz="2800" dirty="0">
                <a:latin typeface="Tahoma"/>
                <a:cs typeface="Tahoma"/>
              </a:rPr>
              <a:t>phenomenon</a:t>
            </a:r>
            <a:endParaRPr sz="2800">
              <a:latin typeface="Tahoma"/>
              <a:cs typeface="Tahoma"/>
            </a:endParaRPr>
          </a:p>
          <a:p>
            <a:pPr marL="355600"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Analytical </a:t>
            </a:r>
            <a:r>
              <a:rPr sz="2800" spc="-10" dirty="0">
                <a:solidFill>
                  <a:srgbClr val="C00000"/>
                </a:solidFill>
                <a:latin typeface="Tahoma"/>
                <a:cs typeface="Tahoma"/>
              </a:rPr>
              <a:t>study</a:t>
            </a:r>
            <a:r>
              <a:rPr sz="2800" spc="-10" dirty="0">
                <a:latin typeface="Tahoma"/>
                <a:cs typeface="Tahoma"/>
              </a:rPr>
              <a:t>: </a:t>
            </a:r>
            <a:r>
              <a:rPr sz="2800" spc="-5" dirty="0">
                <a:latin typeface="Tahoma"/>
                <a:cs typeface="Tahoma"/>
              </a:rPr>
              <a:t>Analysis applied to</a:t>
            </a:r>
            <a:r>
              <a:rPr sz="2800" spc="80" dirty="0">
                <a:latin typeface="Tahoma"/>
                <a:cs typeface="Tahoma"/>
              </a:rPr>
              <a:t> </a:t>
            </a:r>
            <a:r>
              <a:rPr sz="2800" spc="-5" dirty="0">
                <a:latin typeface="Tahoma"/>
                <a:cs typeface="Tahoma"/>
              </a:rPr>
              <a:t>data</a:t>
            </a:r>
            <a:endParaRPr sz="2800">
              <a:latin typeface="Tahoma"/>
              <a:cs typeface="Tahoma"/>
            </a:endParaRPr>
          </a:p>
          <a:p>
            <a:pPr marL="355600" marR="139700" indent="-342900">
              <a:lnSpc>
                <a:spcPct val="100000"/>
              </a:lnSpc>
              <a:spcBef>
                <a:spcPts val="670"/>
              </a:spcBef>
              <a:buFont typeface="Arial"/>
              <a:buChar char="•"/>
              <a:tabLst>
                <a:tab pos="354965" algn="l"/>
                <a:tab pos="355600" algn="l"/>
              </a:tabLst>
            </a:pPr>
            <a:r>
              <a:rPr sz="2800" spc="-10" dirty="0">
                <a:solidFill>
                  <a:srgbClr val="C00000"/>
                </a:solidFill>
                <a:latin typeface="Tahoma"/>
                <a:cs typeface="Tahoma"/>
              </a:rPr>
              <a:t>Historical Research</a:t>
            </a:r>
            <a:r>
              <a:rPr sz="2800" spc="-10" dirty="0">
                <a:latin typeface="Tahoma"/>
                <a:cs typeface="Tahoma"/>
              </a:rPr>
              <a:t>: Reconstructing </a:t>
            </a:r>
            <a:r>
              <a:rPr sz="2800" spc="-5" dirty="0">
                <a:latin typeface="Tahoma"/>
                <a:cs typeface="Tahoma"/>
              </a:rPr>
              <a:t>origin &amp;  development</a:t>
            </a:r>
            <a:endParaRPr sz="2800">
              <a:latin typeface="Tahoma"/>
              <a:cs typeface="Tahoma"/>
            </a:endParaRPr>
          </a:p>
          <a:p>
            <a:pPr marL="355600" indent="-342900">
              <a:lnSpc>
                <a:spcPct val="100000"/>
              </a:lnSpc>
              <a:spcBef>
                <a:spcPts val="675"/>
              </a:spcBef>
              <a:buFont typeface="Arial"/>
              <a:buChar char="•"/>
              <a:tabLst>
                <a:tab pos="354965" algn="l"/>
                <a:tab pos="355600" algn="l"/>
              </a:tabLst>
            </a:pPr>
            <a:r>
              <a:rPr sz="2800" spc="-10" dirty="0">
                <a:solidFill>
                  <a:srgbClr val="C00000"/>
                </a:solidFill>
                <a:latin typeface="Tahoma"/>
                <a:cs typeface="Tahoma"/>
              </a:rPr>
              <a:t>Survey </a:t>
            </a:r>
            <a:r>
              <a:rPr sz="2800" spc="-15" dirty="0">
                <a:solidFill>
                  <a:srgbClr val="C00000"/>
                </a:solidFill>
                <a:latin typeface="Tahoma"/>
                <a:cs typeface="Tahoma"/>
              </a:rPr>
              <a:t>Research </a:t>
            </a:r>
            <a:r>
              <a:rPr sz="2800" spc="-5" dirty="0">
                <a:latin typeface="Tahoma"/>
                <a:cs typeface="Tahoma"/>
              </a:rPr>
              <a:t>: </a:t>
            </a:r>
            <a:r>
              <a:rPr sz="2800" spc="-35" dirty="0">
                <a:latin typeface="Tahoma"/>
                <a:cs typeface="Tahoma"/>
              </a:rPr>
              <a:t>Fact</a:t>
            </a:r>
            <a:r>
              <a:rPr sz="2800" spc="55" dirty="0">
                <a:latin typeface="Tahoma"/>
                <a:cs typeface="Tahoma"/>
              </a:rPr>
              <a:t> </a:t>
            </a:r>
            <a:r>
              <a:rPr sz="2800" spc="-10" dirty="0">
                <a:latin typeface="Tahoma"/>
                <a:cs typeface="Tahoma"/>
              </a:rPr>
              <a:t>finding</a:t>
            </a:r>
            <a:endParaRPr sz="2800">
              <a:latin typeface="Tahoma"/>
              <a:cs typeface="Tahoma"/>
            </a:endParaRPr>
          </a:p>
        </p:txBody>
      </p:sp>
    </p:spTree>
    <p:extLst>
      <p:ext uri="{BB962C8B-B14F-4D97-AF65-F5344CB8AC3E}">
        <p14:creationId xmlns:p14="http://schemas.microsoft.com/office/powerpoint/2010/main" val="3643355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4638" y="387222"/>
            <a:ext cx="6950075" cy="756920"/>
          </a:xfrm>
          <a:prstGeom prst="rect">
            <a:avLst/>
          </a:prstGeom>
        </p:spPr>
        <p:txBody>
          <a:bodyPr vert="horz" wrap="square" lIns="0" tIns="12700" rIns="0" bIns="0" rtlCol="0">
            <a:spAutoFit/>
          </a:bodyPr>
          <a:lstStyle/>
          <a:p>
            <a:pPr marL="12700">
              <a:lnSpc>
                <a:spcPct val="100000"/>
              </a:lnSpc>
              <a:spcBef>
                <a:spcPts val="100"/>
              </a:spcBef>
            </a:pPr>
            <a:r>
              <a:rPr dirty="0"/>
              <a:t>Types </a:t>
            </a:r>
            <a:r>
              <a:rPr spc="-5" dirty="0"/>
              <a:t>of Research …</a:t>
            </a:r>
            <a:r>
              <a:rPr spc="-50" dirty="0"/>
              <a:t> </a:t>
            </a:r>
            <a:r>
              <a:rPr dirty="0"/>
              <a:t>Continued</a:t>
            </a:r>
          </a:p>
        </p:txBody>
      </p:sp>
      <p:sp>
        <p:nvSpPr>
          <p:cNvPr id="3" name="object 3"/>
          <p:cNvSpPr txBox="1"/>
          <p:nvPr/>
        </p:nvSpPr>
        <p:spPr>
          <a:xfrm>
            <a:off x="535940" y="1545297"/>
            <a:ext cx="8027034" cy="4336444"/>
          </a:xfrm>
          <a:prstGeom prst="rect">
            <a:avLst/>
          </a:prstGeom>
        </p:spPr>
        <p:txBody>
          <a:bodyPr vert="horz" wrap="square" lIns="0" tIns="98425" rIns="0" bIns="0" rtlCol="0">
            <a:spAutoFit/>
          </a:bodyPr>
          <a:lstStyle/>
          <a:p>
            <a:pPr marL="355600" indent="-342900">
              <a:lnSpc>
                <a:spcPct val="100000"/>
              </a:lnSpc>
              <a:spcBef>
                <a:spcPts val="775"/>
              </a:spcBef>
              <a:buFont typeface="Arial"/>
              <a:buChar char="•"/>
              <a:tabLst>
                <a:tab pos="354965" algn="l"/>
                <a:tab pos="355600" algn="l"/>
              </a:tabLst>
            </a:pPr>
            <a:r>
              <a:rPr sz="2800" spc="-5" dirty="0">
                <a:solidFill>
                  <a:srgbClr val="C00000"/>
                </a:solidFill>
                <a:latin typeface="Tahoma"/>
                <a:cs typeface="Tahoma"/>
              </a:rPr>
              <a:t>Case </a:t>
            </a:r>
            <a:r>
              <a:rPr sz="2800" spc="-10" dirty="0">
                <a:solidFill>
                  <a:srgbClr val="C00000"/>
                </a:solidFill>
                <a:latin typeface="Tahoma"/>
                <a:cs typeface="Tahoma"/>
              </a:rPr>
              <a:t>Study</a:t>
            </a:r>
            <a:r>
              <a:rPr sz="2800" spc="-10" dirty="0">
                <a:latin typeface="Tahoma"/>
                <a:cs typeface="Tahoma"/>
              </a:rPr>
              <a:t>: </a:t>
            </a:r>
            <a:r>
              <a:rPr sz="2800" spc="-5" dirty="0">
                <a:latin typeface="Tahoma"/>
                <a:cs typeface="Tahoma"/>
              </a:rPr>
              <a:t>study of a </a:t>
            </a:r>
            <a:r>
              <a:rPr sz="2800" dirty="0">
                <a:latin typeface="Tahoma"/>
                <a:cs typeface="Tahoma"/>
              </a:rPr>
              <a:t>person, </a:t>
            </a:r>
            <a:r>
              <a:rPr sz="2800" spc="-5" dirty="0">
                <a:latin typeface="Tahoma"/>
                <a:cs typeface="Tahoma"/>
              </a:rPr>
              <a:t>group </a:t>
            </a:r>
            <a:r>
              <a:rPr lang="en-US" sz="2800" spc="-5" dirty="0" smtClean="0">
                <a:latin typeface="Tahoma"/>
                <a:cs typeface="Tahoma"/>
              </a:rPr>
              <a:t>o</a:t>
            </a:r>
            <a:r>
              <a:rPr sz="2800" spc="-5" dirty="0" smtClean="0">
                <a:latin typeface="Tahoma"/>
                <a:cs typeface="Tahoma"/>
              </a:rPr>
              <a:t>r</a:t>
            </a:r>
            <a:r>
              <a:rPr sz="2800" spc="100" dirty="0" smtClean="0">
                <a:latin typeface="Tahoma"/>
                <a:cs typeface="Tahoma"/>
              </a:rPr>
              <a:t> </a:t>
            </a:r>
            <a:r>
              <a:rPr sz="2800" spc="-10" dirty="0">
                <a:latin typeface="Tahoma"/>
                <a:cs typeface="Tahoma"/>
              </a:rPr>
              <a:t>situation</a:t>
            </a:r>
            <a:endParaRPr sz="2800" dirty="0">
              <a:latin typeface="Tahoma"/>
              <a:cs typeface="Tahoma"/>
            </a:endParaRPr>
          </a:p>
          <a:p>
            <a:pPr marL="355600"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Field Study</a:t>
            </a:r>
            <a:r>
              <a:rPr sz="2800" spc="-5" dirty="0">
                <a:latin typeface="Tahoma"/>
                <a:cs typeface="Tahoma"/>
              </a:rPr>
              <a:t>: Community </a:t>
            </a:r>
            <a:r>
              <a:rPr sz="2800" spc="-10" dirty="0">
                <a:latin typeface="Tahoma"/>
                <a:cs typeface="Tahoma"/>
              </a:rPr>
              <a:t>studies like</a:t>
            </a:r>
            <a:r>
              <a:rPr sz="2800" spc="60" dirty="0">
                <a:latin typeface="Tahoma"/>
                <a:cs typeface="Tahoma"/>
              </a:rPr>
              <a:t> </a:t>
            </a:r>
            <a:r>
              <a:rPr sz="2800" spc="-15" dirty="0">
                <a:latin typeface="Tahoma"/>
                <a:cs typeface="Tahoma"/>
              </a:rPr>
              <a:t>survey</a:t>
            </a:r>
            <a:endParaRPr sz="2800" dirty="0">
              <a:latin typeface="Tahoma"/>
              <a:cs typeface="Tahoma"/>
            </a:endParaRPr>
          </a:p>
          <a:p>
            <a:pPr marL="355600" marR="415290" indent="-342900">
              <a:lnSpc>
                <a:spcPct val="100000"/>
              </a:lnSpc>
              <a:spcBef>
                <a:spcPts val="675"/>
              </a:spcBef>
              <a:buFont typeface="Arial"/>
              <a:buChar char="•"/>
              <a:tabLst>
                <a:tab pos="354965" algn="l"/>
                <a:tab pos="355600" algn="l"/>
              </a:tabLst>
            </a:pPr>
            <a:r>
              <a:rPr sz="2800" spc="-5" dirty="0">
                <a:solidFill>
                  <a:srgbClr val="C00000"/>
                </a:solidFill>
                <a:latin typeface="Tahoma"/>
                <a:cs typeface="Tahoma"/>
              </a:rPr>
              <a:t>Quantitative </a:t>
            </a:r>
            <a:r>
              <a:rPr sz="2800" spc="-10" dirty="0">
                <a:solidFill>
                  <a:srgbClr val="C00000"/>
                </a:solidFill>
                <a:latin typeface="Tahoma"/>
                <a:cs typeface="Tahoma"/>
              </a:rPr>
              <a:t>Study</a:t>
            </a:r>
            <a:r>
              <a:rPr sz="2800" spc="-10" dirty="0">
                <a:latin typeface="Tahoma"/>
                <a:cs typeface="Tahoma"/>
              </a:rPr>
              <a:t>: </a:t>
            </a:r>
            <a:r>
              <a:rPr sz="2800" spc="-5" dirty="0">
                <a:latin typeface="Tahoma"/>
                <a:cs typeface="Tahoma"/>
              </a:rPr>
              <a:t>based on measurement of  quantity </a:t>
            </a:r>
            <a:endParaRPr lang="en-US" sz="2800" spc="-5" dirty="0" smtClean="0">
              <a:latin typeface="Tahoma"/>
              <a:cs typeface="Tahoma"/>
            </a:endParaRPr>
          </a:p>
          <a:p>
            <a:pPr marL="355600" marR="415290" indent="-342900">
              <a:lnSpc>
                <a:spcPct val="100000"/>
              </a:lnSpc>
              <a:spcBef>
                <a:spcPts val="675"/>
              </a:spcBef>
              <a:buFont typeface="Arial"/>
              <a:buChar char="•"/>
              <a:tabLst>
                <a:tab pos="354965" algn="l"/>
                <a:tab pos="355600" algn="l"/>
              </a:tabLst>
            </a:pPr>
            <a:r>
              <a:rPr sz="2800" spc="-5" dirty="0" smtClean="0">
                <a:solidFill>
                  <a:srgbClr val="C00000"/>
                </a:solidFill>
                <a:latin typeface="Tahoma"/>
                <a:cs typeface="Tahoma"/>
              </a:rPr>
              <a:t>Qualitative </a:t>
            </a:r>
            <a:r>
              <a:rPr sz="2800" spc="-15" dirty="0">
                <a:solidFill>
                  <a:srgbClr val="C00000"/>
                </a:solidFill>
                <a:latin typeface="Tahoma"/>
                <a:cs typeface="Tahoma"/>
              </a:rPr>
              <a:t>Research </a:t>
            </a:r>
            <a:r>
              <a:rPr sz="2800" spc="-5" dirty="0">
                <a:latin typeface="Tahoma"/>
                <a:cs typeface="Tahoma"/>
              </a:rPr>
              <a:t>: concerned </a:t>
            </a:r>
            <a:r>
              <a:rPr sz="2800" spc="-10" dirty="0">
                <a:latin typeface="Tahoma"/>
                <a:cs typeface="Tahoma"/>
              </a:rPr>
              <a:t>with qualitative  </a:t>
            </a:r>
            <a:r>
              <a:rPr sz="2800" dirty="0">
                <a:latin typeface="Tahoma"/>
                <a:cs typeface="Tahoma"/>
              </a:rPr>
              <a:t>phenomenon</a:t>
            </a:r>
          </a:p>
          <a:p>
            <a:pPr marL="355600" marR="913130" indent="-342900">
              <a:lnSpc>
                <a:spcPct val="100000"/>
              </a:lnSpc>
              <a:spcBef>
                <a:spcPts val="670"/>
              </a:spcBef>
              <a:buFont typeface="Arial"/>
              <a:buChar char="•"/>
              <a:tabLst>
                <a:tab pos="354965" algn="l"/>
                <a:tab pos="355600" algn="l"/>
              </a:tabLst>
            </a:pPr>
            <a:r>
              <a:rPr sz="2800" spc="-5" dirty="0">
                <a:solidFill>
                  <a:srgbClr val="C00000"/>
                </a:solidFill>
                <a:latin typeface="Tahoma"/>
                <a:cs typeface="Tahoma"/>
              </a:rPr>
              <a:t>Empirical </a:t>
            </a:r>
            <a:r>
              <a:rPr sz="2800" spc="-10" dirty="0">
                <a:solidFill>
                  <a:srgbClr val="C00000"/>
                </a:solidFill>
                <a:latin typeface="Tahoma"/>
                <a:cs typeface="Tahoma"/>
              </a:rPr>
              <a:t>Research</a:t>
            </a:r>
            <a:r>
              <a:rPr sz="2800" spc="-10" dirty="0">
                <a:latin typeface="Tahoma"/>
                <a:cs typeface="Tahoma"/>
              </a:rPr>
              <a:t>: </a:t>
            </a:r>
            <a:r>
              <a:rPr sz="2800" spc="-10" dirty="0" smtClean="0">
                <a:latin typeface="Tahoma"/>
                <a:cs typeface="Tahoma"/>
              </a:rPr>
              <a:t>trusts </a:t>
            </a:r>
            <a:r>
              <a:rPr sz="2800" spc="-5" dirty="0">
                <a:latin typeface="Tahoma"/>
                <a:cs typeface="Tahoma"/>
              </a:rPr>
              <a:t>on experience or  </a:t>
            </a:r>
            <a:r>
              <a:rPr sz="2800" spc="-10" dirty="0">
                <a:latin typeface="Tahoma"/>
                <a:cs typeface="Tahoma"/>
              </a:rPr>
              <a:t>observation</a:t>
            </a:r>
            <a:endParaRPr sz="2800" dirty="0">
              <a:latin typeface="Tahoma"/>
              <a:cs typeface="Tahoma"/>
            </a:endParaRPr>
          </a:p>
        </p:txBody>
      </p:sp>
    </p:spTree>
    <p:extLst>
      <p:ext uri="{BB962C8B-B14F-4D97-AF65-F5344CB8AC3E}">
        <p14:creationId xmlns:p14="http://schemas.microsoft.com/office/powerpoint/2010/main" val="887384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4589" y="387222"/>
            <a:ext cx="5812155" cy="756920"/>
          </a:xfrm>
          <a:prstGeom prst="rect">
            <a:avLst/>
          </a:prstGeom>
        </p:spPr>
        <p:txBody>
          <a:bodyPr vert="horz" wrap="square" lIns="0" tIns="12700" rIns="0" bIns="0" rtlCol="0">
            <a:spAutoFit/>
          </a:bodyPr>
          <a:lstStyle/>
          <a:p>
            <a:pPr marL="12700">
              <a:lnSpc>
                <a:spcPct val="100000"/>
              </a:lnSpc>
              <a:spcBef>
                <a:spcPts val="100"/>
              </a:spcBef>
            </a:pPr>
            <a:r>
              <a:rPr dirty="0"/>
              <a:t>What </a:t>
            </a:r>
            <a:r>
              <a:rPr spc="-5" dirty="0"/>
              <a:t>a </a:t>
            </a:r>
            <a:r>
              <a:rPr dirty="0"/>
              <a:t>Research </a:t>
            </a:r>
            <a:r>
              <a:rPr spc="-5" dirty="0"/>
              <a:t>Design</a:t>
            </a:r>
            <a:r>
              <a:rPr spc="-80" dirty="0"/>
              <a:t> </a:t>
            </a:r>
            <a:r>
              <a:rPr spc="-5" dirty="0"/>
              <a:t>is</a:t>
            </a:r>
          </a:p>
        </p:txBody>
      </p:sp>
      <p:sp>
        <p:nvSpPr>
          <p:cNvPr id="3" name="object 3"/>
          <p:cNvSpPr txBox="1"/>
          <p:nvPr/>
        </p:nvSpPr>
        <p:spPr>
          <a:xfrm>
            <a:off x="535940" y="1525462"/>
            <a:ext cx="7936865" cy="2978379"/>
          </a:xfrm>
          <a:prstGeom prst="rect">
            <a:avLst/>
          </a:prstGeom>
        </p:spPr>
        <p:txBody>
          <a:bodyPr vert="horz" wrap="square" lIns="0" tIns="99695" rIns="0" bIns="0" rtlCol="0">
            <a:spAutoFit/>
          </a:bodyPr>
          <a:lstStyle/>
          <a:p>
            <a:pPr marL="355600" indent="-342900">
              <a:lnSpc>
                <a:spcPct val="100000"/>
              </a:lnSpc>
              <a:spcBef>
                <a:spcPts val="785"/>
              </a:spcBef>
              <a:buFont typeface="Arial"/>
              <a:buChar char="•"/>
              <a:tabLst>
                <a:tab pos="354965" algn="l"/>
                <a:tab pos="355600" algn="l"/>
              </a:tabLst>
            </a:pPr>
            <a:r>
              <a:rPr sz="2800" spc="-10" dirty="0">
                <a:latin typeface="Tahoma"/>
                <a:cs typeface="Tahoma"/>
              </a:rPr>
              <a:t>Research </a:t>
            </a:r>
            <a:r>
              <a:rPr sz="2800" spc="-5" dirty="0">
                <a:latin typeface="Tahoma"/>
                <a:cs typeface="Tahoma"/>
              </a:rPr>
              <a:t>Design is the </a:t>
            </a:r>
            <a:r>
              <a:rPr sz="2950" i="1" spc="-75" dirty="0">
                <a:solidFill>
                  <a:srgbClr val="FF0000"/>
                </a:solidFill>
                <a:latin typeface="Tahoma"/>
                <a:cs typeface="Tahoma"/>
              </a:rPr>
              <a:t>structure </a:t>
            </a:r>
            <a:r>
              <a:rPr sz="2800" spc="-5" dirty="0">
                <a:solidFill>
                  <a:srgbClr val="FF0000"/>
                </a:solidFill>
                <a:latin typeface="Tahoma"/>
                <a:cs typeface="Tahoma"/>
              </a:rPr>
              <a:t>of</a:t>
            </a:r>
            <a:r>
              <a:rPr sz="2800" spc="65" dirty="0">
                <a:solidFill>
                  <a:srgbClr val="FF0000"/>
                </a:solidFill>
                <a:latin typeface="Tahoma"/>
                <a:cs typeface="Tahoma"/>
              </a:rPr>
              <a:t> </a:t>
            </a:r>
            <a:r>
              <a:rPr sz="2800" spc="-10" dirty="0">
                <a:solidFill>
                  <a:srgbClr val="FF0000"/>
                </a:solidFill>
                <a:latin typeface="Tahoma"/>
                <a:cs typeface="Tahoma"/>
              </a:rPr>
              <a:t>research</a:t>
            </a:r>
            <a:endParaRPr sz="2800" dirty="0">
              <a:latin typeface="Tahoma"/>
              <a:cs typeface="Tahoma"/>
            </a:endParaRPr>
          </a:p>
          <a:p>
            <a:pPr marL="355600" indent="-342900">
              <a:lnSpc>
                <a:spcPct val="100000"/>
              </a:lnSpc>
              <a:spcBef>
                <a:spcPts val="670"/>
              </a:spcBef>
              <a:buFont typeface="Arial"/>
              <a:buChar char="•"/>
              <a:tabLst>
                <a:tab pos="354965" algn="l"/>
                <a:tab pos="355600" algn="l"/>
              </a:tabLst>
            </a:pPr>
            <a:r>
              <a:rPr sz="2800" spc="-5" dirty="0" smtClean="0">
                <a:latin typeface="Tahoma"/>
                <a:cs typeface="Tahoma"/>
              </a:rPr>
              <a:t>A </a:t>
            </a:r>
            <a:r>
              <a:rPr sz="2800" spc="-5" dirty="0">
                <a:latin typeface="Tahoma"/>
                <a:cs typeface="Tahoma"/>
              </a:rPr>
              <a:t>systematic plan/outline/blue</a:t>
            </a:r>
            <a:r>
              <a:rPr sz="2800" spc="90" dirty="0">
                <a:latin typeface="Tahoma"/>
                <a:cs typeface="Tahoma"/>
              </a:rPr>
              <a:t> </a:t>
            </a:r>
            <a:r>
              <a:rPr sz="2800" spc="-5" dirty="0">
                <a:latin typeface="Tahoma"/>
                <a:cs typeface="Tahoma"/>
              </a:rPr>
              <a:t>print</a:t>
            </a:r>
            <a:endParaRPr sz="2800" dirty="0">
              <a:latin typeface="Tahoma"/>
              <a:cs typeface="Tahoma"/>
            </a:endParaRPr>
          </a:p>
          <a:p>
            <a:pPr marL="355600" marR="5080" indent="-342900">
              <a:lnSpc>
                <a:spcPct val="100000"/>
              </a:lnSpc>
              <a:spcBef>
                <a:spcPts val="670"/>
              </a:spcBef>
              <a:buFont typeface="Arial"/>
              <a:buChar char="•"/>
              <a:tabLst>
                <a:tab pos="354965" algn="l"/>
                <a:tab pos="355600" algn="l"/>
              </a:tabLst>
            </a:pPr>
            <a:r>
              <a:rPr sz="2800" spc="-5" dirty="0" smtClean="0">
                <a:latin typeface="Tahoma"/>
                <a:cs typeface="Tahoma"/>
              </a:rPr>
              <a:t>Without </a:t>
            </a:r>
            <a:r>
              <a:rPr sz="2800" spc="-5" dirty="0">
                <a:latin typeface="Tahoma"/>
                <a:cs typeface="Tahoma"/>
              </a:rPr>
              <a:t>a plan </a:t>
            </a:r>
            <a:r>
              <a:rPr sz="2800" spc="-10" dirty="0">
                <a:latin typeface="Tahoma"/>
                <a:cs typeface="Tahoma"/>
              </a:rPr>
              <a:t>research </a:t>
            </a:r>
            <a:r>
              <a:rPr sz="2800" spc="-5" dirty="0">
                <a:latin typeface="Tahoma"/>
                <a:cs typeface="Tahoma"/>
              </a:rPr>
              <a:t>work </a:t>
            </a:r>
            <a:r>
              <a:rPr sz="2800" spc="-10" dirty="0">
                <a:latin typeface="Tahoma"/>
                <a:cs typeface="Tahoma"/>
              </a:rPr>
              <a:t>will </a:t>
            </a:r>
            <a:r>
              <a:rPr sz="2800" spc="-5" dirty="0">
                <a:latin typeface="Tahoma"/>
                <a:cs typeface="Tahoma"/>
              </a:rPr>
              <a:t>be unfocused,  aimless </a:t>
            </a:r>
            <a:endParaRPr lang="en-US" sz="2800" spc="-5" dirty="0" smtClean="0">
              <a:latin typeface="Tahoma"/>
              <a:cs typeface="Tahoma"/>
            </a:endParaRPr>
          </a:p>
          <a:p>
            <a:pPr marL="355600" marR="5080" indent="-342900">
              <a:lnSpc>
                <a:spcPct val="100000"/>
              </a:lnSpc>
              <a:spcBef>
                <a:spcPts val="670"/>
              </a:spcBef>
              <a:buFont typeface="Arial"/>
              <a:buChar char="•"/>
              <a:tabLst>
                <a:tab pos="354965" algn="l"/>
                <a:tab pos="355600" algn="l"/>
              </a:tabLst>
            </a:pPr>
            <a:r>
              <a:rPr sz="2800" spc="-15" dirty="0" smtClean="0">
                <a:latin typeface="Tahoma"/>
                <a:cs typeface="Tahoma"/>
              </a:rPr>
              <a:t>Research </a:t>
            </a:r>
            <a:r>
              <a:rPr sz="2800" spc="-5" dirty="0">
                <a:latin typeface="Tahoma"/>
                <a:cs typeface="Tahoma"/>
              </a:rPr>
              <a:t>plan describes boundaries, help  </a:t>
            </a:r>
            <a:r>
              <a:rPr sz="2800" spc="-10" dirty="0">
                <a:latin typeface="Tahoma"/>
                <a:cs typeface="Tahoma"/>
              </a:rPr>
              <a:t>perceive</a:t>
            </a:r>
            <a:r>
              <a:rPr sz="2800" spc="-5" dirty="0">
                <a:latin typeface="Tahoma"/>
                <a:cs typeface="Tahoma"/>
              </a:rPr>
              <a:t> problems</a:t>
            </a:r>
            <a:endParaRPr sz="2800" dirty="0">
              <a:latin typeface="Tahoma"/>
              <a:cs typeface="Tahoma"/>
            </a:endParaRPr>
          </a:p>
        </p:txBody>
      </p:sp>
    </p:spTree>
    <p:extLst>
      <p:ext uri="{BB962C8B-B14F-4D97-AF65-F5344CB8AC3E}">
        <p14:creationId xmlns:p14="http://schemas.microsoft.com/office/powerpoint/2010/main" val="596893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28013" y="423799"/>
            <a:ext cx="5881370" cy="696595"/>
          </a:xfrm>
          <a:prstGeom prst="rect">
            <a:avLst/>
          </a:prstGeom>
        </p:spPr>
        <p:txBody>
          <a:bodyPr vert="horz" wrap="square" lIns="0" tIns="13335" rIns="0" bIns="0" rtlCol="0">
            <a:spAutoFit/>
          </a:bodyPr>
          <a:lstStyle/>
          <a:p>
            <a:pPr marL="12700">
              <a:lnSpc>
                <a:spcPct val="100000"/>
              </a:lnSpc>
              <a:spcBef>
                <a:spcPts val="105"/>
              </a:spcBef>
            </a:pPr>
            <a:r>
              <a:rPr sz="4400" dirty="0"/>
              <a:t>Method of Collection of</a:t>
            </a:r>
            <a:r>
              <a:rPr sz="4400" spc="-120" dirty="0"/>
              <a:t> </a:t>
            </a:r>
            <a:r>
              <a:rPr sz="4400" dirty="0"/>
              <a:t>Data</a:t>
            </a:r>
            <a:endParaRPr sz="4400"/>
          </a:p>
        </p:txBody>
      </p:sp>
      <p:sp>
        <p:nvSpPr>
          <p:cNvPr id="3" name="object 3"/>
          <p:cNvSpPr txBox="1"/>
          <p:nvPr/>
        </p:nvSpPr>
        <p:spPr>
          <a:xfrm>
            <a:off x="535940" y="1592326"/>
            <a:ext cx="8048625" cy="4465320"/>
          </a:xfrm>
          <a:prstGeom prst="rect">
            <a:avLst/>
          </a:prstGeom>
        </p:spPr>
        <p:txBody>
          <a:bodyPr vert="horz" wrap="square" lIns="0" tIns="57785" rIns="0" bIns="0" rtlCol="0">
            <a:spAutoFit/>
          </a:bodyPr>
          <a:lstStyle/>
          <a:p>
            <a:pPr marL="355600" marR="5080" indent="-342900">
              <a:lnSpc>
                <a:spcPts val="2810"/>
              </a:lnSpc>
              <a:spcBef>
                <a:spcPts val="455"/>
              </a:spcBef>
              <a:buFont typeface="Arial"/>
              <a:buChar char="•"/>
              <a:tabLst>
                <a:tab pos="354965" algn="l"/>
                <a:tab pos="355600" algn="l"/>
              </a:tabLst>
            </a:pPr>
            <a:r>
              <a:rPr sz="2600" dirty="0">
                <a:latin typeface="Tahoma"/>
                <a:cs typeface="Tahoma"/>
              </a:rPr>
              <a:t>Data </a:t>
            </a:r>
            <a:r>
              <a:rPr sz="2600" spc="-5" dirty="0">
                <a:latin typeface="Tahoma"/>
                <a:cs typeface="Tahoma"/>
              </a:rPr>
              <a:t>are </a:t>
            </a:r>
            <a:r>
              <a:rPr sz="2600" spc="-10" dirty="0">
                <a:latin typeface="Tahoma"/>
                <a:cs typeface="Tahoma"/>
              </a:rPr>
              <a:t>facts </a:t>
            </a:r>
            <a:r>
              <a:rPr sz="2600" dirty="0">
                <a:latin typeface="Tahoma"/>
                <a:cs typeface="Tahoma"/>
              </a:rPr>
              <a:t>or other materials </a:t>
            </a:r>
            <a:r>
              <a:rPr sz="2600" spc="-10" dirty="0">
                <a:latin typeface="Tahoma"/>
                <a:cs typeface="Tahoma"/>
              </a:rPr>
              <a:t>for </a:t>
            </a:r>
            <a:r>
              <a:rPr sz="2600" dirty="0">
                <a:latin typeface="Tahoma"/>
                <a:cs typeface="Tahoma"/>
              </a:rPr>
              <a:t>analysis/making  testing of </a:t>
            </a:r>
            <a:r>
              <a:rPr sz="2600" spc="-5" dirty="0">
                <a:latin typeface="Tahoma"/>
                <a:cs typeface="Tahoma"/>
              </a:rPr>
              <a:t>hypothesis</a:t>
            </a:r>
            <a:r>
              <a:rPr sz="2600" spc="-40" dirty="0">
                <a:latin typeface="Tahoma"/>
                <a:cs typeface="Tahoma"/>
              </a:rPr>
              <a:t> </a:t>
            </a:r>
            <a:r>
              <a:rPr sz="2600" dirty="0">
                <a:latin typeface="Tahoma"/>
                <a:cs typeface="Tahoma"/>
              </a:rPr>
              <a:t>possible</a:t>
            </a:r>
            <a:endParaRPr sz="2600">
              <a:latin typeface="Tahoma"/>
              <a:cs typeface="Tahoma"/>
            </a:endParaRPr>
          </a:p>
          <a:p>
            <a:pPr marL="355600" indent="-342900">
              <a:lnSpc>
                <a:spcPct val="100000"/>
              </a:lnSpc>
              <a:spcBef>
                <a:spcPts val="270"/>
              </a:spcBef>
              <a:buFont typeface="Arial"/>
              <a:buChar char="•"/>
              <a:tabLst>
                <a:tab pos="354965" algn="l"/>
                <a:tab pos="355600" algn="l"/>
              </a:tabLst>
            </a:pPr>
            <a:r>
              <a:rPr sz="2600" spc="-5" dirty="0">
                <a:solidFill>
                  <a:srgbClr val="C00000"/>
                </a:solidFill>
                <a:latin typeface="Tahoma"/>
                <a:cs typeface="Tahoma"/>
              </a:rPr>
              <a:t>Observation </a:t>
            </a:r>
            <a:r>
              <a:rPr sz="2600" dirty="0">
                <a:latin typeface="Tahoma"/>
                <a:cs typeface="Tahoma"/>
              </a:rPr>
              <a:t>: Gathering data by</a:t>
            </a:r>
            <a:r>
              <a:rPr sz="2600" spc="-80" dirty="0">
                <a:latin typeface="Tahoma"/>
                <a:cs typeface="Tahoma"/>
              </a:rPr>
              <a:t> </a:t>
            </a:r>
            <a:r>
              <a:rPr sz="2600" spc="-5" dirty="0">
                <a:latin typeface="Tahoma"/>
                <a:cs typeface="Tahoma"/>
              </a:rPr>
              <a:t>viewing</a:t>
            </a:r>
            <a:endParaRPr sz="2600">
              <a:latin typeface="Tahoma"/>
              <a:cs typeface="Tahoma"/>
            </a:endParaRPr>
          </a:p>
          <a:p>
            <a:pPr marL="355600" indent="-342900">
              <a:lnSpc>
                <a:spcPct val="100000"/>
              </a:lnSpc>
              <a:spcBef>
                <a:spcPts val="315"/>
              </a:spcBef>
              <a:buFont typeface="Arial"/>
              <a:buChar char="•"/>
              <a:tabLst>
                <a:tab pos="354965" algn="l"/>
                <a:tab pos="355600" algn="l"/>
              </a:tabLst>
            </a:pPr>
            <a:r>
              <a:rPr sz="2600" spc="-5" dirty="0">
                <a:solidFill>
                  <a:srgbClr val="C00000"/>
                </a:solidFill>
                <a:latin typeface="Tahoma"/>
                <a:cs typeface="Tahoma"/>
              </a:rPr>
              <a:t>Interviewing</a:t>
            </a:r>
            <a:r>
              <a:rPr sz="2600" spc="-5" dirty="0">
                <a:latin typeface="Tahoma"/>
                <a:cs typeface="Tahoma"/>
              </a:rPr>
              <a:t>: </a:t>
            </a:r>
            <a:r>
              <a:rPr sz="2600" spc="-10" dirty="0">
                <a:latin typeface="Tahoma"/>
                <a:cs typeface="Tahoma"/>
              </a:rPr>
              <a:t>Involves face </a:t>
            </a:r>
            <a:r>
              <a:rPr sz="2600" spc="-5" dirty="0">
                <a:latin typeface="Tahoma"/>
                <a:cs typeface="Tahoma"/>
              </a:rPr>
              <a:t>to </a:t>
            </a:r>
            <a:r>
              <a:rPr sz="2600" spc="-10" dirty="0">
                <a:latin typeface="Tahoma"/>
                <a:cs typeface="Tahoma"/>
              </a:rPr>
              <a:t>face</a:t>
            </a:r>
            <a:r>
              <a:rPr sz="2600" spc="5" dirty="0">
                <a:latin typeface="Tahoma"/>
                <a:cs typeface="Tahoma"/>
              </a:rPr>
              <a:t> </a:t>
            </a:r>
            <a:r>
              <a:rPr sz="2600" spc="-10" dirty="0">
                <a:latin typeface="Tahoma"/>
                <a:cs typeface="Tahoma"/>
              </a:rPr>
              <a:t>conversation</a:t>
            </a:r>
            <a:endParaRPr sz="2600">
              <a:latin typeface="Tahoma"/>
              <a:cs typeface="Tahoma"/>
            </a:endParaRPr>
          </a:p>
          <a:p>
            <a:pPr marL="355600" indent="-342900">
              <a:lnSpc>
                <a:spcPct val="100000"/>
              </a:lnSpc>
              <a:spcBef>
                <a:spcPts val="310"/>
              </a:spcBef>
              <a:buFont typeface="Arial"/>
              <a:buChar char="•"/>
              <a:tabLst>
                <a:tab pos="354965" algn="l"/>
                <a:tab pos="355600" algn="l"/>
              </a:tabLst>
            </a:pPr>
            <a:r>
              <a:rPr sz="2600" dirty="0">
                <a:solidFill>
                  <a:srgbClr val="C00000"/>
                </a:solidFill>
                <a:latin typeface="Tahoma"/>
                <a:cs typeface="Tahoma"/>
              </a:rPr>
              <a:t>Mail </a:t>
            </a:r>
            <a:r>
              <a:rPr sz="2600" spc="-10" dirty="0">
                <a:solidFill>
                  <a:srgbClr val="C00000"/>
                </a:solidFill>
                <a:latin typeface="Tahoma"/>
                <a:cs typeface="Tahoma"/>
              </a:rPr>
              <a:t>Survey </a:t>
            </a:r>
            <a:r>
              <a:rPr sz="2600" dirty="0">
                <a:latin typeface="Tahoma"/>
                <a:cs typeface="Tahoma"/>
              </a:rPr>
              <a:t>: </a:t>
            </a:r>
            <a:r>
              <a:rPr sz="2600" spc="-5" dirty="0">
                <a:latin typeface="Tahoma"/>
                <a:cs typeface="Tahoma"/>
              </a:rPr>
              <a:t>Getting </a:t>
            </a:r>
            <a:r>
              <a:rPr sz="2600" dirty="0">
                <a:latin typeface="Tahoma"/>
                <a:cs typeface="Tahoma"/>
              </a:rPr>
              <a:t>Questionnaire</a:t>
            </a:r>
            <a:r>
              <a:rPr sz="2600" spc="-55" dirty="0">
                <a:latin typeface="Tahoma"/>
                <a:cs typeface="Tahoma"/>
              </a:rPr>
              <a:t> </a:t>
            </a:r>
            <a:r>
              <a:rPr sz="2600" spc="-5" dirty="0">
                <a:latin typeface="Tahoma"/>
                <a:cs typeface="Tahoma"/>
              </a:rPr>
              <a:t>completed</a:t>
            </a:r>
            <a:endParaRPr sz="2600">
              <a:latin typeface="Tahoma"/>
              <a:cs typeface="Tahoma"/>
            </a:endParaRPr>
          </a:p>
          <a:p>
            <a:pPr marL="355600" marR="587375" indent="-342900">
              <a:lnSpc>
                <a:spcPts val="2810"/>
              </a:lnSpc>
              <a:spcBef>
                <a:spcPts val="665"/>
              </a:spcBef>
              <a:buFont typeface="Arial"/>
              <a:buChar char="•"/>
              <a:tabLst>
                <a:tab pos="354965" algn="l"/>
                <a:tab pos="355600" algn="l"/>
              </a:tabLst>
            </a:pPr>
            <a:r>
              <a:rPr sz="2600" dirty="0">
                <a:solidFill>
                  <a:srgbClr val="C00000"/>
                </a:solidFill>
                <a:latin typeface="Tahoma"/>
                <a:cs typeface="Tahoma"/>
              </a:rPr>
              <a:t>Experimentation </a:t>
            </a:r>
            <a:r>
              <a:rPr sz="2600" dirty="0">
                <a:latin typeface="Tahoma"/>
                <a:cs typeface="Tahoma"/>
              </a:rPr>
              <a:t>: </a:t>
            </a:r>
            <a:r>
              <a:rPr sz="2600" spc="-10" dirty="0">
                <a:latin typeface="Tahoma"/>
                <a:cs typeface="Tahoma"/>
              </a:rPr>
              <a:t>Involves </a:t>
            </a:r>
            <a:r>
              <a:rPr sz="2600" dirty="0">
                <a:latin typeface="Tahoma"/>
                <a:cs typeface="Tahoma"/>
              </a:rPr>
              <a:t>study of independent  </a:t>
            </a:r>
            <a:r>
              <a:rPr sz="2600" spc="-5" dirty="0">
                <a:latin typeface="Tahoma"/>
                <a:cs typeface="Tahoma"/>
              </a:rPr>
              <a:t>variables</a:t>
            </a:r>
            <a:endParaRPr sz="2600">
              <a:latin typeface="Tahoma"/>
              <a:cs typeface="Tahoma"/>
            </a:endParaRPr>
          </a:p>
          <a:p>
            <a:pPr marL="355600" marR="1240790" indent="-342900">
              <a:lnSpc>
                <a:spcPts val="2810"/>
              </a:lnSpc>
              <a:spcBef>
                <a:spcPts val="620"/>
              </a:spcBef>
              <a:buFont typeface="Arial"/>
              <a:buChar char="•"/>
              <a:tabLst>
                <a:tab pos="354965" algn="l"/>
                <a:tab pos="355600" algn="l"/>
              </a:tabLst>
            </a:pPr>
            <a:r>
              <a:rPr sz="2600" dirty="0">
                <a:solidFill>
                  <a:srgbClr val="C00000"/>
                </a:solidFill>
                <a:latin typeface="Tahoma"/>
                <a:cs typeface="Tahoma"/>
              </a:rPr>
              <a:t>Sociometry</a:t>
            </a:r>
            <a:r>
              <a:rPr sz="2600" dirty="0">
                <a:latin typeface="Tahoma"/>
                <a:cs typeface="Tahoma"/>
              </a:rPr>
              <a:t>: </a:t>
            </a:r>
            <a:r>
              <a:rPr sz="2600" spc="-10" dirty="0">
                <a:latin typeface="Tahoma"/>
                <a:cs typeface="Tahoma"/>
              </a:rPr>
              <a:t>Graphic </a:t>
            </a:r>
            <a:r>
              <a:rPr sz="2600" spc="-5" dirty="0">
                <a:latin typeface="Tahoma"/>
                <a:cs typeface="Tahoma"/>
              </a:rPr>
              <a:t>representation </a:t>
            </a:r>
            <a:r>
              <a:rPr sz="2600" dirty="0">
                <a:latin typeface="Tahoma"/>
                <a:cs typeface="Tahoma"/>
              </a:rPr>
              <a:t>of </a:t>
            </a:r>
            <a:r>
              <a:rPr sz="2600" spc="-5" dirty="0">
                <a:latin typeface="Tahoma"/>
                <a:cs typeface="Tahoma"/>
              </a:rPr>
              <a:t>social  </a:t>
            </a:r>
            <a:r>
              <a:rPr sz="2600" dirty="0">
                <a:latin typeface="Tahoma"/>
                <a:cs typeface="Tahoma"/>
              </a:rPr>
              <a:t>relationship</a:t>
            </a:r>
            <a:endParaRPr sz="2600">
              <a:latin typeface="Tahoma"/>
              <a:cs typeface="Tahoma"/>
            </a:endParaRPr>
          </a:p>
          <a:p>
            <a:pPr marL="355600" marR="1276350" indent="-342900">
              <a:lnSpc>
                <a:spcPts val="2810"/>
              </a:lnSpc>
              <a:spcBef>
                <a:spcPts val="625"/>
              </a:spcBef>
              <a:buFont typeface="Arial"/>
              <a:buChar char="•"/>
              <a:tabLst>
                <a:tab pos="354965" algn="l"/>
                <a:tab pos="355600" algn="l"/>
              </a:tabLst>
            </a:pPr>
            <a:r>
              <a:rPr sz="2600" dirty="0">
                <a:solidFill>
                  <a:srgbClr val="C00000"/>
                </a:solidFill>
                <a:latin typeface="Tahoma"/>
                <a:cs typeface="Tahoma"/>
              </a:rPr>
              <a:t>Simulation </a:t>
            </a:r>
            <a:r>
              <a:rPr sz="2600" dirty="0">
                <a:latin typeface="Tahoma"/>
                <a:cs typeface="Tahoma"/>
              </a:rPr>
              <a:t>: </a:t>
            </a:r>
            <a:r>
              <a:rPr sz="2600" spc="-10" dirty="0">
                <a:latin typeface="Tahoma"/>
                <a:cs typeface="Tahoma"/>
              </a:rPr>
              <a:t>Involves </a:t>
            </a:r>
            <a:r>
              <a:rPr sz="2600" spc="-5" dirty="0">
                <a:latin typeface="Tahoma"/>
                <a:cs typeface="Tahoma"/>
              </a:rPr>
              <a:t>creation </a:t>
            </a:r>
            <a:r>
              <a:rPr sz="2600" dirty="0">
                <a:latin typeface="Tahoma"/>
                <a:cs typeface="Tahoma"/>
              </a:rPr>
              <a:t>of an </a:t>
            </a:r>
            <a:r>
              <a:rPr sz="2600" spc="-5" dirty="0">
                <a:latin typeface="Tahoma"/>
                <a:cs typeface="Tahoma"/>
              </a:rPr>
              <a:t>artificial  </a:t>
            </a:r>
            <a:r>
              <a:rPr sz="2600" dirty="0">
                <a:latin typeface="Tahoma"/>
                <a:cs typeface="Tahoma"/>
              </a:rPr>
              <a:t>situation </a:t>
            </a:r>
            <a:r>
              <a:rPr sz="2600" spc="-5" dirty="0">
                <a:latin typeface="Tahoma"/>
                <a:cs typeface="Tahoma"/>
              </a:rPr>
              <a:t>similar </a:t>
            </a:r>
            <a:r>
              <a:rPr sz="2600" dirty="0">
                <a:latin typeface="Tahoma"/>
                <a:cs typeface="Tahoma"/>
              </a:rPr>
              <a:t>to </a:t>
            </a:r>
            <a:r>
              <a:rPr sz="2600" spc="-5" dirty="0">
                <a:latin typeface="Tahoma"/>
                <a:cs typeface="Tahoma"/>
              </a:rPr>
              <a:t>the </a:t>
            </a:r>
            <a:r>
              <a:rPr sz="2600" dirty="0">
                <a:latin typeface="Tahoma"/>
                <a:cs typeface="Tahoma"/>
              </a:rPr>
              <a:t>actual</a:t>
            </a:r>
            <a:r>
              <a:rPr sz="2600" spc="-35" dirty="0">
                <a:latin typeface="Tahoma"/>
                <a:cs typeface="Tahoma"/>
              </a:rPr>
              <a:t> </a:t>
            </a:r>
            <a:r>
              <a:rPr sz="2600" dirty="0">
                <a:latin typeface="Tahoma"/>
                <a:cs typeface="Tahoma"/>
              </a:rPr>
              <a:t>situation</a:t>
            </a:r>
            <a:endParaRPr sz="2600">
              <a:latin typeface="Tahoma"/>
              <a:cs typeface="Tahoma"/>
            </a:endParaRPr>
          </a:p>
        </p:txBody>
      </p:sp>
    </p:spTree>
    <p:extLst>
      <p:ext uri="{BB962C8B-B14F-4D97-AF65-F5344CB8AC3E}">
        <p14:creationId xmlns:p14="http://schemas.microsoft.com/office/powerpoint/2010/main" val="1649308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63876" y="423799"/>
            <a:ext cx="5010785" cy="696595"/>
          </a:xfrm>
          <a:prstGeom prst="rect">
            <a:avLst/>
          </a:prstGeom>
        </p:spPr>
        <p:txBody>
          <a:bodyPr vert="horz" wrap="square" lIns="0" tIns="13335" rIns="0" bIns="0" rtlCol="0">
            <a:spAutoFit/>
          </a:bodyPr>
          <a:lstStyle/>
          <a:p>
            <a:pPr marL="12700">
              <a:lnSpc>
                <a:spcPct val="100000"/>
              </a:lnSpc>
              <a:spcBef>
                <a:spcPts val="105"/>
              </a:spcBef>
            </a:pPr>
            <a:r>
              <a:rPr sz="4400" dirty="0"/>
              <a:t>Tools for </a:t>
            </a:r>
            <a:r>
              <a:rPr sz="4400" spc="-5" dirty="0"/>
              <a:t>Data</a:t>
            </a:r>
            <a:r>
              <a:rPr sz="4400" spc="-75" dirty="0"/>
              <a:t> </a:t>
            </a:r>
            <a:r>
              <a:rPr sz="4400" dirty="0"/>
              <a:t>Collection</a:t>
            </a:r>
            <a:endParaRPr sz="4400"/>
          </a:p>
        </p:txBody>
      </p:sp>
      <p:sp>
        <p:nvSpPr>
          <p:cNvPr id="3" name="object 3"/>
          <p:cNvSpPr txBox="1"/>
          <p:nvPr/>
        </p:nvSpPr>
        <p:spPr>
          <a:xfrm>
            <a:off x="535940" y="1595373"/>
            <a:ext cx="7693659" cy="4342765"/>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400" b="1" spc="-5" dirty="0">
                <a:latin typeface="Tahoma"/>
                <a:cs typeface="Tahoma"/>
              </a:rPr>
              <a:t>Tool </a:t>
            </a:r>
            <a:r>
              <a:rPr sz="2400" b="1" dirty="0">
                <a:latin typeface="Tahoma"/>
                <a:cs typeface="Tahoma"/>
              </a:rPr>
              <a:t>is an instrument </a:t>
            </a:r>
            <a:r>
              <a:rPr sz="2400" b="1" spc="-5" dirty="0">
                <a:latin typeface="Tahoma"/>
                <a:cs typeface="Tahoma"/>
              </a:rPr>
              <a:t>used for</a:t>
            </a:r>
            <a:r>
              <a:rPr sz="2400" b="1" spc="5" dirty="0">
                <a:latin typeface="Tahoma"/>
                <a:cs typeface="Tahoma"/>
              </a:rPr>
              <a:t> </a:t>
            </a:r>
            <a:r>
              <a:rPr sz="2400" b="1" dirty="0">
                <a:latin typeface="Tahoma"/>
                <a:cs typeface="Tahoma"/>
              </a:rPr>
              <a:t>research</a:t>
            </a:r>
            <a:endParaRPr sz="2400">
              <a:latin typeface="Tahoma"/>
              <a:cs typeface="Tahoma"/>
            </a:endParaRPr>
          </a:p>
          <a:p>
            <a:pPr>
              <a:lnSpc>
                <a:spcPct val="100000"/>
              </a:lnSpc>
              <a:spcBef>
                <a:spcPts val="5"/>
              </a:spcBef>
              <a:buChar char="•"/>
            </a:pPr>
            <a:endParaRPr sz="3000">
              <a:latin typeface="Times New Roman"/>
              <a:cs typeface="Times New Roman"/>
            </a:endParaRPr>
          </a:p>
          <a:p>
            <a:pPr marL="355600" indent="-342900">
              <a:lnSpc>
                <a:spcPct val="100000"/>
              </a:lnSpc>
              <a:spcBef>
                <a:spcPts val="5"/>
              </a:spcBef>
              <a:buFont typeface="Arial"/>
              <a:buChar char="•"/>
              <a:tabLst>
                <a:tab pos="354965" algn="l"/>
                <a:tab pos="355600" algn="l"/>
              </a:tabLst>
            </a:pPr>
            <a:r>
              <a:rPr sz="2400" spc="-5" dirty="0">
                <a:solidFill>
                  <a:srgbClr val="C00000"/>
                </a:solidFill>
                <a:latin typeface="Tahoma"/>
                <a:cs typeface="Tahoma"/>
              </a:rPr>
              <a:t>Schedule </a:t>
            </a:r>
            <a:r>
              <a:rPr sz="2400" spc="-10" dirty="0">
                <a:latin typeface="Tahoma"/>
                <a:cs typeface="Tahoma"/>
              </a:rPr>
              <a:t>for</a:t>
            </a:r>
            <a:r>
              <a:rPr sz="2400" spc="-20" dirty="0">
                <a:latin typeface="Tahoma"/>
                <a:cs typeface="Tahoma"/>
              </a:rPr>
              <a:t> </a:t>
            </a:r>
            <a:r>
              <a:rPr sz="2400" spc="-5" dirty="0">
                <a:latin typeface="Tahoma"/>
                <a:cs typeface="Tahoma"/>
              </a:rPr>
              <a:t>Interview</a:t>
            </a:r>
            <a:endParaRPr sz="2400">
              <a:latin typeface="Tahoma"/>
              <a:cs typeface="Tahoma"/>
            </a:endParaRPr>
          </a:p>
          <a:p>
            <a:pPr marL="355600" indent="-342900">
              <a:lnSpc>
                <a:spcPct val="100000"/>
              </a:lnSpc>
              <a:spcBef>
                <a:spcPts val="285"/>
              </a:spcBef>
              <a:buFont typeface="Arial"/>
              <a:buChar char="•"/>
              <a:tabLst>
                <a:tab pos="354965" algn="l"/>
                <a:tab pos="355600" algn="l"/>
              </a:tabLst>
            </a:pPr>
            <a:r>
              <a:rPr sz="2400" spc="-5" dirty="0">
                <a:solidFill>
                  <a:srgbClr val="C00000"/>
                </a:solidFill>
                <a:latin typeface="Tahoma"/>
                <a:cs typeface="Tahoma"/>
              </a:rPr>
              <a:t>Observation schedule </a:t>
            </a:r>
            <a:r>
              <a:rPr sz="2400" dirty="0">
                <a:latin typeface="Tahoma"/>
                <a:cs typeface="Tahoma"/>
              </a:rPr>
              <a:t>: </a:t>
            </a:r>
            <a:r>
              <a:rPr sz="2400" spc="-15" dirty="0">
                <a:latin typeface="Tahoma"/>
                <a:cs typeface="Tahoma"/>
              </a:rPr>
              <a:t>Form </a:t>
            </a:r>
            <a:r>
              <a:rPr sz="2400" spc="-10" dirty="0">
                <a:latin typeface="Tahoma"/>
                <a:cs typeface="Tahoma"/>
              </a:rPr>
              <a:t>for </a:t>
            </a:r>
            <a:r>
              <a:rPr sz="2400" spc="-5" dirty="0">
                <a:latin typeface="Tahoma"/>
                <a:cs typeface="Tahoma"/>
              </a:rPr>
              <a:t>recording</a:t>
            </a:r>
            <a:r>
              <a:rPr sz="2400" spc="-70" dirty="0">
                <a:latin typeface="Tahoma"/>
                <a:cs typeface="Tahoma"/>
              </a:rPr>
              <a:t> </a:t>
            </a:r>
            <a:r>
              <a:rPr sz="2400" spc="-5" dirty="0">
                <a:latin typeface="Tahoma"/>
                <a:cs typeface="Tahoma"/>
              </a:rPr>
              <a:t>observation</a:t>
            </a:r>
            <a:endParaRPr sz="2400">
              <a:latin typeface="Tahoma"/>
              <a:cs typeface="Tahoma"/>
            </a:endParaRPr>
          </a:p>
          <a:p>
            <a:pPr marL="355600" indent="-342900">
              <a:lnSpc>
                <a:spcPct val="100000"/>
              </a:lnSpc>
              <a:spcBef>
                <a:spcPts val="290"/>
              </a:spcBef>
              <a:buFont typeface="Arial"/>
              <a:buChar char="•"/>
              <a:tabLst>
                <a:tab pos="354965" algn="l"/>
                <a:tab pos="355600" algn="l"/>
              </a:tabLst>
            </a:pPr>
            <a:r>
              <a:rPr sz="2400" spc="-5" dirty="0">
                <a:solidFill>
                  <a:srgbClr val="C00000"/>
                </a:solidFill>
                <a:latin typeface="Tahoma"/>
                <a:cs typeface="Tahoma"/>
              </a:rPr>
              <a:t>Interview </a:t>
            </a:r>
            <a:r>
              <a:rPr sz="2400" dirty="0">
                <a:solidFill>
                  <a:srgbClr val="C00000"/>
                </a:solidFill>
                <a:latin typeface="Tahoma"/>
                <a:cs typeface="Tahoma"/>
              </a:rPr>
              <a:t>guide </a:t>
            </a:r>
            <a:r>
              <a:rPr sz="2400" dirty="0">
                <a:latin typeface="Tahoma"/>
                <a:cs typeface="Tahoma"/>
              </a:rPr>
              <a:t>: </a:t>
            </a:r>
            <a:r>
              <a:rPr sz="2400" spc="-5" dirty="0">
                <a:latin typeface="Tahoma"/>
                <a:cs typeface="Tahoma"/>
              </a:rPr>
              <a:t>Suggestive</a:t>
            </a:r>
            <a:r>
              <a:rPr sz="2400" spc="-50" dirty="0">
                <a:latin typeface="Tahoma"/>
                <a:cs typeface="Tahoma"/>
              </a:rPr>
              <a:t> </a:t>
            </a:r>
            <a:r>
              <a:rPr sz="2400" spc="-15" dirty="0">
                <a:latin typeface="Tahoma"/>
                <a:cs typeface="Tahoma"/>
              </a:rPr>
              <a:t>Reference</a:t>
            </a:r>
            <a:endParaRPr sz="2400">
              <a:latin typeface="Tahoma"/>
              <a:cs typeface="Tahoma"/>
            </a:endParaRPr>
          </a:p>
          <a:p>
            <a:pPr marL="355600" indent="-342900">
              <a:lnSpc>
                <a:spcPct val="100000"/>
              </a:lnSpc>
              <a:spcBef>
                <a:spcPts val="290"/>
              </a:spcBef>
              <a:buFont typeface="Arial"/>
              <a:buChar char="•"/>
              <a:tabLst>
                <a:tab pos="354965" algn="l"/>
                <a:tab pos="355600" algn="l"/>
              </a:tabLst>
            </a:pPr>
            <a:r>
              <a:rPr sz="2400" spc="-5" dirty="0">
                <a:solidFill>
                  <a:srgbClr val="C00000"/>
                </a:solidFill>
                <a:latin typeface="Tahoma"/>
                <a:cs typeface="Tahoma"/>
              </a:rPr>
              <a:t>Check </a:t>
            </a:r>
            <a:r>
              <a:rPr sz="2400" dirty="0">
                <a:solidFill>
                  <a:srgbClr val="C00000"/>
                </a:solidFill>
                <a:latin typeface="Tahoma"/>
                <a:cs typeface="Tahoma"/>
              </a:rPr>
              <a:t>List </a:t>
            </a:r>
            <a:r>
              <a:rPr sz="2400" dirty="0">
                <a:latin typeface="Tahoma"/>
                <a:cs typeface="Tahoma"/>
              </a:rPr>
              <a:t>: A list </a:t>
            </a:r>
            <a:r>
              <a:rPr sz="2400" spc="-5" dirty="0">
                <a:latin typeface="Tahoma"/>
                <a:cs typeface="Tahoma"/>
              </a:rPr>
              <a:t>pertinent to </a:t>
            </a:r>
            <a:r>
              <a:rPr sz="2400" dirty="0">
                <a:latin typeface="Tahoma"/>
                <a:cs typeface="Tahoma"/>
              </a:rPr>
              <a:t>an</a:t>
            </a:r>
            <a:r>
              <a:rPr sz="2400" spc="-45" dirty="0">
                <a:latin typeface="Tahoma"/>
                <a:cs typeface="Tahoma"/>
              </a:rPr>
              <a:t> </a:t>
            </a:r>
            <a:r>
              <a:rPr sz="2400" spc="-5" dirty="0">
                <a:latin typeface="Tahoma"/>
                <a:cs typeface="Tahoma"/>
              </a:rPr>
              <a:t>object</a:t>
            </a:r>
            <a:endParaRPr sz="2400">
              <a:latin typeface="Tahoma"/>
              <a:cs typeface="Tahoma"/>
            </a:endParaRPr>
          </a:p>
          <a:p>
            <a:pPr marL="355600" indent="-342900">
              <a:lnSpc>
                <a:spcPct val="100000"/>
              </a:lnSpc>
              <a:spcBef>
                <a:spcPts val="285"/>
              </a:spcBef>
              <a:buFont typeface="Arial"/>
              <a:buChar char="•"/>
              <a:tabLst>
                <a:tab pos="354965" algn="l"/>
                <a:tab pos="355600" algn="l"/>
              </a:tabLst>
            </a:pPr>
            <a:r>
              <a:rPr sz="2400" spc="-5" dirty="0">
                <a:solidFill>
                  <a:srgbClr val="C00000"/>
                </a:solidFill>
                <a:latin typeface="Tahoma"/>
                <a:cs typeface="Tahoma"/>
              </a:rPr>
              <a:t>Rating Scale </a:t>
            </a:r>
            <a:r>
              <a:rPr sz="2400" dirty="0">
                <a:latin typeface="Tahoma"/>
                <a:cs typeface="Tahoma"/>
              </a:rPr>
              <a:t>: </a:t>
            </a:r>
            <a:r>
              <a:rPr sz="2400" spc="-5" dirty="0">
                <a:latin typeface="Tahoma"/>
                <a:cs typeface="Tahoma"/>
              </a:rPr>
              <a:t>Measuring</a:t>
            </a:r>
            <a:r>
              <a:rPr sz="2400" spc="10" dirty="0">
                <a:latin typeface="Tahoma"/>
                <a:cs typeface="Tahoma"/>
              </a:rPr>
              <a:t> </a:t>
            </a:r>
            <a:r>
              <a:rPr sz="2400" spc="-5" dirty="0">
                <a:latin typeface="Tahoma"/>
                <a:cs typeface="Tahoma"/>
              </a:rPr>
              <a:t>attitude</a:t>
            </a:r>
            <a:endParaRPr sz="2400">
              <a:latin typeface="Tahoma"/>
              <a:cs typeface="Tahoma"/>
            </a:endParaRPr>
          </a:p>
          <a:p>
            <a:pPr marL="355600" indent="-342900">
              <a:lnSpc>
                <a:spcPct val="100000"/>
              </a:lnSpc>
              <a:spcBef>
                <a:spcPts val="290"/>
              </a:spcBef>
              <a:buFont typeface="Arial"/>
              <a:buChar char="•"/>
              <a:tabLst>
                <a:tab pos="354965" algn="l"/>
                <a:tab pos="355600" algn="l"/>
              </a:tabLst>
            </a:pPr>
            <a:r>
              <a:rPr sz="2400" dirty="0">
                <a:solidFill>
                  <a:srgbClr val="C00000"/>
                </a:solidFill>
                <a:latin typeface="Tahoma"/>
                <a:cs typeface="Tahoma"/>
              </a:rPr>
              <a:t>Opinionnaire </a:t>
            </a:r>
            <a:r>
              <a:rPr sz="2400" dirty="0">
                <a:latin typeface="Tahoma"/>
                <a:cs typeface="Tahoma"/>
              </a:rPr>
              <a:t>: List of </a:t>
            </a:r>
            <a:r>
              <a:rPr sz="2400" spc="-5" dirty="0">
                <a:latin typeface="Tahoma"/>
                <a:cs typeface="Tahoma"/>
              </a:rPr>
              <a:t>questions to </a:t>
            </a:r>
            <a:r>
              <a:rPr sz="2400" dirty="0">
                <a:latin typeface="Tahoma"/>
                <a:cs typeface="Tahoma"/>
              </a:rPr>
              <a:t>an</a:t>
            </a:r>
            <a:r>
              <a:rPr sz="2400" spc="-95" dirty="0">
                <a:latin typeface="Tahoma"/>
                <a:cs typeface="Tahoma"/>
              </a:rPr>
              <a:t> </a:t>
            </a:r>
            <a:r>
              <a:rPr sz="2400" dirty="0">
                <a:latin typeface="Tahoma"/>
                <a:cs typeface="Tahoma"/>
              </a:rPr>
              <a:t>issue</a:t>
            </a:r>
            <a:endParaRPr sz="2400">
              <a:latin typeface="Tahoma"/>
              <a:cs typeface="Tahoma"/>
            </a:endParaRPr>
          </a:p>
          <a:p>
            <a:pPr marL="355600" indent="-342900">
              <a:lnSpc>
                <a:spcPct val="100000"/>
              </a:lnSpc>
              <a:spcBef>
                <a:spcPts val="290"/>
              </a:spcBef>
              <a:buFont typeface="Arial"/>
              <a:buChar char="•"/>
              <a:tabLst>
                <a:tab pos="354965" algn="l"/>
                <a:tab pos="355600" algn="l"/>
              </a:tabLst>
            </a:pPr>
            <a:r>
              <a:rPr sz="2400" spc="-5" dirty="0">
                <a:solidFill>
                  <a:srgbClr val="C00000"/>
                </a:solidFill>
                <a:latin typeface="Tahoma"/>
                <a:cs typeface="Tahoma"/>
              </a:rPr>
              <a:t>Document</a:t>
            </a:r>
            <a:r>
              <a:rPr sz="2400" spc="-40" dirty="0">
                <a:solidFill>
                  <a:srgbClr val="C00000"/>
                </a:solidFill>
                <a:latin typeface="Tahoma"/>
                <a:cs typeface="Tahoma"/>
              </a:rPr>
              <a:t> </a:t>
            </a:r>
            <a:r>
              <a:rPr sz="2400" spc="-5" dirty="0">
                <a:solidFill>
                  <a:srgbClr val="C00000"/>
                </a:solidFill>
                <a:latin typeface="Tahoma"/>
                <a:cs typeface="Tahoma"/>
              </a:rPr>
              <a:t>sched</a:t>
            </a:r>
            <a:r>
              <a:rPr sz="2400" spc="-5" dirty="0">
                <a:latin typeface="Tahoma"/>
                <a:cs typeface="Tahoma"/>
              </a:rPr>
              <a:t>ule</a:t>
            </a:r>
            <a:endParaRPr sz="2400">
              <a:latin typeface="Tahoma"/>
              <a:cs typeface="Tahoma"/>
            </a:endParaRPr>
          </a:p>
          <a:p>
            <a:pPr marL="355600" marR="1294765" indent="-342900">
              <a:lnSpc>
                <a:spcPts val="2590"/>
              </a:lnSpc>
              <a:spcBef>
                <a:spcPts val="615"/>
              </a:spcBef>
              <a:buFont typeface="Arial"/>
              <a:buChar char="•"/>
              <a:tabLst>
                <a:tab pos="354965" algn="l"/>
                <a:tab pos="355600" algn="l"/>
              </a:tabLst>
            </a:pPr>
            <a:r>
              <a:rPr sz="2400" spc="-5" dirty="0">
                <a:solidFill>
                  <a:srgbClr val="C00000"/>
                </a:solidFill>
                <a:latin typeface="Tahoma"/>
                <a:cs typeface="Tahoma"/>
              </a:rPr>
              <a:t>Schedule </a:t>
            </a:r>
            <a:r>
              <a:rPr sz="2400" spc="-10" dirty="0">
                <a:solidFill>
                  <a:srgbClr val="C00000"/>
                </a:solidFill>
                <a:latin typeface="Tahoma"/>
                <a:cs typeface="Tahoma"/>
              </a:rPr>
              <a:t>for </a:t>
            </a:r>
            <a:r>
              <a:rPr sz="2400" spc="-5" dirty="0">
                <a:solidFill>
                  <a:srgbClr val="C00000"/>
                </a:solidFill>
                <a:latin typeface="Tahoma"/>
                <a:cs typeface="Tahoma"/>
              </a:rPr>
              <a:t>Institutions </a:t>
            </a:r>
            <a:r>
              <a:rPr sz="2400" dirty="0">
                <a:latin typeface="Tahoma"/>
                <a:cs typeface="Tahoma"/>
              </a:rPr>
              <a:t>: Used </a:t>
            </a:r>
            <a:r>
              <a:rPr sz="2400" spc="-10" dirty="0">
                <a:latin typeface="Tahoma"/>
                <a:cs typeface="Tahoma"/>
              </a:rPr>
              <a:t>for survey </a:t>
            </a:r>
            <a:r>
              <a:rPr sz="2400" dirty="0">
                <a:latin typeface="Tahoma"/>
                <a:cs typeface="Tahoma"/>
              </a:rPr>
              <a:t>of  organizations</a:t>
            </a:r>
            <a:endParaRPr sz="2400">
              <a:latin typeface="Tahoma"/>
              <a:cs typeface="Tahoma"/>
            </a:endParaRPr>
          </a:p>
        </p:txBody>
      </p:sp>
    </p:spTree>
    <p:extLst>
      <p:ext uri="{BB962C8B-B14F-4D97-AF65-F5344CB8AC3E}">
        <p14:creationId xmlns:p14="http://schemas.microsoft.com/office/powerpoint/2010/main" val="47560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514600" y="762000"/>
            <a:ext cx="4876800" cy="693420"/>
          </a:xfrm>
        </p:spPr>
        <p:txBody>
          <a:bodyPr>
            <a:normAutofit fontScale="90000"/>
          </a:bodyPr>
          <a:lstStyle/>
          <a:p>
            <a:r>
              <a:rPr lang="en-US" dirty="0" smtClean="0">
                <a:solidFill>
                  <a:srgbClr val="FF0000"/>
                </a:solidFill>
              </a:rPr>
              <a:t>Home work-2</a:t>
            </a:r>
            <a:br>
              <a:rPr lang="en-US" dirty="0" smtClean="0">
                <a:solidFill>
                  <a:srgbClr val="FF0000"/>
                </a:solidFill>
              </a:rPr>
            </a:br>
            <a:r>
              <a:rPr lang="en-US" sz="3100" dirty="0" smtClean="0">
                <a:solidFill>
                  <a:srgbClr val="FF0000"/>
                </a:solidFill>
              </a:rPr>
              <a:t>Marks-5</a:t>
            </a:r>
            <a:endParaRPr lang="en-US" sz="3100" dirty="0">
              <a:solidFill>
                <a:srgbClr val="FF0000"/>
              </a:solidFill>
            </a:endParaRPr>
          </a:p>
        </p:txBody>
      </p:sp>
      <p:sp>
        <p:nvSpPr>
          <p:cNvPr id="4" name="Subtitle 3"/>
          <p:cNvSpPr>
            <a:spLocks noGrp="1"/>
          </p:cNvSpPr>
          <p:nvPr>
            <p:ph type="subTitle" idx="1"/>
          </p:nvPr>
        </p:nvSpPr>
        <p:spPr>
          <a:xfrm>
            <a:off x="838200" y="2209800"/>
            <a:ext cx="7772400" cy="2769989"/>
          </a:xfrm>
        </p:spPr>
        <p:txBody>
          <a:bodyPr/>
          <a:lstStyle/>
          <a:p>
            <a:pPr algn="just"/>
            <a:r>
              <a:rPr lang="en-US" sz="3600" dirty="0"/>
              <a:t>Collect slogans and quotations that question gender discrimination and promote gender equality.</a:t>
            </a:r>
            <a:endParaRPr lang="en-US" sz="3600" dirty="0">
              <a:solidFill>
                <a:srgbClr val="002060"/>
              </a:solidFill>
            </a:endParaRPr>
          </a:p>
        </p:txBody>
      </p:sp>
    </p:spTree>
    <p:extLst>
      <p:ext uri="{BB962C8B-B14F-4D97-AF65-F5344CB8AC3E}">
        <p14:creationId xmlns:p14="http://schemas.microsoft.com/office/powerpoint/2010/main" val="3770561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6686" y="461898"/>
            <a:ext cx="7701280" cy="635000"/>
          </a:xfrm>
          <a:prstGeom prst="rect">
            <a:avLst/>
          </a:prstGeom>
        </p:spPr>
        <p:txBody>
          <a:bodyPr vert="horz" wrap="square" lIns="0" tIns="12065" rIns="0" bIns="0" rtlCol="0">
            <a:spAutoFit/>
          </a:bodyPr>
          <a:lstStyle/>
          <a:p>
            <a:pPr marL="12700">
              <a:lnSpc>
                <a:spcPct val="100000"/>
              </a:lnSpc>
              <a:spcBef>
                <a:spcPts val="95"/>
              </a:spcBef>
              <a:tabLst>
                <a:tab pos="2085975" algn="l"/>
                <a:tab pos="4534535" algn="l"/>
              </a:tabLst>
            </a:pPr>
            <a:r>
              <a:rPr sz="4000" dirty="0"/>
              <a:t>Life</a:t>
            </a:r>
            <a:r>
              <a:rPr sz="4000" spc="-20" dirty="0"/>
              <a:t> </a:t>
            </a:r>
            <a:r>
              <a:rPr sz="4000" dirty="0"/>
              <a:t>Skills	</a:t>
            </a:r>
            <a:r>
              <a:rPr sz="4000" spc="-5" dirty="0"/>
              <a:t>a</a:t>
            </a:r>
            <a:r>
              <a:rPr sz="4000" dirty="0"/>
              <a:t> Researcher	Needs to</a:t>
            </a:r>
            <a:r>
              <a:rPr sz="4000" spc="-110" dirty="0"/>
              <a:t> </a:t>
            </a:r>
            <a:r>
              <a:rPr sz="4000" dirty="0"/>
              <a:t>Develop</a:t>
            </a:r>
            <a:endParaRPr sz="4000"/>
          </a:p>
        </p:txBody>
      </p:sp>
      <p:sp>
        <p:nvSpPr>
          <p:cNvPr id="3" name="object 3"/>
          <p:cNvSpPr txBox="1"/>
          <p:nvPr/>
        </p:nvSpPr>
        <p:spPr>
          <a:xfrm>
            <a:off x="535940" y="1631950"/>
            <a:ext cx="7806055" cy="3672204"/>
          </a:xfrm>
          <a:prstGeom prst="rect">
            <a:avLst/>
          </a:prstGeom>
        </p:spPr>
        <p:txBody>
          <a:bodyPr vert="horz" wrap="square" lIns="0" tIns="13335" rIns="0" bIns="0" rtlCol="0">
            <a:spAutoFit/>
          </a:bodyPr>
          <a:lstStyle/>
          <a:p>
            <a:pPr marL="355600" marR="80010" indent="-342900">
              <a:lnSpc>
                <a:spcPct val="100000"/>
              </a:lnSpc>
              <a:spcBef>
                <a:spcPts val="105"/>
              </a:spcBef>
              <a:buFont typeface="Arial"/>
              <a:buChar char="•"/>
              <a:tabLst>
                <a:tab pos="354965" algn="l"/>
                <a:tab pos="355600" algn="l"/>
              </a:tabLst>
            </a:pPr>
            <a:r>
              <a:rPr sz="2600" spc="-10" dirty="0">
                <a:solidFill>
                  <a:srgbClr val="C00000"/>
                </a:solidFill>
                <a:latin typeface="Tahoma"/>
                <a:cs typeface="Tahoma"/>
              </a:rPr>
              <a:t>Reading </a:t>
            </a:r>
            <a:r>
              <a:rPr sz="2600" dirty="0">
                <a:latin typeface="Tahoma"/>
                <a:cs typeface="Tahoma"/>
              </a:rPr>
              <a:t>: Books, news </a:t>
            </a:r>
            <a:r>
              <a:rPr sz="2600" spc="-60" dirty="0">
                <a:latin typeface="Tahoma"/>
                <a:cs typeface="Tahoma"/>
              </a:rPr>
              <a:t>paper, </a:t>
            </a:r>
            <a:r>
              <a:rPr sz="2600" dirty="0">
                <a:latin typeface="Tahoma"/>
                <a:cs typeface="Tahoma"/>
              </a:rPr>
              <a:t>magazines, manuals  </a:t>
            </a:r>
            <a:r>
              <a:rPr sz="2600" spc="-5" dirty="0">
                <a:latin typeface="Tahoma"/>
                <a:cs typeface="Tahoma"/>
              </a:rPr>
              <a:t>etc</a:t>
            </a:r>
            <a:endParaRPr sz="2600">
              <a:latin typeface="Tahoma"/>
              <a:cs typeface="Tahoma"/>
            </a:endParaRPr>
          </a:p>
          <a:p>
            <a:pPr marL="355600" indent="-342900">
              <a:lnSpc>
                <a:spcPct val="100000"/>
              </a:lnSpc>
              <a:spcBef>
                <a:spcPts val="625"/>
              </a:spcBef>
              <a:buFont typeface="Arial"/>
              <a:buChar char="•"/>
              <a:tabLst>
                <a:tab pos="354965" algn="l"/>
                <a:tab pos="355600" algn="l"/>
              </a:tabLst>
            </a:pPr>
            <a:r>
              <a:rPr sz="2600" dirty="0">
                <a:solidFill>
                  <a:srgbClr val="C00000"/>
                </a:solidFill>
                <a:latin typeface="Tahoma"/>
                <a:cs typeface="Tahoma"/>
              </a:rPr>
              <a:t>Listening </a:t>
            </a:r>
            <a:r>
              <a:rPr sz="2600" dirty="0">
                <a:latin typeface="Tahoma"/>
                <a:cs typeface="Tahoma"/>
              </a:rPr>
              <a:t>: to </a:t>
            </a:r>
            <a:r>
              <a:rPr sz="2600" spc="-5" dirty="0">
                <a:latin typeface="Tahoma"/>
                <a:cs typeface="Tahoma"/>
              </a:rPr>
              <a:t>friends, </a:t>
            </a:r>
            <a:r>
              <a:rPr sz="2600" spc="-15" dirty="0">
                <a:latin typeface="Tahoma"/>
                <a:cs typeface="Tahoma"/>
              </a:rPr>
              <a:t>radio,</a:t>
            </a:r>
            <a:r>
              <a:rPr sz="2600" spc="-50" dirty="0">
                <a:latin typeface="Tahoma"/>
                <a:cs typeface="Tahoma"/>
              </a:rPr>
              <a:t> </a:t>
            </a:r>
            <a:r>
              <a:rPr sz="2600" spc="-5" dirty="0">
                <a:latin typeface="Tahoma"/>
                <a:cs typeface="Tahoma"/>
              </a:rPr>
              <a:t>television</a:t>
            </a:r>
            <a:endParaRPr sz="2600">
              <a:latin typeface="Tahoma"/>
              <a:cs typeface="Tahoma"/>
            </a:endParaRPr>
          </a:p>
          <a:p>
            <a:pPr marL="355600" indent="-342900">
              <a:lnSpc>
                <a:spcPct val="100000"/>
              </a:lnSpc>
              <a:spcBef>
                <a:spcPts val="625"/>
              </a:spcBef>
              <a:buFont typeface="Arial"/>
              <a:buChar char="•"/>
              <a:tabLst>
                <a:tab pos="354965" algn="l"/>
                <a:tab pos="355600" algn="l"/>
              </a:tabLst>
            </a:pPr>
            <a:r>
              <a:rPr sz="2600" spc="-15" dirty="0">
                <a:solidFill>
                  <a:srgbClr val="C00000"/>
                </a:solidFill>
                <a:latin typeface="Tahoma"/>
                <a:cs typeface="Tahoma"/>
              </a:rPr>
              <a:t>Watching </a:t>
            </a:r>
            <a:r>
              <a:rPr sz="2600" dirty="0">
                <a:latin typeface="Tahoma"/>
                <a:cs typeface="Tahoma"/>
              </a:rPr>
              <a:t>: </a:t>
            </a:r>
            <a:r>
              <a:rPr sz="2600" spc="-5" dirty="0">
                <a:latin typeface="Tahoma"/>
                <a:cs typeface="Tahoma"/>
              </a:rPr>
              <a:t>watch children, friends, social </a:t>
            </a:r>
            <a:r>
              <a:rPr sz="2600" dirty="0">
                <a:latin typeface="Tahoma"/>
                <a:cs typeface="Tahoma"/>
              </a:rPr>
              <a:t>issues,</a:t>
            </a:r>
            <a:r>
              <a:rPr sz="2600" spc="5" dirty="0">
                <a:latin typeface="Tahoma"/>
                <a:cs typeface="Tahoma"/>
              </a:rPr>
              <a:t> </a:t>
            </a:r>
            <a:r>
              <a:rPr sz="2600" spc="-20" dirty="0">
                <a:latin typeface="Tahoma"/>
                <a:cs typeface="Tahoma"/>
              </a:rPr>
              <a:t>tv</a:t>
            </a:r>
            <a:endParaRPr sz="2600">
              <a:latin typeface="Tahoma"/>
              <a:cs typeface="Tahoma"/>
            </a:endParaRPr>
          </a:p>
          <a:p>
            <a:pPr marL="355600" indent="-342900">
              <a:lnSpc>
                <a:spcPct val="100000"/>
              </a:lnSpc>
              <a:spcBef>
                <a:spcPts val="620"/>
              </a:spcBef>
              <a:buFont typeface="Arial"/>
              <a:buChar char="•"/>
              <a:tabLst>
                <a:tab pos="354965" algn="l"/>
                <a:tab pos="355600" algn="l"/>
              </a:tabLst>
            </a:pPr>
            <a:r>
              <a:rPr sz="2600" dirty="0">
                <a:solidFill>
                  <a:srgbClr val="C00000"/>
                </a:solidFill>
                <a:latin typeface="Tahoma"/>
                <a:cs typeface="Tahoma"/>
              </a:rPr>
              <a:t>Choosing</a:t>
            </a:r>
            <a:r>
              <a:rPr sz="2600" dirty="0">
                <a:latin typeface="Tahoma"/>
                <a:cs typeface="Tahoma"/>
              </a:rPr>
              <a:t>: </a:t>
            </a:r>
            <a:r>
              <a:rPr sz="2600" spc="-5" dirty="0">
                <a:latin typeface="Tahoma"/>
                <a:cs typeface="Tahoma"/>
              </a:rPr>
              <a:t>choose</a:t>
            </a:r>
            <a:r>
              <a:rPr sz="2600" spc="-40" dirty="0">
                <a:latin typeface="Tahoma"/>
                <a:cs typeface="Tahoma"/>
              </a:rPr>
              <a:t> </a:t>
            </a:r>
            <a:r>
              <a:rPr sz="2600" spc="-5" dirty="0">
                <a:latin typeface="Tahoma"/>
                <a:cs typeface="Tahoma"/>
              </a:rPr>
              <a:t>deliberately</a:t>
            </a:r>
            <a:endParaRPr sz="2600">
              <a:latin typeface="Tahoma"/>
              <a:cs typeface="Tahoma"/>
            </a:endParaRPr>
          </a:p>
          <a:p>
            <a:pPr marL="355600" indent="-342900">
              <a:lnSpc>
                <a:spcPct val="100000"/>
              </a:lnSpc>
              <a:spcBef>
                <a:spcPts val="630"/>
              </a:spcBef>
              <a:buFont typeface="Arial"/>
              <a:buChar char="•"/>
              <a:tabLst>
                <a:tab pos="354965" algn="l"/>
                <a:tab pos="355600" algn="l"/>
              </a:tabLst>
            </a:pPr>
            <a:r>
              <a:rPr sz="2600" dirty="0">
                <a:solidFill>
                  <a:srgbClr val="C00000"/>
                </a:solidFill>
                <a:latin typeface="Tahoma"/>
                <a:cs typeface="Tahoma"/>
              </a:rPr>
              <a:t>Questioning</a:t>
            </a:r>
            <a:r>
              <a:rPr sz="2600" dirty="0">
                <a:latin typeface="Tahoma"/>
                <a:cs typeface="Tahoma"/>
              </a:rPr>
              <a:t>: Question </a:t>
            </a:r>
            <a:r>
              <a:rPr sz="2600" spc="-5" dirty="0">
                <a:latin typeface="Tahoma"/>
                <a:cs typeface="Tahoma"/>
              </a:rPr>
              <a:t>the information </a:t>
            </a:r>
            <a:r>
              <a:rPr sz="2600" dirty="0">
                <a:latin typeface="Tahoma"/>
                <a:cs typeface="Tahoma"/>
              </a:rPr>
              <a:t>we</a:t>
            </a:r>
            <a:r>
              <a:rPr sz="2600" spc="-60" dirty="0">
                <a:latin typeface="Tahoma"/>
                <a:cs typeface="Tahoma"/>
              </a:rPr>
              <a:t> </a:t>
            </a:r>
            <a:r>
              <a:rPr sz="2600" spc="-10" dirty="0">
                <a:latin typeface="Tahoma"/>
                <a:cs typeface="Tahoma"/>
              </a:rPr>
              <a:t>receive</a:t>
            </a:r>
            <a:endParaRPr sz="2600">
              <a:latin typeface="Tahoma"/>
              <a:cs typeface="Tahoma"/>
            </a:endParaRPr>
          </a:p>
          <a:p>
            <a:pPr marL="355600" indent="-342900">
              <a:lnSpc>
                <a:spcPct val="100000"/>
              </a:lnSpc>
              <a:spcBef>
                <a:spcPts val="620"/>
              </a:spcBef>
              <a:buFont typeface="Arial"/>
              <a:buChar char="•"/>
              <a:tabLst>
                <a:tab pos="354965" algn="l"/>
                <a:tab pos="355600" algn="l"/>
              </a:tabLst>
            </a:pPr>
            <a:r>
              <a:rPr sz="2600" spc="-5" dirty="0">
                <a:solidFill>
                  <a:srgbClr val="C00000"/>
                </a:solidFill>
                <a:latin typeface="Tahoma"/>
                <a:cs typeface="Tahoma"/>
              </a:rPr>
              <a:t>Summarizing </a:t>
            </a:r>
            <a:r>
              <a:rPr sz="2600" dirty="0">
                <a:latin typeface="Tahoma"/>
                <a:cs typeface="Tahoma"/>
              </a:rPr>
              <a:t>: </a:t>
            </a:r>
            <a:r>
              <a:rPr sz="2600" spc="-5" dirty="0">
                <a:latin typeface="Tahoma"/>
                <a:cs typeface="Tahoma"/>
              </a:rPr>
              <a:t>summarize </a:t>
            </a:r>
            <a:r>
              <a:rPr sz="2600" dirty="0">
                <a:latin typeface="Tahoma"/>
                <a:cs typeface="Tahoma"/>
              </a:rPr>
              <a:t>information. </a:t>
            </a:r>
            <a:r>
              <a:rPr sz="2600" spc="-5" dirty="0">
                <a:latin typeface="Tahoma"/>
                <a:cs typeface="Tahoma"/>
              </a:rPr>
              <a:t>Organize</a:t>
            </a:r>
            <a:r>
              <a:rPr sz="2600" spc="-80" dirty="0">
                <a:latin typeface="Tahoma"/>
                <a:cs typeface="Tahoma"/>
              </a:rPr>
              <a:t> </a:t>
            </a:r>
            <a:r>
              <a:rPr sz="2600" dirty="0">
                <a:latin typeface="Tahoma"/>
                <a:cs typeface="Tahoma"/>
              </a:rPr>
              <a:t>it</a:t>
            </a:r>
            <a:endParaRPr sz="2600">
              <a:latin typeface="Tahoma"/>
              <a:cs typeface="Tahoma"/>
            </a:endParaRPr>
          </a:p>
          <a:p>
            <a:pPr marL="355600" indent="-342900">
              <a:lnSpc>
                <a:spcPct val="100000"/>
              </a:lnSpc>
              <a:spcBef>
                <a:spcPts val="625"/>
              </a:spcBef>
              <a:buFont typeface="Arial"/>
              <a:buChar char="•"/>
              <a:tabLst>
                <a:tab pos="354965" algn="l"/>
                <a:tab pos="355600" algn="l"/>
              </a:tabLst>
            </a:pPr>
            <a:r>
              <a:rPr sz="2600" spc="-5" dirty="0">
                <a:solidFill>
                  <a:srgbClr val="C00000"/>
                </a:solidFill>
                <a:latin typeface="Tahoma"/>
                <a:cs typeface="Tahoma"/>
              </a:rPr>
              <a:t>Writing</a:t>
            </a:r>
            <a:r>
              <a:rPr sz="2600" spc="-5" dirty="0">
                <a:latin typeface="Tahoma"/>
                <a:cs typeface="Tahoma"/>
              </a:rPr>
              <a:t>: </a:t>
            </a:r>
            <a:r>
              <a:rPr sz="2600" dirty="0">
                <a:latin typeface="Tahoma"/>
                <a:cs typeface="Tahoma"/>
              </a:rPr>
              <a:t>to </a:t>
            </a:r>
            <a:r>
              <a:rPr sz="2600" spc="-10" dirty="0">
                <a:latin typeface="Tahoma"/>
                <a:cs typeface="Tahoma"/>
              </a:rPr>
              <a:t>convey your </a:t>
            </a:r>
            <a:r>
              <a:rPr sz="2600" dirty="0">
                <a:latin typeface="Tahoma"/>
                <a:cs typeface="Tahoma"/>
              </a:rPr>
              <a:t>mind to another</a:t>
            </a:r>
            <a:r>
              <a:rPr sz="2600" spc="-15" dirty="0">
                <a:latin typeface="Tahoma"/>
                <a:cs typeface="Tahoma"/>
              </a:rPr>
              <a:t> </a:t>
            </a:r>
            <a:r>
              <a:rPr sz="2600" dirty="0">
                <a:latin typeface="Tahoma"/>
                <a:cs typeface="Tahoma"/>
              </a:rPr>
              <a:t>mind</a:t>
            </a:r>
            <a:endParaRPr sz="2600">
              <a:latin typeface="Tahoma"/>
              <a:cs typeface="Tahoma"/>
            </a:endParaRPr>
          </a:p>
        </p:txBody>
      </p:sp>
    </p:spTree>
    <p:extLst>
      <p:ext uri="{BB962C8B-B14F-4D97-AF65-F5344CB8AC3E}">
        <p14:creationId xmlns:p14="http://schemas.microsoft.com/office/powerpoint/2010/main" val="3853080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3275" y="227075"/>
            <a:ext cx="1450848" cy="12984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4800" y="228600"/>
            <a:ext cx="1447800" cy="1295400"/>
          </a:xfrm>
          <a:custGeom>
            <a:avLst/>
            <a:gdLst/>
            <a:ahLst/>
            <a:cxnLst/>
            <a:rect l="l" t="t" r="r" b="b"/>
            <a:pathLst>
              <a:path w="1447800" h="1295400">
                <a:moveTo>
                  <a:pt x="0" y="1295400"/>
                </a:moveTo>
                <a:lnTo>
                  <a:pt x="1447800" y="1295400"/>
                </a:lnTo>
                <a:lnTo>
                  <a:pt x="1447800" y="0"/>
                </a:lnTo>
                <a:lnTo>
                  <a:pt x="0" y="0"/>
                </a:lnTo>
                <a:lnTo>
                  <a:pt x="0" y="1295400"/>
                </a:lnTo>
                <a:close/>
              </a:path>
            </a:pathLst>
          </a:custGeom>
          <a:solidFill>
            <a:srgbClr val="FFFFFF"/>
          </a:solidFill>
        </p:spPr>
        <p:txBody>
          <a:bodyPr wrap="square" lIns="0" tIns="0" rIns="0" bIns="0" rtlCol="0"/>
          <a:lstStyle/>
          <a:p>
            <a:endParaRPr/>
          </a:p>
        </p:txBody>
      </p:sp>
      <p:sp>
        <p:nvSpPr>
          <p:cNvPr id="4" name="object 4"/>
          <p:cNvSpPr txBox="1"/>
          <p:nvPr/>
        </p:nvSpPr>
        <p:spPr>
          <a:xfrm>
            <a:off x="535940" y="1101598"/>
            <a:ext cx="7948295" cy="4445704"/>
          </a:xfrm>
          <a:prstGeom prst="rect">
            <a:avLst/>
          </a:prstGeom>
        </p:spPr>
        <p:txBody>
          <a:bodyPr vert="horz" wrap="square" lIns="0" tIns="12065" rIns="0" bIns="0" rtlCol="0">
            <a:spAutoFit/>
          </a:bodyPr>
          <a:lstStyle/>
          <a:p>
            <a:pPr marL="355600" indent="-342900">
              <a:lnSpc>
                <a:spcPct val="100000"/>
              </a:lnSpc>
              <a:spcBef>
                <a:spcPts val="95"/>
              </a:spcBef>
              <a:buChar char="•"/>
              <a:tabLst>
                <a:tab pos="355600" algn="l"/>
                <a:tab pos="356235" algn="l"/>
              </a:tabLst>
            </a:pPr>
            <a:r>
              <a:rPr sz="2200" spc="-5" dirty="0">
                <a:latin typeface="Arial"/>
                <a:cs typeface="Arial"/>
              </a:rPr>
              <a:t>Positivist perspective: reality exists and can be</a:t>
            </a:r>
            <a:r>
              <a:rPr sz="2200" spc="60" dirty="0">
                <a:latin typeface="Arial"/>
                <a:cs typeface="Arial"/>
              </a:rPr>
              <a:t> </a:t>
            </a:r>
            <a:r>
              <a:rPr sz="2200" spc="-5" dirty="0">
                <a:latin typeface="Arial"/>
                <a:cs typeface="Arial"/>
              </a:rPr>
              <a:t>studied</a:t>
            </a:r>
            <a:endParaRPr sz="2200" dirty="0">
              <a:latin typeface="Arial"/>
              <a:cs typeface="Arial"/>
            </a:endParaRPr>
          </a:p>
          <a:p>
            <a:pPr>
              <a:lnSpc>
                <a:spcPct val="100000"/>
              </a:lnSpc>
              <a:spcBef>
                <a:spcPts val="50"/>
              </a:spcBef>
              <a:buFont typeface="Arial"/>
              <a:buChar char="•"/>
            </a:pPr>
            <a:endParaRPr sz="2700" dirty="0">
              <a:latin typeface="Times New Roman"/>
              <a:cs typeface="Times New Roman"/>
            </a:endParaRPr>
          </a:p>
          <a:p>
            <a:pPr marL="355600" marR="356870" indent="-342900">
              <a:lnSpc>
                <a:spcPct val="80400"/>
              </a:lnSpc>
              <a:buChar char="•"/>
              <a:tabLst>
                <a:tab pos="355600" algn="l"/>
                <a:tab pos="356235" algn="l"/>
              </a:tabLst>
            </a:pPr>
            <a:r>
              <a:rPr sz="2200" spc="-5" dirty="0">
                <a:latin typeface="Arial"/>
                <a:cs typeface="Arial"/>
              </a:rPr>
              <a:t>Common view</a:t>
            </a:r>
            <a:r>
              <a:rPr sz="2000" spc="-5" dirty="0">
                <a:latin typeface="Arial"/>
                <a:cs typeface="Arial"/>
              </a:rPr>
              <a:t>: Qualitative methods help </a:t>
            </a:r>
            <a:r>
              <a:rPr sz="2000" dirty="0">
                <a:latin typeface="Arial"/>
                <a:cs typeface="Arial"/>
              </a:rPr>
              <a:t>“to check, </a:t>
            </a:r>
            <a:r>
              <a:rPr sz="2000" spc="-20" dirty="0">
                <a:latin typeface="Arial"/>
                <a:cs typeface="Arial"/>
              </a:rPr>
              <a:t>qualify, </a:t>
            </a:r>
            <a:r>
              <a:rPr sz="2000" dirty="0">
                <a:latin typeface="Arial"/>
                <a:cs typeface="Arial"/>
              </a:rPr>
              <a:t>and  enrich the findings from the more established </a:t>
            </a:r>
            <a:r>
              <a:rPr sz="2000" spc="-5" dirty="0" smtClean="0">
                <a:latin typeface="Arial"/>
                <a:cs typeface="Arial"/>
              </a:rPr>
              <a:t>analytical</a:t>
            </a:r>
            <a:r>
              <a:rPr sz="2000" spc="-40" dirty="0" smtClean="0">
                <a:latin typeface="Arial"/>
                <a:cs typeface="Arial"/>
              </a:rPr>
              <a:t> </a:t>
            </a:r>
            <a:r>
              <a:rPr sz="2000" spc="-5" dirty="0">
                <a:latin typeface="Arial"/>
                <a:cs typeface="Arial"/>
              </a:rPr>
              <a:t>approaches.”</a:t>
            </a:r>
            <a:endParaRPr sz="2000" dirty="0">
              <a:latin typeface="Arial"/>
              <a:cs typeface="Arial"/>
            </a:endParaRPr>
          </a:p>
          <a:p>
            <a:pPr>
              <a:lnSpc>
                <a:spcPct val="100000"/>
              </a:lnSpc>
              <a:spcBef>
                <a:spcPts val="20"/>
              </a:spcBef>
              <a:buFont typeface="Arial"/>
              <a:buChar char="•"/>
            </a:pPr>
            <a:endParaRPr sz="1750" dirty="0">
              <a:latin typeface="Times New Roman"/>
              <a:cs typeface="Times New Roman"/>
            </a:endParaRPr>
          </a:p>
          <a:p>
            <a:pPr marL="355600" indent="-342900">
              <a:lnSpc>
                <a:spcPct val="100000"/>
              </a:lnSpc>
              <a:buChar char="•"/>
              <a:tabLst>
                <a:tab pos="355600" algn="l"/>
                <a:tab pos="356235" algn="l"/>
              </a:tabLst>
            </a:pPr>
            <a:r>
              <a:rPr sz="2200" spc="-5" dirty="0">
                <a:latin typeface="Arial"/>
                <a:cs typeface="Arial"/>
              </a:rPr>
              <a:t>Qualitative approaches can provide insight</a:t>
            </a:r>
            <a:r>
              <a:rPr sz="2200" spc="35" dirty="0">
                <a:latin typeface="Arial"/>
                <a:cs typeface="Arial"/>
              </a:rPr>
              <a:t> </a:t>
            </a:r>
            <a:r>
              <a:rPr sz="2200" spc="-5" dirty="0">
                <a:latin typeface="Arial"/>
                <a:cs typeface="Arial"/>
              </a:rPr>
              <a:t>into:</a:t>
            </a:r>
            <a:endParaRPr sz="2200" dirty="0">
              <a:latin typeface="Arial"/>
              <a:cs typeface="Arial"/>
            </a:endParaRPr>
          </a:p>
          <a:p>
            <a:pPr marL="870585" lvl="1" indent="-457200">
              <a:lnSpc>
                <a:spcPts val="2160"/>
              </a:lnSpc>
              <a:spcBef>
                <a:spcPts val="10"/>
              </a:spcBef>
              <a:buChar char="–"/>
              <a:tabLst>
                <a:tab pos="870585" algn="l"/>
                <a:tab pos="871219" algn="l"/>
              </a:tabLst>
            </a:pPr>
            <a:r>
              <a:rPr sz="2000" spc="-5" dirty="0">
                <a:latin typeface="Arial"/>
                <a:cs typeface="Arial"/>
              </a:rPr>
              <a:t>peoples’ </a:t>
            </a:r>
            <a:r>
              <a:rPr sz="2000" b="1" dirty="0">
                <a:latin typeface="Arial"/>
                <a:cs typeface="Arial"/>
              </a:rPr>
              <a:t>perceptions </a:t>
            </a:r>
            <a:r>
              <a:rPr sz="2000" dirty="0">
                <a:latin typeface="Arial"/>
                <a:cs typeface="Arial"/>
              </a:rPr>
              <a:t>and their observed </a:t>
            </a:r>
            <a:r>
              <a:rPr sz="2000" b="1" dirty="0">
                <a:latin typeface="Arial"/>
                <a:cs typeface="Arial"/>
              </a:rPr>
              <a:t>practices</a:t>
            </a:r>
            <a:r>
              <a:rPr sz="2000" dirty="0">
                <a:latin typeface="Arial"/>
                <a:cs typeface="Arial"/>
              </a:rPr>
              <a:t>: the</a:t>
            </a:r>
            <a:r>
              <a:rPr sz="2000" spc="-240" dirty="0">
                <a:latin typeface="Arial"/>
                <a:cs typeface="Arial"/>
              </a:rPr>
              <a:t> </a:t>
            </a:r>
            <a:r>
              <a:rPr sz="2000" dirty="0">
                <a:latin typeface="Arial"/>
                <a:cs typeface="Arial"/>
              </a:rPr>
              <a:t>why</a:t>
            </a:r>
          </a:p>
          <a:p>
            <a:pPr marL="870585">
              <a:lnSpc>
                <a:spcPts val="2160"/>
              </a:lnSpc>
            </a:pPr>
            <a:r>
              <a:rPr sz="2000" dirty="0">
                <a:latin typeface="Arial"/>
                <a:cs typeface="Arial"/>
              </a:rPr>
              <a:t>and the</a:t>
            </a:r>
            <a:r>
              <a:rPr sz="2000" spc="-40" dirty="0">
                <a:latin typeface="Arial"/>
                <a:cs typeface="Arial"/>
              </a:rPr>
              <a:t> </a:t>
            </a:r>
            <a:r>
              <a:rPr sz="2000" dirty="0">
                <a:latin typeface="Arial"/>
                <a:cs typeface="Arial"/>
              </a:rPr>
              <a:t>how</a:t>
            </a:r>
          </a:p>
          <a:p>
            <a:pPr marL="870585" lvl="1" indent="-457200">
              <a:lnSpc>
                <a:spcPct val="100000"/>
              </a:lnSpc>
              <a:buChar char="–"/>
              <a:tabLst>
                <a:tab pos="870585" algn="l"/>
                <a:tab pos="871219" algn="l"/>
              </a:tabLst>
            </a:pPr>
            <a:r>
              <a:rPr sz="2000" dirty="0">
                <a:latin typeface="Arial"/>
                <a:cs typeface="Arial"/>
              </a:rPr>
              <a:t>process; change over</a:t>
            </a:r>
            <a:r>
              <a:rPr sz="2000" spc="-90" dirty="0">
                <a:latin typeface="Arial"/>
                <a:cs typeface="Arial"/>
              </a:rPr>
              <a:t> </a:t>
            </a:r>
            <a:r>
              <a:rPr sz="2000" spc="-5" dirty="0">
                <a:latin typeface="Arial"/>
                <a:cs typeface="Arial"/>
              </a:rPr>
              <a:t>time</a:t>
            </a:r>
            <a:endParaRPr sz="2000" dirty="0">
              <a:latin typeface="Arial"/>
              <a:cs typeface="Arial"/>
            </a:endParaRPr>
          </a:p>
          <a:p>
            <a:pPr marL="870585" marR="352425" lvl="1" indent="-457200">
              <a:lnSpc>
                <a:spcPts val="1920"/>
              </a:lnSpc>
              <a:spcBef>
                <a:spcPts val="465"/>
              </a:spcBef>
              <a:buChar char="–"/>
              <a:tabLst>
                <a:tab pos="870585" algn="l"/>
                <a:tab pos="871219" algn="l"/>
                <a:tab pos="5198110" algn="l"/>
              </a:tabLst>
            </a:pPr>
            <a:r>
              <a:rPr sz="2000" dirty="0">
                <a:latin typeface="Arial"/>
                <a:cs typeface="Arial"/>
              </a:rPr>
              <a:t>“rich </a:t>
            </a:r>
            <a:r>
              <a:rPr sz="2000" spc="-5" dirty="0">
                <a:latin typeface="Arial"/>
                <a:cs typeface="Arial"/>
              </a:rPr>
              <a:t>description” </a:t>
            </a:r>
            <a:r>
              <a:rPr sz="2000" dirty="0">
                <a:latin typeface="Arial"/>
                <a:cs typeface="Arial"/>
              </a:rPr>
              <a:t>such </a:t>
            </a:r>
            <a:r>
              <a:rPr sz="2000" spc="-5" dirty="0">
                <a:latin typeface="Arial"/>
                <a:cs typeface="Arial"/>
              </a:rPr>
              <a:t>as</a:t>
            </a:r>
            <a:r>
              <a:rPr sz="2000" spc="-40" dirty="0">
                <a:latin typeface="Arial"/>
                <a:cs typeface="Arial"/>
              </a:rPr>
              <a:t> </a:t>
            </a:r>
            <a:r>
              <a:rPr sz="2000" dirty="0">
                <a:latin typeface="Arial"/>
                <a:cs typeface="Arial"/>
              </a:rPr>
              <a:t>the </a:t>
            </a:r>
            <a:r>
              <a:rPr sz="2000" spc="-5" dirty="0">
                <a:latin typeface="Arial"/>
                <a:cs typeface="Arial"/>
              </a:rPr>
              <a:t>multiple	</a:t>
            </a:r>
            <a:r>
              <a:rPr sz="2000" dirty="0">
                <a:latin typeface="Arial"/>
                <a:cs typeface="Arial"/>
              </a:rPr>
              <a:t>meanings</a:t>
            </a:r>
            <a:r>
              <a:rPr sz="2000" spc="-90" dirty="0">
                <a:latin typeface="Arial"/>
                <a:cs typeface="Arial"/>
              </a:rPr>
              <a:t> </a:t>
            </a:r>
            <a:r>
              <a:rPr sz="2000" dirty="0">
                <a:latin typeface="Arial"/>
                <a:cs typeface="Arial"/>
              </a:rPr>
              <a:t>associated  with terms and</a:t>
            </a:r>
            <a:r>
              <a:rPr sz="2000" spc="-55" dirty="0">
                <a:latin typeface="Arial"/>
                <a:cs typeface="Arial"/>
              </a:rPr>
              <a:t> </a:t>
            </a:r>
            <a:r>
              <a:rPr sz="2000" dirty="0">
                <a:latin typeface="Arial"/>
                <a:cs typeface="Arial"/>
              </a:rPr>
              <a:t>behaviors</a:t>
            </a:r>
          </a:p>
          <a:p>
            <a:pPr marL="870585" lvl="1" indent="-457200">
              <a:lnSpc>
                <a:spcPts val="2160"/>
              </a:lnSpc>
              <a:spcBef>
                <a:spcPts val="15"/>
              </a:spcBef>
              <a:buChar char="–"/>
              <a:tabLst>
                <a:tab pos="870585" algn="l"/>
                <a:tab pos="871219" algn="l"/>
              </a:tabLst>
            </a:pPr>
            <a:r>
              <a:rPr sz="2000" dirty="0">
                <a:latin typeface="Arial"/>
                <a:cs typeface="Arial"/>
              </a:rPr>
              <a:t>the </a:t>
            </a:r>
            <a:r>
              <a:rPr sz="2000" spc="-10" dirty="0">
                <a:latin typeface="Arial"/>
                <a:cs typeface="Arial"/>
              </a:rPr>
              <a:t>individual’s </a:t>
            </a:r>
            <a:r>
              <a:rPr sz="2000" spc="-5" dirty="0">
                <a:latin typeface="Arial"/>
                <a:cs typeface="Arial"/>
              </a:rPr>
              <a:t>point </a:t>
            </a:r>
            <a:r>
              <a:rPr sz="2000" dirty="0">
                <a:latin typeface="Arial"/>
                <a:cs typeface="Arial"/>
              </a:rPr>
              <a:t>of </a:t>
            </a:r>
            <a:r>
              <a:rPr sz="2000" spc="-25" dirty="0">
                <a:latin typeface="Arial"/>
                <a:cs typeface="Arial"/>
              </a:rPr>
              <a:t>view, </a:t>
            </a:r>
            <a:r>
              <a:rPr sz="2000" dirty="0">
                <a:latin typeface="Arial"/>
                <a:cs typeface="Arial"/>
              </a:rPr>
              <a:t>a reminder that </a:t>
            </a:r>
            <a:r>
              <a:rPr sz="2000" spc="-5" dirty="0">
                <a:latin typeface="Arial"/>
                <a:cs typeface="Arial"/>
              </a:rPr>
              <a:t>people are</a:t>
            </a:r>
            <a:r>
              <a:rPr sz="2000" spc="-75" dirty="0">
                <a:latin typeface="Arial"/>
                <a:cs typeface="Arial"/>
              </a:rPr>
              <a:t> </a:t>
            </a:r>
            <a:r>
              <a:rPr sz="2000" dirty="0">
                <a:latin typeface="Arial"/>
                <a:cs typeface="Arial"/>
              </a:rPr>
              <a:t>“active</a:t>
            </a:r>
          </a:p>
          <a:p>
            <a:pPr marL="870585">
              <a:lnSpc>
                <a:spcPts val="2150"/>
              </a:lnSpc>
            </a:pPr>
            <a:r>
              <a:rPr sz="2000" dirty="0">
                <a:latin typeface="Arial"/>
                <a:cs typeface="Arial"/>
              </a:rPr>
              <a:t>participants </a:t>
            </a:r>
            <a:r>
              <a:rPr sz="2000" spc="-5" dirty="0">
                <a:latin typeface="Arial"/>
                <a:cs typeface="Arial"/>
              </a:rPr>
              <a:t>in </a:t>
            </a:r>
            <a:r>
              <a:rPr sz="2000" dirty="0">
                <a:latin typeface="Arial"/>
                <a:cs typeface="Arial"/>
              </a:rPr>
              <a:t>constructing their own </a:t>
            </a:r>
            <a:r>
              <a:rPr sz="2000" spc="-5" dirty="0">
                <a:latin typeface="Arial"/>
                <a:cs typeface="Arial"/>
              </a:rPr>
              <a:t>future” </a:t>
            </a:r>
            <a:r>
              <a:rPr sz="2000" dirty="0">
                <a:latin typeface="Arial"/>
                <a:cs typeface="Arial"/>
              </a:rPr>
              <a:t>(Booth </a:t>
            </a:r>
            <a:r>
              <a:rPr sz="2000" spc="-5" dirty="0">
                <a:latin typeface="Arial"/>
                <a:cs typeface="Arial"/>
              </a:rPr>
              <a:t>et al.</a:t>
            </a:r>
            <a:r>
              <a:rPr sz="2000" spc="-195" dirty="0">
                <a:latin typeface="Arial"/>
                <a:cs typeface="Arial"/>
              </a:rPr>
              <a:t> </a:t>
            </a:r>
            <a:r>
              <a:rPr sz="2000" dirty="0">
                <a:latin typeface="Arial"/>
                <a:cs typeface="Arial"/>
              </a:rPr>
              <a:t>2006)</a:t>
            </a:r>
          </a:p>
          <a:p>
            <a:pPr marL="870585" lvl="1" indent="-457200">
              <a:lnSpc>
                <a:spcPts val="2390"/>
              </a:lnSpc>
              <a:buChar char="–"/>
              <a:tabLst>
                <a:tab pos="870585" algn="l"/>
                <a:tab pos="871219" algn="l"/>
              </a:tabLst>
            </a:pPr>
            <a:r>
              <a:rPr sz="2000" spc="-5" dirty="0">
                <a:latin typeface="Arial"/>
                <a:cs typeface="Arial"/>
              </a:rPr>
              <a:t>the </a:t>
            </a:r>
            <a:r>
              <a:rPr sz="2000" dirty="0">
                <a:latin typeface="Arial"/>
                <a:cs typeface="Arial"/>
              </a:rPr>
              <a:t>constraints of everyday</a:t>
            </a:r>
            <a:r>
              <a:rPr sz="2000" spc="-110" dirty="0">
                <a:latin typeface="Arial"/>
                <a:cs typeface="Arial"/>
              </a:rPr>
              <a:t> </a:t>
            </a:r>
            <a:r>
              <a:rPr sz="2000" spc="-5" dirty="0">
                <a:latin typeface="Arial"/>
                <a:cs typeface="Arial"/>
              </a:rPr>
              <a:t>life</a:t>
            </a:r>
            <a:endParaRPr sz="2000" dirty="0">
              <a:latin typeface="Arial"/>
              <a:cs typeface="Arial"/>
            </a:endParaRPr>
          </a:p>
        </p:txBody>
      </p:sp>
      <p:sp>
        <p:nvSpPr>
          <p:cNvPr id="5" name="object 5"/>
          <p:cNvSpPr txBox="1"/>
          <p:nvPr/>
        </p:nvSpPr>
        <p:spPr>
          <a:xfrm>
            <a:off x="8504935" y="6427114"/>
            <a:ext cx="102870" cy="208279"/>
          </a:xfrm>
          <a:prstGeom prst="rect">
            <a:avLst/>
          </a:prstGeom>
        </p:spPr>
        <p:txBody>
          <a:bodyPr vert="horz" wrap="square" lIns="0" tIns="12700" rIns="0" bIns="0" rtlCol="0">
            <a:spAutoFit/>
          </a:bodyPr>
          <a:lstStyle/>
          <a:p>
            <a:pPr marL="12700">
              <a:lnSpc>
                <a:spcPct val="100000"/>
              </a:lnSpc>
              <a:spcBef>
                <a:spcPts val="100"/>
              </a:spcBef>
            </a:pPr>
            <a:r>
              <a:rPr sz="1200" spc="-60" dirty="0">
                <a:solidFill>
                  <a:srgbClr val="888888"/>
                </a:solidFill>
                <a:latin typeface="Arial"/>
                <a:cs typeface="Arial"/>
              </a:rPr>
              <a:t>5</a:t>
            </a:r>
            <a:endParaRPr sz="1200">
              <a:latin typeface="Arial"/>
              <a:cs typeface="Arial"/>
            </a:endParaRPr>
          </a:p>
        </p:txBody>
      </p:sp>
      <p:sp>
        <p:nvSpPr>
          <p:cNvPr id="6" name="object 6"/>
          <p:cNvSpPr txBox="1">
            <a:spLocks noGrp="1"/>
          </p:cNvSpPr>
          <p:nvPr>
            <p:ph type="title"/>
          </p:nvPr>
        </p:nvSpPr>
        <p:spPr>
          <a:xfrm>
            <a:off x="2246757" y="294259"/>
            <a:ext cx="5400040" cy="574040"/>
          </a:xfrm>
          <a:prstGeom prst="rect">
            <a:avLst/>
          </a:prstGeom>
        </p:spPr>
        <p:txBody>
          <a:bodyPr vert="horz" wrap="square" lIns="0" tIns="12700" rIns="0" bIns="0" rtlCol="0">
            <a:spAutoFit/>
          </a:bodyPr>
          <a:lstStyle/>
          <a:p>
            <a:pPr marL="12700">
              <a:lnSpc>
                <a:spcPct val="100000"/>
              </a:lnSpc>
              <a:spcBef>
                <a:spcPts val="100"/>
              </a:spcBef>
            </a:pPr>
            <a:r>
              <a:rPr sz="3600" dirty="0"/>
              <a:t>Why </a:t>
            </a:r>
            <a:r>
              <a:rPr sz="3600" spc="-5" dirty="0"/>
              <a:t>Qualitative</a:t>
            </a:r>
            <a:r>
              <a:rPr sz="3600" spc="-110" dirty="0"/>
              <a:t> </a:t>
            </a:r>
            <a:r>
              <a:rPr sz="3600" spc="-5" dirty="0"/>
              <a:t>Methods?</a:t>
            </a:r>
            <a:endParaRPr sz="3600"/>
          </a:p>
        </p:txBody>
      </p:sp>
    </p:spTree>
    <p:extLst>
      <p:ext uri="{BB962C8B-B14F-4D97-AF65-F5344CB8AC3E}">
        <p14:creationId xmlns:p14="http://schemas.microsoft.com/office/powerpoint/2010/main" val="525184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3534" y="683133"/>
            <a:ext cx="2634615"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008080"/>
                </a:solidFill>
                <a:latin typeface="Georgia"/>
                <a:cs typeface="Georgia"/>
              </a:rPr>
              <a:t>Vision for</a:t>
            </a:r>
            <a:r>
              <a:rPr sz="2400" b="1" spc="-95" dirty="0">
                <a:solidFill>
                  <a:srgbClr val="008080"/>
                </a:solidFill>
                <a:latin typeface="Georgia"/>
                <a:cs typeface="Georgia"/>
              </a:rPr>
              <a:t> </a:t>
            </a:r>
            <a:r>
              <a:rPr sz="2400" b="1" dirty="0">
                <a:solidFill>
                  <a:srgbClr val="008080"/>
                </a:solidFill>
                <a:latin typeface="Georgia"/>
                <a:cs typeface="Georgia"/>
              </a:rPr>
              <a:t>Mixed</a:t>
            </a:r>
            <a:endParaRPr sz="2400">
              <a:latin typeface="Georgia"/>
              <a:cs typeface="Georgia"/>
            </a:endParaRPr>
          </a:p>
        </p:txBody>
      </p:sp>
      <p:sp>
        <p:nvSpPr>
          <p:cNvPr id="3" name="object 3"/>
          <p:cNvSpPr txBox="1">
            <a:spLocks noGrp="1"/>
          </p:cNvSpPr>
          <p:nvPr>
            <p:ph type="title"/>
          </p:nvPr>
        </p:nvSpPr>
        <p:spPr>
          <a:xfrm>
            <a:off x="1265300" y="1048588"/>
            <a:ext cx="1393190" cy="391795"/>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008080"/>
                </a:solidFill>
                <a:latin typeface="Georgia"/>
                <a:cs typeface="Georgia"/>
              </a:rPr>
              <a:t>Methods</a:t>
            </a:r>
            <a:endParaRPr sz="2400">
              <a:latin typeface="Georgia"/>
              <a:cs typeface="Georgia"/>
            </a:endParaRPr>
          </a:p>
        </p:txBody>
      </p:sp>
      <p:sp>
        <p:nvSpPr>
          <p:cNvPr id="4" name="object 4"/>
          <p:cNvSpPr txBox="1"/>
          <p:nvPr/>
        </p:nvSpPr>
        <p:spPr>
          <a:xfrm>
            <a:off x="1179982" y="1415034"/>
            <a:ext cx="1562100"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008080"/>
                </a:solidFill>
                <a:latin typeface="Georgia"/>
                <a:cs typeface="Georgia"/>
              </a:rPr>
              <a:t>A</a:t>
            </a:r>
            <a:r>
              <a:rPr sz="2400" b="1" spc="5" dirty="0">
                <a:solidFill>
                  <a:srgbClr val="008080"/>
                </a:solidFill>
                <a:latin typeface="Georgia"/>
                <a:cs typeface="Georgia"/>
              </a:rPr>
              <a:t>p</a:t>
            </a:r>
            <a:r>
              <a:rPr sz="2400" b="1" dirty="0">
                <a:solidFill>
                  <a:srgbClr val="008080"/>
                </a:solidFill>
                <a:latin typeface="Georgia"/>
                <a:cs typeface="Georgia"/>
              </a:rPr>
              <a:t>proach</a:t>
            </a:r>
            <a:endParaRPr sz="2400">
              <a:latin typeface="Georgia"/>
              <a:cs typeface="Georgia"/>
            </a:endParaRPr>
          </a:p>
        </p:txBody>
      </p:sp>
      <p:sp>
        <p:nvSpPr>
          <p:cNvPr id="5" name="object 5"/>
          <p:cNvSpPr/>
          <p:nvPr/>
        </p:nvSpPr>
        <p:spPr>
          <a:xfrm>
            <a:off x="4671271" y="550418"/>
            <a:ext cx="3122496" cy="5490714"/>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5311902" y="1169924"/>
            <a:ext cx="2766060" cy="2356485"/>
          </a:xfrm>
          <a:prstGeom prst="rect">
            <a:avLst/>
          </a:prstGeom>
        </p:spPr>
        <p:txBody>
          <a:bodyPr vert="horz" wrap="square" lIns="0" tIns="55880" rIns="0" bIns="0" rtlCol="0">
            <a:spAutoFit/>
          </a:bodyPr>
          <a:lstStyle/>
          <a:p>
            <a:pPr marL="511809" marR="796925" indent="635" algn="ctr">
              <a:lnSpc>
                <a:spcPts val="2080"/>
              </a:lnSpc>
              <a:spcBef>
                <a:spcPts val="440"/>
              </a:spcBef>
            </a:pPr>
            <a:r>
              <a:rPr sz="2000" spc="-5" dirty="0">
                <a:latin typeface="Arial"/>
                <a:cs typeface="Arial"/>
              </a:rPr>
              <a:t>Initial </a:t>
            </a:r>
            <a:r>
              <a:rPr sz="2000" dirty="0">
                <a:latin typeface="Arial"/>
                <a:cs typeface="Arial"/>
              </a:rPr>
              <a:t>qual  interviews</a:t>
            </a:r>
            <a:r>
              <a:rPr sz="2000" spc="-100" dirty="0">
                <a:latin typeface="Arial"/>
                <a:cs typeface="Arial"/>
              </a:rPr>
              <a:t> </a:t>
            </a:r>
            <a:r>
              <a:rPr sz="2000" dirty="0">
                <a:latin typeface="Wingdings"/>
                <a:cs typeface="Wingdings"/>
              </a:rPr>
              <a:t></a:t>
            </a:r>
            <a:endParaRPr sz="2000">
              <a:latin typeface="Wingdings"/>
              <a:cs typeface="Wingdings"/>
            </a:endParaRPr>
          </a:p>
          <a:p>
            <a:pPr marR="283845" algn="ctr">
              <a:lnSpc>
                <a:spcPct val="100000"/>
              </a:lnSpc>
              <a:spcBef>
                <a:spcPts val="445"/>
              </a:spcBef>
            </a:pPr>
            <a:r>
              <a:rPr sz="2000" dirty="0">
                <a:latin typeface="Arial"/>
                <a:cs typeface="Arial"/>
              </a:rPr>
              <a:t>Quant</a:t>
            </a:r>
            <a:r>
              <a:rPr sz="2000" spc="-35" dirty="0">
                <a:latin typeface="Arial"/>
                <a:cs typeface="Arial"/>
              </a:rPr>
              <a:t> </a:t>
            </a:r>
            <a:r>
              <a:rPr sz="2000" dirty="0">
                <a:latin typeface="Arial"/>
                <a:cs typeface="Arial"/>
              </a:rPr>
              <a:t>pretest</a:t>
            </a:r>
            <a:endParaRPr sz="2000">
              <a:latin typeface="Arial"/>
              <a:cs typeface="Arial"/>
            </a:endParaRPr>
          </a:p>
          <a:p>
            <a:pPr>
              <a:lnSpc>
                <a:spcPct val="100000"/>
              </a:lnSpc>
            </a:pPr>
            <a:endParaRPr sz="2200">
              <a:latin typeface="Times New Roman"/>
              <a:cs typeface="Times New Roman"/>
            </a:endParaRPr>
          </a:p>
          <a:p>
            <a:pPr>
              <a:lnSpc>
                <a:spcPct val="100000"/>
              </a:lnSpc>
              <a:spcBef>
                <a:spcPts val="30"/>
              </a:spcBef>
            </a:pPr>
            <a:endParaRPr sz="2750">
              <a:latin typeface="Times New Roman"/>
              <a:cs typeface="Times New Roman"/>
            </a:endParaRPr>
          </a:p>
          <a:p>
            <a:pPr algn="ctr">
              <a:lnSpc>
                <a:spcPct val="100000"/>
              </a:lnSpc>
            </a:pPr>
            <a:r>
              <a:rPr sz="2000" dirty="0">
                <a:latin typeface="Arial"/>
                <a:cs typeface="Arial"/>
              </a:rPr>
              <a:t>Quant survey &amp;</a:t>
            </a:r>
            <a:r>
              <a:rPr sz="2000" spc="-100" dirty="0">
                <a:latin typeface="Arial"/>
                <a:cs typeface="Arial"/>
              </a:rPr>
              <a:t> </a:t>
            </a:r>
            <a:r>
              <a:rPr sz="2000" dirty="0">
                <a:latin typeface="Arial"/>
                <a:cs typeface="Arial"/>
              </a:rPr>
              <a:t>analysis</a:t>
            </a:r>
            <a:endParaRPr sz="2000">
              <a:latin typeface="Arial"/>
              <a:cs typeface="Arial"/>
            </a:endParaRPr>
          </a:p>
          <a:p>
            <a:pPr algn="ctr">
              <a:lnSpc>
                <a:spcPct val="100000"/>
              </a:lnSpc>
              <a:spcBef>
                <a:spcPts val="480"/>
              </a:spcBef>
            </a:pPr>
            <a:r>
              <a:rPr sz="2000" dirty="0">
                <a:latin typeface="Arial"/>
                <a:cs typeface="Arial"/>
              </a:rPr>
              <a:t>Indepth qual</a:t>
            </a:r>
            <a:r>
              <a:rPr sz="2000" spc="-65" dirty="0">
                <a:latin typeface="Arial"/>
                <a:cs typeface="Arial"/>
              </a:rPr>
              <a:t> </a:t>
            </a:r>
            <a:r>
              <a:rPr sz="2000" dirty="0">
                <a:latin typeface="Arial"/>
                <a:cs typeface="Arial"/>
              </a:rPr>
              <a:t>interviews</a:t>
            </a:r>
            <a:endParaRPr sz="2000">
              <a:latin typeface="Arial"/>
              <a:cs typeface="Arial"/>
            </a:endParaRPr>
          </a:p>
        </p:txBody>
      </p:sp>
      <p:sp>
        <p:nvSpPr>
          <p:cNvPr id="7" name="object 7"/>
          <p:cNvSpPr txBox="1"/>
          <p:nvPr/>
        </p:nvSpPr>
        <p:spPr>
          <a:xfrm>
            <a:off x="6075934" y="4467859"/>
            <a:ext cx="1069340" cy="755015"/>
          </a:xfrm>
          <a:prstGeom prst="rect">
            <a:avLst/>
          </a:prstGeom>
        </p:spPr>
        <p:txBody>
          <a:bodyPr vert="horz" wrap="square" lIns="0" tIns="50165" rIns="0" bIns="0" rtlCol="0">
            <a:spAutoFit/>
          </a:bodyPr>
          <a:lstStyle/>
          <a:p>
            <a:pPr marL="12700" marR="5080" indent="36195">
              <a:lnSpc>
                <a:spcPts val="2750"/>
              </a:lnSpc>
              <a:spcBef>
                <a:spcPts val="395"/>
              </a:spcBef>
            </a:pPr>
            <a:r>
              <a:rPr sz="2500" spc="-120" dirty="0">
                <a:latin typeface="Arial"/>
                <a:cs typeface="Arial"/>
              </a:rPr>
              <a:t>Ground  </a:t>
            </a:r>
            <a:r>
              <a:rPr sz="2500" spc="80" dirty="0">
                <a:latin typeface="Arial"/>
                <a:cs typeface="Arial"/>
              </a:rPr>
              <a:t>t</a:t>
            </a:r>
            <a:r>
              <a:rPr sz="2500" spc="100" dirty="0">
                <a:latin typeface="Arial"/>
                <a:cs typeface="Arial"/>
              </a:rPr>
              <a:t>r</a:t>
            </a:r>
            <a:r>
              <a:rPr sz="2500" spc="-55" dirty="0">
                <a:latin typeface="Arial"/>
                <a:cs typeface="Arial"/>
              </a:rPr>
              <a:t>uthing</a:t>
            </a:r>
            <a:endParaRPr sz="2500">
              <a:latin typeface="Arial"/>
              <a:cs typeface="Arial"/>
            </a:endParaRPr>
          </a:p>
        </p:txBody>
      </p:sp>
      <p:sp>
        <p:nvSpPr>
          <p:cNvPr id="8" name="object 8"/>
          <p:cNvSpPr txBox="1"/>
          <p:nvPr/>
        </p:nvSpPr>
        <p:spPr>
          <a:xfrm>
            <a:off x="540512" y="2777439"/>
            <a:ext cx="2838450" cy="1854835"/>
          </a:xfrm>
          <a:prstGeom prst="rect">
            <a:avLst/>
          </a:prstGeom>
        </p:spPr>
        <p:txBody>
          <a:bodyPr vert="horz" wrap="square" lIns="0" tIns="12700" rIns="0" bIns="0" rtlCol="0">
            <a:spAutoFit/>
          </a:bodyPr>
          <a:lstStyle/>
          <a:p>
            <a:pPr marL="12700" marR="5080" indent="1270" algn="ctr">
              <a:lnSpc>
                <a:spcPct val="100000"/>
              </a:lnSpc>
              <a:spcBef>
                <a:spcPts val="100"/>
              </a:spcBef>
            </a:pPr>
            <a:r>
              <a:rPr sz="2400" dirty="0">
                <a:latin typeface="Arial"/>
                <a:cs typeface="Arial"/>
              </a:rPr>
              <a:t>A </a:t>
            </a:r>
            <a:r>
              <a:rPr sz="2400" spc="-5" dirty="0">
                <a:latin typeface="Arial"/>
                <a:cs typeface="Arial"/>
              </a:rPr>
              <a:t>sequenced  interactive approach  </a:t>
            </a:r>
            <a:r>
              <a:rPr sz="2400" dirty="0">
                <a:latin typeface="Arial"/>
                <a:cs typeface="Arial"/>
              </a:rPr>
              <a:t>of </a:t>
            </a:r>
            <a:r>
              <a:rPr sz="2400" spc="-5" dirty="0">
                <a:latin typeface="Arial"/>
                <a:cs typeface="Arial"/>
              </a:rPr>
              <a:t>qualitative and  quantitative</a:t>
            </a:r>
            <a:r>
              <a:rPr sz="2400" spc="-20" dirty="0">
                <a:latin typeface="Arial"/>
                <a:cs typeface="Arial"/>
              </a:rPr>
              <a:t> </a:t>
            </a:r>
            <a:r>
              <a:rPr sz="2400" spc="-5" dirty="0">
                <a:latin typeface="Arial"/>
                <a:cs typeface="Arial"/>
              </a:rPr>
              <a:t>methods  and</a:t>
            </a:r>
            <a:r>
              <a:rPr sz="2400" dirty="0">
                <a:latin typeface="Arial"/>
                <a:cs typeface="Arial"/>
              </a:rPr>
              <a:t> </a:t>
            </a:r>
            <a:r>
              <a:rPr sz="2400" spc="-5" dirty="0">
                <a:latin typeface="Arial"/>
                <a:cs typeface="Arial"/>
              </a:rPr>
              <a:t>analysis</a:t>
            </a:r>
            <a:endParaRPr sz="2400">
              <a:latin typeface="Arial"/>
              <a:cs typeface="Arial"/>
            </a:endParaRPr>
          </a:p>
        </p:txBody>
      </p:sp>
      <p:sp>
        <p:nvSpPr>
          <p:cNvPr id="9" name="object 9"/>
          <p:cNvSpPr txBox="1"/>
          <p:nvPr/>
        </p:nvSpPr>
        <p:spPr>
          <a:xfrm>
            <a:off x="8504935" y="6427114"/>
            <a:ext cx="102870" cy="208279"/>
          </a:xfrm>
          <a:prstGeom prst="rect">
            <a:avLst/>
          </a:prstGeom>
        </p:spPr>
        <p:txBody>
          <a:bodyPr vert="horz" wrap="square" lIns="0" tIns="12700" rIns="0" bIns="0" rtlCol="0">
            <a:spAutoFit/>
          </a:bodyPr>
          <a:lstStyle/>
          <a:p>
            <a:pPr marL="12700">
              <a:lnSpc>
                <a:spcPct val="100000"/>
              </a:lnSpc>
              <a:spcBef>
                <a:spcPts val="100"/>
              </a:spcBef>
            </a:pPr>
            <a:r>
              <a:rPr sz="1200" spc="-60" dirty="0">
                <a:solidFill>
                  <a:srgbClr val="888888"/>
                </a:solidFill>
                <a:latin typeface="Arial"/>
                <a:cs typeface="Arial"/>
              </a:rPr>
              <a:t>6</a:t>
            </a:r>
            <a:endParaRPr sz="1200">
              <a:latin typeface="Arial"/>
              <a:cs typeface="Arial"/>
            </a:endParaRPr>
          </a:p>
        </p:txBody>
      </p:sp>
    </p:spTree>
    <p:extLst>
      <p:ext uri="{BB962C8B-B14F-4D97-AF65-F5344CB8AC3E}">
        <p14:creationId xmlns:p14="http://schemas.microsoft.com/office/powerpoint/2010/main" val="2218688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3275" y="227075"/>
            <a:ext cx="1450848" cy="12984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4800" y="228600"/>
            <a:ext cx="1447800" cy="1295400"/>
          </a:xfrm>
          <a:custGeom>
            <a:avLst/>
            <a:gdLst/>
            <a:ahLst/>
            <a:cxnLst/>
            <a:rect l="l" t="t" r="r" b="b"/>
            <a:pathLst>
              <a:path w="1447800" h="1295400">
                <a:moveTo>
                  <a:pt x="0" y="1295400"/>
                </a:moveTo>
                <a:lnTo>
                  <a:pt x="1447800" y="1295400"/>
                </a:lnTo>
                <a:lnTo>
                  <a:pt x="1447800" y="0"/>
                </a:lnTo>
                <a:lnTo>
                  <a:pt x="0" y="0"/>
                </a:lnTo>
                <a:lnTo>
                  <a:pt x="0" y="1295400"/>
                </a:lnTo>
                <a:close/>
              </a:path>
            </a:pathLst>
          </a:custGeom>
          <a:solidFill>
            <a:srgbClr val="FFFFFF"/>
          </a:solidFill>
        </p:spPr>
        <p:txBody>
          <a:bodyPr wrap="square" lIns="0" tIns="0" rIns="0" bIns="0" rtlCol="0"/>
          <a:lstStyle/>
          <a:p>
            <a:endParaRPr/>
          </a:p>
        </p:txBody>
      </p:sp>
      <p:sp>
        <p:nvSpPr>
          <p:cNvPr id="4" name="object 4"/>
          <p:cNvSpPr/>
          <p:nvPr/>
        </p:nvSpPr>
        <p:spPr>
          <a:xfrm>
            <a:off x="4648200" y="2348483"/>
            <a:ext cx="4038600" cy="3029712"/>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8504935" y="6427114"/>
            <a:ext cx="102870" cy="208279"/>
          </a:xfrm>
          <a:prstGeom prst="rect">
            <a:avLst/>
          </a:prstGeom>
        </p:spPr>
        <p:txBody>
          <a:bodyPr vert="horz" wrap="square" lIns="0" tIns="12700" rIns="0" bIns="0" rtlCol="0">
            <a:spAutoFit/>
          </a:bodyPr>
          <a:lstStyle/>
          <a:p>
            <a:pPr marL="12700">
              <a:lnSpc>
                <a:spcPct val="100000"/>
              </a:lnSpc>
              <a:spcBef>
                <a:spcPts val="100"/>
              </a:spcBef>
            </a:pPr>
            <a:r>
              <a:rPr sz="1200" spc="-60" dirty="0">
                <a:solidFill>
                  <a:srgbClr val="888888"/>
                </a:solidFill>
                <a:latin typeface="Arial"/>
                <a:cs typeface="Arial"/>
              </a:rPr>
              <a:t>7</a:t>
            </a:r>
            <a:endParaRPr sz="1200">
              <a:latin typeface="Arial"/>
              <a:cs typeface="Arial"/>
            </a:endParaRPr>
          </a:p>
        </p:txBody>
      </p:sp>
      <p:sp>
        <p:nvSpPr>
          <p:cNvPr id="6" name="object 6"/>
          <p:cNvSpPr txBox="1">
            <a:spLocks noGrp="1"/>
          </p:cNvSpPr>
          <p:nvPr>
            <p:ph type="title"/>
          </p:nvPr>
        </p:nvSpPr>
        <p:spPr>
          <a:xfrm>
            <a:off x="644144" y="294259"/>
            <a:ext cx="7473950" cy="574040"/>
          </a:xfrm>
          <a:prstGeom prst="rect">
            <a:avLst/>
          </a:prstGeom>
        </p:spPr>
        <p:txBody>
          <a:bodyPr vert="horz" wrap="square" lIns="0" tIns="12700" rIns="0" bIns="0" rtlCol="0">
            <a:spAutoFit/>
          </a:bodyPr>
          <a:lstStyle/>
          <a:p>
            <a:pPr marL="12700">
              <a:lnSpc>
                <a:spcPct val="100000"/>
              </a:lnSpc>
              <a:spcBef>
                <a:spcPts val="100"/>
              </a:spcBef>
            </a:pPr>
            <a:r>
              <a:rPr sz="3600" dirty="0"/>
              <a:t>Why </a:t>
            </a:r>
            <a:r>
              <a:rPr sz="3600" spc="-5" dirty="0"/>
              <a:t>Qualitative Methods for</a:t>
            </a:r>
            <a:r>
              <a:rPr sz="3600" spc="-125" dirty="0"/>
              <a:t> </a:t>
            </a:r>
            <a:r>
              <a:rPr sz="3600" spc="-5" dirty="0"/>
              <a:t>Gender</a:t>
            </a:r>
            <a:endParaRPr sz="3600"/>
          </a:p>
        </p:txBody>
      </p:sp>
      <p:sp>
        <p:nvSpPr>
          <p:cNvPr id="7" name="object 7"/>
          <p:cNvSpPr txBox="1"/>
          <p:nvPr/>
        </p:nvSpPr>
        <p:spPr>
          <a:xfrm>
            <a:off x="231140" y="771803"/>
            <a:ext cx="5199380" cy="3965188"/>
          </a:xfrm>
          <a:prstGeom prst="rect">
            <a:avLst/>
          </a:prstGeom>
        </p:spPr>
        <p:txBody>
          <a:bodyPr vert="horz" wrap="square" lIns="0" tIns="83820" rIns="0" bIns="0" rtlCol="0">
            <a:spAutoFit/>
          </a:bodyPr>
          <a:lstStyle/>
          <a:p>
            <a:pPr marL="3114675">
              <a:lnSpc>
                <a:spcPct val="100000"/>
              </a:lnSpc>
              <a:spcBef>
                <a:spcPts val="660"/>
              </a:spcBef>
            </a:pPr>
            <a:r>
              <a:rPr sz="3600" dirty="0">
                <a:solidFill>
                  <a:srgbClr val="008B79"/>
                </a:solidFill>
                <a:latin typeface="Georgia"/>
                <a:cs typeface="Georgia"/>
              </a:rPr>
              <a:t>Research?</a:t>
            </a:r>
            <a:endParaRPr sz="3600" dirty="0">
              <a:latin typeface="Georgia"/>
              <a:cs typeface="Georgia"/>
            </a:endParaRPr>
          </a:p>
          <a:p>
            <a:pPr marL="355600" marR="1214755" indent="-342900">
              <a:lnSpc>
                <a:spcPct val="100000"/>
              </a:lnSpc>
              <a:spcBef>
                <a:spcPts val="505"/>
              </a:spcBef>
              <a:buChar char="•"/>
              <a:tabLst>
                <a:tab pos="354965" algn="l"/>
                <a:tab pos="355600" algn="l"/>
              </a:tabLst>
            </a:pPr>
            <a:r>
              <a:rPr sz="3200" spc="-155" dirty="0">
                <a:latin typeface="Arial"/>
                <a:cs typeface="Arial"/>
              </a:rPr>
              <a:t>Make </a:t>
            </a:r>
            <a:r>
              <a:rPr sz="3200" spc="-105" dirty="0">
                <a:latin typeface="Arial"/>
                <a:cs typeface="Arial"/>
              </a:rPr>
              <a:t>visible</a:t>
            </a:r>
            <a:r>
              <a:rPr sz="3200" spc="-229" dirty="0">
                <a:latin typeface="Arial"/>
                <a:cs typeface="Arial"/>
              </a:rPr>
              <a:t> </a:t>
            </a:r>
            <a:r>
              <a:rPr sz="3200" spc="-145" dirty="0">
                <a:latin typeface="Arial"/>
                <a:cs typeface="Arial"/>
              </a:rPr>
              <a:t>women’s  </a:t>
            </a:r>
            <a:r>
              <a:rPr sz="3200" spc="-40" dirty="0">
                <a:latin typeface="Arial"/>
                <a:cs typeface="Arial"/>
              </a:rPr>
              <a:t>life</a:t>
            </a:r>
            <a:r>
              <a:rPr sz="3200" spc="-175" dirty="0">
                <a:latin typeface="Arial"/>
                <a:cs typeface="Arial"/>
              </a:rPr>
              <a:t> </a:t>
            </a:r>
            <a:r>
              <a:rPr sz="3200" spc="-160" dirty="0">
                <a:latin typeface="Arial"/>
                <a:cs typeface="Arial"/>
              </a:rPr>
              <a:t>experiences</a:t>
            </a:r>
            <a:endParaRPr sz="3200" dirty="0">
              <a:latin typeface="Arial"/>
              <a:cs typeface="Arial"/>
            </a:endParaRPr>
          </a:p>
          <a:p>
            <a:pPr marL="355600" marR="968375" indent="-342900">
              <a:lnSpc>
                <a:spcPct val="100000"/>
              </a:lnSpc>
              <a:spcBef>
                <a:spcPts val="770"/>
              </a:spcBef>
              <a:buChar char="•"/>
              <a:tabLst>
                <a:tab pos="354965" algn="l"/>
                <a:tab pos="355600" algn="l"/>
              </a:tabLst>
            </a:pPr>
            <a:r>
              <a:rPr sz="3200" spc="-70" dirty="0">
                <a:latin typeface="Arial"/>
                <a:cs typeface="Arial"/>
              </a:rPr>
              <a:t>Differentiate </a:t>
            </a:r>
            <a:r>
              <a:rPr sz="3200" spc="-170" dirty="0">
                <a:latin typeface="Arial"/>
                <a:cs typeface="Arial"/>
              </a:rPr>
              <a:t>men’s</a:t>
            </a:r>
            <a:r>
              <a:rPr sz="3200" spc="-315" dirty="0">
                <a:latin typeface="Arial"/>
                <a:cs typeface="Arial"/>
              </a:rPr>
              <a:t> </a:t>
            </a:r>
            <a:r>
              <a:rPr sz="3200" spc="-150" dirty="0">
                <a:latin typeface="Arial"/>
                <a:cs typeface="Arial"/>
              </a:rPr>
              <a:t>and  </a:t>
            </a:r>
            <a:r>
              <a:rPr sz="3200" spc="-145" dirty="0">
                <a:latin typeface="Arial"/>
                <a:cs typeface="Arial"/>
              </a:rPr>
              <a:t>women’s</a:t>
            </a:r>
            <a:r>
              <a:rPr sz="3200" spc="-195" dirty="0">
                <a:latin typeface="Arial"/>
                <a:cs typeface="Arial"/>
              </a:rPr>
              <a:t> </a:t>
            </a:r>
            <a:r>
              <a:rPr sz="3200" spc="-145" dirty="0">
                <a:latin typeface="Arial"/>
                <a:cs typeface="Arial"/>
              </a:rPr>
              <a:t>views</a:t>
            </a:r>
            <a:endParaRPr sz="3200" dirty="0">
              <a:latin typeface="Arial"/>
              <a:cs typeface="Arial"/>
            </a:endParaRPr>
          </a:p>
          <a:p>
            <a:pPr marL="355600" marR="1071245" indent="-342900">
              <a:lnSpc>
                <a:spcPct val="100000"/>
              </a:lnSpc>
              <a:spcBef>
                <a:spcPts val="770"/>
              </a:spcBef>
              <a:buChar char="•"/>
              <a:tabLst>
                <a:tab pos="354965" algn="l"/>
                <a:tab pos="355600" algn="l"/>
                <a:tab pos="2474595" algn="l"/>
              </a:tabLst>
            </a:pPr>
            <a:r>
              <a:rPr sz="3200" spc="-35" dirty="0" smtClean="0">
                <a:latin typeface="Arial"/>
                <a:cs typeface="Arial"/>
              </a:rPr>
              <a:t>multiple</a:t>
            </a:r>
            <a:r>
              <a:rPr sz="3200" spc="-160" dirty="0" smtClean="0">
                <a:latin typeface="Arial"/>
                <a:cs typeface="Arial"/>
              </a:rPr>
              <a:t> </a:t>
            </a:r>
            <a:r>
              <a:rPr sz="3200" spc="-170" dirty="0">
                <a:latin typeface="Arial"/>
                <a:cs typeface="Arial"/>
              </a:rPr>
              <a:t>meanings</a:t>
            </a:r>
            <a:endParaRPr sz="3200" dirty="0">
              <a:latin typeface="Arial"/>
              <a:cs typeface="Arial"/>
            </a:endParaRPr>
          </a:p>
          <a:p>
            <a:pPr marL="355600" marR="794385" indent="-342900">
              <a:lnSpc>
                <a:spcPct val="100000"/>
              </a:lnSpc>
              <a:spcBef>
                <a:spcPts val="770"/>
              </a:spcBef>
              <a:buChar char="•"/>
              <a:tabLst>
                <a:tab pos="354965" algn="l"/>
                <a:tab pos="355600" algn="l"/>
              </a:tabLst>
            </a:pPr>
            <a:r>
              <a:rPr sz="3200" spc="-125" dirty="0">
                <a:latin typeface="Arial"/>
                <a:cs typeface="Arial"/>
              </a:rPr>
              <a:t>Allows </a:t>
            </a:r>
            <a:r>
              <a:rPr sz="3200" spc="-10" dirty="0">
                <a:latin typeface="Arial"/>
                <a:cs typeface="Arial"/>
              </a:rPr>
              <a:t>for </a:t>
            </a:r>
            <a:r>
              <a:rPr sz="3200" spc="-190" dirty="0" smtClean="0">
                <a:latin typeface="Arial"/>
                <a:cs typeface="Arial"/>
              </a:rPr>
              <a:t>responses</a:t>
            </a:r>
            <a:endParaRPr sz="3200" dirty="0">
              <a:latin typeface="Arial"/>
              <a:cs typeface="Arial"/>
            </a:endParaRPr>
          </a:p>
        </p:txBody>
      </p:sp>
    </p:spTree>
    <p:extLst>
      <p:ext uri="{BB962C8B-B14F-4D97-AF65-F5344CB8AC3E}">
        <p14:creationId xmlns:p14="http://schemas.microsoft.com/office/powerpoint/2010/main" val="2124997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52141" y="87833"/>
            <a:ext cx="4594225" cy="1002665"/>
          </a:xfrm>
          <a:prstGeom prst="rect">
            <a:avLst/>
          </a:prstGeom>
        </p:spPr>
        <p:txBody>
          <a:bodyPr vert="horz" wrap="square" lIns="0" tIns="13335" rIns="0" bIns="0" rtlCol="0">
            <a:spAutoFit/>
          </a:bodyPr>
          <a:lstStyle/>
          <a:p>
            <a:pPr marL="1348105" marR="5080" indent="-1335405">
              <a:lnSpc>
                <a:spcPct val="100000"/>
              </a:lnSpc>
              <a:spcBef>
                <a:spcPts val="105"/>
              </a:spcBef>
            </a:pPr>
            <a:r>
              <a:rPr spc="-5" dirty="0"/>
              <a:t>Data Collection Methods:  </a:t>
            </a:r>
            <a:r>
              <a:rPr dirty="0"/>
              <a:t>Interviews</a:t>
            </a:r>
          </a:p>
        </p:txBody>
      </p:sp>
      <p:sp>
        <p:nvSpPr>
          <p:cNvPr id="3" name="object 3"/>
          <p:cNvSpPr/>
          <p:nvPr/>
        </p:nvSpPr>
        <p:spPr>
          <a:xfrm>
            <a:off x="548640" y="2781300"/>
            <a:ext cx="126492" cy="13868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48640" y="3732276"/>
            <a:ext cx="126492" cy="138683"/>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879144" y="2575687"/>
            <a:ext cx="3796029" cy="2324735"/>
          </a:xfrm>
          <a:prstGeom prst="rect">
            <a:avLst/>
          </a:prstGeom>
        </p:spPr>
        <p:txBody>
          <a:bodyPr vert="horz" wrap="square" lIns="0" tIns="13335" rIns="0" bIns="0" rtlCol="0">
            <a:spAutoFit/>
          </a:bodyPr>
          <a:lstStyle/>
          <a:p>
            <a:pPr marL="12700">
              <a:lnSpc>
                <a:spcPct val="100000"/>
              </a:lnSpc>
              <a:spcBef>
                <a:spcPts val="105"/>
              </a:spcBef>
            </a:pPr>
            <a:r>
              <a:rPr sz="2600" dirty="0">
                <a:solidFill>
                  <a:srgbClr val="242424"/>
                </a:solidFill>
                <a:latin typeface="Arial"/>
                <a:cs typeface="Arial"/>
              </a:rPr>
              <a:t>Key Informant</a:t>
            </a:r>
            <a:r>
              <a:rPr sz="2600" spc="-45" dirty="0">
                <a:solidFill>
                  <a:srgbClr val="242424"/>
                </a:solidFill>
                <a:latin typeface="Arial"/>
                <a:cs typeface="Arial"/>
              </a:rPr>
              <a:t> </a:t>
            </a:r>
            <a:r>
              <a:rPr sz="2600" dirty="0">
                <a:solidFill>
                  <a:srgbClr val="242424"/>
                </a:solidFill>
                <a:latin typeface="Arial"/>
                <a:cs typeface="Arial"/>
              </a:rPr>
              <a:t>Interviews</a:t>
            </a:r>
            <a:endParaRPr sz="2600">
              <a:latin typeface="Arial"/>
              <a:cs typeface="Arial"/>
            </a:endParaRPr>
          </a:p>
          <a:p>
            <a:pPr>
              <a:lnSpc>
                <a:spcPct val="100000"/>
              </a:lnSpc>
              <a:spcBef>
                <a:spcPts val="55"/>
              </a:spcBef>
            </a:pPr>
            <a:endParaRPr sz="3750">
              <a:latin typeface="Times New Roman"/>
              <a:cs typeface="Times New Roman"/>
            </a:endParaRPr>
          </a:p>
          <a:p>
            <a:pPr marL="12700">
              <a:lnSpc>
                <a:spcPct val="100000"/>
              </a:lnSpc>
            </a:pPr>
            <a:r>
              <a:rPr sz="2600" dirty="0">
                <a:solidFill>
                  <a:srgbClr val="242424"/>
                </a:solidFill>
                <a:latin typeface="Arial"/>
                <a:cs typeface="Arial"/>
              </a:rPr>
              <a:t>Group</a:t>
            </a:r>
            <a:r>
              <a:rPr sz="2600" spc="-5" dirty="0">
                <a:solidFill>
                  <a:srgbClr val="242424"/>
                </a:solidFill>
                <a:latin typeface="Arial"/>
                <a:cs typeface="Arial"/>
              </a:rPr>
              <a:t> </a:t>
            </a:r>
            <a:r>
              <a:rPr sz="2600" dirty="0">
                <a:solidFill>
                  <a:srgbClr val="242424"/>
                </a:solidFill>
                <a:latin typeface="Arial"/>
                <a:cs typeface="Arial"/>
              </a:rPr>
              <a:t>Interviews</a:t>
            </a:r>
            <a:endParaRPr sz="2600">
              <a:latin typeface="Arial"/>
              <a:cs typeface="Arial"/>
            </a:endParaRPr>
          </a:p>
          <a:p>
            <a:pPr>
              <a:lnSpc>
                <a:spcPct val="100000"/>
              </a:lnSpc>
            </a:pPr>
            <a:endParaRPr sz="3800">
              <a:latin typeface="Times New Roman"/>
              <a:cs typeface="Times New Roman"/>
            </a:endParaRPr>
          </a:p>
          <a:p>
            <a:pPr marL="12700">
              <a:lnSpc>
                <a:spcPct val="100000"/>
              </a:lnSpc>
            </a:pPr>
            <a:r>
              <a:rPr sz="2600" dirty="0">
                <a:solidFill>
                  <a:srgbClr val="242424"/>
                </a:solidFill>
                <a:latin typeface="Arial"/>
                <a:cs typeface="Arial"/>
              </a:rPr>
              <a:t>Focus Group</a:t>
            </a:r>
            <a:r>
              <a:rPr sz="2600" spc="-45" dirty="0">
                <a:solidFill>
                  <a:srgbClr val="242424"/>
                </a:solidFill>
                <a:latin typeface="Arial"/>
                <a:cs typeface="Arial"/>
              </a:rPr>
              <a:t> </a:t>
            </a:r>
            <a:r>
              <a:rPr sz="2600" dirty="0">
                <a:solidFill>
                  <a:srgbClr val="242424"/>
                </a:solidFill>
                <a:latin typeface="Arial"/>
                <a:cs typeface="Arial"/>
              </a:rPr>
              <a:t>Discussions</a:t>
            </a:r>
            <a:endParaRPr sz="2600">
              <a:latin typeface="Arial"/>
              <a:cs typeface="Arial"/>
            </a:endParaRPr>
          </a:p>
        </p:txBody>
      </p:sp>
      <p:sp>
        <p:nvSpPr>
          <p:cNvPr id="6" name="object 6"/>
          <p:cNvSpPr/>
          <p:nvPr/>
        </p:nvSpPr>
        <p:spPr>
          <a:xfrm>
            <a:off x="548640" y="4683252"/>
            <a:ext cx="126492" cy="138683"/>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5273040" y="2705100"/>
            <a:ext cx="126491" cy="138684"/>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5273040" y="3576828"/>
            <a:ext cx="126491" cy="138684"/>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5273040" y="4052315"/>
            <a:ext cx="126491" cy="138683"/>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5273040" y="4527803"/>
            <a:ext cx="126491" cy="13868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5273040" y="5399532"/>
            <a:ext cx="126491" cy="138684"/>
          </a:xfrm>
          <a:prstGeom prst="rect">
            <a:avLst/>
          </a:prstGeom>
          <a:blipFill>
            <a:blip r:embed="rId2" cstate="print"/>
            <a:stretch>
              <a:fillRect/>
            </a:stretch>
          </a:blipFill>
        </p:spPr>
        <p:txBody>
          <a:bodyPr wrap="square" lIns="0" tIns="0" rIns="0" bIns="0" rtlCol="0"/>
          <a:lstStyle/>
          <a:p>
            <a:endParaRPr/>
          </a:p>
        </p:txBody>
      </p:sp>
      <p:sp>
        <p:nvSpPr>
          <p:cNvPr id="12" name="object 12"/>
          <p:cNvSpPr txBox="1"/>
          <p:nvPr/>
        </p:nvSpPr>
        <p:spPr>
          <a:xfrm>
            <a:off x="5367909" y="1547825"/>
            <a:ext cx="3204845" cy="4465320"/>
          </a:xfrm>
          <a:prstGeom prst="rect">
            <a:avLst/>
          </a:prstGeom>
        </p:spPr>
        <p:txBody>
          <a:bodyPr vert="horz" wrap="square" lIns="0" tIns="13335" rIns="0" bIns="0" rtlCol="0">
            <a:spAutoFit/>
          </a:bodyPr>
          <a:lstStyle/>
          <a:p>
            <a:pPr marL="12700">
              <a:lnSpc>
                <a:spcPct val="100000"/>
              </a:lnSpc>
              <a:spcBef>
                <a:spcPts val="105"/>
              </a:spcBef>
            </a:pPr>
            <a:r>
              <a:rPr sz="2600" b="1" dirty="0">
                <a:solidFill>
                  <a:srgbClr val="242424"/>
                </a:solidFill>
                <a:latin typeface="Arial"/>
                <a:cs typeface="Arial"/>
              </a:rPr>
              <a:t>Interview</a:t>
            </a:r>
            <a:r>
              <a:rPr sz="2600" b="1" spc="-40" dirty="0">
                <a:solidFill>
                  <a:srgbClr val="242424"/>
                </a:solidFill>
                <a:latin typeface="Arial"/>
                <a:cs typeface="Arial"/>
              </a:rPr>
              <a:t> </a:t>
            </a:r>
            <a:r>
              <a:rPr sz="2600" b="1" dirty="0">
                <a:solidFill>
                  <a:srgbClr val="242424"/>
                </a:solidFill>
                <a:latin typeface="Arial"/>
                <a:cs typeface="Arial"/>
              </a:rPr>
              <a:t>Principles</a:t>
            </a:r>
            <a:endParaRPr sz="2600">
              <a:latin typeface="Arial"/>
              <a:cs typeface="Arial"/>
            </a:endParaRPr>
          </a:p>
          <a:p>
            <a:pPr>
              <a:lnSpc>
                <a:spcPct val="100000"/>
              </a:lnSpc>
            </a:pPr>
            <a:endParaRPr sz="3800">
              <a:latin typeface="Times New Roman"/>
              <a:cs typeface="Times New Roman"/>
            </a:endParaRPr>
          </a:p>
          <a:p>
            <a:pPr marL="248285" marR="97790">
              <a:lnSpc>
                <a:spcPct val="100000"/>
              </a:lnSpc>
            </a:pPr>
            <a:r>
              <a:rPr sz="2600" dirty="0">
                <a:solidFill>
                  <a:srgbClr val="242424"/>
                </a:solidFill>
                <a:latin typeface="Arial"/>
                <a:cs typeface="Arial"/>
              </a:rPr>
              <a:t>A conversation</a:t>
            </a:r>
            <a:r>
              <a:rPr sz="2600" spc="-210" dirty="0">
                <a:solidFill>
                  <a:srgbClr val="242424"/>
                </a:solidFill>
                <a:latin typeface="Arial"/>
                <a:cs typeface="Arial"/>
              </a:rPr>
              <a:t> </a:t>
            </a:r>
            <a:r>
              <a:rPr sz="2600" dirty="0">
                <a:solidFill>
                  <a:srgbClr val="242424"/>
                </a:solidFill>
                <a:latin typeface="Arial"/>
                <a:cs typeface="Arial"/>
              </a:rPr>
              <a:t>with  a</a:t>
            </a:r>
            <a:r>
              <a:rPr sz="2600" spc="-10" dirty="0">
                <a:solidFill>
                  <a:srgbClr val="242424"/>
                </a:solidFill>
                <a:latin typeface="Arial"/>
                <a:cs typeface="Arial"/>
              </a:rPr>
              <a:t> </a:t>
            </a:r>
            <a:r>
              <a:rPr sz="2600" spc="5" dirty="0">
                <a:solidFill>
                  <a:srgbClr val="242424"/>
                </a:solidFill>
                <a:latin typeface="Arial"/>
                <a:cs typeface="Arial"/>
              </a:rPr>
              <a:t>purpose</a:t>
            </a:r>
            <a:endParaRPr sz="2600">
              <a:latin typeface="Arial"/>
              <a:cs typeface="Arial"/>
            </a:endParaRPr>
          </a:p>
          <a:p>
            <a:pPr marL="248285" marR="5080">
              <a:lnSpc>
                <a:spcPct val="120000"/>
              </a:lnSpc>
              <a:spcBef>
                <a:spcPts val="5"/>
              </a:spcBef>
            </a:pPr>
            <a:r>
              <a:rPr sz="2600" dirty="0">
                <a:solidFill>
                  <a:srgbClr val="242424"/>
                </a:solidFill>
                <a:latin typeface="Arial"/>
                <a:cs typeface="Arial"/>
              </a:rPr>
              <a:t>Use a</a:t>
            </a:r>
            <a:r>
              <a:rPr sz="2600" spc="-65" dirty="0">
                <a:solidFill>
                  <a:srgbClr val="242424"/>
                </a:solidFill>
                <a:latin typeface="Arial"/>
                <a:cs typeface="Arial"/>
              </a:rPr>
              <a:t> </a:t>
            </a:r>
            <a:r>
              <a:rPr sz="2600" dirty="0">
                <a:solidFill>
                  <a:srgbClr val="242424"/>
                </a:solidFill>
                <a:latin typeface="Arial"/>
                <a:cs typeface="Arial"/>
              </a:rPr>
              <a:t>questionnaire  Express</a:t>
            </a:r>
            <a:r>
              <a:rPr sz="2600" spc="-40" dirty="0">
                <a:solidFill>
                  <a:srgbClr val="242424"/>
                </a:solidFill>
                <a:latin typeface="Arial"/>
                <a:cs typeface="Arial"/>
              </a:rPr>
              <a:t> </a:t>
            </a:r>
            <a:r>
              <a:rPr sz="2600" dirty="0">
                <a:solidFill>
                  <a:srgbClr val="242424"/>
                </a:solidFill>
                <a:latin typeface="Arial"/>
                <a:cs typeface="Arial"/>
              </a:rPr>
              <a:t>ignorance</a:t>
            </a:r>
            <a:endParaRPr sz="2600">
              <a:latin typeface="Arial"/>
              <a:cs typeface="Arial"/>
            </a:endParaRPr>
          </a:p>
          <a:p>
            <a:pPr marL="248285" marR="335915">
              <a:lnSpc>
                <a:spcPct val="100000"/>
              </a:lnSpc>
              <a:spcBef>
                <a:spcPts val="620"/>
              </a:spcBef>
            </a:pPr>
            <a:r>
              <a:rPr sz="2600" dirty="0">
                <a:solidFill>
                  <a:srgbClr val="242424"/>
                </a:solidFill>
                <a:latin typeface="Arial"/>
                <a:cs typeface="Arial"/>
              </a:rPr>
              <a:t>One question at</a:t>
            </a:r>
            <a:r>
              <a:rPr sz="2600" spc="-70" dirty="0">
                <a:solidFill>
                  <a:srgbClr val="242424"/>
                </a:solidFill>
                <a:latin typeface="Arial"/>
                <a:cs typeface="Arial"/>
              </a:rPr>
              <a:t> </a:t>
            </a:r>
            <a:r>
              <a:rPr sz="2600" dirty="0">
                <a:solidFill>
                  <a:srgbClr val="242424"/>
                </a:solidFill>
                <a:latin typeface="Arial"/>
                <a:cs typeface="Arial"/>
              </a:rPr>
              <a:t>a  time</a:t>
            </a:r>
            <a:endParaRPr sz="2600">
              <a:latin typeface="Arial"/>
              <a:cs typeface="Arial"/>
            </a:endParaRPr>
          </a:p>
          <a:p>
            <a:pPr marL="248285" marR="170180">
              <a:lnSpc>
                <a:spcPct val="100000"/>
              </a:lnSpc>
              <a:spcBef>
                <a:spcPts val="630"/>
              </a:spcBef>
            </a:pPr>
            <a:r>
              <a:rPr sz="2600" dirty="0">
                <a:solidFill>
                  <a:srgbClr val="242424"/>
                </a:solidFill>
                <a:latin typeface="Arial"/>
                <a:cs typeface="Arial"/>
              </a:rPr>
              <a:t>Let the</a:t>
            </a:r>
            <a:r>
              <a:rPr sz="2600" spc="-65" dirty="0">
                <a:solidFill>
                  <a:srgbClr val="242424"/>
                </a:solidFill>
                <a:latin typeface="Arial"/>
                <a:cs typeface="Arial"/>
              </a:rPr>
              <a:t> </a:t>
            </a:r>
            <a:r>
              <a:rPr sz="2600" dirty="0">
                <a:solidFill>
                  <a:srgbClr val="242424"/>
                </a:solidFill>
                <a:latin typeface="Arial"/>
                <a:cs typeface="Arial"/>
              </a:rPr>
              <a:t>interviewee  finish</a:t>
            </a:r>
            <a:r>
              <a:rPr sz="2600" spc="-15" dirty="0">
                <a:solidFill>
                  <a:srgbClr val="242424"/>
                </a:solidFill>
                <a:latin typeface="Arial"/>
                <a:cs typeface="Arial"/>
              </a:rPr>
              <a:t> </a:t>
            </a:r>
            <a:r>
              <a:rPr sz="2600" dirty="0">
                <a:solidFill>
                  <a:srgbClr val="242424"/>
                </a:solidFill>
                <a:latin typeface="Arial"/>
                <a:cs typeface="Arial"/>
              </a:rPr>
              <a:t>talking…</a:t>
            </a:r>
            <a:endParaRPr sz="2600">
              <a:latin typeface="Arial"/>
              <a:cs typeface="Arial"/>
            </a:endParaRPr>
          </a:p>
        </p:txBody>
      </p:sp>
    </p:spTree>
    <p:extLst>
      <p:ext uri="{BB962C8B-B14F-4D97-AF65-F5344CB8AC3E}">
        <p14:creationId xmlns:p14="http://schemas.microsoft.com/office/powerpoint/2010/main" val="1352074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3275" y="227075"/>
            <a:ext cx="1450848" cy="12984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4800" y="228600"/>
            <a:ext cx="1447800" cy="1295400"/>
          </a:xfrm>
          <a:custGeom>
            <a:avLst/>
            <a:gdLst/>
            <a:ahLst/>
            <a:cxnLst/>
            <a:rect l="l" t="t" r="r" b="b"/>
            <a:pathLst>
              <a:path w="1447800" h="1295400">
                <a:moveTo>
                  <a:pt x="0" y="1295400"/>
                </a:moveTo>
                <a:lnTo>
                  <a:pt x="1447800" y="1295400"/>
                </a:lnTo>
                <a:lnTo>
                  <a:pt x="1447800" y="0"/>
                </a:lnTo>
                <a:lnTo>
                  <a:pt x="0" y="0"/>
                </a:lnTo>
                <a:lnTo>
                  <a:pt x="0" y="129540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2951226" y="728217"/>
            <a:ext cx="3548379" cy="574040"/>
          </a:xfrm>
          <a:prstGeom prst="rect">
            <a:avLst/>
          </a:prstGeom>
        </p:spPr>
        <p:txBody>
          <a:bodyPr vert="horz" wrap="square" lIns="0" tIns="12700" rIns="0" bIns="0" rtlCol="0">
            <a:spAutoFit/>
          </a:bodyPr>
          <a:lstStyle/>
          <a:p>
            <a:pPr marL="12700">
              <a:lnSpc>
                <a:spcPct val="100000"/>
              </a:lnSpc>
              <a:spcBef>
                <a:spcPts val="100"/>
              </a:spcBef>
            </a:pPr>
            <a:r>
              <a:rPr sz="3600" dirty="0"/>
              <a:t>Asking</a:t>
            </a:r>
            <a:r>
              <a:rPr sz="3600" spc="-85" dirty="0"/>
              <a:t> </a:t>
            </a:r>
            <a:r>
              <a:rPr sz="3600" spc="-5" dirty="0"/>
              <a:t>Questions</a:t>
            </a:r>
            <a:endParaRPr sz="3600"/>
          </a:p>
        </p:txBody>
      </p:sp>
      <p:sp>
        <p:nvSpPr>
          <p:cNvPr id="5" name="object 5"/>
          <p:cNvSpPr/>
          <p:nvPr/>
        </p:nvSpPr>
        <p:spPr>
          <a:xfrm>
            <a:off x="777240" y="3020567"/>
            <a:ext cx="102108" cy="106679"/>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77240" y="3813047"/>
            <a:ext cx="102108" cy="106680"/>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777240" y="4910328"/>
            <a:ext cx="102108" cy="106680"/>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1107744" y="1336294"/>
            <a:ext cx="7158990" cy="5112297"/>
          </a:xfrm>
          <a:prstGeom prst="rect">
            <a:avLst/>
          </a:prstGeom>
        </p:spPr>
        <p:txBody>
          <a:bodyPr vert="horz" wrap="square" lIns="0" tIns="13335" rIns="0" bIns="0" rtlCol="0">
            <a:spAutoFit/>
          </a:bodyPr>
          <a:lstStyle/>
          <a:p>
            <a:pPr marL="2059305">
              <a:lnSpc>
                <a:spcPct val="100000"/>
              </a:lnSpc>
              <a:spcBef>
                <a:spcPts val="105"/>
              </a:spcBef>
            </a:pPr>
            <a:r>
              <a:rPr sz="2000" b="1" spc="-5" dirty="0">
                <a:solidFill>
                  <a:srgbClr val="242424"/>
                </a:solidFill>
                <a:latin typeface="Arial"/>
                <a:cs typeface="Arial"/>
              </a:rPr>
              <a:t>qualitative </a:t>
            </a:r>
            <a:r>
              <a:rPr sz="2000" b="1" dirty="0">
                <a:solidFill>
                  <a:srgbClr val="242424"/>
                </a:solidFill>
                <a:latin typeface="Arial"/>
                <a:cs typeface="Arial"/>
              </a:rPr>
              <a:t>≠</a:t>
            </a:r>
            <a:r>
              <a:rPr sz="2000" b="1" spc="-25" dirty="0">
                <a:solidFill>
                  <a:srgbClr val="242424"/>
                </a:solidFill>
                <a:latin typeface="Arial"/>
                <a:cs typeface="Arial"/>
              </a:rPr>
              <a:t> </a:t>
            </a:r>
            <a:r>
              <a:rPr sz="2000" b="1" dirty="0" smtClean="0">
                <a:solidFill>
                  <a:srgbClr val="242424"/>
                </a:solidFill>
                <a:latin typeface="Arial"/>
                <a:cs typeface="Arial"/>
              </a:rPr>
              <a:t>random</a:t>
            </a:r>
            <a:endParaRPr sz="2000" dirty="0">
              <a:latin typeface="Arial"/>
              <a:cs typeface="Arial"/>
            </a:endParaRPr>
          </a:p>
          <a:p>
            <a:pPr marL="1019810" marR="1245870" indent="1270" algn="ctr">
              <a:lnSpc>
                <a:spcPct val="100000"/>
              </a:lnSpc>
            </a:pPr>
            <a:r>
              <a:rPr sz="2000" b="1" dirty="0">
                <a:solidFill>
                  <a:srgbClr val="242424"/>
                </a:solidFill>
                <a:latin typeface="Arial"/>
                <a:cs typeface="Arial"/>
              </a:rPr>
              <a:t>but can be         </a:t>
            </a:r>
            <a:r>
              <a:rPr sz="2000" b="1" spc="-5" dirty="0">
                <a:solidFill>
                  <a:srgbClr val="242424"/>
                </a:solidFill>
                <a:latin typeface="Arial"/>
                <a:cs typeface="Arial"/>
              </a:rPr>
              <a:t>Structured/Semistructured/Unstructured  </a:t>
            </a:r>
            <a:r>
              <a:rPr sz="2000" b="1" dirty="0">
                <a:solidFill>
                  <a:srgbClr val="242424"/>
                </a:solidFill>
                <a:latin typeface="Arial"/>
                <a:cs typeface="Arial"/>
              </a:rPr>
              <a:t>Discrete or Open-ended</a:t>
            </a:r>
            <a:r>
              <a:rPr sz="2000" b="1" spc="-90" dirty="0">
                <a:solidFill>
                  <a:srgbClr val="242424"/>
                </a:solidFill>
                <a:latin typeface="Arial"/>
                <a:cs typeface="Arial"/>
              </a:rPr>
              <a:t> </a:t>
            </a:r>
            <a:r>
              <a:rPr sz="2000" b="1" dirty="0">
                <a:solidFill>
                  <a:srgbClr val="242424"/>
                </a:solidFill>
                <a:latin typeface="Arial"/>
                <a:cs typeface="Arial"/>
              </a:rPr>
              <a:t>questions</a:t>
            </a:r>
            <a:endParaRPr sz="2000" dirty="0">
              <a:latin typeface="Arial"/>
              <a:cs typeface="Arial"/>
            </a:endParaRPr>
          </a:p>
          <a:p>
            <a:pPr>
              <a:lnSpc>
                <a:spcPct val="100000"/>
              </a:lnSpc>
              <a:spcBef>
                <a:spcPts val="5"/>
              </a:spcBef>
            </a:pPr>
            <a:endParaRPr sz="2500" dirty="0">
              <a:latin typeface="Times New Roman"/>
              <a:cs typeface="Times New Roman"/>
            </a:endParaRPr>
          </a:p>
          <a:p>
            <a:pPr marL="12700" marR="310515" algn="just">
              <a:lnSpc>
                <a:spcPct val="80000"/>
              </a:lnSpc>
            </a:pPr>
            <a:r>
              <a:rPr sz="2000" b="1" spc="-5" dirty="0">
                <a:solidFill>
                  <a:srgbClr val="242424"/>
                </a:solidFill>
                <a:latin typeface="Arial"/>
                <a:cs typeface="Arial"/>
              </a:rPr>
              <a:t>Descriptive </a:t>
            </a:r>
            <a:r>
              <a:rPr sz="2000" b="1" dirty="0">
                <a:solidFill>
                  <a:srgbClr val="242424"/>
                </a:solidFill>
                <a:latin typeface="Arial"/>
                <a:cs typeface="Arial"/>
              </a:rPr>
              <a:t>questions (</a:t>
            </a:r>
            <a:r>
              <a:rPr sz="2000" dirty="0">
                <a:solidFill>
                  <a:srgbClr val="242424"/>
                </a:solidFill>
                <a:latin typeface="Arial"/>
                <a:cs typeface="Arial"/>
              </a:rPr>
              <a:t>broad, general) and allow people to  describe their </a:t>
            </a:r>
            <a:r>
              <a:rPr sz="2000" spc="-5" dirty="0">
                <a:solidFill>
                  <a:srgbClr val="242424"/>
                </a:solidFill>
                <a:latin typeface="Arial"/>
                <a:cs typeface="Arial"/>
              </a:rPr>
              <a:t>experiences </a:t>
            </a:r>
            <a:r>
              <a:rPr sz="2000" dirty="0">
                <a:solidFill>
                  <a:srgbClr val="242424"/>
                </a:solidFill>
                <a:latin typeface="Arial"/>
                <a:cs typeface="Arial"/>
              </a:rPr>
              <a:t>and their </a:t>
            </a:r>
            <a:r>
              <a:rPr sz="2000" spc="-5" dirty="0">
                <a:solidFill>
                  <a:srgbClr val="242424"/>
                </a:solidFill>
                <a:latin typeface="Arial"/>
                <a:cs typeface="Arial"/>
              </a:rPr>
              <a:t>daily activities, e.g., </a:t>
            </a:r>
            <a:r>
              <a:rPr sz="2000" spc="-45" dirty="0">
                <a:solidFill>
                  <a:srgbClr val="242424"/>
                </a:solidFill>
                <a:latin typeface="Arial"/>
                <a:cs typeface="Arial"/>
              </a:rPr>
              <a:t>“Tell  </a:t>
            </a:r>
            <a:r>
              <a:rPr sz="2000" dirty="0">
                <a:solidFill>
                  <a:srgbClr val="242424"/>
                </a:solidFill>
                <a:latin typeface="Arial"/>
                <a:cs typeface="Arial"/>
              </a:rPr>
              <a:t>me about a </a:t>
            </a:r>
            <a:r>
              <a:rPr sz="2000" spc="-5" dirty="0">
                <a:solidFill>
                  <a:srgbClr val="242424"/>
                </a:solidFill>
                <a:latin typeface="Arial"/>
                <a:cs typeface="Arial"/>
              </a:rPr>
              <a:t>typical</a:t>
            </a:r>
            <a:r>
              <a:rPr sz="2000" spc="-60" dirty="0">
                <a:solidFill>
                  <a:srgbClr val="242424"/>
                </a:solidFill>
                <a:latin typeface="Arial"/>
                <a:cs typeface="Arial"/>
              </a:rPr>
              <a:t> </a:t>
            </a:r>
            <a:r>
              <a:rPr sz="2000" spc="-35" dirty="0">
                <a:solidFill>
                  <a:srgbClr val="242424"/>
                </a:solidFill>
                <a:latin typeface="Arial"/>
                <a:cs typeface="Arial"/>
              </a:rPr>
              <a:t>day.”</a:t>
            </a:r>
            <a:endParaRPr sz="2000" dirty="0">
              <a:latin typeface="Arial"/>
              <a:cs typeface="Arial"/>
            </a:endParaRPr>
          </a:p>
          <a:p>
            <a:pPr marL="12700" marR="370840">
              <a:lnSpc>
                <a:spcPct val="80000"/>
              </a:lnSpc>
              <a:spcBef>
                <a:spcPts val="480"/>
              </a:spcBef>
            </a:pPr>
            <a:r>
              <a:rPr sz="2000" b="1" dirty="0">
                <a:solidFill>
                  <a:srgbClr val="242424"/>
                </a:solidFill>
                <a:latin typeface="Arial"/>
                <a:cs typeface="Arial"/>
              </a:rPr>
              <a:t>Structural questions </a:t>
            </a:r>
            <a:r>
              <a:rPr sz="2000" dirty="0">
                <a:solidFill>
                  <a:srgbClr val="242424"/>
                </a:solidFill>
                <a:latin typeface="Arial"/>
                <a:cs typeface="Arial"/>
              </a:rPr>
              <a:t>explore responses to descriptive  questions. They are used to understand how the</a:t>
            </a:r>
            <a:r>
              <a:rPr sz="2000" spc="-220" dirty="0">
                <a:solidFill>
                  <a:srgbClr val="242424"/>
                </a:solidFill>
                <a:latin typeface="Arial"/>
                <a:cs typeface="Arial"/>
              </a:rPr>
              <a:t> </a:t>
            </a:r>
            <a:r>
              <a:rPr sz="2000" dirty="0">
                <a:solidFill>
                  <a:srgbClr val="242424"/>
                </a:solidFill>
                <a:latin typeface="Arial"/>
                <a:cs typeface="Arial"/>
              </a:rPr>
              <a:t>respondent  organizes</a:t>
            </a:r>
            <a:r>
              <a:rPr sz="2000" spc="-40" dirty="0">
                <a:solidFill>
                  <a:srgbClr val="242424"/>
                </a:solidFill>
                <a:latin typeface="Arial"/>
                <a:cs typeface="Arial"/>
              </a:rPr>
              <a:t> </a:t>
            </a:r>
            <a:r>
              <a:rPr sz="2000" dirty="0">
                <a:solidFill>
                  <a:srgbClr val="242424"/>
                </a:solidFill>
                <a:latin typeface="Arial"/>
                <a:cs typeface="Arial"/>
              </a:rPr>
              <a:t>knowledge.</a:t>
            </a:r>
            <a:endParaRPr sz="2000" dirty="0">
              <a:latin typeface="Arial"/>
              <a:cs typeface="Arial"/>
            </a:endParaRPr>
          </a:p>
          <a:p>
            <a:pPr>
              <a:lnSpc>
                <a:spcPct val="100000"/>
              </a:lnSpc>
              <a:spcBef>
                <a:spcPts val="5"/>
              </a:spcBef>
            </a:pPr>
            <a:endParaRPr sz="2500" dirty="0">
              <a:latin typeface="Times New Roman"/>
              <a:cs typeface="Times New Roman"/>
            </a:endParaRPr>
          </a:p>
          <a:p>
            <a:pPr marL="12700" marR="5080">
              <a:lnSpc>
                <a:spcPct val="80000"/>
              </a:lnSpc>
            </a:pPr>
            <a:r>
              <a:rPr sz="2000" spc="-10" dirty="0">
                <a:solidFill>
                  <a:srgbClr val="242424"/>
                </a:solidFill>
                <a:latin typeface="Arial"/>
                <a:cs typeface="Arial"/>
              </a:rPr>
              <a:t>Avoid </a:t>
            </a:r>
            <a:r>
              <a:rPr sz="2000" dirty="0">
                <a:solidFill>
                  <a:srgbClr val="242424"/>
                </a:solidFill>
                <a:latin typeface="Arial"/>
                <a:cs typeface="Arial"/>
              </a:rPr>
              <a:t>asking the informant questions that make him or her do  the analytical work for you. Instead </a:t>
            </a:r>
            <a:r>
              <a:rPr sz="2000" spc="-5" dirty="0">
                <a:solidFill>
                  <a:srgbClr val="242424"/>
                </a:solidFill>
                <a:latin typeface="Arial"/>
                <a:cs typeface="Arial"/>
              </a:rPr>
              <a:t>of </a:t>
            </a:r>
            <a:r>
              <a:rPr sz="2000" dirty="0">
                <a:solidFill>
                  <a:srgbClr val="242424"/>
                </a:solidFill>
                <a:latin typeface="Arial"/>
                <a:cs typeface="Arial"/>
              </a:rPr>
              <a:t>asking, “What </a:t>
            </a:r>
            <a:r>
              <a:rPr sz="2000" spc="-5" dirty="0">
                <a:solidFill>
                  <a:srgbClr val="242424"/>
                </a:solidFill>
                <a:latin typeface="Arial"/>
                <a:cs typeface="Arial"/>
              </a:rPr>
              <a:t>do you  </a:t>
            </a:r>
            <a:r>
              <a:rPr sz="2000" dirty="0">
                <a:solidFill>
                  <a:srgbClr val="242424"/>
                </a:solidFill>
                <a:latin typeface="Arial"/>
                <a:cs typeface="Arial"/>
              </a:rPr>
              <a:t>mean that </a:t>
            </a:r>
            <a:r>
              <a:rPr sz="2000" spc="-5" dirty="0">
                <a:solidFill>
                  <a:srgbClr val="242424"/>
                </a:solidFill>
                <a:latin typeface="Arial"/>
                <a:cs typeface="Arial"/>
              </a:rPr>
              <a:t>it is </a:t>
            </a:r>
            <a:r>
              <a:rPr sz="2000" dirty="0">
                <a:solidFill>
                  <a:srgbClr val="242424"/>
                </a:solidFill>
                <a:latin typeface="Arial"/>
                <a:cs typeface="Arial"/>
              </a:rPr>
              <a:t>“too </a:t>
            </a:r>
            <a:r>
              <a:rPr sz="2000" spc="-5" dirty="0">
                <a:solidFill>
                  <a:srgbClr val="242424"/>
                </a:solidFill>
                <a:latin typeface="Arial"/>
                <a:cs typeface="Arial"/>
              </a:rPr>
              <a:t>hard” </a:t>
            </a:r>
            <a:r>
              <a:rPr sz="2000" dirty="0">
                <a:solidFill>
                  <a:srgbClr val="242424"/>
                </a:solidFill>
                <a:latin typeface="Arial"/>
                <a:cs typeface="Arial"/>
              </a:rPr>
              <a:t>to find workers </a:t>
            </a:r>
            <a:r>
              <a:rPr sz="2000" spc="-5" dirty="0">
                <a:solidFill>
                  <a:srgbClr val="242424"/>
                </a:solidFill>
                <a:latin typeface="Arial"/>
                <a:cs typeface="Arial"/>
              </a:rPr>
              <a:t>at planting time?” </a:t>
            </a:r>
            <a:r>
              <a:rPr sz="2000" dirty="0">
                <a:solidFill>
                  <a:srgbClr val="242424"/>
                </a:solidFill>
                <a:latin typeface="Arial"/>
                <a:cs typeface="Arial"/>
              </a:rPr>
              <a:t>you  might ask, “What </a:t>
            </a:r>
            <a:r>
              <a:rPr sz="2000" spc="-10" dirty="0">
                <a:solidFill>
                  <a:srgbClr val="242424"/>
                </a:solidFill>
                <a:latin typeface="Arial"/>
                <a:cs typeface="Arial"/>
              </a:rPr>
              <a:t>efforts </a:t>
            </a:r>
            <a:r>
              <a:rPr sz="2000" spc="-5" dirty="0">
                <a:solidFill>
                  <a:srgbClr val="242424"/>
                </a:solidFill>
                <a:latin typeface="Arial"/>
                <a:cs typeface="Arial"/>
              </a:rPr>
              <a:t>did you </a:t>
            </a:r>
            <a:r>
              <a:rPr sz="2000" dirty="0">
                <a:solidFill>
                  <a:srgbClr val="242424"/>
                </a:solidFill>
                <a:latin typeface="Arial"/>
                <a:cs typeface="Arial"/>
              </a:rPr>
              <a:t>take to find workers </a:t>
            </a:r>
            <a:r>
              <a:rPr sz="2000" spc="-5" dirty="0">
                <a:solidFill>
                  <a:srgbClr val="242424"/>
                </a:solidFill>
                <a:latin typeface="Arial"/>
                <a:cs typeface="Arial"/>
              </a:rPr>
              <a:t>at planting  time?” or </a:t>
            </a:r>
            <a:r>
              <a:rPr sz="2000" dirty="0">
                <a:solidFill>
                  <a:srgbClr val="242424"/>
                </a:solidFill>
                <a:latin typeface="Arial"/>
                <a:cs typeface="Arial"/>
              </a:rPr>
              <a:t>“Give me </a:t>
            </a:r>
            <a:r>
              <a:rPr sz="2000" spc="-5" dirty="0">
                <a:solidFill>
                  <a:srgbClr val="242424"/>
                </a:solidFill>
                <a:latin typeface="Arial"/>
                <a:cs typeface="Arial"/>
              </a:rPr>
              <a:t>an example of what </a:t>
            </a:r>
            <a:r>
              <a:rPr sz="2000" dirty="0">
                <a:solidFill>
                  <a:srgbClr val="242424"/>
                </a:solidFill>
                <a:latin typeface="Arial"/>
                <a:cs typeface="Arial"/>
              </a:rPr>
              <a:t>you </a:t>
            </a:r>
            <a:r>
              <a:rPr sz="2000" spc="-5" dirty="0">
                <a:solidFill>
                  <a:srgbClr val="242424"/>
                </a:solidFill>
                <a:latin typeface="Arial"/>
                <a:cs typeface="Arial"/>
              </a:rPr>
              <a:t>did to </a:t>
            </a:r>
            <a:r>
              <a:rPr sz="2000" dirty="0">
                <a:solidFill>
                  <a:srgbClr val="242424"/>
                </a:solidFill>
                <a:latin typeface="Arial"/>
                <a:cs typeface="Arial"/>
              </a:rPr>
              <a:t>find</a:t>
            </a:r>
            <a:r>
              <a:rPr sz="2000" spc="-80" dirty="0">
                <a:solidFill>
                  <a:srgbClr val="242424"/>
                </a:solidFill>
                <a:latin typeface="Arial"/>
                <a:cs typeface="Arial"/>
              </a:rPr>
              <a:t> </a:t>
            </a:r>
            <a:r>
              <a:rPr sz="2000" spc="-5" dirty="0">
                <a:solidFill>
                  <a:srgbClr val="242424"/>
                </a:solidFill>
                <a:latin typeface="Arial"/>
                <a:cs typeface="Arial"/>
              </a:rPr>
              <a:t>workers.”</a:t>
            </a:r>
            <a:endParaRPr sz="2000" dirty="0">
              <a:latin typeface="Arial"/>
              <a:cs typeface="Arial"/>
            </a:endParaRPr>
          </a:p>
          <a:p>
            <a:pPr marR="48895" algn="r">
              <a:lnSpc>
                <a:spcPct val="100000"/>
              </a:lnSpc>
              <a:spcBef>
                <a:spcPts val="1115"/>
              </a:spcBef>
            </a:pPr>
            <a:r>
              <a:rPr sz="1200" spc="-5" dirty="0">
                <a:latin typeface="Arial"/>
                <a:cs typeface="Arial"/>
              </a:rPr>
              <a:t>9</a:t>
            </a:r>
            <a:endParaRPr sz="1200" dirty="0">
              <a:latin typeface="Arial"/>
              <a:cs typeface="Arial"/>
            </a:endParaRPr>
          </a:p>
        </p:txBody>
      </p:sp>
    </p:spTree>
    <p:extLst>
      <p:ext uri="{BB962C8B-B14F-4D97-AF65-F5344CB8AC3E}">
        <p14:creationId xmlns:p14="http://schemas.microsoft.com/office/powerpoint/2010/main" val="2202944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32101" y="545719"/>
            <a:ext cx="5234305" cy="574040"/>
          </a:xfrm>
          <a:prstGeom prst="rect">
            <a:avLst/>
          </a:prstGeom>
        </p:spPr>
        <p:txBody>
          <a:bodyPr vert="horz" wrap="square" lIns="0" tIns="12700" rIns="0" bIns="0" rtlCol="0">
            <a:spAutoFit/>
          </a:bodyPr>
          <a:lstStyle/>
          <a:p>
            <a:pPr marL="12700">
              <a:lnSpc>
                <a:spcPct val="100000"/>
              </a:lnSpc>
              <a:spcBef>
                <a:spcPts val="100"/>
              </a:spcBef>
            </a:pPr>
            <a:r>
              <a:rPr sz="3600" spc="-5" dirty="0"/>
              <a:t>Key </a:t>
            </a:r>
            <a:r>
              <a:rPr sz="3600" dirty="0"/>
              <a:t>Informant</a:t>
            </a:r>
            <a:r>
              <a:rPr sz="3600" spc="-105" dirty="0"/>
              <a:t> </a:t>
            </a:r>
            <a:r>
              <a:rPr sz="3600" dirty="0"/>
              <a:t>Interviews</a:t>
            </a:r>
            <a:endParaRPr sz="3600"/>
          </a:p>
        </p:txBody>
      </p:sp>
      <p:sp>
        <p:nvSpPr>
          <p:cNvPr id="6" name="object 6"/>
          <p:cNvSpPr txBox="1">
            <a:spLocks noGrp="1"/>
          </p:cNvSpPr>
          <p:nvPr>
            <p:ph sz="half" idx="1"/>
          </p:nvPr>
        </p:nvSpPr>
        <p:spPr>
          <a:xfrm>
            <a:off x="628650" y="1825625"/>
            <a:ext cx="3886200" cy="3423373"/>
          </a:xfrm>
          <a:prstGeom prst="rect">
            <a:avLst/>
          </a:prstGeom>
        </p:spPr>
        <p:txBody>
          <a:bodyPr vert="horz" wrap="square" lIns="0" tIns="12065" rIns="0" bIns="0" rtlCol="0">
            <a:spAutoFit/>
          </a:bodyPr>
          <a:lstStyle/>
          <a:p>
            <a:pPr marL="12700">
              <a:lnSpc>
                <a:spcPct val="100000"/>
              </a:lnSpc>
              <a:spcBef>
                <a:spcPts val="95"/>
              </a:spcBef>
            </a:pPr>
            <a:r>
              <a:rPr spc="-5" dirty="0" smtClean="0"/>
              <a:t> </a:t>
            </a:r>
            <a:r>
              <a:rPr spc="-5" dirty="0"/>
              <a:t>sample</a:t>
            </a:r>
            <a:r>
              <a:rPr spc="10" dirty="0"/>
              <a:t> </a:t>
            </a:r>
            <a:r>
              <a:rPr dirty="0"/>
              <a:t>bias</a:t>
            </a:r>
          </a:p>
          <a:p>
            <a:pPr>
              <a:lnSpc>
                <a:spcPct val="100000"/>
              </a:lnSpc>
              <a:spcBef>
                <a:spcPts val="30"/>
              </a:spcBef>
            </a:pPr>
            <a:endParaRPr sz="4000" dirty="0">
              <a:latin typeface="Times New Roman"/>
              <a:cs typeface="Times New Roman"/>
            </a:endParaRPr>
          </a:p>
          <a:p>
            <a:pPr marL="413384" indent="-286385">
              <a:lnSpc>
                <a:spcPct val="100000"/>
              </a:lnSpc>
              <a:buClr>
                <a:srgbClr val="008B79"/>
              </a:buClr>
              <a:buChar char="–"/>
              <a:tabLst>
                <a:tab pos="414020" algn="l"/>
              </a:tabLst>
            </a:pPr>
            <a:r>
              <a:rPr sz="2400" spc="-5" dirty="0"/>
              <a:t>Dominant</a:t>
            </a:r>
            <a:r>
              <a:rPr sz="2400" dirty="0"/>
              <a:t> </a:t>
            </a:r>
            <a:r>
              <a:rPr sz="2400" spc="-5" dirty="0"/>
              <a:t>narratives</a:t>
            </a:r>
            <a:endParaRPr sz="2400" dirty="0"/>
          </a:p>
          <a:p>
            <a:pPr marL="413384" indent="-286385">
              <a:lnSpc>
                <a:spcPct val="100000"/>
              </a:lnSpc>
              <a:spcBef>
                <a:spcPts val="575"/>
              </a:spcBef>
              <a:buClr>
                <a:srgbClr val="008B79"/>
              </a:buClr>
              <a:buChar char="–"/>
              <a:tabLst>
                <a:tab pos="414020" algn="l"/>
              </a:tabLst>
            </a:pPr>
            <a:r>
              <a:rPr sz="2400" spc="-90" dirty="0"/>
              <a:t>Too </a:t>
            </a:r>
            <a:r>
              <a:rPr sz="2400" dirty="0"/>
              <a:t>many</a:t>
            </a:r>
            <a:r>
              <a:rPr sz="2400" spc="65" dirty="0"/>
              <a:t> </a:t>
            </a:r>
            <a:r>
              <a:rPr sz="2400" dirty="0"/>
              <a:t>men</a:t>
            </a:r>
          </a:p>
          <a:p>
            <a:pPr marL="413384" marR="5080" indent="-286385">
              <a:lnSpc>
                <a:spcPct val="100000"/>
              </a:lnSpc>
              <a:spcBef>
                <a:spcPts val="580"/>
              </a:spcBef>
              <a:buClr>
                <a:srgbClr val="008B79"/>
              </a:buClr>
              <a:buChar char="–"/>
              <a:tabLst>
                <a:tab pos="414020" algn="l"/>
              </a:tabLst>
            </a:pPr>
            <a:r>
              <a:rPr sz="2400" spc="-95" dirty="0"/>
              <a:t>Too </a:t>
            </a:r>
            <a:r>
              <a:rPr sz="2400" spc="-5" dirty="0"/>
              <a:t>many wealthier or  higher </a:t>
            </a:r>
            <a:r>
              <a:rPr sz="2400" dirty="0"/>
              <a:t>status </a:t>
            </a:r>
            <a:r>
              <a:rPr sz="2400" spc="-5" dirty="0"/>
              <a:t>women  </a:t>
            </a:r>
            <a:r>
              <a:rPr sz="2400" dirty="0"/>
              <a:t>(e.g., </a:t>
            </a:r>
            <a:r>
              <a:rPr sz="2400" spc="-5" dirty="0" smtClean="0"/>
              <a:t>,  </a:t>
            </a:r>
            <a:r>
              <a:rPr sz="2400" spc="-5" dirty="0"/>
              <a:t>lead </a:t>
            </a:r>
            <a:r>
              <a:rPr sz="2400" dirty="0"/>
              <a:t>farmers, married  </a:t>
            </a:r>
            <a:r>
              <a:rPr sz="2400" spc="-5" dirty="0"/>
              <a:t>women </a:t>
            </a:r>
            <a:r>
              <a:rPr sz="2400" spc="-40" dirty="0"/>
              <a:t>only,</a:t>
            </a:r>
            <a:r>
              <a:rPr sz="2400" dirty="0"/>
              <a:t> etc.)</a:t>
            </a:r>
          </a:p>
        </p:txBody>
      </p:sp>
      <p:sp>
        <p:nvSpPr>
          <p:cNvPr id="3" name="object 3"/>
          <p:cNvSpPr/>
          <p:nvPr/>
        </p:nvSpPr>
        <p:spPr>
          <a:xfrm>
            <a:off x="548640" y="1844039"/>
            <a:ext cx="140208" cy="149351"/>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969903" y="2133600"/>
            <a:ext cx="3439160" cy="3368675"/>
          </a:xfrm>
          <a:prstGeom prst="rect">
            <a:avLst/>
          </a:prstGeom>
        </p:spPr>
        <p:txBody>
          <a:bodyPr vert="horz" wrap="square" lIns="0" tIns="12065" rIns="0" bIns="0" rtlCol="0">
            <a:spAutoFit/>
          </a:bodyPr>
          <a:lstStyle/>
          <a:p>
            <a:pPr marL="12700" marR="1362075">
              <a:lnSpc>
                <a:spcPct val="100000"/>
              </a:lnSpc>
              <a:spcBef>
                <a:spcPts val="95"/>
              </a:spcBef>
            </a:pPr>
            <a:r>
              <a:rPr sz="2800" spc="-5" dirty="0">
                <a:solidFill>
                  <a:srgbClr val="242424"/>
                </a:solidFill>
                <a:latin typeface="Arial"/>
                <a:cs typeface="Arial"/>
              </a:rPr>
              <a:t>Who are</a:t>
            </a:r>
            <a:r>
              <a:rPr sz="2800" spc="-50" dirty="0">
                <a:solidFill>
                  <a:srgbClr val="242424"/>
                </a:solidFill>
                <a:latin typeface="Arial"/>
                <a:cs typeface="Arial"/>
              </a:rPr>
              <a:t> </a:t>
            </a:r>
            <a:r>
              <a:rPr sz="2800" spc="-5" dirty="0">
                <a:solidFill>
                  <a:srgbClr val="242424"/>
                </a:solidFill>
                <a:latin typeface="Arial"/>
                <a:cs typeface="Arial"/>
              </a:rPr>
              <a:t>Key  Informants?</a:t>
            </a:r>
            <a:endParaRPr sz="2800">
              <a:latin typeface="Arial"/>
              <a:cs typeface="Arial"/>
            </a:endParaRPr>
          </a:p>
          <a:p>
            <a:pPr marL="413384" marR="5080" indent="-286385">
              <a:lnSpc>
                <a:spcPct val="100000"/>
              </a:lnSpc>
              <a:spcBef>
                <a:spcPts val="595"/>
              </a:spcBef>
              <a:buClr>
                <a:srgbClr val="008B79"/>
              </a:buClr>
              <a:buChar char="–"/>
              <a:tabLst>
                <a:tab pos="414020" algn="l"/>
              </a:tabLst>
            </a:pPr>
            <a:r>
              <a:rPr sz="2400" spc="-5" dirty="0">
                <a:solidFill>
                  <a:srgbClr val="242424"/>
                </a:solidFill>
                <a:latin typeface="Arial"/>
                <a:cs typeface="Arial"/>
              </a:rPr>
              <a:t>They have</a:t>
            </a:r>
            <a:r>
              <a:rPr sz="2400" spc="-35" dirty="0">
                <a:solidFill>
                  <a:srgbClr val="242424"/>
                </a:solidFill>
                <a:latin typeface="Arial"/>
                <a:cs typeface="Arial"/>
              </a:rPr>
              <a:t> </a:t>
            </a:r>
            <a:r>
              <a:rPr sz="2400" spc="-5" dirty="0">
                <a:solidFill>
                  <a:srgbClr val="242424"/>
                </a:solidFill>
                <a:latin typeface="Arial"/>
                <a:cs typeface="Arial"/>
              </a:rPr>
              <a:t>specialized  knowledge</a:t>
            </a:r>
            <a:endParaRPr sz="2400" dirty="0">
              <a:latin typeface="Arial"/>
              <a:cs typeface="Arial"/>
            </a:endParaRPr>
          </a:p>
          <a:p>
            <a:pPr marL="413384" marR="104139" indent="-286385">
              <a:lnSpc>
                <a:spcPct val="100000"/>
              </a:lnSpc>
              <a:spcBef>
                <a:spcPts val="580"/>
              </a:spcBef>
              <a:buClr>
                <a:srgbClr val="008B79"/>
              </a:buClr>
              <a:buChar char="–"/>
              <a:tabLst>
                <a:tab pos="414020" algn="l"/>
              </a:tabLst>
            </a:pPr>
            <a:r>
              <a:rPr sz="2400" spc="-5" dirty="0">
                <a:solidFill>
                  <a:srgbClr val="242424"/>
                </a:solidFill>
                <a:latin typeface="Arial"/>
                <a:cs typeface="Arial"/>
              </a:rPr>
              <a:t>They </a:t>
            </a:r>
            <a:r>
              <a:rPr sz="2400" dirty="0">
                <a:solidFill>
                  <a:srgbClr val="242424"/>
                </a:solidFill>
                <a:latin typeface="Arial"/>
                <a:cs typeface="Arial"/>
              </a:rPr>
              <a:t>represent</a:t>
            </a:r>
            <a:r>
              <a:rPr sz="2400" spc="-55" dirty="0">
                <a:solidFill>
                  <a:srgbClr val="242424"/>
                </a:solidFill>
                <a:latin typeface="Arial"/>
                <a:cs typeface="Arial"/>
              </a:rPr>
              <a:t> </a:t>
            </a:r>
            <a:r>
              <a:rPr sz="2400" spc="-5" dirty="0">
                <a:solidFill>
                  <a:srgbClr val="242424"/>
                </a:solidFill>
                <a:latin typeface="Arial"/>
                <a:cs typeface="Arial"/>
              </a:rPr>
              <a:t>larger  group</a:t>
            </a:r>
            <a:endParaRPr sz="2400" dirty="0">
              <a:latin typeface="Arial"/>
              <a:cs typeface="Arial"/>
            </a:endParaRPr>
          </a:p>
          <a:p>
            <a:pPr marL="413384" indent="-286385">
              <a:lnSpc>
                <a:spcPct val="100000"/>
              </a:lnSpc>
              <a:spcBef>
                <a:spcPts val="575"/>
              </a:spcBef>
              <a:buClr>
                <a:srgbClr val="008B79"/>
              </a:buClr>
              <a:buChar char="–"/>
              <a:tabLst>
                <a:tab pos="414020" algn="l"/>
              </a:tabLst>
            </a:pPr>
            <a:r>
              <a:rPr sz="2400" spc="-5" dirty="0">
                <a:solidFill>
                  <a:srgbClr val="242424"/>
                </a:solidFill>
                <a:latin typeface="Arial"/>
                <a:cs typeface="Arial"/>
              </a:rPr>
              <a:t>They are influential</a:t>
            </a:r>
            <a:endParaRPr sz="2400" dirty="0">
              <a:latin typeface="Arial"/>
              <a:cs typeface="Arial"/>
            </a:endParaRPr>
          </a:p>
          <a:p>
            <a:pPr marL="413384" indent="-286385">
              <a:lnSpc>
                <a:spcPct val="100000"/>
              </a:lnSpc>
              <a:spcBef>
                <a:spcPts val="575"/>
              </a:spcBef>
              <a:buClr>
                <a:srgbClr val="008B79"/>
              </a:buClr>
              <a:buChar char="–"/>
              <a:tabLst>
                <a:tab pos="414020" algn="l"/>
              </a:tabLst>
            </a:pPr>
            <a:r>
              <a:rPr sz="2400" spc="-5" dirty="0">
                <a:solidFill>
                  <a:srgbClr val="242424"/>
                </a:solidFill>
                <a:latin typeface="Arial"/>
                <a:cs typeface="Arial"/>
              </a:rPr>
              <a:t>They </a:t>
            </a:r>
            <a:r>
              <a:rPr sz="2400" dirty="0">
                <a:solidFill>
                  <a:srgbClr val="242424"/>
                </a:solidFill>
                <a:latin typeface="Arial"/>
                <a:cs typeface="Arial"/>
              </a:rPr>
              <a:t>are</a:t>
            </a:r>
            <a:r>
              <a:rPr sz="2400" spc="-30" dirty="0">
                <a:solidFill>
                  <a:srgbClr val="242424"/>
                </a:solidFill>
                <a:latin typeface="Arial"/>
                <a:cs typeface="Arial"/>
              </a:rPr>
              <a:t> </a:t>
            </a:r>
            <a:r>
              <a:rPr sz="2400" spc="-5" dirty="0">
                <a:solidFill>
                  <a:srgbClr val="242424"/>
                </a:solidFill>
                <a:latin typeface="Arial"/>
                <a:cs typeface="Arial"/>
              </a:rPr>
              <a:t>gatekeepers</a:t>
            </a:r>
            <a:endParaRPr sz="2400" dirty="0">
              <a:latin typeface="Arial"/>
              <a:cs typeface="Arial"/>
            </a:endParaRPr>
          </a:p>
        </p:txBody>
      </p:sp>
      <p:sp>
        <p:nvSpPr>
          <p:cNvPr id="5" name="object 5"/>
          <p:cNvSpPr/>
          <p:nvPr/>
        </p:nvSpPr>
        <p:spPr>
          <a:xfrm>
            <a:off x="4815840" y="1844039"/>
            <a:ext cx="140208" cy="149351"/>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563314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3275" y="227075"/>
            <a:ext cx="1450848" cy="12984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4800" y="228600"/>
            <a:ext cx="1447800" cy="1295400"/>
          </a:xfrm>
          <a:custGeom>
            <a:avLst/>
            <a:gdLst/>
            <a:ahLst/>
            <a:cxnLst/>
            <a:rect l="l" t="t" r="r" b="b"/>
            <a:pathLst>
              <a:path w="1447800" h="1295400">
                <a:moveTo>
                  <a:pt x="0" y="1295400"/>
                </a:moveTo>
                <a:lnTo>
                  <a:pt x="1447800" y="1295400"/>
                </a:lnTo>
                <a:lnTo>
                  <a:pt x="1447800" y="0"/>
                </a:lnTo>
                <a:lnTo>
                  <a:pt x="0" y="0"/>
                </a:lnTo>
                <a:lnTo>
                  <a:pt x="0" y="129540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2988691" y="576199"/>
            <a:ext cx="3168650" cy="513715"/>
          </a:xfrm>
          <a:prstGeom prst="rect">
            <a:avLst/>
          </a:prstGeom>
        </p:spPr>
        <p:txBody>
          <a:bodyPr vert="horz" wrap="square" lIns="0" tIns="13335" rIns="0" bIns="0" rtlCol="0">
            <a:spAutoFit/>
          </a:bodyPr>
          <a:lstStyle/>
          <a:p>
            <a:pPr marL="12700">
              <a:lnSpc>
                <a:spcPct val="100000"/>
              </a:lnSpc>
              <a:spcBef>
                <a:spcPts val="105"/>
              </a:spcBef>
            </a:pPr>
            <a:r>
              <a:rPr spc="-5" dirty="0"/>
              <a:t>Group</a:t>
            </a:r>
            <a:r>
              <a:rPr spc="-70" dirty="0"/>
              <a:t> </a:t>
            </a:r>
            <a:r>
              <a:rPr dirty="0"/>
              <a:t>Interviews</a:t>
            </a:r>
          </a:p>
        </p:txBody>
      </p:sp>
      <p:sp>
        <p:nvSpPr>
          <p:cNvPr id="5" name="object 5"/>
          <p:cNvSpPr/>
          <p:nvPr/>
        </p:nvSpPr>
        <p:spPr>
          <a:xfrm>
            <a:off x="320040" y="1738883"/>
            <a:ext cx="126491" cy="128015"/>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20040" y="2177795"/>
            <a:ext cx="126491" cy="12801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20040" y="3713988"/>
            <a:ext cx="126491" cy="128016"/>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320040" y="4884420"/>
            <a:ext cx="126491" cy="128016"/>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650240" y="1475803"/>
            <a:ext cx="3553460" cy="3565079"/>
          </a:xfrm>
          <a:prstGeom prst="rect">
            <a:avLst/>
          </a:prstGeom>
        </p:spPr>
        <p:txBody>
          <a:bodyPr vert="horz" wrap="square" lIns="0" tIns="86360" rIns="0" bIns="0" rtlCol="0">
            <a:spAutoFit/>
          </a:bodyPr>
          <a:lstStyle/>
          <a:p>
            <a:pPr marL="12700" marR="5080">
              <a:lnSpc>
                <a:spcPct val="100000"/>
              </a:lnSpc>
              <a:spcBef>
                <a:spcPts val="580"/>
              </a:spcBef>
            </a:pPr>
            <a:r>
              <a:rPr sz="2400" spc="-5" dirty="0" smtClean="0">
                <a:solidFill>
                  <a:srgbClr val="242424"/>
                </a:solidFill>
                <a:latin typeface="Arial"/>
                <a:cs typeface="Arial"/>
              </a:rPr>
              <a:t>All </a:t>
            </a:r>
            <a:r>
              <a:rPr sz="2400" spc="-5" dirty="0">
                <a:solidFill>
                  <a:srgbClr val="242424"/>
                </a:solidFill>
                <a:latin typeface="Arial"/>
                <a:cs typeface="Arial"/>
              </a:rPr>
              <a:t>members are  encouraged </a:t>
            </a:r>
            <a:r>
              <a:rPr sz="2400" dirty="0">
                <a:solidFill>
                  <a:srgbClr val="242424"/>
                </a:solidFill>
                <a:latin typeface="Arial"/>
                <a:cs typeface="Arial"/>
              </a:rPr>
              <a:t>to </a:t>
            </a:r>
            <a:r>
              <a:rPr sz="2400" spc="-5" dirty="0">
                <a:solidFill>
                  <a:srgbClr val="242424"/>
                </a:solidFill>
                <a:latin typeface="Arial"/>
                <a:cs typeface="Arial"/>
              </a:rPr>
              <a:t>participate;  easiest with more  </a:t>
            </a:r>
            <a:r>
              <a:rPr sz="2400" dirty="0">
                <a:solidFill>
                  <a:srgbClr val="242424"/>
                </a:solidFill>
                <a:latin typeface="Arial"/>
                <a:cs typeface="Arial"/>
              </a:rPr>
              <a:t>homogeneous</a:t>
            </a:r>
            <a:r>
              <a:rPr sz="2400" spc="15" dirty="0">
                <a:solidFill>
                  <a:srgbClr val="242424"/>
                </a:solidFill>
                <a:latin typeface="Arial"/>
                <a:cs typeface="Arial"/>
              </a:rPr>
              <a:t> </a:t>
            </a:r>
            <a:r>
              <a:rPr sz="2400" dirty="0">
                <a:solidFill>
                  <a:srgbClr val="242424"/>
                </a:solidFill>
                <a:latin typeface="Arial"/>
                <a:cs typeface="Arial"/>
              </a:rPr>
              <a:t>groups</a:t>
            </a:r>
            <a:endParaRPr sz="2400" dirty="0">
              <a:latin typeface="Arial"/>
              <a:cs typeface="Arial"/>
            </a:endParaRPr>
          </a:p>
          <a:p>
            <a:pPr marL="12700" marR="27940">
              <a:lnSpc>
                <a:spcPct val="100000"/>
              </a:lnSpc>
              <a:spcBef>
                <a:spcPts val="575"/>
              </a:spcBef>
            </a:pPr>
            <a:r>
              <a:rPr sz="2400" spc="-5" dirty="0">
                <a:solidFill>
                  <a:srgbClr val="242424"/>
                </a:solidFill>
                <a:latin typeface="Arial"/>
                <a:cs typeface="Arial"/>
              </a:rPr>
              <a:t>Can be </a:t>
            </a:r>
            <a:r>
              <a:rPr sz="2400" dirty="0">
                <a:solidFill>
                  <a:srgbClr val="242424"/>
                </a:solidFill>
                <a:latin typeface="Arial"/>
                <a:cs typeface="Arial"/>
              </a:rPr>
              <a:t>structured, </a:t>
            </a:r>
            <a:r>
              <a:rPr sz="2400" spc="-5" dirty="0">
                <a:solidFill>
                  <a:srgbClr val="242424"/>
                </a:solidFill>
                <a:latin typeface="Arial"/>
                <a:cs typeface="Arial"/>
              </a:rPr>
              <a:t>semi-  </a:t>
            </a:r>
            <a:r>
              <a:rPr sz="2400" dirty="0">
                <a:solidFill>
                  <a:srgbClr val="242424"/>
                </a:solidFill>
                <a:latin typeface="Arial"/>
                <a:cs typeface="Arial"/>
              </a:rPr>
              <a:t>structured, </a:t>
            </a:r>
            <a:r>
              <a:rPr sz="2400" spc="-5" dirty="0">
                <a:solidFill>
                  <a:srgbClr val="242424"/>
                </a:solidFill>
                <a:latin typeface="Arial"/>
                <a:cs typeface="Arial"/>
              </a:rPr>
              <a:t>or</a:t>
            </a:r>
            <a:r>
              <a:rPr sz="2400" spc="-90" dirty="0">
                <a:solidFill>
                  <a:srgbClr val="242424"/>
                </a:solidFill>
                <a:latin typeface="Arial"/>
                <a:cs typeface="Arial"/>
              </a:rPr>
              <a:t> </a:t>
            </a:r>
            <a:r>
              <a:rPr sz="2400" spc="-5" dirty="0">
                <a:solidFill>
                  <a:srgbClr val="242424"/>
                </a:solidFill>
                <a:latin typeface="Arial"/>
                <a:cs typeface="Arial"/>
              </a:rPr>
              <a:t>open-ended  interview</a:t>
            </a:r>
            <a:r>
              <a:rPr sz="2400" spc="15" dirty="0">
                <a:solidFill>
                  <a:srgbClr val="242424"/>
                </a:solidFill>
                <a:latin typeface="Arial"/>
                <a:cs typeface="Arial"/>
              </a:rPr>
              <a:t> </a:t>
            </a:r>
            <a:r>
              <a:rPr sz="2400" spc="-5" dirty="0">
                <a:solidFill>
                  <a:srgbClr val="242424"/>
                </a:solidFill>
                <a:latin typeface="Arial"/>
                <a:cs typeface="Arial"/>
              </a:rPr>
              <a:t>schedule</a:t>
            </a:r>
            <a:endParaRPr sz="2400" dirty="0">
              <a:latin typeface="Arial"/>
              <a:cs typeface="Arial"/>
            </a:endParaRPr>
          </a:p>
          <a:p>
            <a:pPr marL="12700">
              <a:lnSpc>
                <a:spcPct val="100000"/>
              </a:lnSpc>
              <a:spcBef>
                <a:spcPts val="580"/>
              </a:spcBef>
            </a:pPr>
            <a:r>
              <a:rPr sz="2400" dirty="0">
                <a:solidFill>
                  <a:srgbClr val="242424"/>
                </a:solidFill>
                <a:latin typeface="Arial"/>
                <a:cs typeface="Arial"/>
              </a:rPr>
              <a:t>Can accommodate</a:t>
            </a:r>
            <a:r>
              <a:rPr sz="2400" spc="-35" dirty="0">
                <a:solidFill>
                  <a:srgbClr val="242424"/>
                </a:solidFill>
                <a:latin typeface="Arial"/>
                <a:cs typeface="Arial"/>
              </a:rPr>
              <a:t> </a:t>
            </a:r>
            <a:r>
              <a:rPr sz="2400" dirty="0">
                <a:solidFill>
                  <a:srgbClr val="242424"/>
                </a:solidFill>
                <a:latin typeface="Arial"/>
                <a:cs typeface="Arial"/>
              </a:rPr>
              <a:t>about</a:t>
            </a:r>
            <a:endParaRPr sz="2400" dirty="0">
              <a:latin typeface="Arial"/>
              <a:cs typeface="Arial"/>
            </a:endParaRPr>
          </a:p>
          <a:p>
            <a:pPr marL="12700">
              <a:lnSpc>
                <a:spcPct val="100000"/>
              </a:lnSpc>
            </a:pPr>
            <a:r>
              <a:rPr sz="2400" spc="-5" dirty="0">
                <a:solidFill>
                  <a:srgbClr val="242424"/>
                </a:solidFill>
                <a:latin typeface="Arial"/>
                <a:cs typeface="Arial"/>
              </a:rPr>
              <a:t>15 people</a:t>
            </a:r>
            <a:endParaRPr sz="2400" dirty="0">
              <a:latin typeface="Arial"/>
              <a:cs typeface="Arial"/>
            </a:endParaRPr>
          </a:p>
        </p:txBody>
      </p:sp>
      <p:sp>
        <p:nvSpPr>
          <p:cNvPr id="10" name="object 10"/>
          <p:cNvSpPr/>
          <p:nvPr/>
        </p:nvSpPr>
        <p:spPr>
          <a:xfrm>
            <a:off x="4953000" y="1524000"/>
            <a:ext cx="4096511" cy="3968496"/>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86367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3275" y="227075"/>
            <a:ext cx="1450848" cy="12984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4800" y="228600"/>
            <a:ext cx="1447800" cy="1295400"/>
          </a:xfrm>
          <a:custGeom>
            <a:avLst/>
            <a:gdLst/>
            <a:ahLst/>
            <a:cxnLst/>
            <a:rect l="l" t="t" r="r" b="b"/>
            <a:pathLst>
              <a:path w="1447800" h="1295400">
                <a:moveTo>
                  <a:pt x="0" y="1295400"/>
                </a:moveTo>
                <a:lnTo>
                  <a:pt x="1447800" y="1295400"/>
                </a:lnTo>
                <a:lnTo>
                  <a:pt x="1447800" y="0"/>
                </a:lnTo>
                <a:lnTo>
                  <a:pt x="0" y="0"/>
                </a:lnTo>
                <a:lnTo>
                  <a:pt x="0" y="129540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954430" y="289687"/>
            <a:ext cx="7238365" cy="696595"/>
          </a:xfrm>
          <a:prstGeom prst="rect">
            <a:avLst/>
          </a:prstGeom>
        </p:spPr>
        <p:txBody>
          <a:bodyPr vert="horz" wrap="square" lIns="0" tIns="12700" rIns="0" bIns="0" rtlCol="0">
            <a:spAutoFit/>
          </a:bodyPr>
          <a:lstStyle/>
          <a:p>
            <a:pPr marL="12700">
              <a:lnSpc>
                <a:spcPct val="100000"/>
              </a:lnSpc>
              <a:spcBef>
                <a:spcPts val="100"/>
              </a:spcBef>
            </a:pPr>
            <a:r>
              <a:rPr sz="4400" dirty="0">
                <a:solidFill>
                  <a:srgbClr val="008080"/>
                </a:solidFill>
              </a:rPr>
              <a:t>Value Chain </a:t>
            </a:r>
            <a:r>
              <a:rPr sz="4400" spc="-5" dirty="0">
                <a:solidFill>
                  <a:srgbClr val="008080"/>
                </a:solidFill>
              </a:rPr>
              <a:t>Group</a:t>
            </a:r>
            <a:r>
              <a:rPr sz="4400" spc="-110" dirty="0">
                <a:solidFill>
                  <a:srgbClr val="008080"/>
                </a:solidFill>
              </a:rPr>
              <a:t> </a:t>
            </a:r>
            <a:r>
              <a:rPr sz="4400" dirty="0">
                <a:solidFill>
                  <a:srgbClr val="008080"/>
                </a:solidFill>
              </a:rPr>
              <a:t>Interview</a:t>
            </a:r>
            <a:endParaRPr sz="4400"/>
          </a:p>
        </p:txBody>
      </p:sp>
      <p:sp>
        <p:nvSpPr>
          <p:cNvPr id="5" name="object 5"/>
          <p:cNvSpPr txBox="1"/>
          <p:nvPr/>
        </p:nvSpPr>
        <p:spPr>
          <a:xfrm>
            <a:off x="8427211" y="6427114"/>
            <a:ext cx="180975" cy="208279"/>
          </a:xfrm>
          <a:prstGeom prst="rect">
            <a:avLst/>
          </a:prstGeom>
        </p:spPr>
        <p:txBody>
          <a:bodyPr vert="horz" wrap="square" lIns="0" tIns="12700" rIns="0" bIns="0" rtlCol="0">
            <a:spAutoFit/>
          </a:bodyPr>
          <a:lstStyle/>
          <a:p>
            <a:pPr marL="12700">
              <a:lnSpc>
                <a:spcPct val="100000"/>
              </a:lnSpc>
              <a:spcBef>
                <a:spcPts val="100"/>
              </a:spcBef>
            </a:pPr>
            <a:r>
              <a:rPr sz="1200" spc="-60" dirty="0">
                <a:solidFill>
                  <a:srgbClr val="888888"/>
                </a:solidFill>
                <a:latin typeface="Arial"/>
                <a:cs typeface="Arial"/>
              </a:rPr>
              <a:t>12</a:t>
            </a:r>
            <a:endParaRPr sz="1200">
              <a:latin typeface="Arial"/>
              <a:cs typeface="Arial"/>
            </a:endParaRPr>
          </a:p>
        </p:txBody>
      </p:sp>
      <p:sp>
        <p:nvSpPr>
          <p:cNvPr id="6" name="object 6"/>
          <p:cNvSpPr txBox="1"/>
          <p:nvPr/>
        </p:nvSpPr>
        <p:spPr>
          <a:xfrm>
            <a:off x="831596" y="1536572"/>
            <a:ext cx="7162800" cy="299720"/>
          </a:xfrm>
          <a:prstGeom prst="rect">
            <a:avLst/>
          </a:prstGeom>
        </p:spPr>
        <p:txBody>
          <a:bodyPr vert="horz" wrap="square" lIns="0" tIns="12700" rIns="0" bIns="0" rtlCol="0">
            <a:spAutoFit/>
          </a:bodyPr>
          <a:lstStyle/>
          <a:p>
            <a:pPr marL="12700">
              <a:lnSpc>
                <a:spcPct val="100000"/>
              </a:lnSpc>
              <a:spcBef>
                <a:spcPts val="100"/>
              </a:spcBef>
            </a:pPr>
            <a:r>
              <a:rPr sz="1800" b="1" spc="-105" dirty="0">
                <a:latin typeface="Trebuchet MS"/>
                <a:cs typeface="Trebuchet MS"/>
              </a:rPr>
              <a:t>Purpose:</a:t>
            </a:r>
            <a:r>
              <a:rPr sz="1800" b="1" spc="-170" dirty="0">
                <a:latin typeface="Trebuchet MS"/>
                <a:cs typeface="Trebuchet MS"/>
              </a:rPr>
              <a:t> </a:t>
            </a:r>
            <a:r>
              <a:rPr sz="1800" b="1" spc="-215" dirty="0">
                <a:latin typeface="Trebuchet MS"/>
                <a:cs typeface="Trebuchet MS"/>
              </a:rPr>
              <a:t>To</a:t>
            </a:r>
            <a:r>
              <a:rPr sz="1800" b="1" spc="-114" dirty="0">
                <a:latin typeface="Trebuchet MS"/>
                <a:cs typeface="Trebuchet MS"/>
              </a:rPr>
              <a:t> </a:t>
            </a:r>
            <a:r>
              <a:rPr sz="1800" b="1" spc="-100" dirty="0">
                <a:latin typeface="Trebuchet MS"/>
                <a:cs typeface="Trebuchet MS"/>
              </a:rPr>
              <a:t>understand</a:t>
            </a:r>
            <a:r>
              <a:rPr sz="1800" b="1" spc="-160" dirty="0">
                <a:latin typeface="Trebuchet MS"/>
                <a:cs typeface="Trebuchet MS"/>
              </a:rPr>
              <a:t> </a:t>
            </a:r>
            <a:r>
              <a:rPr sz="1800" b="1" spc="-105" dirty="0">
                <a:latin typeface="Trebuchet MS"/>
                <a:cs typeface="Trebuchet MS"/>
              </a:rPr>
              <a:t>the</a:t>
            </a:r>
            <a:r>
              <a:rPr sz="1800" b="1" spc="-135" dirty="0">
                <a:latin typeface="Trebuchet MS"/>
                <a:cs typeface="Trebuchet MS"/>
              </a:rPr>
              <a:t> </a:t>
            </a:r>
            <a:r>
              <a:rPr sz="1800" b="1" spc="-100" dirty="0">
                <a:latin typeface="Trebuchet MS"/>
                <a:cs typeface="Trebuchet MS"/>
              </a:rPr>
              <a:t>activities</a:t>
            </a:r>
            <a:r>
              <a:rPr sz="1800" b="1" spc="-170" dirty="0">
                <a:latin typeface="Trebuchet MS"/>
                <a:cs typeface="Trebuchet MS"/>
              </a:rPr>
              <a:t> </a:t>
            </a:r>
            <a:r>
              <a:rPr sz="1800" b="1" spc="-75" dirty="0">
                <a:latin typeface="Trebuchet MS"/>
                <a:cs typeface="Trebuchet MS"/>
              </a:rPr>
              <a:t>of</a:t>
            </a:r>
            <a:r>
              <a:rPr sz="1800" b="1" spc="-125" dirty="0">
                <a:latin typeface="Trebuchet MS"/>
                <a:cs typeface="Trebuchet MS"/>
              </a:rPr>
              <a:t> </a:t>
            </a:r>
            <a:r>
              <a:rPr sz="1800" b="1" spc="-105" dirty="0">
                <a:latin typeface="Trebuchet MS"/>
                <a:cs typeface="Trebuchet MS"/>
              </a:rPr>
              <a:t>men</a:t>
            </a:r>
            <a:r>
              <a:rPr sz="1800" b="1" spc="-150" dirty="0">
                <a:latin typeface="Trebuchet MS"/>
                <a:cs typeface="Trebuchet MS"/>
              </a:rPr>
              <a:t> </a:t>
            </a:r>
            <a:r>
              <a:rPr sz="1800" b="1" spc="-85" dirty="0">
                <a:latin typeface="Trebuchet MS"/>
                <a:cs typeface="Trebuchet MS"/>
              </a:rPr>
              <a:t>and</a:t>
            </a:r>
            <a:r>
              <a:rPr sz="1800" b="1" spc="-140" dirty="0">
                <a:latin typeface="Trebuchet MS"/>
                <a:cs typeface="Trebuchet MS"/>
              </a:rPr>
              <a:t> </a:t>
            </a:r>
            <a:r>
              <a:rPr sz="1800" b="1" spc="-90" dirty="0">
                <a:latin typeface="Trebuchet MS"/>
                <a:cs typeface="Trebuchet MS"/>
              </a:rPr>
              <a:t>women</a:t>
            </a:r>
            <a:r>
              <a:rPr sz="1800" b="1" spc="-130" dirty="0">
                <a:latin typeface="Trebuchet MS"/>
                <a:cs typeface="Trebuchet MS"/>
              </a:rPr>
              <a:t> </a:t>
            </a:r>
            <a:r>
              <a:rPr sz="1800" b="1" spc="-100" dirty="0">
                <a:latin typeface="Trebuchet MS"/>
                <a:cs typeface="Trebuchet MS"/>
              </a:rPr>
              <a:t>in</a:t>
            </a:r>
            <a:r>
              <a:rPr sz="1800" b="1" spc="-130" dirty="0">
                <a:latin typeface="Trebuchet MS"/>
                <a:cs typeface="Trebuchet MS"/>
              </a:rPr>
              <a:t> </a:t>
            </a:r>
            <a:r>
              <a:rPr sz="1800" b="1" spc="-105" dirty="0">
                <a:latin typeface="Trebuchet MS"/>
                <a:cs typeface="Trebuchet MS"/>
              </a:rPr>
              <a:t>the</a:t>
            </a:r>
            <a:r>
              <a:rPr sz="1800" b="1" spc="-135" dirty="0">
                <a:latin typeface="Trebuchet MS"/>
                <a:cs typeface="Trebuchet MS"/>
              </a:rPr>
              <a:t> </a:t>
            </a:r>
            <a:r>
              <a:rPr sz="1800" b="1" spc="-105" dirty="0">
                <a:latin typeface="Trebuchet MS"/>
                <a:cs typeface="Trebuchet MS"/>
              </a:rPr>
              <a:t>value</a:t>
            </a:r>
            <a:r>
              <a:rPr sz="1800" b="1" spc="-170" dirty="0">
                <a:latin typeface="Trebuchet MS"/>
                <a:cs typeface="Trebuchet MS"/>
              </a:rPr>
              <a:t> </a:t>
            </a:r>
            <a:r>
              <a:rPr sz="1800" b="1" spc="-110" dirty="0">
                <a:latin typeface="Trebuchet MS"/>
                <a:cs typeface="Trebuchet MS"/>
              </a:rPr>
              <a:t>chain</a:t>
            </a:r>
            <a:endParaRPr sz="1800">
              <a:latin typeface="Trebuchet MS"/>
              <a:cs typeface="Trebuchet MS"/>
            </a:endParaRPr>
          </a:p>
        </p:txBody>
      </p:sp>
      <p:graphicFrame>
        <p:nvGraphicFramePr>
          <p:cNvPr id="7" name="object 7"/>
          <p:cNvGraphicFramePr>
            <a:graphicFrameLocks noGrp="1"/>
          </p:cNvGraphicFramePr>
          <p:nvPr/>
        </p:nvGraphicFramePr>
        <p:xfrm>
          <a:off x="-6350" y="2660650"/>
          <a:ext cx="5714999" cy="3568065"/>
        </p:xfrm>
        <a:graphic>
          <a:graphicData uri="http://schemas.openxmlformats.org/drawingml/2006/table">
            <a:tbl>
              <a:tblPr firstRow="1" bandRow="1">
                <a:tableStyleId>{2D5ABB26-0587-4C30-8999-92F81FD0307C}</a:tableStyleId>
              </a:tblPr>
              <a:tblGrid>
                <a:gridCol w="2522855">
                  <a:extLst>
                    <a:ext uri="{9D8B030D-6E8A-4147-A177-3AD203B41FA5}">
                      <a16:colId xmlns:a16="http://schemas.microsoft.com/office/drawing/2014/main" val="20000"/>
                    </a:ext>
                  </a:extLst>
                </a:gridCol>
                <a:gridCol w="2361565">
                  <a:extLst>
                    <a:ext uri="{9D8B030D-6E8A-4147-A177-3AD203B41FA5}">
                      <a16:colId xmlns:a16="http://schemas.microsoft.com/office/drawing/2014/main" val="20001"/>
                    </a:ext>
                  </a:extLst>
                </a:gridCol>
                <a:gridCol w="830579">
                  <a:extLst>
                    <a:ext uri="{9D8B030D-6E8A-4147-A177-3AD203B41FA5}">
                      <a16:colId xmlns:a16="http://schemas.microsoft.com/office/drawing/2014/main" val="20002"/>
                    </a:ext>
                  </a:extLst>
                </a:gridCol>
              </a:tblGrid>
              <a:tr h="350520">
                <a:tc>
                  <a:txBody>
                    <a:bodyPr/>
                    <a:lstStyle/>
                    <a:p>
                      <a:pPr marL="13970" algn="ctr">
                        <a:lnSpc>
                          <a:spcPct val="100000"/>
                        </a:lnSpc>
                        <a:spcBef>
                          <a:spcPts val="80"/>
                        </a:spcBef>
                      </a:pPr>
                      <a:r>
                        <a:rPr sz="2000" b="1" spc="-165" dirty="0">
                          <a:latin typeface="Trebuchet MS"/>
                          <a:cs typeface="Trebuchet MS"/>
                        </a:rPr>
                        <a:t>Task</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74930">
                        <a:lnSpc>
                          <a:spcPct val="100000"/>
                        </a:lnSpc>
                        <a:spcBef>
                          <a:spcPts val="80"/>
                        </a:spcBef>
                      </a:pPr>
                      <a:r>
                        <a:rPr sz="2000" b="1" spc="-85" dirty="0">
                          <a:latin typeface="Trebuchet MS"/>
                          <a:cs typeface="Trebuchet MS"/>
                        </a:rPr>
                        <a:t>Women</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75565">
                        <a:lnSpc>
                          <a:spcPct val="100000"/>
                        </a:lnSpc>
                        <a:spcBef>
                          <a:spcPts val="80"/>
                        </a:spcBef>
                      </a:pPr>
                      <a:r>
                        <a:rPr sz="2000" b="1" spc="5" dirty="0">
                          <a:latin typeface="Trebuchet MS"/>
                          <a:cs typeface="Trebuchet MS"/>
                        </a:rPr>
                        <a:t>Men</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700405">
                <a:tc>
                  <a:txBody>
                    <a:bodyPr/>
                    <a:lstStyle/>
                    <a:p>
                      <a:pPr marL="74930">
                        <a:lnSpc>
                          <a:spcPct val="100000"/>
                        </a:lnSpc>
                        <a:spcBef>
                          <a:spcPts val="80"/>
                        </a:spcBef>
                      </a:pPr>
                      <a:r>
                        <a:rPr sz="2000" b="1" spc="-114" dirty="0">
                          <a:latin typeface="Trebuchet MS"/>
                          <a:cs typeface="Trebuchet MS"/>
                        </a:rPr>
                        <a:t>Preparing the</a:t>
                      </a:r>
                      <a:r>
                        <a:rPr sz="2000" b="1" spc="-229" dirty="0">
                          <a:latin typeface="Trebuchet MS"/>
                          <a:cs typeface="Trebuchet MS"/>
                        </a:rPr>
                        <a:t> </a:t>
                      </a:r>
                      <a:r>
                        <a:rPr sz="2000" b="1" spc="-95" dirty="0">
                          <a:latin typeface="Trebuchet MS"/>
                          <a:cs typeface="Trebuchet MS"/>
                        </a:rPr>
                        <a:t>land</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F81BC"/>
                    </a:solidFill>
                  </a:tcPr>
                </a:tc>
                <a:tc>
                  <a:txBody>
                    <a:bodyPr/>
                    <a:lstStyle/>
                    <a:p>
                      <a:pPr marL="131445">
                        <a:lnSpc>
                          <a:spcPct val="100000"/>
                        </a:lnSpc>
                        <a:spcBef>
                          <a:spcPts val="80"/>
                        </a:spcBef>
                      </a:pPr>
                      <a:r>
                        <a:rPr sz="2000" dirty="0">
                          <a:latin typeface="Arial"/>
                          <a:cs typeface="Arial"/>
                        </a:rPr>
                        <a:t>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132080">
                        <a:lnSpc>
                          <a:spcPct val="100000"/>
                        </a:lnSpc>
                        <a:spcBef>
                          <a:spcPts val="80"/>
                        </a:spcBef>
                      </a:pPr>
                      <a:r>
                        <a:rPr sz="2000" spc="-295" dirty="0">
                          <a:latin typeface="Arial"/>
                          <a:cs typeface="Arial"/>
                        </a:rPr>
                        <a:t>XXXX</a:t>
                      </a:r>
                      <a:endParaRPr sz="2000">
                        <a:latin typeface="Arial"/>
                        <a:cs typeface="Arial"/>
                      </a:endParaRPr>
                    </a:p>
                    <a:p>
                      <a:pPr marL="75565">
                        <a:lnSpc>
                          <a:spcPct val="100000"/>
                        </a:lnSpc>
                        <a:spcBef>
                          <a:spcPts val="360"/>
                        </a:spcBef>
                      </a:pPr>
                      <a:r>
                        <a:rPr sz="2000" spc="40" dirty="0">
                          <a:latin typeface="Arial"/>
                          <a:cs typeface="Arial"/>
                        </a:rPr>
                        <a:t>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349885">
                <a:tc>
                  <a:txBody>
                    <a:bodyPr/>
                    <a:lstStyle/>
                    <a:p>
                      <a:pPr marL="74930">
                        <a:lnSpc>
                          <a:spcPct val="100000"/>
                        </a:lnSpc>
                        <a:spcBef>
                          <a:spcPts val="80"/>
                        </a:spcBef>
                      </a:pPr>
                      <a:r>
                        <a:rPr sz="2000" b="1" spc="-100" dirty="0">
                          <a:latin typeface="Trebuchet MS"/>
                          <a:cs typeface="Trebuchet MS"/>
                        </a:rPr>
                        <a:t>Planting</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marL="131445">
                        <a:lnSpc>
                          <a:spcPct val="100000"/>
                        </a:lnSpc>
                        <a:spcBef>
                          <a:spcPts val="80"/>
                        </a:spcBef>
                      </a:pPr>
                      <a:r>
                        <a:rPr sz="2000" spc="-150" dirty="0">
                          <a:latin typeface="Arial"/>
                          <a:cs typeface="Arial"/>
                        </a:rPr>
                        <a:t>XXXXX**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349885">
                <a:tc>
                  <a:txBody>
                    <a:bodyPr/>
                    <a:lstStyle/>
                    <a:p>
                      <a:pPr marL="74930">
                        <a:lnSpc>
                          <a:spcPct val="100000"/>
                        </a:lnSpc>
                        <a:spcBef>
                          <a:spcPts val="80"/>
                        </a:spcBef>
                      </a:pPr>
                      <a:r>
                        <a:rPr sz="2000" b="1" spc="-85" dirty="0">
                          <a:latin typeface="Trebuchet MS"/>
                          <a:cs typeface="Trebuchet MS"/>
                        </a:rPr>
                        <a:t>Input</a:t>
                      </a:r>
                      <a:r>
                        <a:rPr sz="2000" b="1" spc="-190" dirty="0">
                          <a:latin typeface="Trebuchet MS"/>
                          <a:cs typeface="Trebuchet MS"/>
                        </a:rPr>
                        <a:t> </a:t>
                      </a:r>
                      <a:r>
                        <a:rPr sz="2000" b="1" spc="-105" dirty="0">
                          <a:latin typeface="Trebuchet MS"/>
                          <a:cs typeface="Trebuchet MS"/>
                        </a:rPr>
                        <a:t>use</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marL="131445">
                        <a:lnSpc>
                          <a:spcPct val="100000"/>
                        </a:lnSpc>
                        <a:spcBef>
                          <a:spcPts val="80"/>
                        </a:spcBef>
                      </a:pPr>
                      <a:r>
                        <a:rPr sz="2000" spc="-295" dirty="0">
                          <a:latin typeface="Arial"/>
                          <a:cs typeface="Arial"/>
                        </a:rPr>
                        <a:t>XX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32080">
                        <a:lnSpc>
                          <a:spcPct val="100000"/>
                        </a:lnSpc>
                        <a:spcBef>
                          <a:spcPts val="80"/>
                        </a:spcBef>
                      </a:pPr>
                      <a:r>
                        <a:rPr sz="2000" spc="-295" dirty="0">
                          <a:latin typeface="Arial"/>
                          <a:cs typeface="Arial"/>
                        </a:rPr>
                        <a:t>XXXX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415925">
                <a:tc>
                  <a:txBody>
                    <a:bodyPr/>
                    <a:lstStyle/>
                    <a:p>
                      <a:pPr marL="74930">
                        <a:lnSpc>
                          <a:spcPct val="100000"/>
                        </a:lnSpc>
                        <a:spcBef>
                          <a:spcPts val="80"/>
                        </a:spcBef>
                      </a:pPr>
                      <a:r>
                        <a:rPr sz="2000" b="1" spc="-100" dirty="0">
                          <a:latin typeface="Trebuchet MS"/>
                          <a:cs typeface="Trebuchet MS"/>
                        </a:rPr>
                        <a:t>Weeding</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marL="131445">
                        <a:lnSpc>
                          <a:spcPct val="100000"/>
                        </a:lnSpc>
                        <a:spcBef>
                          <a:spcPts val="80"/>
                        </a:spcBef>
                      </a:pPr>
                      <a:r>
                        <a:rPr sz="2000" spc="-150" dirty="0">
                          <a:latin typeface="Arial"/>
                          <a:cs typeface="Arial"/>
                        </a:rPr>
                        <a:t>XXXXX**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32080">
                        <a:lnSpc>
                          <a:spcPct val="100000"/>
                        </a:lnSpc>
                        <a:spcBef>
                          <a:spcPts val="80"/>
                        </a:spcBef>
                      </a:pPr>
                      <a:r>
                        <a:rPr sz="2000" spc="-295" dirty="0">
                          <a:latin typeface="Arial"/>
                          <a:cs typeface="Arial"/>
                        </a:rPr>
                        <a:t>XX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r h="349885">
                <a:tc>
                  <a:txBody>
                    <a:bodyPr/>
                    <a:lstStyle/>
                    <a:p>
                      <a:pPr marL="74930">
                        <a:lnSpc>
                          <a:spcPct val="100000"/>
                        </a:lnSpc>
                        <a:spcBef>
                          <a:spcPts val="80"/>
                        </a:spcBef>
                      </a:pPr>
                      <a:r>
                        <a:rPr sz="2000" b="1" spc="-110" dirty="0">
                          <a:latin typeface="Trebuchet MS"/>
                          <a:cs typeface="Trebuchet MS"/>
                        </a:rPr>
                        <a:t>Harvesting</a:t>
                      </a:r>
                      <a:endParaRPr sz="2000">
                        <a:latin typeface="Trebuchet MS"/>
                        <a:cs typeface="Trebuchet MS"/>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marL="131445">
                        <a:lnSpc>
                          <a:spcPct val="100000"/>
                        </a:lnSpc>
                        <a:spcBef>
                          <a:spcPts val="80"/>
                        </a:spcBef>
                      </a:pPr>
                      <a:r>
                        <a:rPr sz="2000" spc="-295" dirty="0">
                          <a:latin typeface="Arial"/>
                          <a:cs typeface="Arial"/>
                        </a:rPr>
                        <a:t>XXX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32080">
                        <a:lnSpc>
                          <a:spcPct val="100000"/>
                        </a:lnSpc>
                        <a:spcBef>
                          <a:spcPts val="80"/>
                        </a:spcBef>
                      </a:pPr>
                      <a:r>
                        <a:rPr sz="2000" spc="-295" dirty="0">
                          <a:latin typeface="Arial"/>
                          <a:cs typeface="Arial"/>
                        </a:rPr>
                        <a:t>XXX</a:t>
                      </a:r>
                      <a:endParaRPr sz="2000">
                        <a:latin typeface="Arial"/>
                        <a:cs typeface="Arial"/>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5"/>
                  </a:ext>
                </a:extLst>
              </a:tr>
              <a:tr h="1051560">
                <a:tc>
                  <a:txBody>
                    <a:bodyPr/>
                    <a:lstStyle/>
                    <a:p>
                      <a:pPr marL="74930">
                        <a:lnSpc>
                          <a:spcPct val="100000"/>
                        </a:lnSpc>
                        <a:spcBef>
                          <a:spcPts val="85"/>
                        </a:spcBef>
                      </a:pPr>
                      <a:r>
                        <a:rPr sz="2000" b="1" spc="-110" dirty="0">
                          <a:latin typeface="Trebuchet MS"/>
                          <a:cs typeface="Trebuchet MS"/>
                        </a:rPr>
                        <a:t>Post-harvest</a:t>
                      </a:r>
                      <a:r>
                        <a:rPr sz="2000" b="1" spc="-180" dirty="0">
                          <a:latin typeface="Trebuchet MS"/>
                          <a:cs typeface="Trebuchet MS"/>
                        </a:rPr>
                        <a:t> </a:t>
                      </a:r>
                      <a:r>
                        <a:rPr sz="2000" b="1" spc="-110" dirty="0">
                          <a:latin typeface="Trebuchet MS"/>
                          <a:cs typeface="Trebuchet MS"/>
                        </a:rPr>
                        <a:t>activities</a:t>
                      </a:r>
                      <a:endParaRPr sz="2000">
                        <a:latin typeface="Trebuchet MS"/>
                        <a:cs typeface="Trebuchet MS"/>
                      </a:endParaRPr>
                    </a:p>
                    <a:p>
                      <a:pPr marL="74930" marR="613410">
                        <a:lnSpc>
                          <a:spcPct val="114999"/>
                        </a:lnSpc>
                      </a:pPr>
                      <a:r>
                        <a:rPr sz="2000" b="1" spc="-105" dirty="0">
                          <a:latin typeface="Trebuchet MS"/>
                          <a:cs typeface="Trebuchet MS"/>
                        </a:rPr>
                        <a:t>(sorting, </a:t>
                      </a:r>
                      <a:r>
                        <a:rPr sz="2000" b="1" spc="-110" dirty="0">
                          <a:latin typeface="Trebuchet MS"/>
                          <a:cs typeface="Trebuchet MS"/>
                        </a:rPr>
                        <a:t>grading,  </a:t>
                      </a:r>
                      <a:r>
                        <a:rPr sz="2000" b="1" spc="-114" dirty="0">
                          <a:latin typeface="Trebuchet MS"/>
                          <a:cs typeface="Trebuchet MS"/>
                        </a:rPr>
                        <a:t>shelling,</a:t>
                      </a:r>
                      <a:r>
                        <a:rPr sz="2000" b="1" spc="-195" dirty="0">
                          <a:latin typeface="Trebuchet MS"/>
                          <a:cs typeface="Trebuchet MS"/>
                        </a:rPr>
                        <a:t> </a:t>
                      </a:r>
                      <a:r>
                        <a:rPr sz="2000" b="1" spc="-110" dirty="0">
                          <a:latin typeface="Trebuchet MS"/>
                          <a:cs typeface="Trebuchet MS"/>
                        </a:rPr>
                        <a:t>packing)</a:t>
                      </a:r>
                      <a:endParaRPr sz="2000">
                        <a:latin typeface="Trebuchet MS"/>
                        <a:cs typeface="Trebuchet MS"/>
                      </a:endParaRPr>
                    </a:p>
                  </a:txBody>
                  <a:tcPr marL="0" marR="0" marT="107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F81BC"/>
                    </a:solidFill>
                  </a:tcPr>
                </a:tc>
                <a:tc>
                  <a:txBody>
                    <a:bodyPr/>
                    <a:lstStyle/>
                    <a:p>
                      <a:pPr marL="131445">
                        <a:lnSpc>
                          <a:spcPct val="100000"/>
                        </a:lnSpc>
                        <a:spcBef>
                          <a:spcPts val="85"/>
                        </a:spcBef>
                      </a:pPr>
                      <a:r>
                        <a:rPr sz="2000" spc="-295" dirty="0">
                          <a:latin typeface="Arial"/>
                          <a:cs typeface="Arial"/>
                        </a:rPr>
                        <a:t>XXXXXXX</a:t>
                      </a:r>
                      <a:endParaRPr sz="2000">
                        <a:latin typeface="Arial"/>
                        <a:cs typeface="Arial"/>
                      </a:endParaRPr>
                    </a:p>
                  </a:txBody>
                  <a:tcPr marL="0" marR="0" marT="107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6"/>
                  </a:ext>
                </a:extLst>
              </a:tr>
            </a:tbl>
          </a:graphicData>
        </a:graphic>
      </p:graphicFrame>
      <p:sp>
        <p:nvSpPr>
          <p:cNvPr id="8" name="object 8"/>
          <p:cNvSpPr/>
          <p:nvPr/>
        </p:nvSpPr>
        <p:spPr>
          <a:xfrm>
            <a:off x="5867400" y="2743200"/>
            <a:ext cx="2895600" cy="35052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422531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3275" y="227075"/>
            <a:ext cx="1450848" cy="12984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4800" y="228600"/>
            <a:ext cx="1447800" cy="1295400"/>
          </a:xfrm>
          <a:custGeom>
            <a:avLst/>
            <a:gdLst/>
            <a:ahLst/>
            <a:cxnLst/>
            <a:rect l="l" t="t" r="r" b="b"/>
            <a:pathLst>
              <a:path w="1447800" h="1295400">
                <a:moveTo>
                  <a:pt x="0" y="1295400"/>
                </a:moveTo>
                <a:lnTo>
                  <a:pt x="1447800" y="1295400"/>
                </a:lnTo>
                <a:lnTo>
                  <a:pt x="1447800" y="0"/>
                </a:lnTo>
                <a:lnTo>
                  <a:pt x="0" y="0"/>
                </a:lnTo>
                <a:lnTo>
                  <a:pt x="0" y="129540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989482" y="294259"/>
            <a:ext cx="7071995" cy="574040"/>
          </a:xfrm>
          <a:prstGeom prst="rect">
            <a:avLst/>
          </a:prstGeom>
        </p:spPr>
        <p:txBody>
          <a:bodyPr vert="horz" wrap="square" lIns="0" tIns="12700" rIns="0" bIns="0" rtlCol="0">
            <a:spAutoFit/>
          </a:bodyPr>
          <a:lstStyle/>
          <a:p>
            <a:pPr marL="12700">
              <a:lnSpc>
                <a:spcPct val="100000"/>
              </a:lnSpc>
              <a:spcBef>
                <a:spcPts val="100"/>
              </a:spcBef>
            </a:pPr>
            <a:r>
              <a:rPr sz="3600" dirty="0"/>
              <a:t>A </a:t>
            </a:r>
            <a:r>
              <a:rPr sz="3600" spc="-10" dirty="0"/>
              <a:t>Special </a:t>
            </a:r>
            <a:r>
              <a:rPr sz="3600" dirty="0"/>
              <a:t>Type </a:t>
            </a:r>
            <a:r>
              <a:rPr sz="3600" spc="-5" dirty="0"/>
              <a:t>of Group</a:t>
            </a:r>
            <a:r>
              <a:rPr sz="3600" spc="-55" dirty="0"/>
              <a:t> </a:t>
            </a:r>
            <a:r>
              <a:rPr sz="3600" spc="-5" dirty="0"/>
              <a:t>Interview:</a:t>
            </a:r>
            <a:endParaRPr sz="3600"/>
          </a:p>
        </p:txBody>
      </p:sp>
      <p:sp>
        <p:nvSpPr>
          <p:cNvPr id="5" name="object 5"/>
          <p:cNvSpPr txBox="1"/>
          <p:nvPr/>
        </p:nvSpPr>
        <p:spPr>
          <a:xfrm>
            <a:off x="1970913" y="842898"/>
            <a:ext cx="5112385" cy="574040"/>
          </a:xfrm>
          <a:prstGeom prst="rect">
            <a:avLst/>
          </a:prstGeom>
        </p:spPr>
        <p:txBody>
          <a:bodyPr vert="horz" wrap="square" lIns="0" tIns="12700" rIns="0" bIns="0" rtlCol="0">
            <a:spAutoFit/>
          </a:bodyPr>
          <a:lstStyle/>
          <a:p>
            <a:pPr marL="12700">
              <a:lnSpc>
                <a:spcPct val="100000"/>
              </a:lnSpc>
              <a:spcBef>
                <a:spcPts val="100"/>
              </a:spcBef>
            </a:pPr>
            <a:r>
              <a:rPr sz="3600" spc="-5" dirty="0">
                <a:solidFill>
                  <a:srgbClr val="008B79"/>
                </a:solidFill>
                <a:latin typeface="Georgia"/>
                <a:cs typeface="Georgia"/>
              </a:rPr>
              <a:t>Focus Group</a:t>
            </a:r>
            <a:r>
              <a:rPr sz="3600" spc="-65" dirty="0">
                <a:solidFill>
                  <a:srgbClr val="008B79"/>
                </a:solidFill>
                <a:latin typeface="Georgia"/>
                <a:cs typeface="Georgia"/>
              </a:rPr>
              <a:t> </a:t>
            </a:r>
            <a:r>
              <a:rPr sz="3600" spc="-5" dirty="0">
                <a:solidFill>
                  <a:srgbClr val="008B79"/>
                </a:solidFill>
                <a:latin typeface="Georgia"/>
                <a:cs typeface="Georgia"/>
              </a:rPr>
              <a:t>Discussions</a:t>
            </a:r>
            <a:endParaRPr sz="3600">
              <a:latin typeface="Georgia"/>
              <a:cs typeface="Georgia"/>
            </a:endParaRPr>
          </a:p>
        </p:txBody>
      </p:sp>
      <p:sp>
        <p:nvSpPr>
          <p:cNvPr id="6" name="object 6"/>
          <p:cNvSpPr txBox="1"/>
          <p:nvPr/>
        </p:nvSpPr>
        <p:spPr>
          <a:xfrm>
            <a:off x="351840" y="1473453"/>
            <a:ext cx="8454390" cy="5162550"/>
          </a:xfrm>
          <a:prstGeom prst="rect">
            <a:avLst/>
          </a:prstGeom>
        </p:spPr>
        <p:txBody>
          <a:bodyPr vert="horz" wrap="square" lIns="0" tIns="12700" rIns="0" bIns="0" rtlCol="0">
            <a:spAutoFit/>
          </a:bodyPr>
          <a:lstStyle/>
          <a:p>
            <a:pPr marL="12700" marR="659765">
              <a:lnSpc>
                <a:spcPct val="100000"/>
              </a:lnSpc>
              <a:spcBef>
                <a:spcPts val="100"/>
              </a:spcBef>
            </a:pPr>
            <a:r>
              <a:rPr sz="2400" spc="-10" dirty="0">
                <a:solidFill>
                  <a:srgbClr val="242424"/>
                </a:solidFill>
                <a:latin typeface="Arial"/>
                <a:cs typeface="Arial"/>
              </a:rPr>
              <a:t>Historically</a:t>
            </a:r>
            <a:r>
              <a:rPr sz="1800" spc="-10" dirty="0">
                <a:latin typeface="Arial"/>
                <a:cs typeface="Arial"/>
              </a:rPr>
              <a:t>, </a:t>
            </a:r>
            <a:r>
              <a:rPr sz="2400" dirty="0">
                <a:solidFill>
                  <a:srgbClr val="242424"/>
                </a:solidFill>
                <a:latin typeface="Arial"/>
                <a:cs typeface="Arial"/>
              </a:rPr>
              <a:t>the FGD </a:t>
            </a:r>
            <a:r>
              <a:rPr sz="2400" spc="-5" dirty="0">
                <a:solidFill>
                  <a:srgbClr val="242424"/>
                </a:solidFill>
                <a:latin typeface="Arial"/>
                <a:cs typeface="Arial"/>
              </a:rPr>
              <a:t>was used </a:t>
            </a:r>
            <a:r>
              <a:rPr sz="2400" dirty="0">
                <a:solidFill>
                  <a:srgbClr val="242424"/>
                </a:solidFill>
                <a:latin typeface="Arial"/>
                <a:cs typeface="Arial"/>
              </a:rPr>
              <a:t>to test </a:t>
            </a:r>
            <a:r>
              <a:rPr sz="2400" spc="-5" dirty="0">
                <a:solidFill>
                  <a:srgbClr val="242424"/>
                </a:solidFill>
                <a:latin typeface="Arial"/>
                <a:cs typeface="Arial"/>
              </a:rPr>
              <a:t>specific positions or  findings with a defined group (think</a:t>
            </a:r>
            <a:r>
              <a:rPr sz="2400" spc="65" dirty="0">
                <a:solidFill>
                  <a:srgbClr val="242424"/>
                </a:solidFill>
                <a:latin typeface="Arial"/>
                <a:cs typeface="Arial"/>
              </a:rPr>
              <a:t> </a:t>
            </a:r>
            <a:r>
              <a:rPr sz="2400" spc="-5" dirty="0">
                <a:solidFill>
                  <a:srgbClr val="242424"/>
                </a:solidFill>
                <a:latin typeface="Arial"/>
                <a:cs typeface="Arial"/>
              </a:rPr>
              <a:t>shampoo):</a:t>
            </a:r>
            <a:endParaRPr sz="2400">
              <a:latin typeface="Arial"/>
              <a:cs typeface="Arial"/>
            </a:endParaRPr>
          </a:p>
          <a:p>
            <a:pPr>
              <a:lnSpc>
                <a:spcPct val="100000"/>
              </a:lnSpc>
              <a:spcBef>
                <a:spcPts val="25"/>
              </a:spcBef>
            </a:pPr>
            <a:endParaRPr sz="2400">
              <a:latin typeface="Times New Roman"/>
              <a:cs typeface="Times New Roman"/>
            </a:endParaRPr>
          </a:p>
          <a:p>
            <a:pPr marL="355600" indent="-342900">
              <a:lnSpc>
                <a:spcPct val="100000"/>
              </a:lnSpc>
              <a:buAutoNum type="arabicParenR"/>
              <a:tabLst>
                <a:tab pos="356235" algn="l"/>
              </a:tabLst>
            </a:pPr>
            <a:r>
              <a:rPr sz="2400" spc="-70" dirty="0">
                <a:latin typeface="Arial"/>
                <a:cs typeface="Arial"/>
              </a:rPr>
              <a:t>What </a:t>
            </a:r>
            <a:r>
              <a:rPr sz="2400" spc="-110" dirty="0">
                <a:latin typeface="Arial"/>
                <a:cs typeface="Arial"/>
              </a:rPr>
              <a:t>are </a:t>
            </a:r>
            <a:r>
              <a:rPr sz="2400" spc="-65" dirty="0">
                <a:latin typeface="Arial"/>
                <a:cs typeface="Arial"/>
              </a:rPr>
              <a:t>your </a:t>
            </a:r>
            <a:r>
              <a:rPr sz="2400" spc="-120" dirty="0">
                <a:latin typeface="Arial"/>
                <a:cs typeface="Arial"/>
              </a:rPr>
              <a:t>experiences </a:t>
            </a:r>
            <a:r>
              <a:rPr sz="2400" spc="15" dirty="0">
                <a:latin typeface="Arial"/>
                <a:cs typeface="Arial"/>
              </a:rPr>
              <a:t>with </a:t>
            </a:r>
            <a:r>
              <a:rPr sz="2400" spc="-85" dirty="0">
                <a:latin typeface="Arial"/>
                <a:cs typeface="Arial"/>
              </a:rPr>
              <a:t>[selected</a:t>
            </a:r>
            <a:r>
              <a:rPr sz="2400" spc="-459" dirty="0">
                <a:latin typeface="Arial"/>
                <a:cs typeface="Arial"/>
              </a:rPr>
              <a:t> </a:t>
            </a:r>
            <a:r>
              <a:rPr sz="2400" spc="-55" dirty="0">
                <a:latin typeface="Arial"/>
                <a:cs typeface="Arial"/>
              </a:rPr>
              <a:t>topic]?</a:t>
            </a:r>
            <a:endParaRPr sz="2400">
              <a:latin typeface="Arial"/>
              <a:cs typeface="Arial"/>
            </a:endParaRPr>
          </a:p>
          <a:p>
            <a:pPr marL="355600" marR="694055" indent="-342900">
              <a:lnSpc>
                <a:spcPct val="100000"/>
              </a:lnSpc>
              <a:buAutoNum type="arabicParenR"/>
              <a:tabLst>
                <a:tab pos="356235" algn="l"/>
              </a:tabLst>
            </a:pPr>
            <a:r>
              <a:rPr sz="2400" spc="-70" dirty="0">
                <a:latin typeface="Arial"/>
                <a:cs typeface="Arial"/>
              </a:rPr>
              <a:t>What </a:t>
            </a:r>
            <a:r>
              <a:rPr sz="2400" spc="-110" dirty="0">
                <a:latin typeface="Arial"/>
                <a:cs typeface="Arial"/>
              </a:rPr>
              <a:t>are </a:t>
            </a:r>
            <a:r>
              <a:rPr sz="2400" spc="-30" dirty="0">
                <a:latin typeface="Arial"/>
                <a:cs typeface="Arial"/>
              </a:rPr>
              <a:t>the </a:t>
            </a:r>
            <a:r>
              <a:rPr sz="2400" spc="-125" dirty="0">
                <a:latin typeface="Arial"/>
                <a:cs typeface="Arial"/>
              </a:rPr>
              <a:t>challenges </a:t>
            </a:r>
            <a:r>
              <a:rPr sz="2400" spc="20" dirty="0">
                <a:latin typeface="Arial"/>
                <a:cs typeface="Arial"/>
              </a:rPr>
              <a:t>to</a:t>
            </a:r>
            <a:r>
              <a:rPr sz="2400" spc="-505" dirty="0">
                <a:latin typeface="Arial"/>
                <a:cs typeface="Arial"/>
              </a:rPr>
              <a:t> </a:t>
            </a:r>
            <a:r>
              <a:rPr sz="2400" spc="-125" dirty="0">
                <a:latin typeface="Arial"/>
                <a:cs typeface="Arial"/>
              </a:rPr>
              <a:t>changing </a:t>
            </a:r>
            <a:r>
              <a:rPr sz="2400" spc="-85" dirty="0">
                <a:latin typeface="Arial"/>
                <a:cs typeface="Arial"/>
              </a:rPr>
              <a:t>people </a:t>
            </a:r>
            <a:r>
              <a:rPr sz="2400" spc="-45" dirty="0">
                <a:latin typeface="Arial"/>
                <a:cs typeface="Arial"/>
              </a:rPr>
              <a:t>attitudes </a:t>
            </a:r>
            <a:r>
              <a:rPr sz="2400" spc="-55" dirty="0">
                <a:latin typeface="Arial"/>
                <a:cs typeface="Arial"/>
              </a:rPr>
              <a:t>about  </a:t>
            </a:r>
            <a:r>
              <a:rPr sz="2400" spc="-85" dirty="0">
                <a:latin typeface="Arial"/>
                <a:cs typeface="Arial"/>
              </a:rPr>
              <a:t>[selected</a:t>
            </a:r>
            <a:r>
              <a:rPr sz="2400" spc="-140" dirty="0">
                <a:latin typeface="Arial"/>
                <a:cs typeface="Arial"/>
              </a:rPr>
              <a:t> </a:t>
            </a:r>
            <a:r>
              <a:rPr sz="2400" spc="-55" dirty="0">
                <a:latin typeface="Arial"/>
                <a:cs typeface="Arial"/>
              </a:rPr>
              <a:t>topic]?</a:t>
            </a:r>
            <a:endParaRPr sz="2400">
              <a:latin typeface="Arial"/>
              <a:cs typeface="Arial"/>
            </a:endParaRPr>
          </a:p>
          <a:p>
            <a:pPr marL="355600" indent="-342900">
              <a:lnSpc>
                <a:spcPct val="100000"/>
              </a:lnSpc>
              <a:spcBef>
                <a:spcPts val="5"/>
              </a:spcBef>
              <a:buAutoNum type="arabicParenR"/>
              <a:tabLst>
                <a:tab pos="356235" algn="l"/>
              </a:tabLst>
            </a:pPr>
            <a:r>
              <a:rPr sz="2400" spc="-70" dirty="0">
                <a:latin typeface="Arial"/>
                <a:cs typeface="Arial"/>
              </a:rPr>
              <a:t>What </a:t>
            </a:r>
            <a:r>
              <a:rPr sz="2400" spc="-90" dirty="0">
                <a:latin typeface="Arial"/>
                <a:cs typeface="Arial"/>
              </a:rPr>
              <a:t>actions </a:t>
            </a:r>
            <a:r>
              <a:rPr sz="2400" spc="-155" dirty="0">
                <a:latin typeface="Arial"/>
                <a:cs typeface="Arial"/>
              </a:rPr>
              <a:t>can </a:t>
            </a:r>
            <a:r>
              <a:rPr sz="2400" spc="-110" dirty="0">
                <a:latin typeface="Arial"/>
                <a:cs typeface="Arial"/>
              </a:rPr>
              <a:t>be </a:t>
            </a:r>
            <a:r>
              <a:rPr sz="2400" spc="-95" dirty="0">
                <a:latin typeface="Arial"/>
                <a:cs typeface="Arial"/>
              </a:rPr>
              <a:t>taken </a:t>
            </a:r>
            <a:r>
              <a:rPr sz="2400" spc="20" dirty="0">
                <a:latin typeface="Arial"/>
                <a:cs typeface="Arial"/>
              </a:rPr>
              <a:t>to </a:t>
            </a:r>
            <a:r>
              <a:rPr sz="2400" spc="-145" dirty="0">
                <a:latin typeface="Arial"/>
                <a:cs typeface="Arial"/>
              </a:rPr>
              <a:t>address </a:t>
            </a:r>
            <a:r>
              <a:rPr sz="2400" spc="-85" dirty="0">
                <a:latin typeface="Arial"/>
                <a:cs typeface="Arial"/>
              </a:rPr>
              <a:t>[selected</a:t>
            </a:r>
            <a:r>
              <a:rPr sz="2400" spc="-445" dirty="0">
                <a:latin typeface="Arial"/>
                <a:cs typeface="Arial"/>
              </a:rPr>
              <a:t> </a:t>
            </a:r>
            <a:r>
              <a:rPr sz="2400" spc="-55" dirty="0">
                <a:latin typeface="Arial"/>
                <a:cs typeface="Arial"/>
              </a:rPr>
              <a:t>topic]?</a:t>
            </a:r>
            <a:endParaRPr sz="2400">
              <a:latin typeface="Arial"/>
              <a:cs typeface="Arial"/>
            </a:endParaRPr>
          </a:p>
          <a:p>
            <a:pPr>
              <a:lnSpc>
                <a:spcPct val="100000"/>
              </a:lnSpc>
            </a:pPr>
            <a:endParaRPr sz="2500">
              <a:latin typeface="Times New Roman"/>
              <a:cs typeface="Times New Roman"/>
            </a:endParaRPr>
          </a:p>
          <a:p>
            <a:pPr marL="355600" marR="103505" indent="-342900">
              <a:lnSpc>
                <a:spcPct val="100000"/>
              </a:lnSpc>
              <a:spcBef>
                <a:spcPts val="5"/>
              </a:spcBef>
              <a:buChar char="•"/>
              <a:tabLst>
                <a:tab pos="355600" algn="l"/>
                <a:tab pos="356235" algn="l"/>
              </a:tabLst>
            </a:pPr>
            <a:r>
              <a:rPr sz="2400" spc="-95" dirty="0">
                <a:latin typeface="Arial"/>
                <a:cs typeface="Arial"/>
              </a:rPr>
              <a:t>Allows</a:t>
            </a:r>
            <a:r>
              <a:rPr sz="2400" spc="-135" dirty="0">
                <a:latin typeface="Arial"/>
                <a:cs typeface="Arial"/>
              </a:rPr>
              <a:t> </a:t>
            </a:r>
            <a:r>
              <a:rPr sz="2400" spc="-75" dirty="0">
                <a:latin typeface="Arial"/>
                <a:cs typeface="Arial"/>
              </a:rPr>
              <a:t>individuals</a:t>
            </a:r>
            <a:r>
              <a:rPr sz="2400" spc="-120" dirty="0">
                <a:latin typeface="Arial"/>
                <a:cs typeface="Arial"/>
              </a:rPr>
              <a:t> </a:t>
            </a:r>
            <a:r>
              <a:rPr sz="2400" spc="15" dirty="0">
                <a:latin typeface="Arial"/>
                <a:cs typeface="Arial"/>
              </a:rPr>
              <a:t>to</a:t>
            </a:r>
            <a:r>
              <a:rPr sz="2400" spc="-135" dirty="0">
                <a:latin typeface="Arial"/>
                <a:cs typeface="Arial"/>
              </a:rPr>
              <a:t> </a:t>
            </a:r>
            <a:r>
              <a:rPr sz="2400" spc="-95" dirty="0">
                <a:latin typeface="Arial"/>
                <a:cs typeface="Arial"/>
              </a:rPr>
              <a:t>hear</a:t>
            </a:r>
            <a:r>
              <a:rPr sz="2400" spc="-130" dirty="0">
                <a:latin typeface="Arial"/>
                <a:cs typeface="Arial"/>
              </a:rPr>
              <a:t> </a:t>
            </a:r>
            <a:r>
              <a:rPr sz="2400" spc="-25" dirty="0">
                <a:latin typeface="Arial"/>
                <a:cs typeface="Arial"/>
              </a:rPr>
              <a:t>from</a:t>
            </a:r>
            <a:r>
              <a:rPr sz="2400" spc="-130" dirty="0">
                <a:latin typeface="Arial"/>
                <a:cs typeface="Arial"/>
              </a:rPr>
              <a:t> </a:t>
            </a:r>
            <a:r>
              <a:rPr sz="2400" spc="-25" dirty="0">
                <a:latin typeface="Arial"/>
                <a:cs typeface="Arial"/>
              </a:rPr>
              <a:t>other</a:t>
            </a:r>
            <a:r>
              <a:rPr sz="2400" spc="-114" dirty="0">
                <a:latin typeface="Arial"/>
                <a:cs typeface="Arial"/>
              </a:rPr>
              <a:t> </a:t>
            </a:r>
            <a:r>
              <a:rPr sz="2400" spc="-65" dirty="0">
                <a:latin typeface="Arial"/>
                <a:cs typeface="Arial"/>
              </a:rPr>
              <a:t>participants</a:t>
            </a:r>
            <a:r>
              <a:rPr sz="2400" spc="-155" dirty="0">
                <a:latin typeface="Arial"/>
                <a:cs typeface="Arial"/>
              </a:rPr>
              <a:t> </a:t>
            </a:r>
            <a:r>
              <a:rPr sz="2400" spc="-30" dirty="0">
                <a:latin typeface="Arial"/>
                <a:cs typeface="Arial"/>
              </a:rPr>
              <a:t>in</a:t>
            </a:r>
            <a:r>
              <a:rPr sz="2400" spc="-120" dirty="0">
                <a:latin typeface="Arial"/>
                <a:cs typeface="Arial"/>
              </a:rPr>
              <a:t> </a:t>
            </a:r>
            <a:r>
              <a:rPr sz="2400" spc="-30" dirty="0">
                <a:latin typeface="Arial"/>
                <a:cs typeface="Arial"/>
              </a:rPr>
              <a:t>the</a:t>
            </a:r>
            <a:r>
              <a:rPr sz="2400" spc="-125" dirty="0">
                <a:latin typeface="Arial"/>
                <a:cs typeface="Arial"/>
              </a:rPr>
              <a:t> </a:t>
            </a:r>
            <a:r>
              <a:rPr sz="2400" spc="-90" dirty="0">
                <a:latin typeface="Arial"/>
                <a:cs typeface="Arial"/>
              </a:rPr>
              <a:t>group</a:t>
            </a:r>
            <a:r>
              <a:rPr sz="2400" spc="-145" dirty="0">
                <a:latin typeface="Arial"/>
                <a:cs typeface="Arial"/>
              </a:rPr>
              <a:t> </a:t>
            </a:r>
            <a:r>
              <a:rPr sz="2400" spc="-30" dirty="0">
                <a:latin typeface="Arial"/>
                <a:cs typeface="Arial"/>
              </a:rPr>
              <a:t>in  </a:t>
            </a:r>
            <a:r>
              <a:rPr sz="2400" spc="-190" dirty="0">
                <a:latin typeface="Arial"/>
                <a:cs typeface="Arial"/>
              </a:rPr>
              <a:t>a </a:t>
            </a:r>
            <a:r>
              <a:rPr sz="2400" spc="-135" dirty="0">
                <a:latin typeface="Arial"/>
                <a:cs typeface="Arial"/>
              </a:rPr>
              <a:t>way </a:t>
            </a:r>
            <a:r>
              <a:rPr sz="2400" spc="-5" dirty="0">
                <a:latin typeface="Arial"/>
                <a:cs typeface="Arial"/>
              </a:rPr>
              <a:t>that </a:t>
            </a:r>
            <a:r>
              <a:rPr sz="2400" b="1" spc="-160" dirty="0">
                <a:latin typeface="Trebuchet MS"/>
                <a:cs typeface="Trebuchet MS"/>
              </a:rPr>
              <a:t>creates </a:t>
            </a:r>
            <a:r>
              <a:rPr sz="2400" b="1" spc="-135" dirty="0">
                <a:latin typeface="Trebuchet MS"/>
                <a:cs typeface="Trebuchet MS"/>
              </a:rPr>
              <a:t>new </a:t>
            </a:r>
            <a:r>
              <a:rPr sz="2400" b="1" spc="-114" dirty="0">
                <a:latin typeface="Trebuchet MS"/>
                <a:cs typeface="Trebuchet MS"/>
              </a:rPr>
              <a:t>ideas </a:t>
            </a:r>
            <a:r>
              <a:rPr sz="2400" spc="-114" dirty="0">
                <a:latin typeface="Arial"/>
                <a:cs typeface="Arial"/>
              </a:rPr>
              <a:t>and </a:t>
            </a:r>
            <a:r>
              <a:rPr sz="2400" spc="-105" dirty="0">
                <a:latin typeface="Arial"/>
                <a:cs typeface="Arial"/>
              </a:rPr>
              <a:t>sometimes </a:t>
            </a:r>
            <a:r>
              <a:rPr sz="2400" spc="-90" dirty="0">
                <a:latin typeface="Arial"/>
                <a:cs typeface="Arial"/>
              </a:rPr>
              <a:t>influences  </a:t>
            </a:r>
            <a:r>
              <a:rPr sz="2400" spc="-85" dirty="0">
                <a:latin typeface="Arial"/>
                <a:cs typeface="Arial"/>
              </a:rPr>
              <a:t>previously </a:t>
            </a:r>
            <a:r>
              <a:rPr sz="2400" spc="-75" dirty="0">
                <a:latin typeface="Arial"/>
                <a:cs typeface="Arial"/>
              </a:rPr>
              <a:t>held</a:t>
            </a:r>
            <a:r>
              <a:rPr sz="2400" spc="-160" dirty="0">
                <a:latin typeface="Arial"/>
                <a:cs typeface="Arial"/>
              </a:rPr>
              <a:t> </a:t>
            </a:r>
            <a:r>
              <a:rPr sz="2400" spc="-80" dirty="0">
                <a:latin typeface="Arial"/>
                <a:cs typeface="Arial"/>
              </a:rPr>
              <a:t>opinions.</a:t>
            </a:r>
            <a:endParaRPr sz="2400">
              <a:latin typeface="Arial"/>
              <a:cs typeface="Arial"/>
            </a:endParaRPr>
          </a:p>
          <a:p>
            <a:pPr marL="355600" marR="5080" indent="-342900">
              <a:lnSpc>
                <a:spcPts val="2900"/>
              </a:lnSpc>
              <a:spcBef>
                <a:spcPts val="80"/>
              </a:spcBef>
              <a:buChar char="•"/>
              <a:tabLst>
                <a:tab pos="355600" algn="l"/>
                <a:tab pos="356235" algn="l"/>
              </a:tabLst>
            </a:pPr>
            <a:r>
              <a:rPr sz="2400" spc="-175" dirty="0">
                <a:latin typeface="Arial"/>
                <a:cs typeface="Arial"/>
              </a:rPr>
              <a:t>The </a:t>
            </a:r>
            <a:r>
              <a:rPr sz="2400" spc="-120" dirty="0">
                <a:latin typeface="Arial"/>
                <a:cs typeface="Arial"/>
              </a:rPr>
              <a:t>goal </a:t>
            </a:r>
            <a:r>
              <a:rPr sz="2400" spc="-5" dirty="0">
                <a:latin typeface="Arial"/>
                <a:cs typeface="Arial"/>
              </a:rPr>
              <a:t>of </a:t>
            </a:r>
            <a:r>
              <a:rPr sz="2400" spc="-30" dirty="0">
                <a:latin typeface="Arial"/>
                <a:cs typeface="Arial"/>
              </a:rPr>
              <a:t>the </a:t>
            </a:r>
            <a:r>
              <a:rPr sz="2400" spc="-120" dirty="0">
                <a:latin typeface="Arial"/>
                <a:cs typeface="Arial"/>
              </a:rPr>
              <a:t>focus </a:t>
            </a:r>
            <a:r>
              <a:rPr sz="2400" spc="-90" dirty="0">
                <a:latin typeface="Arial"/>
                <a:cs typeface="Arial"/>
              </a:rPr>
              <a:t>group </a:t>
            </a:r>
            <a:r>
              <a:rPr sz="2400" spc="-125" dirty="0">
                <a:latin typeface="Arial"/>
                <a:cs typeface="Arial"/>
              </a:rPr>
              <a:t>is </a:t>
            </a:r>
            <a:r>
              <a:rPr sz="2400" spc="15" dirty="0">
                <a:latin typeface="Arial"/>
                <a:cs typeface="Arial"/>
              </a:rPr>
              <a:t>to </a:t>
            </a:r>
            <a:r>
              <a:rPr sz="2400" spc="-185" dirty="0">
                <a:latin typeface="Arial"/>
                <a:cs typeface="Arial"/>
              </a:rPr>
              <a:t>see </a:t>
            </a:r>
            <a:r>
              <a:rPr sz="2400" spc="-70" dirty="0">
                <a:latin typeface="Arial"/>
                <a:cs typeface="Arial"/>
              </a:rPr>
              <a:t>which</a:t>
            </a:r>
            <a:r>
              <a:rPr sz="2400" spc="-505" dirty="0">
                <a:latin typeface="Arial"/>
                <a:cs typeface="Arial"/>
              </a:rPr>
              <a:t> </a:t>
            </a:r>
            <a:r>
              <a:rPr sz="2400" spc="-114" dirty="0">
                <a:latin typeface="Arial"/>
                <a:cs typeface="Arial"/>
              </a:rPr>
              <a:t>views </a:t>
            </a:r>
            <a:r>
              <a:rPr sz="2400" spc="-110" dirty="0">
                <a:latin typeface="Arial"/>
                <a:cs typeface="Arial"/>
              </a:rPr>
              <a:t>are </a:t>
            </a:r>
            <a:r>
              <a:rPr sz="2400" spc="-75" dirty="0">
                <a:latin typeface="Arial"/>
                <a:cs typeface="Arial"/>
              </a:rPr>
              <a:t>more </a:t>
            </a:r>
            <a:r>
              <a:rPr sz="2400" spc="-55" dirty="0">
                <a:latin typeface="Arial"/>
                <a:cs typeface="Arial"/>
              </a:rPr>
              <a:t>widely  </a:t>
            </a:r>
            <a:r>
              <a:rPr sz="2400" spc="-75" dirty="0">
                <a:latin typeface="Arial"/>
                <a:cs typeface="Arial"/>
              </a:rPr>
              <a:t>held </a:t>
            </a:r>
            <a:r>
              <a:rPr sz="2400" spc="-114" dirty="0">
                <a:latin typeface="Arial"/>
                <a:cs typeface="Arial"/>
              </a:rPr>
              <a:t>and </a:t>
            </a:r>
            <a:r>
              <a:rPr sz="2400" b="1" spc="-110" dirty="0">
                <a:latin typeface="Trebuchet MS"/>
                <a:cs typeface="Trebuchet MS"/>
              </a:rPr>
              <a:t>to </a:t>
            </a:r>
            <a:r>
              <a:rPr sz="2400" b="1" spc="-145" dirty="0">
                <a:latin typeface="Trebuchet MS"/>
                <a:cs typeface="Trebuchet MS"/>
              </a:rPr>
              <a:t>clarify </a:t>
            </a:r>
            <a:r>
              <a:rPr sz="2400" b="1" spc="-150" dirty="0">
                <a:latin typeface="Trebuchet MS"/>
                <a:cs typeface="Trebuchet MS"/>
              </a:rPr>
              <a:t>their</a:t>
            </a:r>
            <a:r>
              <a:rPr sz="2400" b="1" spc="-360" dirty="0">
                <a:latin typeface="Trebuchet MS"/>
                <a:cs typeface="Trebuchet MS"/>
              </a:rPr>
              <a:t> </a:t>
            </a:r>
            <a:r>
              <a:rPr sz="2400" b="1" spc="-114" dirty="0">
                <a:latin typeface="Trebuchet MS"/>
                <a:cs typeface="Trebuchet MS"/>
              </a:rPr>
              <a:t>meaning</a:t>
            </a:r>
            <a:r>
              <a:rPr sz="2400" spc="-114" dirty="0">
                <a:latin typeface="Arial"/>
                <a:cs typeface="Arial"/>
              </a:rPr>
              <a:t>.</a:t>
            </a:r>
            <a:endParaRPr sz="2400">
              <a:latin typeface="Arial"/>
              <a:cs typeface="Arial"/>
            </a:endParaRPr>
          </a:p>
          <a:p>
            <a:pPr marR="202565" algn="r">
              <a:lnSpc>
                <a:spcPct val="100000"/>
              </a:lnSpc>
              <a:spcBef>
                <a:spcPts val="1535"/>
              </a:spcBef>
            </a:pPr>
            <a:r>
              <a:rPr sz="1200" spc="-60" dirty="0">
                <a:solidFill>
                  <a:srgbClr val="888888"/>
                </a:solidFill>
                <a:latin typeface="Arial"/>
                <a:cs typeface="Arial"/>
              </a:rPr>
              <a:t>13</a:t>
            </a:r>
            <a:endParaRPr sz="1200">
              <a:latin typeface="Arial"/>
              <a:cs typeface="Arial"/>
            </a:endParaRPr>
          </a:p>
        </p:txBody>
      </p:sp>
    </p:spTree>
    <p:extLst>
      <p:ext uri="{BB962C8B-B14F-4D97-AF65-F5344CB8AC3E}">
        <p14:creationId xmlns:p14="http://schemas.microsoft.com/office/powerpoint/2010/main" val="75533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rPr>
              <a:t>Group/Individual Presentation</a:t>
            </a:r>
            <a:endParaRPr lang="en-US" b="1" u="sng"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2-3 Students</a:t>
            </a:r>
          </a:p>
          <a:p>
            <a:r>
              <a:rPr lang="en-US" dirty="0" smtClean="0"/>
              <a:t>15 slides </a:t>
            </a:r>
          </a:p>
          <a:p>
            <a:r>
              <a:rPr lang="en-US" dirty="0" smtClean="0"/>
              <a:t>10 Marks</a:t>
            </a:r>
          </a:p>
          <a:p>
            <a:r>
              <a:rPr lang="en-US" dirty="0" smtClean="0"/>
              <a:t>Topics </a:t>
            </a:r>
          </a:p>
          <a:p>
            <a:pPr algn="just">
              <a:lnSpc>
                <a:spcPct val="150000"/>
              </a:lnSpc>
              <a:buNone/>
            </a:pPr>
            <a:r>
              <a:rPr lang="en-US" altLang="en-US" b="1" u="sng" dirty="0" smtClean="0">
                <a:solidFill>
                  <a:schemeClr val="hlink"/>
                </a:solidFill>
              </a:rPr>
              <a:t>Gender, Personal Experience on Gender, </a:t>
            </a:r>
            <a:r>
              <a:rPr lang="en-US" altLang="en-US" b="1" dirty="0">
                <a:solidFill>
                  <a:schemeClr val="hlink"/>
                </a:solidFill>
              </a:rPr>
              <a:t>	</a:t>
            </a:r>
            <a:r>
              <a:rPr lang="en-US" b="1" u="sng" dirty="0">
                <a:solidFill>
                  <a:schemeClr val="hlink"/>
                </a:solidFill>
              </a:rPr>
              <a:t>violation of rights of girls and women, Dowry, Girls Education, </a:t>
            </a:r>
            <a:r>
              <a:rPr lang="en-US" altLang="en-US" b="1" u="sng" dirty="0">
                <a:solidFill>
                  <a:schemeClr val="hlink"/>
                </a:solidFill>
              </a:rPr>
              <a:t>	</a:t>
            </a:r>
          </a:p>
          <a:p>
            <a:pPr algn="just">
              <a:lnSpc>
                <a:spcPct val="150000"/>
              </a:lnSpc>
              <a:buNone/>
            </a:pPr>
            <a:r>
              <a:rPr lang="en-US" altLang="en-US" b="1" dirty="0" smtClean="0">
                <a:solidFill>
                  <a:srgbClr val="FF0000"/>
                </a:solidFill>
              </a:rPr>
              <a:t>DATE: 22 APRIL 2019</a:t>
            </a:r>
            <a:endParaRPr lang="en-US" altLang="en-US" b="1" dirty="0">
              <a:solidFill>
                <a:srgbClr val="FF0000"/>
              </a:solidFill>
            </a:endParaRPr>
          </a:p>
          <a:p>
            <a:pPr marL="0" indent="0">
              <a:buNone/>
            </a:pPr>
            <a:endParaRPr lang="en-US" dirty="0"/>
          </a:p>
        </p:txBody>
      </p:sp>
    </p:spTree>
    <p:extLst>
      <p:ext uri="{BB962C8B-B14F-4D97-AF65-F5344CB8AC3E}">
        <p14:creationId xmlns:p14="http://schemas.microsoft.com/office/powerpoint/2010/main" val="39318577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3275" y="227075"/>
            <a:ext cx="1450848" cy="129844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04800" y="228600"/>
            <a:ext cx="1447800" cy="1295400"/>
          </a:xfrm>
          <a:custGeom>
            <a:avLst/>
            <a:gdLst/>
            <a:ahLst/>
            <a:cxnLst/>
            <a:rect l="l" t="t" r="r" b="b"/>
            <a:pathLst>
              <a:path w="1447800" h="1295400">
                <a:moveTo>
                  <a:pt x="0" y="1295400"/>
                </a:moveTo>
                <a:lnTo>
                  <a:pt x="1447800" y="1295400"/>
                </a:lnTo>
                <a:lnTo>
                  <a:pt x="1447800" y="0"/>
                </a:lnTo>
                <a:lnTo>
                  <a:pt x="0" y="0"/>
                </a:lnTo>
                <a:lnTo>
                  <a:pt x="0" y="129540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628650" y="513343"/>
            <a:ext cx="7886700" cy="1029128"/>
          </a:xfrm>
          <a:prstGeom prst="rect">
            <a:avLst/>
          </a:prstGeom>
        </p:spPr>
        <p:txBody>
          <a:bodyPr vert="horz" wrap="square" lIns="0" tIns="13335" rIns="0" bIns="0" rtlCol="0">
            <a:spAutoFit/>
          </a:bodyPr>
          <a:lstStyle/>
          <a:p>
            <a:pPr marL="12700" marR="5080" indent="285115" algn="ctr">
              <a:lnSpc>
                <a:spcPct val="100000"/>
              </a:lnSpc>
              <a:spcBef>
                <a:spcPts val="105"/>
              </a:spcBef>
            </a:pPr>
            <a:r>
              <a:rPr spc="-5" dirty="0">
                <a:solidFill>
                  <a:schemeClr val="accent2"/>
                </a:solidFill>
              </a:rPr>
              <a:t>Data Analysis </a:t>
            </a:r>
            <a:r>
              <a:rPr dirty="0">
                <a:solidFill>
                  <a:schemeClr val="accent2"/>
                </a:solidFill>
              </a:rPr>
              <a:t>Process  The art of</a:t>
            </a:r>
            <a:r>
              <a:rPr spc="-60" dirty="0">
                <a:solidFill>
                  <a:schemeClr val="accent2"/>
                </a:solidFill>
              </a:rPr>
              <a:t> </a:t>
            </a:r>
            <a:r>
              <a:rPr dirty="0">
                <a:solidFill>
                  <a:schemeClr val="accent2"/>
                </a:solidFill>
              </a:rPr>
              <a:t>interpretation:</a:t>
            </a:r>
          </a:p>
        </p:txBody>
      </p:sp>
      <p:sp>
        <p:nvSpPr>
          <p:cNvPr id="5" name="object 5"/>
          <p:cNvSpPr txBox="1"/>
          <p:nvPr/>
        </p:nvSpPr>
        <p:spPr>
          <a:xfrm>
            <a:off x="1486838" y="1537112"/>
            <a:ext cx="5735320" cy="513715"/>
          </a:xfrm>
          <a:prstGeom prst="rect">
            <a:avLst/>
          </a:prstGeom>
        </p:spPr>
        <p:txBody>
          <a:bodyPr vert="horz" wrap="square" lIns="0" tIns="13335" rIns="0" bIns="0" rtlCol="0">
            <a:spAutoFit/>
          </a:bodyPr>
          <a:lstStyle/>
          <a:p>
            <a:pPr marL="12700">
              <a:lnSpc>
                <a:spcPct val="100000"/>
              </a:lnSpc>
              <a:spcBef>
                <a:spcPts val="105"/>
              </a:spcBef>
            </a:pPr>
            <a:r>
              <a:rPr sz="3200" spc="-5" dirty="0">
                <a:solidFill>
                  <a:srgbClr val="008B79"/>
                </a:solidFill>
                <a:latin typeface="Georgia"/>
                <a:cs typeface="Georgia"/>
              </a:rPr>
              <a:t>“From field </a:t>
            </a:r>
            <a:r>
              <a:rPr sz="3200" dirty="0">
                <a:solidFill>
                  <a:srgbClr val="008B79"/>
                </a:solidFill>
                <a:latin typeface="Georgia"/>
                <a:cs typeface="Georgia"/>
              </a:rPr>
              <a:t>notes </a:t>
            </a:r>
            <a:r>
              <a:rPr sz="3200" spc="-5" dirty="0">
                <a:solidFill>
                  <a:srgbClr val="008B79"/>
                </a:solidFill>
                <a:latin typeface="Georgia"/>
                <a:cs typeface="Georgia"/>
              </a:rPr>
              <a:t>to filed</a:t>
            </a:r>
            <a:r>
              <a:rPr sz="3200" spc="-55" dirty="0">
                <a:solidFill>
                  <a:srgbClr val="008B79"/>
                </a:solidFill>
                <a:latin typeface="Georgia"/>
                <a:cs typeface="Georgia"/>
              </a:rPr>
              <a:t> </a:t>
            </a:r>
            <a:r>
              <a:rPr sz="3200" spc="-5" dirty="0">
                <a:solidFill>
                  <a:srgbClr val="008B79"/>
                </a:solidFill>
                <a:latin typeface="Georgia"/>
                <a:cs typeface="Georgia"/>
              </a:rPr>
              <a:t>notes”</a:t>
            </a:r>
            <a:endParaRPr sz="3200" dirty="0">
              <a:latin typeface="Georgia"/>
              <a:cs typeface="Georgia"/>
            </a:endParaRPr>
          </a:p>
        </p:txBody>
      </p:sp>
      <p:sp>
        <p:nvSpPr>
          <p:cNvPr id="6" name="object 6"/>
          <p:cNvSpPr/>
          <p:nvPr/>
        </p:nvSpPr>
        <p:spPr>
          <a:xfrm>
            <a:off x="548640" y="2410967"/>
            <a:ext cx="140208" cy="149351"/>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548640" y="4087367"/>
            <a:ext cx="140208" cy="149351"/>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548640" y="5288279"/>
            <a:ext cx="140208" cy="149352"/>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879144" y="2146542"/>
            <a:ext cx="3475354" cy="3758565"/>
          </a:xfrm>
          <a:prstGeom prst="rect">
            <a:avLst/>
          </a:prstGeom>
        </p:spPr>
        <p:txBody>
          <a:bodyPr vert="horz" wrap="square" lIns="0" tIns="57150" rIns="0" bIns="0" rtlCol="0">
            <a:spAutoFit/>
          </a:bodyPr>
          <a:lstStyle/>
          <a:p>
            <a:pPr marL="12700">
              <a:lnSpc>
                <a:spcPct val="100000"/>
              </a:lnSpc>
              <a:spcBef>
                <a:spcPts val="450"/>
              </a:spcBef>
            </a:pPr>
            <a:r>
              <a:rPr sz="2800" spc="-5" dirty="0">
                <a:solidFill>
                  <a:srgbClr val="242424"/>
                </a:solidFill>
                <a:latin typeface="Arial"/>
                <a:cs typeface="Arial"/>
              </a:rPr>
              <a:t>Data </a:t>
            </a:r>
            <a:r>
              <a:rPr sz="2800" dirty="0">
                <a:solidFill>
                  <a:srgbClr val="242424"/>
                </a:solidFill>
                <a:latin typeface="Arial"/>
                <a:cs typeface="Arial"/>
              </a:rPr>
              <a:t>reduction</a:t>
            </a:r>
            <a:endParaRPr sz="2800">
              <a:latin typeface="Arial"/>
              <a:cs typeface="Arial"/>
            </a:endParaRPr>
          </a:p>
          <a:p>
            <a:pPr marL="413384" indent="-286385">
              <a:lnSpc>
                <a:spcPct val="100000"/>
              </a:lnSpc>
              <a:spcBef>
                <a:spcPts val="305"/>
              </a:spcBef>
              <a:buClr>
                <a:srgbClr val="008B79"/>
              </a:buClr>
              <a:buChar char="–"/>
              <a:tabLst>
                <a:tab pos="414020" algn="l"/>
              </a:tabLst>
            </a:pPr>
            <a:r>
              <a:rPr sz="2400" spc="-5" dirty="0">
                <a:solidFill>
                  <a:srgbClr val="242424"/>
                </a:solidFill>
                <a:latin typeface="Arial"/>
                <a:cs typeface="Arial"/>
              </a:rPr>
              <a:t>Compilation</a:t>
            </a:r>
            <a:endParaRPr sz="2400">
              <a:latin typeface="Arial"/>
              <a:cs typeface="Arial"/>
            </a:endParaRPr>
          </a:p>
          <a:p>
            <a:pPr marL="413384" indent="-286385">
              <a:lnSpc>
                <a:spcPct val="100000"/>
              </a:lnSpc>
              <a:spcBef>
                <a:spcPts val="285"/>
              </a:spcBef>
              <a:buClr>
                <a:srgbClr val="008B79"/>
              </a:buClr>
              <a:buChar char="–"/>
              <a:tabLst>
                <a:tab pos="414020" algn="l"/>
              </a:tabLst>
            </a:pPr>
            <a:r>
              <a:rPr sz="2400" spc="-5" dirty="0">
                <a:solidFill>
                  <a:srgbClr val="242424"/>
                </a:solidFill>
                <a:latin typeface="Arial"/>
                <a:cs typeface="Arial"/>
              </a:rPr>
              <a:t>Cleaning</a:t>
            </a:r>
            <a:endParaRPr sz="2400">
              <a:latin typeface="Arial"/>
              <a:cs typeface="Arial"/>
            </a:endParaRPr>
          </a:p>
          <a:p>
            <a:pPr marL="413384" indent="-286385">
              <a:lnSpc>
                <a:spcPct val="100000"/>
              </a:lnSpc>
              <a:spcBef>
                <a:spcPts val="290"/>
              </a:spcBef>
              <a:buClr>
                <a:srgbClr val="008B79"/>
              </a:buClr>
              <a:buChar char="–"/>
              <a:tabLst>
                <a:tab pos="414020" algn="l"/>
              </a:tabLst>
            </a:pPr>
            <a:r>
              <a:rPr sz="2400" spc="-5" dirty="0">
                <a:solidFill>
                  <a:srgbClr val="242424"/>
                </a:solidFill>
                <a:latin typeface="Arial"/>
                <a:cs typeface="Arial"/>
              </a:rPr>
              <a:t>Coding</a:t>
            </a:r>
            <a:endParaRPr sz="2400">
              <a:latin typeface="Arial"/>
              <a:cs typeface="Arial"/>
            </a:endParaRPr>
          </a:p>
          <a:p>
            <a:pPr marL="12700">
              <a:lnSpc>
                <a:spcPct val="100000"/>
              </a:lnSpc>
              <a:spcBef>
                <a:spcPts val="320"/>
              </a:spcBef>
            </a:pPr>
            <a:r>
              <a:rPr sz="2800" spc="-5" dirty="0">
                <a:solidFill>
                  <a:srgbClr val="242424"/>
                </a:solidFill>
                <a:latin typeface="Arial"/>
                <a:cs typeface="Arial"/>
              </a:rPr>
              <a:t>Data </a:t>
            </a:r>
            <a:r>
              <a:rPr sz="2800" dirty="0">
                <a:solidFill>
                  <a:srgbClr val="242424"/>
                </a:solidFill>
                <a:latin typeface="Arial"/>
                <a:cs typeface="Arial"/>
              </a:rPr>
              <a:t>display</a:t>
            </a:r>
            <a:endParaRPr sz="2800">
              <a:latin typeface="Arial"/>
              <a:cs typeface="Arial"/>
            </a:endParaRPr>
          </a:p>
          <a:p>
            <a:pPr marL="413384" marR="5080" indent="-286385">
              <a:lnSpc>
                <a:spcPts val="2590"/>
              </a:lnSpc>
              <a:spcBef>
                <a:spcPts val="635"/>
              </a:spcBef>
              <a:buClr>
                <a:srgbClr val="008B79"/>
              </a:buClr>
              <a:buChar char="–"/>
              <a:tabLst>
                <a:tab pos="414020" algn="l"/>
              </a:tabLst>
            </a:pPr>
            <a:r>
              <a:rPr sz="2400" spc="-5" dirty="0">
                <a:solidFill>
                  <a:srgbClr val="242424"/>
                </a:solidFill>
                <a:latin typeface="Arial"/>
                <a:cs typeface="Arial"/>
              </a:rPr>
              <a:t>Charts, tables,</a:t>
            </a:r>
            <a:r>
              <a:rPr sz="2400" spc="-40" dirty="0">
                <a:solidFill>
                  <a:srgbClr val="242424"/>
                </a:solidFill>
                <a:latin typeface="Arial"/>
                <a:cs typeface="Arial"/>
              </a:rPr>
              <a:t> </a:t>
            </a:r>
            <a:r>
              <a:rPr sz="2400" dirty="0">
                <a:solidFill>
                  <a:srgbClr val="242424"/>
                </a:solidFill>
                <a:latin typeface="Arial"/>
                <a:cs typeface="Arial"/>
              </a:rPr>
              <a:t>figures,  maps</a:t>
            </a:r>
            <a:endParaRPr sz="2400">
              <a:latin typeface="Arial"/>
              <a:cs typeface="Arial"/>
            </a:endParaRPr>
          </a:p>
          <a:p>
            <a:pPr marL="12700" marR="1022350">
              <a:lnSpc>
                <a:spcPts val="3020"/>
              </a:lnSpc>
              <a:spcBef>
                <a:spcPts val="670"/>
              </a:spcBef>
            </a:pPr>
            <a:r>
              <a:rPr sz="2800" spc="-15" dirty="0">
                <a:solidFill>
                  <a:srgbClr val="242424"/>
                </a:solidFill>
                <a:latin typeface="Arial"/>
                <a:cs typeface="Arial"/>
              </a:rPr>
              <a:t>Verification</a:t>
            </a:r>
            <a:r>
              <a:rPr sz="2800" spc="-90" dirty="0">
                <a:solidFill>
                  <a:srgbClr val="242424"/>
                </a:solidFill>
                <a:latin typeface="Arial"/>
                <a:cs typeface="Arial"/>
              </a:rPr>
              <a:t> </a:t>
            </a:r>
            <a:r>
              <a:rPr sz="2800" dirty="0">
                <a:solidFill>
                  <a:srgbClr val="242424"/>
                </a:solidFill>
                <a:latin typeface="Arial"/>
                <a:cs typeface="Arial"/>
              </a:rPr>
              <a:t>and  conclusions</a:t>
            </a:r>
            <a:endParaRPr sz="2800">
              <a:latin typeface="Arial"/>
              <a:cs typeface="Arial"/>
            </a:endParaRPr>
          </a:p>
        </p:txBody>
      </p:sp>
      <p:sp>
        <p:nvSpPr>
          <p:cNvPr id="12" name="object 12"/>
          <p:cNvSpPr/>
          <p:nvPr/>
        </p:nvSpPr>
        <p:spPr>
          <a:xfrm>
            <a:off x="4739640" y="3810000"/>
            <a:ext cx="140208" cy="149351"/>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4739640" y="4279391"/>
            <a:ext cx="140208" cy="14935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9564921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362200"/>
            <a:ext cx="3736339" cy="558800"/>
          </a:xfrm>
        </p:spPr>
        <p:txBody>
          <a:bodyPr/>
          <a:lstStyle/>
          <a:p>
            <a:r>
              <a:rPr lang="en-US" dirty="0"/>
              <a:t>LET US SUM UP</a:t>
            </a:r>
          </a:p>
        </p:txBody>
      </p:sp>
      <p:sp>
        <p:nvSpPr>
          <p:cNvPr id="3" name="Text Placeholder 2"/>
          <p:cNvSpPr>
            <a:spLocks noGrp="1"/>
          </p:cNvSpPr>
          <p:nvPr>
            <p:ph type="body" idx="1"/>
          </p:nvPr>
        </p:nvSpPr>
        <p:spPr>
          <a:xfrm>
            <a:off x="523239" y="1981200"/>
            <a:ext cx="8097519" cy="492443"/>
          </a:xfrm>
        </p:spPr>
        <p:txBody>
          <a:bodyPr/>
          <a:lstStyle/>
          <a:p>
            <a:pPr algn="just"/>
            <a:r>
              <a:rPr lang="en-US" sz="3200" dirty="0" smtClean="0"/>
              <a:t> </a:t>
            </a:r>
          </a:p>
        </p:txBody>
      </p:sp>
    </p:spTree>
    <p:extLst>
      <p:ext uri="{BB962C8B-B14F-4D97-AF65-F5344CB8AC3E}">
        <p14:creationId xmlns:p14="http://schemas.microsoft.com/office/powerpoint/2010/main" val="291756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C00000"/>
                </a:solidFill>
              </a:rPr>
              <a:t>Learning Objectives</a:t>
            </a:r>
            <a:endParaRPr lang="en-US" sz="4000" dirty="0">
              <a:solidFill>
                <a:srgbClr val="C00000"/>
              </a:solidFill>
            </a:endParaRPr>
          </a:p>
        </p:txBody>
      </p:sp>
      <p:sp>
        <p:nvSpPr>
          <p:cNvPr id="3" name="Content Placeholder 2"/>
          <p:cNvSpPr>
            <a:spLocks noGrp="1"/>
          </p:cNvSpPr>
          <p:nvPr>
            <p:ph idx="1"/>
          </p:nvPr>
        </p:nvSpPr>
        <p:spPr>
          <a:xfrm>
            <a:off x="628650" y="1371600"/>
            <a:ext cx="7886700" cy="4805363"/>
          </a:xfrm>
        </p:spPr>
        <p:txBody>
          <a:bodyPr/>
          <a:lstStyle/>
          <a:p>
            <a:pPr marL="0" indent="0">
              <a:buNone/>
            </a:pPr>
            <a:r>
              <a:rPr lang="en-US" sz="3200" dirty="0"/>
              <a:t>After going through this unit, you will be able to</a:t>
            </a:r>
            <a:r>
              <a:rPr lang="en-US" sz="3200" dirty="0" smtClean="0"/>
              <a:t>:</a:t>
            </a:r>
          </a:p>
          <a:p>
            <a:r>
              <a:rPr lang="en-US" sz="3200" dirty="0" smtClean="0"/>
              <a:t>Issues Related to Gender</a:t>
            </a:r>
          </a:p>
          <a:p>
            <a:r>
              <a:rPr lang="en-US" sz="3200" dirty="0" smtClean="0"/>
              <a:t>Discuss the research methods </a:t>
            </a:r>
            <a:endParaRPr lang="en-US" dirty="0"/>
          </a:p>
        </p:txBody>
      </p:sp>
    </p:spTree>
    <p:extLst>
      <p:ext uri="{BB962C8B-B14F-4D97-AF65-F5344CB8AC3E}">
        <p14:creationId xmlns:p14="http://schemas.microsoft.com/office/powerpoint/2010/main" val="419052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914400"/>
          </a:xfrm>
        </p:spPr>
        <p:txBody>
          <a:bodyPr/>
          <a:lstStyle/>
          <a:p>
            <a:pPr algn="ctr"/>
            <a:r>
              <a:rPr lang="en-US" dirty="0" smtClean="0">
                <a:solidFill>
                  <a:schemeClr val="accent6"/>
                </a:solidFill>
              </a:rPr>
              <a:t>Opening Discussion </a:t>
            </a:r>
            <a:endParaRPr lang="en-US" dirty="0">
              <a:solidFill>
                <a:schemeClr val="accent6"/>
              </a:solidFill>
            </a:endParaRPr>
          </a:p>
        </p:txBody>
      </p:sp>
      <p:sp>
        <p:nvSpPr>
          <p:cNvPr id="3" name="Content Placeholder 2"/>
          <p:cNvSpPr>
            <a:spLocks noGrp="1"/>
          </p:cNvSpPr>
          <p:nvPr>
            <p:ph idx="1"/>
          </p:nvPr>
        </p:nvSpPr>
        <p:spPr>
          <a:xfrm>
            <a:off x="628650" y="1066802"/>
            <a:ext cx="7886700" cy="5110162"/>
          </a:xfrm>
        </p:spPr>
        <p:txBody>
          <a:bodyPr/>
          <a:lstStyle/>
          <a:p>
            <a:pPr marL="0" indent="0">
              <a:buNone/>
            </a:pPr>
            <a:r>
              <a:rPr lang="en-US" sz="2800" dirty="0" smtClean="0"/>
              <a:t>Identify </a:t>
            </a:r>
            <a:r>
              <a:rPr lang="en-US" sz="2800" dirty="0"/>
              <a:t>the same and correct the statement to make it bias-free. </a:t>
            </a:r>
            <a:endParaRPr lang="en-US" sz="2800" dirty="0" smtClean="0"/>
          </a:p>
          <a:p>
            <a:pPr marL="514350" indent="-514350">
              <a:buAutoNum type="alphaLcParenBoth"/>
            </a:pPr>
            <a:r>
              <a:rPr lang="en-US" sz="2800" dirty="0" smtClean="0"/>
              <a:t>The </a:t>
            </a:r>
            <a:r>
              <a:rPr lang="en-US" sz="2800" dirty="0"/>
              <a:t>chairman of the School Develop and Monitoring Committee addressed the parents. </a:t>
            </a:r>
            <a:endParaRPr lang="en-US" sz="2800" dirty="0" smtClean="0"/>
          </a:p>
          <a:p>
            <a:pPr marL="514350" indent="-514350">
              <a:buAutoNum type="alphaLcParenBoth"/>
            </a:pPr>
            <a:r>
              <a:rPr lang="en-US" sz="2800" dirty="0" smtClean="0"/>
              <a:t> </a:t>
            </a:r>
            <a:r>
              <a:rPr lang="en-US" sz="2800" dirty="0"/>
              <a:t>A scientist is interested in the study of nature. He tries to find the laws that govern the natural phenomenon</a:t>
            </a:r>
            <a:r>
              <a:rPr lang="en-US" sz="2800" dirty="0" smtClean="0"/>
              <a:t>.</a:t>
            </a:r>
          </a:p>
          <a:p>
            <a:pPr marL="514350" indent="-514350">
              <a:buAutoNum type="alphaLcParenBoth"/>
            </a:pPr>
            <a:r>
              <a:rPr lang="en-US" sz="2800" dirty="0" smtClean="0"/>
              <a:t> Plastic </a:t>
            </a:r>
            <a:r>
              <a:rPr lang="en-US" sz="2800" dirty="0"/>
              <a:t>and cement are examples of man-made materials. </a:t>
            </a:r>
            <a:endParaRPr lang="en-US" sz="2800" dirty="0" smtClean="0"/>
          </a:p>
          <a:p>
            <a:pPr marL="514350" indent="-514350">
              <a:buAutoNum type="alphaLcParenBoth"/>
            </a:pPr>
            <a:r>
              <a:rPr lang="en-US" sz="2800" dirty="0" smtClean="0"/>
              <a:t> </a:t>
            </a:r>
            <a:r>
              <a:rPr lang="en-US" sz="2800" dirty="0"/>
              <a:t>Men work in fields and the women do cooking and take care </a:t>
            </a:r>
            <a:r>
              <a:rPr lang="en-US" sz="2800" dirty="0" smtClean="0"/>
              <a:t>of </a:t>
            </a:r>
            <a:r>
              <a:rPr lang="en-US" sz="2800" dirty="0" err="1" smtClean="0"/>
              <a:t>childeren</a:t>
            </a:r>
            <a:endParaRPr lang="en-US" sz="2800" dirty="0" smtClean="0">
              <a:solidFill>
                <a:srgbClr val="FF0000"/>
              </a:solidFill>
            </a:endParaRPr>
          </a:p>
        </p:txBody>
      </p:sp>
    </p:spTree>
    <p:extLst>
      <p:ext uri="{BB962C8B-B14F-4D97-AF65-F5344CB8AC3E}">
        <p14:creationId xmlns:p14="http://schemas.microsoft.com/office/powerpoint/2010/main" val="3533066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lstStyle/>
          <a:p>
            <a:r>
              <a:rPr lang="en-US" dirty="0" smtClean="0">
                <a:solidFill>
                  <a:srgbClr val="FF0000"/>
                </a:solidFill>
              </a:rPr>
              <a:t>Solution</a:t>
            </a:r>
            <a:endParaRPr lang="en-US" dirty="0">
              <a:solidFill>
                <a:srgbClr val="FF0000"/>
              </a:solidFill>
            </a:endParaRPr>
          </a:p>
        </p:txBody>
      </p:sp>
      <p:sp>
        <p:nvSpPr>
          <p:cNvPr id="3" name="Content Placeholder 2"/>
          <p:cNvSpPr>
            <a:spLocks noGrp="1"/>
          </p:cNvSpPr>
          <p:nvPr>
            <p:ph idx="1"/>
          </p:nvPr>
        </p:nvSpPr>
        <p:spPr>
          <a:xfrm>
            <a:off x="628650" y="1066801"/>
            <a:ext cx="7886700" cy="5110162"/>
          </a:xfrm>
        </p:spPr>
        <p:txBody>
          <a:bodyPr>
            <a:normAutofit/>
          </a:bodyPr>
          <a:lstStyle/>
          <a:p>
            <a:pPr algn="just"/>
            <a:r>
              <a:rPr lang="en-US" sz="2800" dirty="0"/>
              <a:t>(a) The chairperson of the School Develop and Monitoring Committee addressed the parents. </a:t>
            </a:r>
            <a:endParaRPr lang="en-US" sz="2800" dirty="0" smtClean="0"/>
          </a:p>
          <a:p>
            <a:pPr algn="just"/>
            <a:r>
              <a:rPr lang="en-US" sz="2800" dirty="0" smtClean="0"/>
              <a:t>(</a:t>
            </a:r>
            <a:r>
              <a:rPr lang="en-US" sz="2800" dirty="0"/>
              <a:t>b) A scientist is interested in the study of nature. He/she tries to find the laws that govern the natural phenomenon. </a:t>
            </a:r>
            <a:endParaRPr lang="en-US" sz="2800" dirty="0" smtClean="0"/>
          </a:p>
          <a:p>
            <a:pPr algn="just"/>
            <a:r>
              <a:rPr lang="en-US" sz="2800" dirty="0" smtClean="0"/>
              <a:t>(</a:t>
            </a:r>
            <a:r>
              <a:rPr lang="en-US" sz="2800" dirty="0"/>
              <a:t>c) Plastic and cement are examples of materials made by men and women</a:t>
            </a:r>
            <a:r>
              <a:rPr lang="en-US" sz="2800" dirty="0" smtClean="0"/>
              <a:t>.</a:t>
            </a:r>
          </a:p>
          <a:p>
            <a:pPr algn="just"/>
            <a:r>
              <a:rPr lang="en-US" sz="2800" dirty="0" smtClean="0"/>
              <a:t> </a:t>
            </a:r>
            <a:r>
              <a:rPr lang="en-US" sz="2800" dirty="0"/>
              <a:t>(d) The men and women in the family work in the fields and together they do cooking and take care of children.</a:t>
            </a:r>
          </a:p>
        </p:txBody>
      </p:sp>
    </p:spTree>
    <p:extLst>
      <p:ext uri="{BB962C8B-B14F-4D97-AF65-F5344CB8AC3E}">
        <p14:creationId xmlns:p14="http://schemas.microsoft.com/office/powerpoint/2010/main" val="37949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8" descr="Baby2.jpg 8.2K">
            <a:hlinkClick r:id="rId4"/>
          </p:cNvPr>
          <p:cNvPicPr>
            <a:picLocks noGrp="1" noChangeAspect="1" noChangeArrowheads="1"/>
          </p:cNvPicPr>
          <p:nvPr>
            <p:ph sz="quarter" idx="1"/>
          </p:nvPr>
        </p:nvPicPr>
        <p:blipFill>
          <a:blip r:embed="rId5">
            <a:extLst>
              <a:ext uri="{28A0092B-C50C-407E-A947-70E740481C1C}">
                <a14:useLocalDpi xmlns:a14="http://schemas.microsoft.com/office/drawing/2010/main" val="0"/>
              </a:ext>
            </a:extLst>
          </a:blip>
          <a:srcRect/>
          <a:stretch>
            <a:fillRect/>
          </a:stretch>
        </p:blipFill>
        <p:spPr>
          <a:xfrm>
            <a:off x="-107950" y="4652963"/>
            <a:ext cx="1765300" cy="2184400"/>
          </a:xfrm>
        </p:spPr>
      </p:pic>
      <p:pic>
        <p:nvPicPr>
          <p:cNvPr id="3076" name="Picture 20" descr="Rel9.jpg 20.8K">
            <a:hlinkClick r:id="rId6"/>
          </p:cNvPr>
          <p:cNvPicPr>
            <a:picLocks noGrp="1" noChangeAspect="1" noChangeArrowheads="1"/>
          </p:cNvPicPr>
          <p:nvPr>
            <p:ph sz="quarter" idx="2"/>
          </p:nvPr>
        </p:nvPicPr>
        <p:blipFill>
          <a:blip r:embed="rId7">
            <a:extLst>
              <a:ext uri="{28A0092B-C50C-407E-A947-70E740481C1C}">
                <a14:useLocalDpi xmlns:a14="http://schemas.microsoft.com/office/drawing/2010/main" val="0"/>
              </a:ext>
            </a:extLst>
          </a:blip>
          <a:srcRect/>
          <a:stretch>
            <a:fillRect/>
          </a:stretch>
        </p:blipFill>
        <p:spPr>
          <a:xfrm>
            <a:off x="4284663" y="4625975"/>
            <a:ext cx="1392237" cy="2187575"/>
          </a:xfrm>
        </p:spPr>
      </p:pic>
      <p:sp>
        <p:nvSpPr>
          <p:cNvPr id="3077" name="AutoShape 22"/>
          <p:cNvSpPr>
            <a:spLocks noChangeArrowheads="1"/>
          </p:cNvSpPr>
          <p:nvPr/>
        </p:nvSpPr>
        <p:spPr bwMode="auto">
          <a:xfrm>
            <a:off x="71438" y="1557338"/>
            <a:ext cx="2771775" cy="2879725"/>
          </a:xfrm>
          <a:prstGeom prst="wedgeEllipseCallout">
            <a:avLst>
              <a:gd name="adj1" fmla="val -12713"/>
              <a:gd name="adj2" fmla="val 63838"/>
            </a:avLst>
          </a:prstGeom>
          <a:noFill/>
          <a:ln w="9525">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CHILDHOOD</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Nutrition problems</a:t>
            </a:r>
          </a:p>
        </p:txBody>
      </p:sp>
      <p:sp>
        <p:nvSpPr>
          <p:cNvPr id="3078" name="AutoShape 23"/>
          <p:cNvSpPr>
            <a:spLocks noChangeArrowheads="1"/>
          </p:cNvSpPr>
          <p:nvPr/>
        </p:nvSpPr>
        <p:spPr bwMode="auto">
          <a:xfrm>
            <a:off x="250825" y="706438"/>
            <a:ext cx="5041900" cy="1150937"/>
          </a:xfrm>
          <a:prstGeom prst="downArrow">
            <a:avLst>
              <a:gd name="adj1" fmla="val 50000"/>
              <a:gd name="adj2" fmla="val 25000"/>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altLang="en-US" sz="1800" b="0" i="0" u="none" strike="noStrike" kern="1200" cap="none" spc="0" normalizeH="0" baseline="0" noProof="0" smtClean="0">
                <a:ln>
                  <a:noFill/>
                </a:ln>
                <a:solidFill>
                  <a:srgbClr val="000000"/>
                </a:solidFill>
                <a:effectLst/>
                <a:uLnTx/>
                <a:uFillTx/>
                <a:latin typeface="Bookman Old Style" panose="02050604050505020204" pitchFamily="18" charset="0"/>
                <a:ea typeface="+mn-ea"/>
                <a:cs typeface="+mn-cs"/>
              </a:rPr>
              <a:t>Neglect</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altLang="en-US" sz="1800" b="0" i="0" u="none" strike="noStrike" kern="1200" cap="none" spc="0" normalizeH="0" baseline="0" noProof="0" smtClean="0">
                <a:ln>
                  <a:noFill/>
                </a:ln>
                <a:solidFill>
                  <a:srgbClr val="000000"/>
                </a:solidFill>
                <a:effectLst/>
                <a:uLnTx/>
                <a:uFillTx/>
                <a:latin typeface="Bookman Old Style" panose="02050604050505020204" pitchFamily="18" charset="0"/>
                <a:ea typeface="+mn-ea"/>
                <a:cs typeface="+mn-cs"/>
              </a:rPr>
              <a:t>Cannot benefit from the services</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tr-TR" altLang="en-US" sz="1800" b="0" i="0" u="none" strike="noStrike" kern="1200" cap="none" spc="0" normalizeH="0" baseline="0" noProof="0" smtClean="0">
              <a:ln>
                <a:noFill/>
              </a:ln>
              <a:solidFill>
                <a:srgbClr val="000000"/>
              </a:solidFill>
              <a:effectLst/>
              <a:uLnTx/>
              <a:uFillTx/>
              <a:latin typeface="Bookman Old Style" panose="02050604050505020204" pitchFamily="18" charset="0"/>
              <a:ea typeface="+mn-ea"/>
              <a:cs typeface="+mn-cs"/>
            </a:endParaRPr>
          </a:p>
        </p:txBody>
      </p:sp>
      <p:sp>
        <p:nvSpPr>
          <p:cNvPr id="3079" name="AutoShape 24"/>
          <p:cNvSpPr>
            <a:spLocks noChangeArrowheads="1"/>
          </p:cNvSpPr>
          <p:nvPr/>
        </p:nvSpPr>
        <p:spPr bwMode="auto">
          <a:xfrm>
            <a:off x="2555875" y="981075"/>
            <a:ext cx="3887788" cy="4608513"/>
          </a:xfrm>
          <a:prstGeom prst="wedgeEllipseCallout">
            <a:avLst>
              <a:gd name="adj1" fmla="val 23213"/>
              <a:gd name="adj2" fmla="val 49139"/>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ADOLESENT/ADULT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Unwanted pregnancies,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Sexuel harassment/abuse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Smoking and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tr-TR" altLang="en-US" sz="32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tr-TR" altLang="en-US" sz="32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			</a:t>
            </a:r>
          </a:p>
        </p:txBody>
      </p:sp>
      <p:sp>
        <p:nvSpPr>
          <p:cNvPr id="3080" name="AutoShape 25"/>
          <p:cNvSpPr>
            <a:spLocks noChangeArrowheads="1"/>
          </p:cNvSpPr>
          <p:nvPr/>
        </p:nvSpPr>
        <p:spPr bwMode="auto">
          <a:xfrm>
            <a:off x="6084888" y="1341438"/>
            <a:ext cx="3024187" cy="3600450"/>
          </a:xfrm>
          <a:prstGeom prst="wedgeEllipseCallout">
            <a:avLst>
              <a:gd name="adj1" fmla="val 14620"/>
              <a:gd name="adj2" fmla="val 72532"/>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OLDERS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/problems on quality of life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tr-TR" altLang="en-US" sz="16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	</a:t>
            </a:r>
          </a:p>
        </p:txBody>
      </p:sp>
      <p:sp>
        <p:nvSpPr>
          <p:cNvPr id="3081" name="AutoShape 26"/>
          <p:cNvSpPr>
            <a:spLocks noChangeArrowheads="1"/>
          </p:cNvSpPr>
          <p:nvPr/>
        </p:nvSpPr>
        <p:spPr bwMode="auto">
          <a:xfrm>
            <a:off x="3132138" y="693738"/>
            <a:ext cx="5832475" cy="1150937"/>
          </a:xfrm>
          <a:prstGeom prst="downArrow">
            <a:avLst>
              <a:gd name="adj1" fmla="val 50000"/>
              <a:gd name="adj2" fmla="val 25000"/>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Violence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rPr>
              <a:t>Social pressure</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tr-TR" altLang="en-US" sz="1800" b="0" i="0" u="none" strike="noStrike" kern="1200" cap="none" spc="0" normalizeH="0" baseline="0" noProof="0" dirty="0" smtClean="0">
              <a:ln>
                <a:noFill/>
              </a:ln>
              <a:solidFill>
                <a:srgbClr val="000000"/>
              </a:solidFill>
              <a:effectLst/>
              <a:uLnTx/>
              <a:uFillTx/>
              <a:latin typeface="Bookman Old Style" panose="02050604050505020204" pitchFamily="18" charset="0"/>
              <a:ea typeface="+mn-ea"/>
              <a:cs typeface="+mn-cs"/>
            </a:endParaRPr>
          </a:p>
        </p:txBody>
      </p:sp>
      <p:graphicFrame>
        <p:nvGraphicFramePr>
          <p:cNvPr id="3074" name="Object 28"/>
          <p:cNvGraphicFramePr>
            <a:graphicFrameLocks noChangeAspect="1"/>
          </p:cNvGraphicFramePr>
          <p:nvPr/>
        </p:nvGraphicFramePr>
        <p:xfrm>
          <a:off x="7643813" y="4000500"/>
          <a:ext cx="1123950" cy="2505075"/>
        </p:xfrm>
        <a:graphic>
          <a:graphicData uri="http://schemas.openxmlformats.org/presentationml/2006/ole">
            <mc:AlternateContent xmlns:mc="http://schemas.openxmlformats.org/markup-compatibility/2006">
              <mc:Choice xmlns:v="urn:schemas-microsoft-com:vml" Requires="v">
                <p:oleObj spid="_x0000_s1061" name="Bit Eşlem Resmi" r:id="rId8" imgW="1123810" imgH="2505425" progId="Paint.Picture">
                  <p:embed/>
                </p:oleObj>
              </mc:Choice>
              <mc:Fallback>
                <p:oleObj name="Bit Eşlem Resmi" r:id="rId8" imgW="1123810" imgH="2505425" progId="Paint.Picture">
                  <p:embed/>
                  <p:pic>
                    <p:nvPicPr>
                      <p:cNvPr id="3074"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43813" y="4000500"/>
                        <a:ext cx="1123950"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15678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dirty="0" smtClean="0"/>
              <a:t>Understanding Gender-Based Violence-Issues</a:t>
            </a:r>
            <a:endParaRPr lang="en-US" dirty="0"/>
          </a:p>
        </p:txBody>
      </p:sp>
      <p:sp>
        <p:nvSpPr>
          <p:cNvPr id="6" name="Content Placeholder 5"/>
          <p:cNvSpPr>
            <a:spLocks noGrp="1"/>
          </p:cNvSpPr>
          <p:nvPr>
            <p:ph sz="quarter" idx="1"/>
          </p:nvPr>
        </p:nvSpPr>
        <p:spPr>
          <a:xfrm>
            <a:off x="762000" y="2133600"/>
            <a:ext cx="7924800" cy="2187575"/>
          </a:xfrm>
        </p:spPr>
        <p:txBody>
          <a:bodyPr>
            <a:normAutofit/>
          </a:bodyPr>
          <a:lstStyle/>
          <a:p>
            <a:pPr marL="0" indent="0">
              <a:buNone/>
            </a:pPr>
            <a:r>
              <a:rPr lang="en-US" sz="2800" dirty="0" smtClean="0">
                <a:solidFill>
                  <a:srgbClr val="FF0000"/>
                </a:solidFill>
              </a:rPr>
              <a:t>Discussion</a:t>
            </a:r>
            <a:r>
              <a:rPr lang="en-US" sz="2800" dirty="0" smtClean="0"/>
              <a:t> - Think of violence against women and violence against men.</a:t>
            </a:r>
            <a:endParaRPr lang="en-US" sz="2800" dirty="0"/>
          </a:p>
        </p:txBody>
      </p:sp>
    </p:spTree>
    <p:extLst>
      <p:ext uri="{BB962C8B-B14F-4D97-AF65-F5344CB8AC3E}">
        <p14:creationId xmlns:p14="http://schemas.microsoft.com/office/powerpoint/2010/main" val="2095432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3452</TotalTime>
  <Words>1886</Words>
  <Application>Microsoft Office PowerPoint</Application>
  <PresentationFormat>On-screen Show (4:3)</PresentationFormat>
  <Paragraphs>317</Paragraphs>
  <Slides>41</Slides>
  <Notes>1</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41</vt:i4>
      </vt:variant>
    </vt:vector>
  </HeadingPairs>
  <TitlesOfParts>
    <vt:vector size="54" baseType="lpstr">
      <vt:lpstr>Arial</vt:lpstr>
      <vt:lpstr>Bookman Old Style</vt:lpstr>
      <vt:lpstr>Calibri</vt:lpstr>
      <vt:lpstr>Calibri Light</vt:lpstr>
      <vt:lpstr>Georgia</vt:lpstr>
      <vt:lpstr>Mangal</vt:lpstr>
      <vt:lpstr>Tahoma</vt:lpstr>
      <vt:lpstr>Times New Roman</vt:lpstr>
      <vt:lpstr>Trebuchet MS</vt:lpstr>
      <vt:lpstr>Wingdings</vt:lpstr>
      <vt:lpstr>Office Theme</vt:lpstr>
      <vt:lpstr>1_Office Theme</vt:lpstr>
      <vt:lpstr>Bit Eşlem Resmi</vt:lpstr>
      <vt:lpstr>Chapter -4  Gender and  Research  Mohsin Uddin</vt:lpstr>
      <vt:lpstr>Home work-1 Marks-5</vt:lpstr>
      <vt:lpstr>Home work-2 Marks-5</vt:lpstr>
      <vt:lpstr>Group/Individual Presentation</vt:lpstr>
      <vt:lpstr>Learning Objectives</vt:lpstr>
      <vt:lpstr>Opening Discussion </vt:lpstr>
      <vt:lpstr>Solution</vt:lpstr>
      <vt:lpstr>PowerPoint Presentation</vt:lpstr>
      <vt:lpstr>Understanding Gender-Based Violence-Issues</vt:lpstr>
      <vt:lpstr>PowerPoint Presentation</vt:lpstr>
      <vt:lpstr>ISSUES RELATED TO GENDER IN SCHOOL </vt:lpstr>
      <vt:lpstr>Difference between Patriarchy and Matriarchy</vt:lpstr>
      <vt:lpstr>Social Attitudes towards Girl’s Education </vt:lpstr>
      <vt:lpstr>Gender attribute </vt:lpstr>
      <vt:lpstr>Biological attribute  </vt:lpstr>
      <vt:lpstr>What is Research?</vt:lpstr>
      <vt:lpstr>Research Cycle</vt:lpstr>
      <vt:lpstr>Scientific Methods</vt:lpstr>
      <vt:lpstr>Approaches in Gender Research</vt:lpstr>
      <vt:lpstr>Hypothesis</vt:lpstr>
      <vt:lpstr>Steps in Scientific Methods</vt:lpstr>
      <vt:lpstr>Deductive Reasoning</vt:lpstr>
      <vt:lpstr>Inductive Reasoning</vt:lpstr>
      <vt:lpstr>Types of Research</vt:lpstr>
      <vt:lpstr>Types of Research … Continued</vt:lpstr>
      <vt:lpstr>Types of Research … Continued</vt:lpstr>
      <vt:lpstr>What a Research Design is</vt:lpstr>
      <vt:lpstr>Method of Collection of Data</vt:lpstr>
      <vt:lpstr>Tools for Data Collection</vt:lpstr>
      <vt:lpstr>Life Skills a Researcher Needs to Develop</vt:lpstr>
      <vt:lpstr>Why Qualitative Methods?</vt:lpstr>
      <vt:lpstr>Methods</vt:lpstr>
      <vt:lpstr>Why Qualitative Methods for Gender</vt:lpstr>
      <vt:lpstr>Data Collection Methods:  Interviews</vt:lpstr>
      <vt:lpstr>Asking Questions</vt:lpstr>
      <vt:lpstr>Key Informant Interviews</vt:lpstr>
      <vt:lpstr>Group Interviews</vt:lpstr>
      <vt:lpstr>Value Chain Group Interview</vt:lpstr>
      <vt:lpstr>A Special Type of Group Interview:</vt:lpstr>
      <vt:lpstr>Data Analysis Process  The art of interpretation:</vt:lpstr>
      <vt:lpstr>LET US SUM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Roles in the Family</dc:title>
  <dc:creator>mobballin34</dc:creator>
  <cp:lastModifiedBy>Windows User</cp:lastModifiedBy>
  <cp:revision>60</cp:revision>
  <dcterms:created xsi:type="dcterms:W3CDTF">2019-04-07T12:42:31Z</dcterms:created>
  <dcterms:modified xsi:type="dcterms:W3CDTF">2019-05-13T08:02:44Z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2014-04-28T00:00:00Z</vt:filetime>
  </property>
  <property fmtid="{D5CDD505-2E9C-101B-9397-08002B2CF9AE}" pid="3" name="Creator">
    <vt:lpwstr>Microsoft® PowerPoint® 2010</vt:lpwstr>
  </property>
  <property fmtid="{D5CDD505-2E9C-101B-9397-08002B2CF9AE}" pid="4" name="LastSaved">
    <vt:filetime>2019-04-07T00:00:00Z</vt:filetime>
  </property>
</Properties>
</file>