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DF5FF-50FD-4AD5-BE22-36387742A15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2A618-75D7-4A2E-AF64-9625FA64B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2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F4BE25D-77C7-41BC-8498-E46424BF3A5D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893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7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0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1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4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9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1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2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2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AA21-C11A-4DB1-A043-7EC76E937C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BF9CE-1265-48F4-B5AD-A238570F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-1455"/>
            <a:ext cx="1514438" cy="130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 descr="Image result for Money 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04" y="1904599"/>
            <a:ext cx="4770257" cy="398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Image result for Exchange rates 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9" y="2002093"/>
            <a:ext cx="5734457" cy="378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323703" y="830306"/>
            <a:ext cx="1086829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/>
            <a:r>
              <a:rPr lang="en-US" altLang="en-US" sz="5400" b="1" i="1" dirty="0">
                <a:solidFill>
                  <a:schemeClr val="accent5">
                    <a:lumMod val="75000"/>
                  </a:schemeClr>
                </a:solidFill>
              </a:rPr>
              <a:t>Price level and the Exchange Rates </a:t>
            </a:r>
            <a:r>
              <a:rPr lang="en-US" altLang="en-US" sz="5400" b="1" i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altLang="en-US" sz="5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517901" y="-46038"/>
            <a:ext cx="6811963" cy="7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rgbClr val="0066CC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66CC"/>
              </a:buClr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66CC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0066CC"/>
              </a:buClr>
              <a:buFont typeface="Symbol" panose="05050102010706020507" pitchFamily="18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0066CC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CC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CC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CC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66CC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latin typeface="Times" panose="02020603050405020304" pitchFamily="18" charset="0"/>
              </a:rPr>
              <a:t>International Economics II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975101" y="6135563"/>
            <a:ext cx="63547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500" b="1" i="1" dirty="0">
                <a:solidFill>
                  <a:schemeClr val="accent6">
                    <a:lumMod val="50000"/>
                  </a:schemeClr>
                </a:solidFill>
              </a:rPr>
              <a:t>HE Educator : Dr. Waqar Ahmad</a:t>
            </a:r>
          </a:p>
        </p:txBody>
      </p:sp>
    </p:spTree>
    <p:extLst>
      <p:ext uri="{BB962C8B-B14F-4D97-AF65-F5344CB8AC3E}">
        <p14:creationId xmlns:p14="http://schemas.microsoft.com/office/powerpoint/2010/main" val="427745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Long Run and Short Run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10774680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In the </a:t>
            </a:r>
            <a:r>
              <a:rPr lang="en-US" alt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short run</a:t>
            </a: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, prices do not have sufficient time to adjust to market conditions. 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the analysis heretofore has been a short run analysis.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In the </a:t>
            </a:r>
            <a:r>
              <a:rPr lang="en-US" alt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long run</a:t>
            </a: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, prices of factors of production and of output have sufficient time to adjust to market conditions.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Wages adjust to the demand and supply of labor.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Real output and income are determined by the amount of workers and other factors of production—by the economy’s productive capacity—not by the quantity of money supplied. 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(Real) interest rates depend on the supply of saved funds and the demand of saved funds.</a:t>
            </a:r>
          </a:p>
        </p:txBody>
      </p:sp>
    </p:spTree>
    <p:extLst>
      <p:ext uri="{BB962C8B-B14F-4D97-AF65-F5344CB8AC3E}">
        <p14:creationId xmlns:p14="http://schemas.microsoft.com/office/powerpoint/2010/main" val="38600292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Long Run and Short Run (cont.)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In the long run, the quantity of money supplied is predicted not to influence the amount of output, (real) interest rates, and the aggregate demand of real monetary assets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R,Y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).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However, the quantity of money supplied is predicted to make level of average prices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adjust proportionally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 in the long run.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The equilibrium condition </a:t>
            </a:r>
            <a:r>
              <a:rPr lang="en-US" alt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en-US" i="1" baseline="30000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/P = L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R,Y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) shows that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 is predicted to adjust proportionally when </a:t>
            </a:r>
            <a:r>
              <a:rPr lang="en-US" alt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en-US" i="1" baseline="30000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altLang="en-US" baseline="30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adjusts because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L(R,Y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) does not change. </a:t>
            </a:r>
            <a:endParaRPr lang="en-US" alt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47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85866"/>
            <a:ext cx="785653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Long Run and Short Run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In the long run, there is a direct relationship between the inflation rate and changes in the money supply.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en-US" i="1" baseline="30000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 = P x L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R,Y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P = </a:t>
            </a:r>
            <a:r>
              <a:rPr lang="en-US" alt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en-US" i="1" baseline="30000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/L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R,Y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P/P =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en-US" i="1" baseline="30000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/</a:t>
            </a:r>
            <a:r>
              <a:rPr lang="en-US" alt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en-US" i="1" baseline="30000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 -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L/L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The inflation rate is predicted to equal the growth rate in money supply minus the growth rate in money demand.</a:t>
            </a:r>
          </a:p>
        </p:txBody>
      </p:sp>
    </p:spTree>
    <p:extLst>
      <p:ext uri="{BB962C8B-B14F-4D97-AF65-F5344CB8AC3E}">
        <p14:creationId xmlns:p14="http://schemas.microsoft.com/office/powerpoint/2010/main" val="34161154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6988" y="214313"/>
            <a:ext cx="11213012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dirty="0" smtClean="0">
                <a:latin typeface="Times" panose="02020603050405020304" pitchFamily="18" charset="0"/>
                <a:cs typeface="Times" panose="02020603050405020304" pitchFamily="18" charset="0"/>
              </a:rPr>
              <a:t>Average </a:t>
            </a:r>
            <a:r>
              <a:rPr lang="en-US" altLang="en-US" sz="2800" dirty="0">
                <a:latin typeface="Times" panose="02020603050405020304" pitchFamily="18" charset="0"/>
                <a:cs typeface="Times" panose="02020603050405020304" pitchFamily="18" charset="0"/>
              </a:rPr>
              <a:t>Money Growth </a:t>
            </a:r>
            <a:br>
              <a:rPr lang="en-US" altLang="en-US" sz="2800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altLang="en-US" sz="2800" dirty="0">
                <a:latin typeface="Times" panose="02020603050405020304" pitchFamily="18" charset="0"/>
                <a:cs typeface="Times" panose="02020603050405020304" pitchFamily="18" charset="0"/>
              </a:rPr>
              <a:t>and Inflation in Western Hemisphere Developing Countries, by Year, 1987–2006</a:t>
            </a:r>
          </a:p>
        </p:txBody>
      </p:sp>
      <p:pic>
        <p:nvPicPr>
          <p:cNvPr id="33795" name="Picture 5" descr="fig14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63553" y="1357313"/>
            <a:ext cx="4335418" cy="4792542"/>
          </a:xfrm>
          <a:noFill/>
        </p:spPr>
      </p:pic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2053046" y="6276430"/>
            <a:ext cx="930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 b="1" dirty="0"/>
              <a:t>Source: </a:t>
            </a:r>
            <a:r>
              <a:rPr lang="en-US" altLang="en-US" sz="1200" dirty="0"/>
              <a:t>IMF, </a:t>
            </a:r>
            <a:r>
              <a:rPr lang="en-US" altLang="en-US" sz="1200" i="1" dirty="0"/>
              <a:t>World Economic Outlook</a:t>
            </a:r>
            <a:r>
              <a:rPr lang="en-US" altLang="en-US" sz="1200" dirty="0"/>
              <a:t>, various issues. Regional aggregates are weighted by shares of dollar GDP in total regional dollar GDP.</a:t>
            </a:r>
            <a:endParaRPr lang="en-US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9071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3374" y="204289"/>
            <a:ext cx="7856538" cy="11430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latin typeface="Times" panose="02020603050405020304" pitchFamily="18" charset="0"/>
                <a:cs typeface="Times" panose="02020603050405020304" pitchFamily="18" charset="0"/>
              </a:rPr>
              <a:t>Money and Prices in the Long Run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795" y="1347289"/>
            <a:ext cx="11109462" cy="4114800"/>
          </a:xfrm>
        </p:spPr>
        <p:txBody>
          <a:bodyPr>
            <a:normAutofit fontScale="92500"/>
          </a:bodyPr>
          <a:lstStyle/>
          <a:p>
            <a:pPr marL="533400" indent="-533400"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How does a change in the money supply cause prices of output and inputs to change?</a:t>
            </a:r>
          </a:p>
          <a:p>
            <a:pPr marL="533400" indent="-533400" algn="just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Excess demand of goods and services</a:t>
            </a: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: a higher quantity of money supplied implies that people have more funds available to pay for goods and services. </a:t>
            </a:r>
          </a:p>
          <a:p>
            <a:pPr marL="914400" lvl="1" indent="-457200"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To meet high demand, producers hire more workers, creating a strong demand of labor services, or make existing employees work harder. </a:t>
            </a:r>
          </a:p>
          <a:p>
            <a:pPr marL="914400" lvl="1" indent="-457200"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Wages rise to attract more workers or to compensate workers for overtime.</a:t>
            </a:r>
          </a:p>
          <a:p>
            <a:pPr marL="914400" lvl="1" indent="-457200"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Prices of output will eventually rise to compensate for higher costs. </a:t>
            </a:r>
          </a:p>
        </p:txBody>
      </p:sp>
    </p:spTree>
    <p:extLst>
      <p:ext uri="{BB962C8B-B14F-4D97-AF65-F5344CB8AC3E}">
        <p14:creationId xmlns:p14="http://schemas.microsoft.com/office/powerpoint/2010/main" val="33318413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" y="42703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Money and Prices in the Long Run (cont.)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193" y="1752600"/>
            <a:ext cx="11625943" cy="4495800"/>
          </a:xfrm>
        </p:spPr>
        <p:txBody>
          <a:bodyPr/>
          <a:lstStyle/>
          <a:p>
            <a:pPr marL="914400" lvl="1" indent="-457200"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Alternatively, for a fixed amount of output and inputs, producers can charge higher prices and still sell all of their output due to the high demand.</a:t>
            </a:r>
            <a:endParaRPr lang="en-US" altLang="en-US" sz="20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533400" indent="-533400">
              <a:spcBef>
                <a:spcPct val="50000"/>
              </a:spcBef>
              <a:buFont typeface="Times" panose="02020603050405020304" pitchFamily="18" charset="0"/>
              <a:buAutoNum type="arabicPeriod" startAt="2"/>
            </a:pPr>
            <a:r>
              <a:rPr lang="en-US" alt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Inflationary expectations</a:t>
            </a: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If workers expect future prices to rise due to an expected money supply increase, they will want to be compensated. 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And if producers expect the same, they are more willing to raise wages. 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Producers will be able to match higher costs if they expect to raise prices.</a:t>
            </a:r>
          </a:p>
          <a:p>
            <a:pPr marL="914400" lvl="1" indent="-457200"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Result: expectations about inflation caused by an expected increase in the money supply causes actual inflation.</a:t>
            </a:r>
          </a:p>
        </p:txBody>
      </p:sp>
    </p:spTree>
    <p:extLst>
      <p:ext uri="{BB962C8B-B14F-4D97-AF65-F5344CB8AC3E}">
        <p14:creationId xmlns:p14="http://schemas.microsoft.com/office/powerpoint/2010/main" val="12158950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Money, Prices, Exchange Rates, and Expectations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When we consider price changes in the long run, inflationary expectations will have an effect in foreign exchange markets. </a:t>
            </a:r>
          </a:p>
          <a:p>
            <a:pPr algn="just"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Suppose that expectations about inflation change as people change their minds, but actual adjustment of prices occurs afterwards.</a:t>
            </a:r>
          </a:p>
        </p:txBody>
      </p:sp>
    </p:spTree>
    <p:extLst>
      <p:ext uri="{BB962C8B-B14F-4D97-AF65-F5344CB8AC3E}">
        <p14:creationId xmlns:p14="http://schemas.microsoft.com/office/powerpoint/2010/main" val="41186030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146050"/>
            <a:ext cx="11887200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b="1" dirty="0" smtClean="0">
                <a:latin typeface="Times" panose="02020603050405020304" pitchFamily="18" charset="0"/>
                <a:cs typeface="Times" panose="02020603050405020304" pitchFamily="18" charset="0"/>
              </a:rPr>
              <a:t>Short-Run </a:t>
            </a:r>
            <a:r>
              <a:rPr lang="en-US" alt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and Long-Run Effects of an Increase in the U.S. Money Supply (Given Real Output, </a:t>
            </a:r>
            <a:r>
              <a:rPr lang="en-US" altLang="en-US" sz="2800" b="1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alt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</p:txBody>
      </p:sp>
      <p:pic>
        <p:nvPicPr>
          <p:cNvPr id="37891" name="Picture 5" descr="fig14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38"/>
          <a:stretch>
            <a:fillRect/>
          </a:stretch>
        </p:blipFill>
        <p:spPr>
          <a:xfrm>
            <a:off x="2700337" y="1420814"/>
            <a:ext cx="4289425" cy="5038725"/>
          </a:xfr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97375" y="2554288"/>
            <a:ext cx="3614738" cy="681037"/>
            <a:chOff x="1810" y="1609"/>
            <a:chExt cx="2277" cy="429"/>
          </a:xfrm>
        </p:grpSpPr>
        <p:sp>
          <p:nvSpPr>
            <p:cNvPr id="37894" name="Line 7"/>
            <p:cNvSpPr>
              <a:spLocks noChangeShapeType="1"/>
            </p:cNvSpPr>
            <p:nvPr/>
          </p:nvSpPr>
          <p:spPr bwMode="auto">
            <a:xfrm flipV="1">
              <a:off x="1810" y="2038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" panose="02020603050405020304" pitchFamily="18" charset="0"/>
              </a:endParaRPr>
            </a:p>
          </p:txBody>
        </p:sp>
        <p:sp>
          <p:nvSpPr>
            <p:cNvPr id="37895" name="Line 8"/>
            <p:cNvSpPr>
              <a:spLocks noChangeShapeType="1"/>
            </p:cNvSpPr>
            <p:nvPr/>
          </p:nvSpPr>
          <p:spPr bwMode="auto">
            <a:xfrm flipV="1">
              <a:off x="1954" y="1763"/>
              <a:ext cx="410" cy="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cs typeface="Times" panose="02020603050405020304" pitchFamily="18" charset="0"/>
              </a:endParaRPr>
            </a:p>
          </p:txBody>
        </p:sp>
        <p:sp>
          <p:nvSpPr>
            <p:cNvPr id="37896" name="Text Box 9"/>
            <p:cNvSpPr txBox="1">
              <a:spLocks noChangeArrowheads="1"/>
            </p:cNvSpPr>
            <p:nvPr/>
          </p:nvSpPr>
          <p:spPr bwMode="auto">
            <a:xfrm>
              <a:off x="3008" y="1609"/>
              <a:ext cx="1079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1200" b="1" dirty="0">
                  <a:cs typeface="Times" panose="02020603050405020304" pitchFamily="18" charset="0"/>
                </a:rPr>
                <a:t>Change in expected</a:t>
              </a:r>
            </a:p>
            <a:p>
              <a:pPr algn="l" eaLnBrk="1" hangingPunct="1"/>
              <a:r>
                <a:rPr lang="en-US" altLang="en-US" sz="1200" b="1" dirty="0">
                  <a:cs typeface="Times" panose="02020603050405020304" pitchFamily="18" charset="0"/>
                </a:rPr>
                <a:t>return on euro deposits</a:t>
              </a:r>
            </a:p>
          </p:txBody>
        </p:sp>
      </p:grp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7321551" y="3135314"/>
            <a:ext cx="3272426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600" dirty="0">
                <a:cs typeface="Times" panose="02020603050405020304" pitchFamily="18" charset="0"/>
              </a:rPr>
              <a:t>The expected return on euro deposits rises because of inflationary expectations:</a:t>
            </a:r>
          </a:p>
          <a:p>
            <a:pPr algn="l" eaLnBrk="1" hangingPunct="1">
              <a:buFontTx/>
              <a:buChar char="•"/>
            </a:pPr>
            <a:r>
              <a:rPr lang="en-US" altLang="en-US" sz="1600" dirty="0">
                <a:cs typeface="Times" panose="02020603050405020304" pitchFamily="18" charset="0"/>
              </a:rPr>
              <a:t>The dollar is expected to be less valuable when buying goods and services and less valuable when buying euros.  </a:t>
            </a:r>
          </a:p>
          <a:p>
            <a:pPr algn="l" eaLnBrk="1" hangingPunct="1">
              <a:buFontTx/>
              <a:buChar char="•"/>
            </a:pPr>
            <a:r>
              <a:rPr lang="en-US" altLang="en-US" sz="1600" dirty="0">
                <a:cs typeface="Times" panose="02020603050405020304" pitchFamily="18" charset="0"/>
              </a:rPr>
              <a:t>The dollar is expected to depreciate, increasing the return on deposits in euros.</a:t>
            </a:r>
          </a:p>
        </p:txBody>
      </p:sp>
    </p:spTree>
    <p:extLst>
      <p:ext uri="{BB962C8B-B14F-4D97-AF65-F5344CB8AC3E}">
        <p14:creationId xmlns:p14="http://schemas.microsoft.com/office/powerpoint/2010/main" val="132983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445" y="184150"/>
            <a:ext cx="11443063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b="1" dirty="0" smtClean="0">
                <a:latin typeface="Times" panose="02020603050405020304" pitchFamily="18" charset="0"/>
                <a:cs typeface="Times" panose="02020603050405020304" pitchFamily="18" charset="0"/>
              </a:rPr>
              <a:t>Short-Run </a:t>
            </a:r>
            <a:r>
              <a:rPr lang="en-US" alt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and Long-Run Effects of an Increase in the U.S. Money Supply (Given Real Output, </a:t>
            </a:r>
            <a:r>
              <a:rPr lang="en-US" altLang="en-US" sz="2800" b="1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alt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</p:txBody>
      </p:sp>
      <p:pic>
        <p:nvPicPr>
          <p:cNvPr id="38915" name="Picture 5" descr="fig14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02"/>
          <a:stretch>
            <a:fillRect/>
          </a:stretch>
        </p:blipFill>
        <p:spPr>
          <a:xfrm>
            <a:off x="5839097" y="1252538"/>
            <a:ext cx="3476353" cy="5097462"/>
          </a:xfrm>
          <a:noFill/>
        </p:spPr>
      </p:pic>
      <p:sp>
        <p:nvSpPr>
          <p:cNvPr id="38916" name="Line 9"/>
          <p:cNvSpPr>
            <a:spLocks noChangeShapeType="1"/>
          </p:cNvSpPr>
          <p:nvPr/>
        </p:nvSpPr>
        <p:spPr bwMode="auto">
          <a:xfrm flipH="1" flipV="1">
            <a:off x="8185151" y="2171700"/>
            <a:ext cx="1050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" panose="02020603050405020304" pitchFamily="18" charset="0"/>
            </a:endParaRPr>
          </a:p>
        </p:txBody>
      </p:sp>
      <p:sp>
        <p:nvSpPr>
          <p:cNvPr id="38917" name="Text Box 10"/>
          <p:cNvSpPr txBox="1">
            <a:spLocks noChangeArrowheads="1"/>
          </p:cNvSpPr>
          <p:nvPr/>
        </p:nvSpPr>
        <p:spPr bwMode="auto">
          <a:xfrm>
            <a:off x="9258300" y="1219201"/>
            <a:ext cx="1143000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600">
                <a:cs typeface="Times" panose="02020603050405020304" pitchFamily="18" charset="0"/>
              </a:rPr>
              <a:t>Original (long run) return</a:t>
            </a:r>
          </a:p>
          <a:p>
            <a:pPr algn="l" eaLnBrk="1" hangingPunct="1"/>
            <a:r>
              <a:rPr lang="en-US" altLang="en-US" sz="1600">
                <a:cs typeface="Times" panose="02020603050405020304" pitchFamily="18" charset="0"/>
              </a:rPr>
              <a:t>on dollar deposits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2679701" y="4076701"/>
            <a:ext cx="2246313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800" dirty="0">
                <a:cs typeface="Times" panose="02020603050405020304" pitchFamily="18" charset="0"/>
              </a:rPr>
              <a:t>As prices increase,</a:t>
            </a:r>
          </a:p>
          <a:p>
            <a:pPr algn="l" eaLnBrk="1" hangingPunct="1"/>
            <a:r>
              <a:rPr lang="en-US" altLang="en-US" sz="1800" dirty="0">
                <a:cs typeface="Times" panose="02020603050405020304" pitchFamily="18" charset="0"/>
              </a:rPr>
              <a:t>the real money supply decreases and the domestic interest rate returns to its long run rate.</a:t>
            </a:r>
          </a:p>
        </p:txBody>
      </p:sp>
    </p:spTree>
    <p:extLst>
      <p:ext uri="{BB962C8B-B14F-4D97-AF65-F5344CB8AC3E}">
        <p14:creationId xmlns:p14="http://schemas.microsoft.com/office/powerpoint/2010/main" val="158288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Money, Prices, and Exchange Rates in the Long Run (cont.)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A permanent increase in a country’s money supply causes a proportional long run depreciation of its currency.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However, the dynamics of the model predict a large depreciation first and a smaller </a:t>
            </a:r>
            <a:r>
              <a:rPr lang="en-US" alt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subsequent appreciation</a:t>
            </a: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A permanent decrease in a country’s money supply causes a proportional long run appreciation of its currency.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However, the dynamics of the model predict a large appreciation first and a smaller </a:t>
            </a:r>
            <a:r>
              <a:rPr lang="en-US" alt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subsequent depreciation</a:t>
            </a: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69295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4232" y="551906"/>
            <a:ext cx="8204200" cy="1143000"/>
          </a:xfrm>
        </p:spPr>
        <p:txBody>
          <a:bodyPr/>
          <a:lstStyle/>
          <a:p>
            <a:pPr eaLnBrk="1" hangingPunct="1"/>
            <a:r>
              <a:rPr lang="en-US" altLang="en-US" sz="5000" b="1" dirty="0">
                <a:latin typeface="Times" panose="02020603050405020304" pitchFamily="18" charset="0"/>
                <a:cs typeface="Times" panose="02020603050405020304" pitchFamily="18" charset="0"/>
              </a:rPr>
              <a:t>Learning 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8733" y="1360714"/>
            <a:ext cx="11190901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250000"/>
              </a:lnSpc>
              <a:spcBef>
                <a:spcPct val="40000"/>
              </a:spcBef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A model of real monetary assets and </a:t>
            </a:r>
            <a:b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interest rates</a:t>
            </a:r>
          </a:p>
          <a:p>
            <a:pPr eaLnBrk="1" hangingPunct="1">
              <a:lnSpc>
                <a:spcPct val="250000"/>
              </a:lnSpc>
              <a:spcBef>
                <a:spcPct val="40000"/>
              </a:spcBef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A model of real monetary assets, interest rates, and exchange rates</a:t>
            </a:r>
          </a:p>
          <a:p>
            <a:pPr eaLnBrk="1" hangingPunct="1">
              <a:lnSpc>
                <a:spcPct val="250000"/>
              </a:lnSpc>
              <a:spcBef>
                <a:spcPct val="40000"/>
              </a:spcBef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Long run effects of changes in money on prices, interest rates, and exchange rates</a:t>
            </a:r>
          </a:p>
        </p:txBody>
      </p:sp>
    </p:spTree>
    <p:extLst>
      <p:ext uri="{BB962C8B-B14F-4D97-AF65-F5344CB8AC3E}">
        <p14:creationId xmlns:p14="http://schemas.microsoft.com/office/powerpoint/2010/main" val="20978005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378" y="295729"/>
            <a:ext cx="116083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>
                <a:latin typeface="Times" panose="02020603050405020304" pitchFamily="18" charset="0"/>
                <a:cs typeface="Times" panose="02020603050405020304" pitchFamily="18" charset="0"/>
              </a:rPr>
              <a:t>Time </a:t>
            </a:r>
            <a:r>
              <a:rPr lang="en-US" alt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Paths of U.S. Economic Variables After a Permanent Increase in the U.S. Money Supply</a:t>
            </a:r>
          </a:p>
        </p:txBody>
      </p:sp>
      <p:pic>
        <p:nvPicPr>
          <p:cNvPr id="40963" name="Picture 5" descr="fig14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2671" y="1334226"/>
            <a:ext cx="8113032" cy="5369477"/>
          </a:xfrm>
          <a:noFill/>
        </p:spPr>
      </p:pic>
    </p:spTree>
    <p:extLst>
      <p:ext uri="{BB962C8B-B14F-4D97-AF65-F5344CB8AC3E}">
        <p14:creationId xmlns:p14="http://schemas.microsoft.com/office/powerpoint/2010/main" val="284937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Exchange Rate Overshooting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52154"/>
            <a:ext cx="11129554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The exchange rate is said to </a:t>
            </a:r>
            <a:r>
              <a:rPr lang="en-US" altLang="en-US" b="1" dirty="0">
                <a:latin typeface="Times" panose="02020603050405020304" pitchFamily="18" charset="0"/>
                <a:cs typeface="Times" panose="02020603050405020304" pitchFamily="18" charset="0"/>
              </a:rPr>
              <a:t>overshoot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 when its immediate response to a change is greater than its long run response.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Overshooting is predicted to occur when monetary policy has an immediate effect on interest rates, but not on prices and (expected) inflation.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Overshooting helps explain why exchange rates are so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volatile</a:t>
            </a: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55080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8429" y="232569"/>
            <a:ext cx="11565708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b="1" dirty="0" smtClean="0">
                <a:latin typeface="Times" panose="02020603050405020304" pitchFamily="18" charset="0"/>
                <a:cs typeface="Times" panose="02020603050405020304" pitchFamily="18" charset="0"/>
              </a:rPr>
              <a:t>Month-to-Month </a:t>
            </a:r>
            <a:r>
              <a:rPr lang="en-US" alt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Variability of the Dollar/Yen Exchange Rate and of the U.S./Japan Price Level Ratio, 1974–2007</a:t>
            </a:r>
          </a:p>
        </p:txBody>
      </p:sp>
      <p:pic>
        <p:nvPicPr>
          <p:cNvPr id="43011" name="Picture 5" descr="fig14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227" y="1375569"/>
            <a:ext cx="6030912" cy="4603750"/>
          </a:xfrm>
          <a:noFill/>
        </p:spPr>
      </p:pic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6908937" y="1786335"/>
            <a:ext cx="1987550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600" dirty="0">
                <a:cs typeface="Times" panose="02020603050405020304" pitchFamily="18" charset="0"/>
              </a:rPr>
              <a:t>Changes in price </a:t>
            </a:r>
          </a:p>
          <a:p>
            <a:pPr algn="l" eaLnBrk="1" hangingPunct="1"/>
            <a:r>
              <a:rPr lang="en-US" altLang="en-US" sz="1600" dirty="0">
                <a:cs typeface="Times" panose="02020603050405020304" pitchFamily="18" charset="0"/>
              </a:rPr>
              <a:t>levels are less </a:t>
            </a:r>
          </a:p>
          <a:p>
            <a:pPr algn="l" eaLnBrk="1" hangingPunct="1"/>
            <a:r>
              <a:rPr lang="en-US" altLang="en-US" sz="1600" dirty="0">
                <a:cs typeface="Times" panose="02020603050405020304" pitchFamily="18" charset="0"/>
              </a:rPr>
              <a:t>volatile, suggesting</a:t>
            </a:r>
          </a:p>
          <a:p>
            <a:pPr algn="l" eaLnBrk="1" hangingPunct="1"/>
            <a:r>
              <a:rPr lang="en-US" altLang="en-US" sz="1600" dirty="0">
                <a:cs typeface="Times" panose="02020603050405020304" pitchFamily="18" charset="0"/>
              </a:rPr>
              <a:t>that price levels</a:t>
            </a:r>
          </a:p>
          <a:p>
            <a:pPr algn="l" eaLnBrk="1" hangingPunct="1"/>
            <a:r>
              <a:rPr lang="en-US" altLang="en-US" sz="1600" dirty="0">
                <a:cs typeface="Times" panose="02020603050405020304" pitchFamily="18" charset="0"/>
              </a:rPr>
              <a:t>change slowly. 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6908937" y="3335033"/>
            <a:ext cx="2073275" cy="1812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600">
                <a:cs typeface="Times" panose="02020603050405020304" pitchFamily="18" charset="0"/>
              </a:rPr>
              <a:t>Exchange rates are influenced by interest rates and </a:t>
            </a:r>
          </a:p>
          <a:p>
            <a:pPr algn="l" eaLnBrk="1" hangingPunct="1"/>
            <a:r>
              <a:rPr lang="en-US" altLang="en-US" sz="1600">
                <a:cs typeface="Times" panose="02020603050405020304" pitchFamily="18" charset="0"/>
              </a:rPr>
              <a:t>expectations, which may change rapidly, making exchange rates volatile.</a:t>
            </a:r>
          </a:p>
        </p:txBody>
      </p:sp>
      <p:sp>
        <p:nvSpPr>
          <p:cNvPr id="43014" name="Text Box 8"/>
          <p:cNvSpPr txBox="1">
            <a:spLocks noChangeArrowheads="1"/>
          </p:cNvSpPr>
          <p:nvPr/>
        </p:nvSpPr>
        <p:spPr bwMode="auto">
          <a:xfrm>
            <a:off x="1021081" y="6252766"/>
            <a:ext cx="75295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 b="1" dirty="0">
                <a:cs typeface="Times" panose="02020603050405020304" pitchFamily="18" charset="0"/>
              </a:rPr>
              <a:t>Source: </a:t>
            </a:r>
            <a:r>
              <a:rPr lang="en-US" altLang="en-US" sz="1200" dirty="0">
                <a:cs typeface="Times" panose="02020603050405020304" pitchFamily="18" charset="0"/>
              </a:rPr>
              <a:t>International Monetary Fund, </a:t>
            </a:r>
            <a:r>
              <a:rPr lang="en-US" altLang="en-US" sz="1200" i="1" dirty="0">
                <a:cs typeface="Times" panose="02020603050405020304" pitchFamily="18" charset="0"/>
              </a:rPr>
              <a:t>International Financial Statistics</a:t>
            </a:r>
            <a:endParaRPr lang="en-US" altLang="en-US" sz="1200" b="1" dirty="0"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1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 autoUpdateAnimBg="0"/>
      <p:bldP spid="11674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Summary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10774680" cy="4419600"/>
          </a:xfrm>
        </p:spPr>
        <p:txBody>
          <a:bodyPr>
            <a:normAutofit fontScale="92500" lnSpcReduction="10000"/>
          </a:bodyPr>
          <a:lstStyle/>
          <a:p>
            <a:pPr marL="533400" indent="-533400" algn="just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Money demand for individuals and institutions is primarily determined by interest rates and the need for liquidity, the latter of which is influenced by prices and income. </a:t>
            </a:r>
          </a:p>
          <a:p>
            <a:pPr marL="533400" indent="-533400" algn="just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Aggregate money demand is primarily determined by interest rates, the level of average prices, and national income.</a:t>
            </a:r>
          </a:p>
          <a:p>
            <a:pPr marL="914400" lvl="1" indent="-457200"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Aggregate demand of real monetary assets depends negatively on the interest rate and positively on real national income.</a:t>
            </a:r>
          </a:p>
        </p:txBody>
      </p:sp>
    </p:spTree>
    <p:extLst>
      <p:ext uri="{BB962C8B-B14F-4D97-AF65-F5344CB8AC3E}">
        <p14:creationId xmlns:p14="http://schemas.microsoft.com/office/powerpoint/2010/main" val="9724366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Summary (cont.)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257" y="1590493"/>
            <a:ext cx="11231880" cy="4351338"/>
          </a:xfrm>
        </p:spPr>
        <p:txBody>
          <a:bodyPr>
            <a:normAutofit fontScale="85000" lnSpcReduction="10000"/>
          </a:bodyPr>
          <a:lstStyle/>
          <a:p>
            <a:pPr marL="533400" indent="-533400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AutoNum type="arabicPeriod" startAt="3"/>
            </a:pP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When the money market is in equilibrium, there are no surpluses or shortages of monetary assets:  the quantity of real monetary assets supplied matches the quantity of real monetary assets demanded.  </a:t>
            </a:r>
          </a:p>
          <a:p>
            <a:pPr marL="533400" indent="-533400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AutoNum type="arabicPeriod" startAt="4"/>
            </a:pP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Short run scenario: changes in the money supply affect domestic interest rates, as well as the exchange rate.</a:t>
            </a:r>
          </a:p>
          <a:p>
            <a:pPr marL="914400" lvl="1" indent="-457200"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An increase in the domestic money supply </a:t>
            </a:r>
          </a:p>
          <a:p>
            <a:pPr marL="914400" lvl="1" indent="-457200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lowers domestic interest rates, </a:t>
            </a:r>
          </a:p>
          <a:p>
            <a:pPr marL="914400" lvl="1" indent="-457200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lowering the rate of return on deposits of domestic currency, </a:t>
            </a:r>
          </a:p>
          <a:p>
            <a:pPr marL="914400" lvl="1" indent="-457200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causing the domestic currency to depreciate.</a:t>
            </a:r>
          </a:p>
        </p:txBody>
      </p:sp>
    </p:spTree>
    <p:extLst>
      <p:ext uri="{BB962C8B-B14F-4D97-AF65-F5344CB8AC3E}">
        <p14:creationId xmlns:p14="http://schemas.microsoft.com/office/powerpoint/2010/main" val="18077896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Summary (cont.)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33400" indent="-533400" algn="just">
              <a:lnSpc>
                <a:spcPct val="150000"/>
              </a:lnSpc>
              <a:buFont typeface="Times" panose="02020603050405020304" pitchFamily="18" charset="0"/>
              <a:buAutoNum type="arabicPeriod" startAt="5"/>
            </a:pPr>
            <a:r>
              <a:rPr lang="en-US" altLang="en-US" sz="2400" dirty="0">
                <a:latin typeface="Times" panose="02020603050405020304" pitchFamily="18" charset="0"/>
                <a:cs typeface="Times" panose="02020603050405020304" pitchFamily="18" charset="0"/>
              </a:rPr>
              <a:t>Long run scenario: changes in the quantity of money supplied are matched by a proportional change in prices, and do not affect real income and real interest rates.</a:t>
            </a:r>
          </a:p>
          <a:p>
            <a:pPr marL="914400" lvl="1" indent="-457200"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An increase in the money supply </a:t>
            </a:r>
          </a:p>
          <a:p>
            <a:pPr marL="914400" lvl="1" indent="-457200" algn="just">
              <a:lnSpc>
                <a:spcPct val="150000"/>
              </a:lnSpc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causes expectations about inflation to adjust,</a:t>
            </a:r>
          </a:p>
          <a:p>
            <a:pPr marL="914400" lvl="1" indent="-457200" algn="just">
              <a:lnSpc>
                <a:spcPct val="150000"/>
              </a:lnSpc>
              <a:buFont typeface="Times" panose="02020603050405020304" pitchFamily="18" charset="0"/>
              <a:buAutoNum type="arabicPeriod"/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causing the domestic currency to depreciate further,</a:t>
            </a:r>
          </a:p>
          <a:p>
            <a:pPr marL="914400" lvl="1" indent="-457200" algn="just">
              <a:lnSpc>
                <a:spcPct val="150000"/>
              </a:lnSpc>
              <a:buFont typeface="Times" panose="02020603050405020304" pitchFamily="18" charset="0"/>
              <a:buAutoNum type="arabicPeriod"/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and causes prices to adjust proportionally in the long run,</a:t>
            </a:r>
          </a:p>
          <a:p>
            <a:pPr marL="914400" lvl="1" indent="-457200" algn="just">
              <a:lnSpc>
                <a:spcPct val="150000"/>
              </a:lnSpc>
              <a:buFont typeface="Times" panose="02020603050405020304" pitchFamily="18" charset="0"/>
              <a:buAutoNum type="arabicPeriod"/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causing interest rates return to their long run values,</a:t>
            </a:r>
          </a:p>
          <a:p>
            <a:pPr marL="914400" lvl="1" indent="-457200" algn="just">
              <a:lnSpc>
                <a:spcPct val="150000"/>
              </a:lnSpc>
              <a:buFont typeface="Times" panose="02020603050405020304" pitchFamily="18" charset="0"/>
              <a:buAutoNum type="arabicPeriod"/>
            </a:pP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and causes a proportional </a:t>
            </a:r>
            <a:r>
              <a:rPr lang="en-US" altLang="en-US" sz="2000" u="sng" dirty="0">
                <a:latin typeface="Times" panose="02020603050405020304" pitchFamily="18" charset="0"/>
                <a:cs typeface="Times" panose="02020603050405020304" pitchFamily="18" charset="0"/>
              </a:rPr>
              <a:t>long run</a:t>
            </a:r>
            <a:r>
              <a:rPr lang="en-US" altLang="en-US" sz="2000" dirty="0">
                <a:latin typeface="Times" panose="02020603050405020304" pitchFamily="18" charset="0"/>
                <a:cs typeface="Times" panose="02020603050405020304" pitchFamily="18" charset="0"/>
              </a:rPr>
              <a:t> depreciation in the domestic currency.</a:t>
            </a:r>
          </a:p>
        </p:txBody>
      </p:sp>
    </p:spTree>
    <p:extLst>
      <p:ext uri="{BB962C8B-B14F-4D97-AF65-F5344CB8AC3E}">
        <p14:creationId xmlns:p14="http://schemas.microsoft.com/office/powerpoint/2010/main" val="28694582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Summary (cont.)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88" y="1512116"/>
            <a:ext cx="10970623" cy="4351338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buFontTx/>
              <a:buChar char="•"/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Interest rates adjust immediately to changes in monetary policy, but prices and (expected) inflation may adjust only in the long run, which results in overshooting of the exchange rate.</a:t>
            </a:r>
          </a:p>
          <a:p>
            <a:pPr marL="990600" lvl="1" indent="-533400">
              <a:lnSpc>
                <a:spcPct val="150000"/>
              </a:lnSpc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Overshooting occurs when the immediate response of the exchange rate due to a change is greater than its long run response.</a:t>
            </a:r>
          </a:p>
          <a:p>
            <a:pPr marL="990600" lvl="1" indent="-533400">
              <a:lnSpc>
                <a:spcPct val="150000"/>
              </a:lnSpc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Overshooting helps explain why exchange rates are so volatile.</a:t>
            </a:r>
          </a:p>
        </p:txBody>
      </p:sp>
    </p:spTree>
    <p:extLst>
      <p:ext uri="{BB962C8B-B14F-4D97-AF65-F5344CB8AC3E}">
        <p14:creationId xmlns:p14="http://schemas.microsoft.com/office/powerpoint/2010/main" val="12125962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Fig 14-7: Money Market/Exchange Rate Linkages</a:t>
            </a:r>
          </a:p>
        </p:txBody>
      </p:sp>
      <p:pic>
        <p:nvPicPr>
          <p:cNvPr id="23555" name="Picture 5" descr="fig14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9780" y="1690688"/>
            <a:ext cx="5511800" cy="4960938"/>
          </a:xfrm>
          <a:noFill/>
        </p:spPr>
      </p:pic>
    </p:spTree>
    <p:extLst>
      <p:ext uri="{BB962C8B-B14F-4D97-AF65-F5344CB8AC3E}">
        <p14:creationId xmlns:p14="http://schemas.microsoft.com/office/powerpoint/2010/main" val="69507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5709" y="180339"/>
            <a:ext cx="9802222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Simultaneous </a:t>
            </a:r>
            <a:r>
              <a:rPr lang="en-US" altLang="en-US" sz="2800" b="1" dirty="0"/>
              <a:t>Equilibrium in the U.S. Money Market and the Foreign </a:t>
            </a:r>
            <a:r>
              <a:rPr lang="en-US" alt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Exchange</a:t>
            </a:r>
            <a:r>
              <a:rPr lang="en-US" altLang="en-US" sz="2800" b="1" dirty="0"/>
              <a:t> Market</a:t>
            </a:r>
          </a:p>
        </p:txBody>
      </p:sp>
      <p:pic>
        <p:nvPicPr>
          <p:cNvPr id="24579" name="Picture 5" descr="fig14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2352" y="1323339"/>
            <a:ext cx="4908936" cy="5416550"/>
          </a:xfrm>
          <a:noFill/>
        </p:spPr>
      </p:pic>
    </p:spTree>
    <p:extLst>
      <p:ext uri="{BB962C8B-B14F-4D97-AF65-F5344CB8AC3E}">
        <p14:creationId xmlns:p14="http://schemas.microsoft.com/office/powerpoint/2010/main" val="261007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6805" y="260078"/>
            <a:ext cx="11805195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3200" b="1" dirty="0" smtClean="0"/>
              <a:t>Effect </a:t>
            </a:r>
            <a:r>
              <a:rPr lang="en-US" altLang="en-US" sz="3200" b="1" dirty="0"/>
              <a:t>on the Dollar/Euro </a:t>
            </a:r>
            <a:br>
              <a:rPr lang="en-US" altLang="en-US" sz="3200" b="1" dirty="0"/>
            </a:br>
            <a:r>
              <a:rPr lang="en-US" altLang="en-US" sz="3200" b="1" dirty="0"/>
              <a:t>Exchange Rate and </a:t>
            </a:r>
            <a:r>
              <a:rPr lang="en-US" alt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Dollar</a:t>
            </a:r>
            <a:r>
              <a:rPr lang="en-US" altLang="en-US" sz="3200" b="1" dirty="0"/>
              <a:t> Interest Rate of an Increase in the U.S. Money Supply</a:t>
            </a:r>
          </a:p>
        </p:txBody>
      </p:sp>
      <p:pic>
        <p:nvPicPr>
          <p:cNvPr id="25603" name="Picture 5" descr="fig14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11813" y="1522414"/>
            <a:ext cx="4709227" cy="5335586"/>
          </a:xfrm>
          <a:noFill/>
        </p:spPr>
      </p:pic>
    </p:spTree>
    <p:extLst>
      <p:ext uri="{BB962C8B-B14F-4D97-AF65-F5344CB8AC3E}">
        <p14:creationId xmlns:p14="http://schemas.microsoft.com/office/powerpoint/2010/main" val="39459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92332" y="-21771"/>
            <a:ext cx="10324012" cy="1143000"/>
          </a:xfrm>
        </p:spPr>
        <p:txBody>
          <a:bodyPr/>
          <a:lstStyle/>
          <a:p>
            <a:pPr eaLnBrk="1" hangingPunct="1"/>
            <a:r>
              <a:rPr lang="en-US" altLang="en-US" sz="3500" b="1" dirty="0">
                <a:latin typeface="Times" panose="02020603050405020304" pitchFamily="18" charset="0"/>
                <a:cs typeface="Times" panose="02020603050405020304" pitchFamily="18" charset="0"/>
              </a:rPr>
              <a:t>Changes in the Domestic Money Supply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331" y="1121229"/>
            <a:ext cx="11116491" cy="4114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/>
              <a:t>An increase in a country’s money supply causes interest rates to fall, rates of return on domestic currency deposits to fall, and the domestic currency to depreciate.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/>
              <a:t>A decrease in a country’s money supply causes interest rates to rise, rates of return on domestic currency deposits to rise, and the domestic currency to appreciate.</a:t>
            </a:r>
          </a:p>
        </p:txBody>
      </p:sp>
    </p:spTree>
    <p:extLst>
      <p:ext uri="{BB962C8B-B14F-4D97-AF65-F5344CB8AC3E}">
        <p14:creationId xmlns:p14="http://schemas.microsoft.com/office/powerpoint/2010/main" val="1677602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137" y="0"/>
            <a:ext cx="9535886" cy="1143000"/>
          </a:xfrm>
        </p:spPr>
        <p:txBody>
          <a:bodyPr/>
          <a:lstStyle/>
          <a:p>
            <a:pPr eaLnBrk="1" hangingPunct="1"/>
            <a:r>
              <a:rPr lang="en-US" altLang="en-US" sz="3800" b="1" dirty="0">
                <a:latin typeface="Times" panose="02020603050405020304" pitchFamily="18" charset="0"/>
                <a:cs typeface="Times" panose="02020603050405020304" pitchFamily="18" charset="0"/>
              </a:rPr>
              <a:t>Changes in the Foreign Money Supply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137" y="1143000"/>
            <a:ext cx="11312434" cy="297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en-US" sz="3600" dirty="0">
                <a:latin typeface="Times" panose="02020603050405020304" pitchFamily="18" charset="0"/>
                <a:cs typeface="Times" panose="02020603050405020304" pitchFamily="18" charset="0"/>
              </a:rPr>
              <a:t>How would a change in the supply of euros  affect the U.S. money market and foreign exchange markets?</a:t>
            </a:r>
          </a:p>
          <a:p>
            <a:pPr algn="just"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sz="3600" dirty="0">
                <a:latin typeface="Times" panose="02020603050405020304" pitchFamily="18" charset="0"/>
                <a:cs typeface="Times" panose="02020603050405020304" pitchFamily="18" charset="0"/>
              </a:rPr>
              <a:t>An increase in the supply of euros causes a depreciation of the </a:t>
            </a:r>
            <a:r>
              <a:rPr lang="en-US" altLang="en-US" sz="3600" dirty="0" smtClean="0">
                <a:latin typeface="Times" panose="02020603050405020304" pitchFamily="18" charset="0"/>
                <a:cs typeface="Times" panose="02020603050405020304" pitchFamily="18" charset="0"/>
              </a:rPr>
              <a:t>euro (appreciation of the </a:t>
            </a:r>
            <a:r>
              <a:rPr lang="en-US" altLang="en-US" sz="3600" dirty="0">
                <a:latin typeface="Times" panose="02020603050405020304" pitchFamily="18" charset="0"/>
                <a:cs typeface="Times" panose="02020603050405020304" pitchFamily="18" charset="0"/>
              </a:rPr>
              <a:t>dollar).</a:t>
            </a:r>
          </a:p>
          <a:p>
            <a:pPr algn="just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3600" dirty="0">
                <a:latin typeface="Times" panose="02020603050405020304" pitchFamily="18" charset="0"/>
                <a:cs typeface="Times" panose="02020603050405020304" pitchFamily="18" charset="0"/>
              </a:rPr>
              <a:t>A decrease in the supply of euros causes an appreciation of the euro (a depreciation of the dollar).</a:t>
            </a:r>
          </a:p>
        </p:txBody>
      </p:sp>
    </p:spTree>
    <p:extLst>
      <p:ext uri="{BB962C8B-B14F-4D97-AF65-F5344CB8AC3E}">
        <p14:creationId xmlns:p14="http://schemas.microsoft.com/office/powerpoint/2010/main" val="23793576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4704"/>
            <a:ext cx="11508377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Times" panose="02020603050405020304" pitchFamily="18" charset="0"/>
                <a:cs typeface="Times" panose="02020603050405020304" pitchFamily="18" charset="0"/>
              </a:rPr>
              <a:t>Effect </a:t>
            </a:r>
            <a:r>
              <a:rPr lang="en-US" alt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of an Increase in the European Money Supply on the Dollar/Euro Exchange Rate</a:t>
            </a:r>
          </a:p>
        </p:txBody>
      </p:sp>
      <p:pic>
        <p:nvPicPr>
          <p:cNvPr id="28675" name="Picture 5" descr="fig14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14147" y="1171939"/>
            <a:ext cx="4876709" cy="5542370"/>
          </a:xfrm>
          <a:noFill/>
        </p:spPr>
      </p:pic>
    </p:spTree>
    <p:extLst>
      <p:ext uri="{BB962C8B-B14F-4D97-AF65-F5344CB8AC3E}">
        <p14:creationId xmlns:p14="http://schemas.microsoft.com/office/powerpoint/2010/main" val="2813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>
                <a:latin typeface="Times" panose="02020603050405020304" pitchFamily="18" charset="0"/>
                <a:cs typeface="Times" panose="02020603050405020304" pitchFamily="18" charset="0"/>
              </a:rPr>
              <a:t>Changes in the Foreign Money Supply (cont.)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The increase in the supply of euros reduces interest rates in the EU, reducing the expected rate of return on euro deposits.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This reduction in the expected rate of return on euro deposits causes the euro to depreciate.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latin typeface="Times" panose="02020603050405020304" pitchFamily="18" charset="0"/>
                <a:cs typeface="Times" panose="02020603050405020304" pitchFamily="18" charset="0"/>
              </a:rPr>
              <a:t>We predict no change in the U.S. money market due to the change in the supply of euros.</a:t>
            </a:r>
          </a:p>
        </p:txBody>
      </p:sp>
    </p:spTree>
    <p:extLst>
      <p:ext uri="{BB962C8B-B14F-4D97-AF65-F5344CB8AC3E}">
        <p14:creationId xmlns:p14="http://schemas.microsoft.com/office/powerpoint/2010/main" val="4440623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1494</Words>
  <Application>Microsoft Office PowerPoint</Application>
  <PresentationFormat>Widescreen</PresentationFormat>
  <Paragraphs>111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</vt:lpstr>
      <vt:lpstr>Office Theme</vt:lpstr>
      <vt:lpstr>PowerPoint Presentation</vt:lpstr>
      <vt:lpstr>Learning Objectives</vt:lpstr>
      <vt:lpstr>Fig 14-7: Money Market/Exchange Rate Linkages</vt:lpstr>
      <vt:lpstr>Simultaneous Equilibrium in the U.S. Money Market and the Foreign Exchange Market</vt:lpstr>
      <vt:lpstr>Effect on the Dollar/Euro  Exchange Rate and Dollar Interest Rate of an Increase in the U.S. Money Supply</vt:lpstr>
      <vt:lpstr>Changes in the Domestic Money Supply</vt:lpstr>
      <vt:lpstr>Changes in the Foreign Money Supply</vt:lpstr>
      <vt:lpstr>Effect of an Increase in the European Money Supply on the Dollar/Euro Exchange Rate</vt:lpstr>
      <vt:lpstr>Changes in the Foreign Money Supply (cont.)</vt:lpstr>
      <vt:lpstr>Long Run and Short Run</vt:lpstr>
      <vt:lpstr>Long Run and Short Run (cont.)</vt:lpstr>
      <vt:lpstr>Long Run and Short Run (cont.)</vt:lpstr>
      <vt:lpstr>Average Money Growth  and Inflation in Western Hemisphere Developing Countries, by Year, 1987–2006</vt:lpstr>
      <vt:lpstr>Money and Prices in the Long Run </vt:lpstr>
      <vt:lpstr>Money and Prices in the Long Run (cont.) </vt:lpstr>
      <vt:lpstr>Money, Prices, Exchange Rates, and Expectations </vt:lpstr>
      <vt:lpstr>Short-Run and Long-Run Effects of an Increase in the U.S. Money Supply (Given Real Output, Y)</vt:lpstr>
      <vt:lpstr>Short-Run and Long-Run Effects of an Increase in the U.S. Money Supply (Given Real Output, Y)</vt:lpstr>
      <vt:lpstr>Money, Prices, and Exchange Rates in the Long Run (cont.) </vt:lpstr>
      <vt:lpstr>Time Paths of U.S. Economic Variables After a Permanent Increase in the U.S. Money Supply</vt:lpstr>
      <vt:lpstr>Exchange Rate Overshooting</vt:lpstr>
      <vt:lpstr>Month-to-Month Variability of the Dollar/Yen Exchange Rate and of the U.S./Japan Price Level Ratio, 1974–2007</vt:lpstr>
      <vt:lpstr>Summary</vt:lpstr>
      <vt:lpstr>Summary (cont.)</vt:lpstr>
      <vt:lpstr>Summary (cont.)</vt:lpstr>
      <vt:lpstr>Summary (cont.)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Waqar Ahmad</dc:creator>
  <cp:lastModifiedBy>Waqar Ahmad</cp:lastModifiedBy>
  <cp:revision>3</cp:revision>
  <dcterms:created xsi:type="dcterms:W3CDTF">2019-04-25T07:34:36Z</dcterms:created>
  <dcterms:modified xsi:type="dcterms:W3CDTF">2019-04-30T06:22:16Z</dcterms:modified>
</cp:coreProperties>
</file>