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303" r:id="rId2"/>
    <p:sldId id="257" r:id="rId3"/>
    <p:sldId id="258" r:id="rId4"/>
    <p:sldId id="259" r:id="rId5"/>
    <p:sldId id="260" r:id="rId6"/>
    <p:sldId id="261" r:id="rId7"/>
    <p:sldId id="263" r:id="rId8"/>
    <p:sldId id="264" r:id="rId9"/>
    <p:sldId id="265" r:id="rId10"/>
    <p:sldId id="266" r:id="rId11"/>
    <p:sldId id="267" r:id="rId12"/>
    <p:sldId id="270" r:id="rId13"/>
    <p:sldId id="274" r:id="rId14"/>
    <p:sldId id="276" r:id="rId15"/>
    <p:sldId id="277" r:id="rId16"/>
    <p:sldId id="275" r:id="rId17"/>
    <p:sldId id="278" r:id="rId18"/>
    <p:sldId id="302" r:id="rId19"/>
    <p:sldId id="279" r:id="rId20"/>
    <p:sldId id="280" r:id="rId21"/>
    <p:sldId id="271" r:id="rId22"/>
    <p:sldId id="282" r:id="rId23"/>
    <p:sldId id="283" r:id="rId24"/>
    <p:sldId id="284" r:id="rId25"/>
    <p:sldId id="285" r:id="rId26"/>
    <p:sldId id="286" r:id="rId27"/>
    <p:sldId id="287" r:id="rId28"/>
    <p:sldId id="288" r:id="rId29"/>
    <p:sldId id="289" r:id="rId30"/>
    <p:sldId id="290" r:id="rId31"/>
    <p:sldId id="292" r:id="rId32"/>
    <p:sldId id="293" r:id="rId33"/>
    <p:sldId id="294" r:id="rId34"/>
    <p:sldId id="295" r:id="rId35"/>
    <p:sldId id="296" r:id="rId36"/>
    <p:sldId id="297" r:id="rId37"/>
    <p:sldId id="298" r:id="rId38"/>
    <p:sldId id="299" r:id="rId39"/>
    <p:sldId id="300"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7" r:id="rId68"/>
    <p:sldId id="308"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EAE9D8-5072-433A-9D00-20B24DADABA1}" type="datetimeFigureOut">
              <a:rPr lang="en-US" smtClean="0"/>
              <a:pPr/>
              <a:t>11/20/2018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48BCD8-7BAF-48B0-BFB8-9377DF1F5D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
        <p:nvSpPr>
          <p:cNvPr id="4" name="Date Placeholder 3"/>
          <p:cNvSpPr>
            <a:spLocks noGrp="1"/>
          </p:cNvSpPr>
          <p:nvPr>
            <p:ph type="dt" sz="quarter" idx="1"/>
          </p:nvPr>
        </p:nvSpPr>
        <p:spPr/>
        <p:txBody>
          <a:bodyPr/>
          <a:lstStyle/>
          <a:p>
            <a:pPr>
              <a:defRPr/>
            </a:pPr>
            <a:fld id="{FD58BB6D-0DDB-4E7C-A4FB-B7983C01FDAB}" type="datetime1">
              <a:rPr lang="en-US" smtClean="0"/>
              <a:pPr>
                <a:defRPr/>
              </a:pPr>
              <a:t>11/20/2018</a:t>
            </a:fld>
            <a:endParaRPr lang="en-US" dirty="0"/>
          </a:p>
        </p:txBody>
      </p:sp>
      <p:sp>
        <p:nvSpPr>
          <p:cNvPr id="5" name="Footer Placeholder 4"/>
          <p:cNvSpPr>
            <a:spLocks noGrp="1"/>
          </p:cNvSpPr>
          <p:nvPr>
            <p:ph type="ftr" sz="quarter" idx="4"/>
          </p:nvPr>
        </p:nvSpPr>
        <p:spPr/>
        <p:txBody>
          <a:bodyPr/>
          <a:lstStyle/>
          <a:p>
            <a:pPr>
              <a:defRPr/>
            </a:pPr>
            <a:r>
              <a:rPr lang="en-US"/>
              <a:t>Week - 4</a:t>
            </a:r>
          </a:p>
        </p:txBody>
      </p:sp>
      <p:sp>
        <p:nvSpPr>
          <p:cNvPr id="51206" name="Slide Number Placeholder 5"/>
          <p:cNvSpPr>
            <a:spLocks noGrp="1"/>
          </p:cNvSpPr>
          <p:nvPr>
            <p:ph type="sldNum" sz="quarter" idx="5"/>
          </p:nvPr>
        </p:nvSpPr>
        <p:spPr bwMode="auto">
          <a:noFill/>
          <a:ln>
            <a:miter lim="800000"/>
            <a:headEnd/>
            <a:tailEnd/>
          </a:ln>
        </p:spPr>
        <p:txBody>
          <a:bodyPr/>
          <a:lstStyle/>
          <a:p>
            <a:fld id="{B3BDA142-B7D2-499C-AE46-F53DBDA91369}" type="slidenum">
              <a:rPr lang="en-US" altLang="en-US"/>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11/20/2018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11/20/2018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graphicFrame>
        <p:nvGraphicFramePr>
          <p:cNvPr id="4" name="Object 13"/>
          <p:cNvGraphicFramePr>
            <a:graphicFrameLocks noChangeAspect="1"/>
          </p:cNvGraphicFramePr>
          <p:nvPr/>
        </p:nvGraphicFramePr>
        <p:xfrm>
          <a:off x="457200" y="685800"/>
          <a:ext cx="558800" cy="338138"/>
        </p:xfrm>
        <a:graphic>
          <a:graphicData uri="http://schemas.openxmlformats.org/presentationml/2006/ole">
            <p:oleObj spid="_x0000_s3074" name="Image" r:id="rId3" imgW="482710" imgH="291961" progId="Photoshop.Image.5">
              <p:embed/>
            </p:oleObj>
          </a:graphicData>
        </a:graphic>
      </p:graphicFrame>
      <p:sp>
        <p:nvSpPr>
          <p:cNvPr id="5" name="Text Box 15"/>
          <p:cNvSpPr txBox="1">
            <a:spLocks noChangeArrowheads="1"/>
          </p:cNvSpPr>
          <p:nvPr userDrawn="1"/>
        </p:nvSpPr>
        <p:spPr bwMode="auto">
          <a:xfrm>
            <a:off x="431800" y="6643688"/>
            <a:ext cx="1692275" cy="214312"/>
          </a:xfrm>
          <a:prstGeom prst="rect">
            <a:avLst/>
          </a:prstGeom>
          <a:noFill/>
          <a:ln w="9525">
            <a:noFill/>
            <a:miter lim="800000"/>
            <a:headEnd/>
            <a:tailEnd/>
          </a:ln>
          <a:effectLst/>
        </p:spPr>
        <p:txBody>
          <a:bodyPr>
            <a:spAutoFit/>
          </a:bodyPr>
          <a:lstStyle/>
          <a:p>
            <a:pPr>
              <a:spcBef>
                <a:spcPct val="50000"/>
              </a:spcBef>
              <a:defRPr/>
            </a:pPr>
            <a:r>
              <a:rPr lang="en-US" sz="800"/>
              <a:t>© 2010 Pearson Addison-Wesley</a:t>
            </a:r>
          </a:p>
        </p:txBody>
      </p:sp>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2362200"/>
            <a:ext cx="8001000" cy="3733800"/>
          </a:xfrm>
        </p:spPr>
        <p:txBody>
          <a:bodyPr/>
          <a:lstStyle/>
          <a:p>
            <a:pPr lvl="0"/>
            <a:endParaRPr lang="en-US" noProof="0" smtClean="0"/>
          </a:p>
        </p:txBody>
      </p:sp>
      <p:sp>
        <p:nvSpPr>
          <p:cNvPr id="6" name="Rectangle 13"/>
          <p:cNvSpPr>
            <a:spLocks noGrp="1" noChangeArrowheads="1"/>
          </p:cNvSpPr>
          <p:nvPr>
            <p:ph type="dt" sz="half" idx="10"/>
          </p:nvPr>
        </p:nvSpPr>
        <p:spPr>
          <a:xfrm>
            <a:off x="685800" y="6477000"/>
            <a:ext cx="7772400" cy="228600"/>
          </a:xfrm>
          <a:prstGeom prst="rect">
            <a:avLst/>
          </a:prstGeom>
        </p:spPr>
        <p:txBody>
          <a:bodyPr/>
          <a:lstStyle>
            <a:lvl1pPr>
              <a:defRPr/>
            </a:lvl1pPr>
          </a:lstStyle>
          <a:p>
            <a:pPr>
              <a:defRPr/>
            </a:pPr>
            <a:r>
              <a:rPr lang="en-US"/>
              <a:t>  </a:t>
            </a:r>
          </a:p>
        </p:txBody>
      </p:sp>
      <p:sp>
        <p:nvSpPr>
          <p:cNvPr id="7" name="Rectangle 14"/>
          <p:cNvSpPr>
            <a:spLocks noGrp="1" noChangeArrowheads="1"/>
          </p:cNvSpPr>
          <p:nvPr>
            <p:ph type="ftr" sz="quarter" idx="11"/>
          </p:nvPr>
        </p:nvSpPr>
        <p:spPr>
          <a:xfrm>
            <a:off x="2936875" y="6529388"/>
            <a:ext cx="2895600" cy="304800"/>
          </a:xfrm>
          <a:prstGeom prst="rect">
            <a:avLst/>
          </a:prstGeom>
        </p:spPr>
        <p:txBody>
          <a:bodyPr/>
          <a:lstStyle>
            <a:lvl1pPr>
              <a:defRPr/>
            </a:lvl1pPr>
          </a:lstStyle>
          <a:p>
            <a:pPr>
              <a:defRPr/>
            </a:pPr>
            <a:r>
              <a:rPr lang="en-US"/>
              <a:t>John Wiley &amp; Sons, Inc.</a:t>
            </a:r>
          </a:p>
        </p:txBody>
      </p:sp>
      <p:sp>
        <p:nvSpPr>
          <p:cNvPr id="8" name="Rectangle 15"/>
          <p:cNvSpPr>
            <a:spLocks noGrp="1" noChangeArrowheads="1"/>
          </p:cNvSpPr>
          <p:nvPr>
            <p:ph type="sldNum" sz="quarter" idx="12"/>
          </p:nvPr>
        </p:nvSpPr>
        <p:spPr>
          <a:xfrm>
            <a:off x="84138" y="6343650"/>
            <a:ext cx="906462" cy="488950"/>
          </a:xfrm>
          <a:prstGeom prst="rect">
            <a:avLst/>
          </a:prstGeom>
        </p:spPr>
        <p:txBody>
          <a:bodyPr/>
          <a:lstStyle>
            <a:lvl1pPr>
              <a:defRPr/>
            </a:lvl1pPr>
          </a:lstStyle>
          <a:p>
            <a:pPr>
              <a:defRPr/>
            </a:pPr>
            <a:r>
              <a:rPr lang="en-US"/>
              <a:t>8-</a:t>
            </a:r>
            <a:fld id="{F8D0D9D3-263F-4024-BAA1-FF272689D18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11/20/2018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11/20/2018</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11/20/2018</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11/20/2018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11/20/2018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2.wmf"/><Relationship Id="rId7" Type="http://schemas.openxmlformats.org/officeDocument/2006/relationships/image" Target="../media/image35.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4.wmf"/><Relationship Id="rId5" Type="http://schemas.openxmlformats.org/officeDocument/2006/relationships/oleObject" Target="../embeddings/oleObject6.bin"/><Relationship Id="rId4" Type="http://schemas.openxmlformats.org/officeDocument/2006/relationships/image" Target="../media/image33.wmf"/></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6172200"/>
            <a:ext cx="1209177" cy="830997"/>
          </a:xfrm>
          <a:prstGeom prst="rect">
            <a:avLst/>
          </a:prstGeom>
          <a:noFill/>
        </p:spPr>
        <p:txBody>
          <a:bodyPr wrap="none">
            <a:spAutoFit/>
          </a:bodyPr>
          <a:lstStyle/>
          <a:p>
            <a:pPr eaLnBrk="1" fontAlgn="auto" hangingPunct="1">
              <a:spcBef>
                <a:spcPts val="0"/>
              </a:spcBef>
              <a:spcAft>
                <a:spcPts val="0"/>
              </a:spcAft>
              <a:defRPr/>
            </a:pPr>
            <a:r>
              <a:rPr lang="en-US" sz="2400" b="1" dirty="0">
                <a:solidFill>
                  <a:schemeClr val="bg1"/>
                </a:solidFill>
                <a:effectLst>
                  <a:outerShdw blurRad="38100" dist="38100" dir="2700000" algn="tl">
                    <a:srgbClr val="000000">
                      <a:alpha val="43137"/>
                    </a:srgbClr>
                  </a:outerShdw>
                </a:effectLst>
                <a:latin typeface="+mn-lt"/>
                <a:cs typeface="+mn-cs"/>
              </a:rPr>
              <a:t>Week </a:t>
            </a:r>
            <a:r>
              <a:rPr lang="en-US" sz="2400" b="1" dirty="0" smtClean="0">
                <a:solidFill>
                  <a:schemeClr val="bg1"/>
                </a:solidFill>
                <a:effectLst>
                  <a:outerShdw blurRad="38100" dist="38100" dir="2700000" algn="tl">
                    <a:srgbClr val="000000">
                      <a:alpha val="43137"/>
                    </a:srgbClr>
                  </a:outerShdw>
                </a:effectLst>
                <a:latin typeface="+mn-lt"/>
                <a:cs typeface="+mn-cs"/>
              </a:rPr>
              <a:t>-7</a:t>
            </a:r>
            <a:endParaRPr lang="en-US" sz="2400" b="1" dirty="0">
              <a:solidFill>
                <a:schemeClr val="bg1"/>
              </a:solidFill>
              <a:effectLst>
                <a:outerShdw blurRad="38100" dist="38100" dir="2700000" algn="tl">
                  <a:srgbClr val="000000">
                    <a:alpha val="43137"/>
                  </a:srgbClr>
                </a:outerShdw>
              </a:effectLst>
              <a:latin typeface="+mn-lt"/>
              <a:cs typeface="+mn-cs"/>
            </a:endParaRPr>
          </a:p>
          <a:p>
            <a:pPr eaLnBrk="1" fontAlgn="auto" hangingPunct="1">
              <a:spcBef>
                <a:spcPts val="0"/>
              </a:spcBef>
              <a:spcAft>
                <a:spcPts val="0"/>
              </a:spcAft>
              <a:defRPr/>
            </a:pPr>
            <a:endParaRPr lang="en-US" sz="2400" b="1" dirty="0">
              <a:solidFill>
                <a:schemeClr val="bg1"/>
              </a:solidFill>
              <a:effectLst>
                <a:outerShdw blurRad="38100" dist="38100" dir="2700000" algn="tl">
                  <a:srgbClr val="000000">
                    <a:alpha val="43137"/>
                  </a:srgbClr>
                </a:outerShdw>
              </a:effectLst>
              <a:latin typeface="+mn-lt"/>
              <a:cs typeface="+mn-cs"/>
            </a:endParaRPr>
          </a:p>
        </p:txBody>
      </p:sp>
      <p:sp>
        <p:nvSpPr>
          <p:cNvPr id="7" name="TextBox 6"/>
          <p:cNvSpPr txBox="1"/>
          <p:nvPr/>
        </p:nvSpPr>
        <p:spPr>
          <a:xfrm>
            <a:off x="2489200" y="6167438"/>
            <a:ext cx="6426200" cy="461962"/>
          </a:xfrm>
          <a:prstGeom prst="rect">
            <a:avLst/>
          </a:prstGeom>
          <a:noFill/>
        </p:spPr>
        <p:txBody>
          <a:bodyPr wrap="none">
            <a:spAutoFit/>
          </a:bodyPr>
          <a:lstStyle/>
          <a:p>
            <a:pPr eaLnBrk="1" fontAlgn="auto" hangingPunct="1">
              <a:spcBef>
                <a:spcPts val="0"/>
              </a:spcBef>
              <a:spcAft>
                <a:spcPts val="0"/>
              </a:spcAft>
              <a:defRPr/>
            </a:pPr>
            <a:r>
              <a:rPr lang="en-US" sz="2400" b="1" dirty="0">
                <a:solidFill>
                  <a:schemeClr val="bg1"/>
                </a:solidFill>
                <a:effectLst>
                  <a:outerShdw blurRad="38100" dist="38100" dir="2700000" algn="tl">
                    <a:srgbClr val="000000">
                      <a:alpha val="43137"/>
                    </a:srgbClr>
                  </a:outerShdw>
                </a:effectLst>
                <a:latin typeface="+mn-lt"/>
                <a:cs typeface="+mn-cs"/>
              </a:rPr>
              <a:t>Prepared by: Dr Waqar Ahmad, </a:t>
            </a:r>
            <a:r>
              <a:rPr lang="en-US" sz="2400" b="1" dirty="0" err="1">
                <a:solidFill>
                  <a:schemeClr val="bg1"/>
                </a:solidFill>
                <a:effectLst>
                  <a:outerShdw blurRad="38100" dist="38100" dir="2700000" algn="tl">
                    <a:srgbClr val="000000">
                      <a:alpha val="43137"/>
                    </a:srgbClr>
                  </a:outerShdw>
                </a:effectLst>
                <a:latin typeface="+mn-lt"/>
                <a:cs typeface="+mn-cs"/>
              </a:rPr>
              <a:t>Asstt</a:t>
            </a:r>
            <a:r>
              <a:rPr lang="en-US" sz="2400" b="1" dirty="0">
                <a:solidFill>
                  <a:schemeClr val="bg1"/>
                </a:solidFill>
                <a:effectLst>
                  <a:outerShdw blurRad="38100" dist="38100" dir="2700000" algn="tl">
                    <a:srgbClr val="000000">
                      <a:alpha val="43137"/>
                    </a:srgbClr>
                  </a:outerShdw>
                </a:effectLst>
                <a:latin typeface="+mn-lt"/>
                <a:cs typeface="+mn-cs"/>
              </a:rPr>
              <a:t>. Prof.</a:t>
            </a:r>
          </a:p>
        </p:txBody>
      </p:sp>
      <p:sp>
        <p:nvSpPr>
          <p:cNvPr id="5" name="Rectangle 4"/>
          <p:cNvSpPr/>
          <p:nvPr/>
        </p:nvSpPr>
        <p:spPr>
          <a:xfrm>
            <a:off x="0" y="0"/>
            <a:ext cx="9144000" cy="2785378"/>
          </a:xfrm>
          <a:prstGeom prst="rect">
            <a:avLst/>
          </a:prstGeom>
        </p:spPr>
        <p:txBody>
          <a:bodyPr wrap="square">
            <a:spAutoFit/>
          </a:bodyPr>
          <a:lstStyle/>
          <a:p>
            <a:pPr algn="ctr"/>
            <a:r>
              <a:rPr lang="en-US" sz="3500" b="1" dirty="0" smtClean="0">
                <a:solidFill>
                  <a:srgbClr val="FFC000"/>
                </a:solidFill>
              </a:rPr>
              <a:t>Production function, single variable-law of variable proportion, two variable- law of return to scale, cost and analysis, short – run and long run cost curve and its managerial use</a:t>
            </a:r>
            <a:br>
              <a:rPr lang="en-US" sz="3500" b="1" dirty="0" smtClean="0">
                <a:solidFill>
                  <a:srgbClr val="FFC000"/>
                </a:solidFill>
              </a:rPr>
            </a:br>
            <a:endParaRPr lang="en-US" sz="3500" b="1" dirty="0">
              <a:solidFill>
                <a:srgbClr val="FFC000"/>
              </a:solidFill>
            </a:endParaRPr>
          </a:p>
        </p:txBody>
      </p:sp>
      <p:pic>
        <p:nvPicPr>
          <p:cNvPr id="12293" name="Picture 2" descr="C:\Users\user\Desktop\ishik-logo.png"/>
          <p:cNvPicPr>
            <a:picLocks noChangeAspect="1" noChangeArrowheads="1"/>
          </p:cNvPicPr>
          <p:nvPr/>
        </p:nvPicPr>
        <p:blipFill>
          <a:blip r:embed="rId3"/>
          <a:srcRect/>
          <a:stretch>
            <a:fillRect/>
          </a:stretch>
        </p:blipFill>
        <p:spPr bwMode="auto">
          <a:xfrm>
            <a:off x="2362200" y="2438400"/>
            <a:ext cx="4267200" cy="3092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0"/>
            <a:ext cx="8610600" cy="1200329"/>
          </a:xfrm>
          <a:prstGeom prst="rect">
            <a:avLst/>
          </a:prstGeom>
        </p:spPr>
        <p:txBody>
          <a:bodyPr wrap="square">
            <a:spAutoFit/>
          </a:bodyPr>
          <a:lstStyle/>
          <a:p>
            <a:pPr marL="1143000" indent="-1143000" algn="just"/>
            <a:r>
              <a:rPr lang="en-US" sz="7200" b="1" dirty="0" smtClean="0"/>
              <a:t>Production Function</a:t>
            </a:r>
            <a:endParaRPr lang="en-US" sz="8800" b="1" dirty="0" smtClean="0"/>
          </a:p>
        </p:txBody>
      </p:sp>
      <p:sp>
        <p:nvSpPr>
          <p:cNvPr id="4" name="TextBox 3"/>
          <p:cNvSpPr txBox="1"/>
          <p:nvPr/>
        </p:nvSpPr>
        <p:spPr>
          <a:xfrm>
            <a:off x="228600" y="1219200"/>
            <a:ext cx="8699043" cy="4832092"/>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Prof. </a:t>
            </a:r>
            <a:r>
              <a:rPr lang="en-US" sz="2800" b="1" dirty="0" err="1" smtClean="0">
                <a:latin typeface="Times New Roman" pitchFamily="18" charset="0"/>
                <a:cs typeface="Times New Roman" pitchFamily="18" charset="0"/>
              </a:rPr>
              <a:t>Koutsoyiannis</a:t>
            </a:r>
            <a:r>
              <a:rPr lang="en-US" sz="2800" b="1" dirty="0" smtClean="0">
                <a:latin typeface="Times New Roman" pitchFamily="18" charset="0"/>
                <a:cs typeface="Times New Roman" pitchFamily="18" charset="0"/>
              </a:rPr>
              <a:t>: </a:t>
            </a:r>
          </a:p>
          <a:p>
            <a:r>
              <a:rPr lang="en-US" sz="2800" b="1" dirty="0" smtClean="0">
                <a:latin typeface="Times New Roman" pitchFamily="18" charset="0"/>
                <a:cs typeface="Times New Roman" pitchFamily="18" charset="0"/>
              </a:rPr>
              <a:t>‘’The production function is purely its inputs and output technical relation which connects factor’’</a:t>
            </a: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Prof. Watson</a:t>
            </a:r>
          </a:p>
          <a:p>
            <a:pPr algn="just"/>
            <a:r>
              <a:rPr lang="en-US" sz="2800" b="1" dirty="0" smtClean="0">
                <a:latin typeface="Times New Roman" pitchFamily="18" charset="0"/>
                <a:cs typeface="Times New Roman" pitchFamily="18" charset="0"/>
              </a:rPr>
              <a:t>“The relation between a firm’s production and material factors of production”</a:t>
            </a:r>
          </a:p>
          <a:p>
            <a:pPr algn="just"/>
            <a:endParaRPr lang="en-US" sz="1100" b="1" dirty="0" smtClean="0">
              <a:latin typeface="Times New Roman" pitchFamily="18" charset="0"/>
              <a:cs typeface="Times New Roman" pitchFamily="18" charset="0"/>
            </a:endParaRPr>
          </a:p>
          <a:p>
            <a:pPr algn="ctr"/>
            <a:r>
              <a:rPr lang="en-US" sz="2800" b="1" dirty="0" smtClean="0">
                <a:latin typeface="Times New Roman" pitchFamily="18" charset="0"/>
                <a:cs typeface="Times New Roman" pitchFamily="18" charset="0"/>
              </a:rPr>
              <a:t>Q=</a:t>
            </a:r>
            <a:r>
              <a:rPr lang="en-US" sz="2800" b="1" i="1" dirty="0" smtClean="0">
                <a:latin typeface="Times New Roman" pitchFamily="18" charset="0"/>
                <a:cs typeface="Times New Roman" pitchFamily="18" charset="0"/>
              </a:rPr>
              <a:t>f(K,L, N)</a:t>
            </a:r>
          </a:p>
          <a:p>
            <a:pPr algn="ctr"/>
            <a:endParaRPr lang="en-US" sz="900" b="1" i="1" dirty="0" smtClean="0">
              <a:latin typeface="Times New Roman" pitchFamily="18" charset="0"/>
              <a:cs typeface="Times New Roman" pitchFamily="18" charset="0"/>
            </a:endParaRPr>
          </a:p>
          <a:p>
            <a:r>
              <a:rPr lang="en-US" sz="2800" b="1" i="1" dirty="0" smtClean="0">
                <a:latin typeface="Times New Roman" pitchFamily="18" charset="0"/>
                <a:cs typeface="Times New Roman" pitchFamily="18" charset="0"/>
              </a:rPr>
              <a:t>Q= Quantity, f=Function, K= Capital, L=</a:t>
            </a:r>
            <a:r>
              <a:rPr lang="en-US" sz="2800" b="1" i="1" dirty="0" err="1" smtClean="0">
                <a:latin typeface="Times New Roman" pitchFamily="18" charset="0"/>
                <a:cs typeface="Times New Roman" pitchFamily="18" charset="0"/>
              </a:rPr>
              <a:t>Labour</a:t>
            </a:r>
            <a:r>
              <a:rPr lang="en-US" sz="2800" b="1" i="1" dirty="0" smtClean="0">
                <a:latin typeface="Times New Roman" pitchFamily="18" charset="0"/>
                <a:cs typeface="Times New Roman" pitchFamily="18" charset="0"/>
              </a:rPr>
              <a:t>, N=Land</a:t>
            </a:r>
            <a:endParaRPr lang="en-US" sz="2800" b="1" i="1" dirty="0">
              <a:latin typeface="Times New Roman" pitchFamily="18" charset="0"/>
              <a:cs typeface="Times New Roman" pitchFamily="18" charset="0"/>
            </a:endParaRPr>
          </a:p>
        </p:txBody>
      </p:sp>
      <p:pic>
        <p:nvPicPr>
          <p:cNvPr id="6"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0"/>
            <a:ext cx="9144000" cy="769441"/>
          </a:xfrm>
          <a:prstGeom prst="rect">
            <a:avLst/>
          </a:prstGeom>
        </p:spPr>
        <p:txBody>
          <a:bodyPr wrap="square">
            <a:spAutoFit/>
          </a:bodyPr>
          <a:lstStyle/>
          <a:p>
            <a:pPr marL="1143000" indent="-1143000" algn="just"/>
            <a:r>
              <a:rPr lang="en-US" sz="4400" b="1" dirty="0" smtClean="0"/>
              <a:t>Types of Production Function</a:t>
            </a:r>
            <a:endParaRPr lang="en-US" sz="5400" b="1" dirty="0" smtClean="0"/>
          </a:p>
        </p:txBody>
      </p:sp>
      <p:sp>
        <p:nvSpPr>
          <p:cNvPr id="4" name="TextBox 3"/>
          <p:cNvSpPr txBox="1"/>
          <p:nvPr/>
        </p:nvSpPr>
        <p:spPr>
          <a:xfrm>
            <a:off x="1" y="609600"/>
            <a:ext cx="9144000" cy="5816977"/>
          </a:xfrm>
          <a:prstGeom prst="rect">
            <a:avLst/>
          </a:prstGeom>
          <a:noFill/>
        </p:spPr>
        <p:txBody>
          <a:bodyPr wrap="square" rtlCol="0">
            <a:spAutoFit/>
          </a:bodyPr>
          <a:lstStyle/>
          <a:p>
            <a:pPr marL="514350" indent="-514350" algn="ctr">
              <a:lnSpc>
                <a:spcPct val="200000"/>
              </a:lnSpc>
            </a:pPr>
            <a:r>
              <a:rPr lang="en-US" sz="3200" b="1" dirty="0" smtClean="0"/>
              <a:t>Production  Function</a:t>
            </a:r>
          </a:p>
          <a:p>
            <a:pPr marL="514350" indent="-514350">
              <a:lnSpc>
                <a:spcPct val="200000"/>
              </a:lnSpc>
            </a:pPr>
            <a:r>
              <a:rPr lang="en-US" sz="3200" b="1" dirty="0" smtClean="0"/>
              <a:t>Short Run Production	               Long Run Production</a:t>
            </a:r>
          </a:p>
          <a:p>
            <a:pPr marL="514350" indent="-514350">
              <a:lnSpc>
                <a:spcPct val="200000"/>
              </a:lnSpc>
            </a:pPr>
            <a:r>
              <a:rPr lang="en-US" sz="3200" b="1" dirty="0" smtClean="0"/>
              <a:t>Return to a factor		          Return to scale</a:t>
            </a:r>
          </a:p>
          <a:p>
            <a:pPr marL="514350" indent="-514350"/>
            <a:endParaRPr lang="en-US" sz="1600" b="1" dirty="0" smtClean="0"/>
          </a:p>
          <a:p>
            <a:pPr marL="514350" indent="-514350"/>
            <a:endParaRPr lang="en-US" sz="1200" b="1" dirty="0" smtClean="0"/>
          </a:p>
          <a:p>
            <a:pPr marL="514350" indent="-514350"/>
            <a:r>
              <a:rPr lang="en-US" sz="3200" b="1" dirty="0" smtClean="0"/>
              <a:t>One variable factor		    All factors are variable</a:t>
            </a:r>
          </a:p>
          <a:p>
            <a:pPr marL="514350" indent="-514350"/>
            <a:r>
              <a:rPr lang="en-US" sz="3200" b="1" dirty="0" smtClean="0"/>
              <a:t>and other are fixed</a:t>
            </a:r>
          </a:p>
          <a:p>
            <a:pPr marL="514350" indent="-514350">
              <a:lnSpc>
                <a:spcPct val="200000"/>
              </a:lnSpc>
            </a:pPr>
            <a:endParaRPr lang="en-US" sz="600" b="1" dirty="0" smtClean="0"/>
          </a:p>
          <a:p>
            <a:pPr marL="514350" indent="-514350">
              <a:lnSpc>
                <a:spcPct val="200000"/>
              </a:lnSpc>
            </a:pPr>
            <a:r>
              <a:rPr lang="en-US" sz="3200" b="1" dirty="0" smtClean="0"/>
              <a:t>      Low of variable	                     Low of return	</a:t>
            </a:r>
            <a:endParaRPr lang="en-US" sz="3200" b="1" dirty="0"/>
          </a:p>
        </p:txBody>
      </p:sp>
      <p:sp>
        <p:nvSpPr>
          <p:cNvPr id="8" name="Left-Up Arrow 7"/>
          <p:cNvSpPr/>
          <p:nvPr/>
        </p:nvSpPr>
        <p:spPr>
          <a:xfrm rot="10800000">
            <a:off x="1828801" y="1066799"/>
            <a:ext cx="914400" cy="9906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Up Arrow 8"/>
          <p:cNvSpPr/>
          <p:nvPr/>
        </p:nvSpPr>
        <p:spPr>
          <a:xfrm rot="10800000" flipH="1">
            <a:off x="6324600" y="1066800"/>
            <a:ext cx="914400" cy="9906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905000" y="24384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905000" y="34290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905000" y="49530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934200" y="4495800"/>
            <a:ext cx="2286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6858000" y="34290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6858000" y="24384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33400"/>
            <a:ext cx="7696200" cy="769441"/>
          </a:xfrm>
          <a:prstGeom prst="rect">
            <a:avLst/>
          </a:prstGeom>
        </p:spPr>
        <p:txBody>
          <a:bodyPr wrap="square">
            <a:spAutoFit/>
          </a:bodyPr>
          <a:lstStyle/>
          <a:p>
            <a:pPr marL="1143000" indent="-1143000" algn="just"/>
            <a:r>
              <a:rPr lang="en-US" sz="4400" b="1" dirty="0" smtClean="0"/>
              <a:t>Features of Production Function</a:t>
            </a:r>
            <a:endParaRPr lang="en-US" sz="5400" b="1" dirty="0" smtClean="0"/>
          </a:p>
        </p:txBody>
      </p:sp>
      <p:sp>
        <p:nvSpPr>
          <p:cNvPr id="4" name="TextBox 3"/>
          <p:cNvSpPr txBox="1"/>
          <p:nvPr/>
        </p:nvSpPr>
        <p:spPr>
          <a:xfrm>
            <a:off x="1435557" y="1141653"/>
            <a:ext cx="7479843" cy="2896947"/>
          </a:xfrm>
          <a:prstGeom prst="rect">
            <a:avLst/>
          </a:prstGeom>
          <a:noFill/>
        </p:spPr>
        <p:txBody>
          <a:bodyPr wrap="square" rtlCol="0">
            <a:spAutoFit/>
          </a:bodyPr>
          <a:lstStyle/>
          <a:p>
            <a:pPr marL="514350" indent="-514350">
              <a:lnSpc>
                <a:spcPct val="200000"/>
              </a:lnSpc>
              <a:buAutoNum type="arabicPeriod"/>
            </a:pPr>
            <a:r>
              <a:rPr lang="en-US" sz="3200" b="1" dirty="0" smtClean="0">
                <a:latin typeface="Times New Roman" pitchFamily="18" charset="0"/>
                <a:cs typeface="Times New Roman" pitchFamily="18" charset="0"/>
              </a:rPr>
              <a:t>Sustainability</a:t>
            </a:r>
          </a:p>
          <a:p>
            <a:pPr marL="514350" indent="-514350">
              <a:lnSpc>
                <a:spcPct val="200000"/>
              </a:lnSpc>
              <a:buAutoNum type="arabicPeriod"/>
            </a:pPr>
            <a:r>
              <a:rPr lang="en-US" sz="3200" b="1" dirty="0" smtClean="0">
                <a:latin typeface="Times New Roman" pitchFamily="18" charset="0"/>
                <a:cs typeface="Times New Roman" pitchFamily="18" charset="0"/>
              </a:rPr>
              <a:t>Complementary</a:t>
            </a:r>
          </a:p>
          <a:p>
            <a:pPr marL="514350" indent="-514350">
              <a:lnSpc>
                <a:spcPct val="200000"/>
              </a:lnSpc>
              <a:buAutoNum type="arabicPeriod"/>
            </a:pPr>
            <a:r>
              <a:rPr lang="en-US" sz="3200" b="1" dirty="0" smtClean="0">
                <a:latin typeface="Times New Roman" pitchFamily="18" charset="0"/>
                <a:cs typeface="Times New Roman" pitchFamily="18" charset="0"/>
              </a:rPr>
              <a:t>Specificity</a:t>
            </a:r>
          </a:p>
        </p:txBody>
      </p:sp>
      <p:pic>
        <p:nvPicPr>
          <p:cNvPr id="6"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04800"/>
            <a:ext cx="8229600" cy="707886"/>
          </a:xfrm>
          <a:prstGeom prst="rect">
            <a:avLst/>
          </a:prstGeom>
        </p:spPr>
        <p:txBody>
          <a:bodyPr wrap="square">
            <a:spAutoFit/>
          </a:bodyPr>
          <a:lstStyle/>
          <a:p>
            <a:pPr marL="1143000" indent="-1143000" algn="just"/>
            <a:r>
              <a:rPr lang="en-US" sz="4000" b="1" dirty="0" smtClean="0"/>
              <a:t>Assumption of Production Function</a:t>
            </a:r>
            <a:endParaRPr lang="en-US" sz="4800" b="1" dirty="0" smtClean="0"/>
          </a:p>
        </p:txBody>
      </p:sp>
      <p:sp>
        <p:nvSpPr>
          <p:cNvPr id="4" name="TextBox 3"/>
          <p:cNvSpPr txBox="1"/>
          <p:nvPr/>
        </p:nvSpPr>
        <p:spPr>
          <a:xfrm>
            <a:off x="1054557" y="1255834"/>
            <a:ext cx="7479843" cy="3697166"/>
          </a:xfrm>
          <a:prstGeom prst="rect">
            <a:avLst/>
          </a:prstGeom>
          <a:noFill/>
        </p:spPr>
        <p:txBody>
          <a:bodyPr wrap="square" rtlCol="0">
            <a:spAutoFit/>
          </a:bodyPr>
          <a:lstStyle/>
          <a:p>
            <a:pPr marL="514350" indent="-514350">
              <a:lnSpc>
                <a:spcPct val="150000"/>
              </a:lnSpc>
              <a:buAutoNum type="arabicPeriod"/>
            </a:pPr>
            <a:r>
              <a:rPr lang="en-US" sz="3200" dirty="0" smtClean="0">
                <a:latin typeface="Times New Roman" pitchFamily="18" charset="0"/>
                <a:cs typeface="Times New Roman" pitchFamily="18" charset="0"/>
              </a:rPr>
              <a:t>Particular Unit of time</a:t>
            </a:r>
          </a:p>
          <a:p>
            <a:pPr marL="514350" indent="-514350">
              <a:lnSpc>
                <a:spcPct val="150000"/>
              </a:lnSpc>
              <a:buAutoNum type="arabicPeriod"/>
            </a:pPr>
            <a:r>
              <a:rPr lang="en-US" sz="3200" dirty="0" smtClean="0">
                <a:latin typeface="Times New Roman" pitchFamily="18" charset="0"/>
                <a:cs typeface="Times New Roman" pitchFamily="18" charset="0"/>
              </a:rPr>
              <a:t>Technical knowledge</a:t>
            </a:r>
          </a:p>
          <a:p>
            <a:pPr marL="514350" indent="-514350">
              <a:lnSpc>
                <a:spcPct val="150000"/>
              </a:lnSpc>
              <a:buAutoNum type="arabicPeriod"/>
            </a:pPr>
            <a:r>
              <a:rPr lang="en-US" sz="3200" dirty="0" smtClean="0">
                <a:latin typeface="Times New Roman" pitchFamily="18" charset="0"/>
                <a:cs typeface="Times New Roman" pitchFamily="18" charset="0"/>
              </a:rPr>
              <a:t>Factors of production are divisible into most viable units</a:t>
            </a:r>
          </a:p>
          <a:p>
            <a:pPr marL="514350" indent="-514350">
              <a:lnSpc>
                <a:spcPct val="150000"/>
              </a:lnSpc>
              <a:buAutoNum type="arabicPeriod"/>
            </a:pPr>
            <a:r>
              <a:rPr lang="en-US" sz="3200" dirty="0" smtClean="0">
                <a:latin typeface="Times New Roman" pitchFamily="18" charset="0"/>
                <a:cs typeface="Times New Roman" pitchFamily="18" charset="0"/>
              </a:rPr>
              <a:t>Producers using best technique available.  </a:t>
            </a:r>
          </a:p>
        </p:txBody>
      </p:sp>
      <p:pic>
        <p:nvPicPr>
          <p:cNvPr id="6"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04800"/>
            <a:ext cx="8229600" cy="6432530"/>
          </a:xfrm>
          <a:prstGeom prst="rect">
            <a:avLst/>
          </a:prstGeom>
        </p:spPr>
        <p:txBody>
          <a:bodyPr wrap="square">
            <a:spAutoFit/>
          </a:bodyPr>
          <a:lstStyle/>
          <a:p>
            <a:pPr marL="1143000" indent="-1143000" algn="just"/>
            <a:r>
              <a:rPr lang="en-US" sz="4000" b="1" dirty="0" smtClean="0"/>
              <a:t>Cob-Douglas Production Function</a:t>
            </a:r>
          </a:p>
          <a:p>
            <a:pPr marL="1143000" indent="-1143000" algn="just"/>
            <a:endParaRPr lang="en-US" sz="900" dirty="0" smtClean="0"/>
          </a:p>
          <a:p>
            <a:pPr marL="1143000" indent="-1143000" algn="just"/>
            <a:r>
              <a:rPr lang="en-US" sz="2400" dirty="0" smtClean="0"/>
              <a:t>Cob-Douglas Production function is based on the empirical study </a:t>
            </a:r>
          </a:p>
          <a:p>
            <a:pPr marL="1143000" indent="-1143000" algn="just"/>
            <a:r>
              <a:rPr lang="en-US" sz="2400" dirty="0" smtClean="0"/>
              <a:t>by Paul H. Douglas and C.W. Dobb.</a:t>
            </a:r>
          </a:p>
          <a:p>
            <a:pPr marL="1143000" indent="-1143000" algn="just"/>
            <a:endParaRPr lang="en-US" sz="2400" dirty="0" smtClean="0"/>
          </a:p>
          <a:p>
            <a:pPr marL="1143000" indent="-1143000" algn="just"/>
            <a:r>
              <a:rPr lang="en-US" sz="2400" dirty="0" smtClean="0"/>
              <a:t>It is the linear homogenous production function of degree which </a:t>
            </a:r>
          </a:p>
          <a:p>
            <a:pPr marL="1143000" indent="-1143000" algn="just"/>
            <a:r>
              <a:rPr lang="en-US" sz="2400" dirty="0" smtClean="0"/>
              <a:t>takes into consideration two inputs.</a:t>
            </a:r>
          </a:p>
          <a:p>
            <a:pPr marL="1143000" indent="-1143000" algn="just"/>
            <a:endParaRPr lang="en-US" sz="900" dirty="0" smtClean="0"/>
          </a:p>
          <a:p>
            <a:pPr marL="1143000" indent="-1143000" algn="just">
              <a:buAutoNum type="arabicPeriod"/>
            </a:pPr>
            <a:r>
              <a:rPr lang="en-US" sz="2400" dirty="0" err="1" smtClean="0"/>
              <a:t>Labour</a:t>
            </a:r>
            <a:endParaRPr lang="en-US" sz="2400" dirty="0" smtClean="0"/>
          </a:p>
          <a:p>
            <a:pPr marL="1143000" indent="-1143000" algn="just">
              <a:buAutoNum type="arabicPeriod"/>
            </a:pPr>
            <a:r>
              <a:rPr lang="en-US" sz="2400" dirty="0" smtClean="0"/>
              <a:t>Capital</a:t>
            </a:r>
          </a:p>
          <a:p>
            <a:pPr marL="1143000" indent="-1143000" algn="just"/>
            <a:endParaRPr lang="en-US" sz="600" dirty="0" smtClean="0"/>
          </a:p>
          <a:p>
            <a:pPr marL="1143000" indent="-1143000" algn="just"/>
            <a:r>
              <a:rPr lang="en-US" sz="2400" dirty="0" smtClean="0"/>
              <a:t>Cob-Douglas production function can be expressed as.</a:t>
            </a:r>
          </a:p>
          <a:p>
            <a:pPr marL="1143000" indent="-1143000" algn="just"/>
            <a:endParaRPr lang="en-US" sz="2400" dirty="0" smtClean="0"/>
          </a:p>
          <a:p>
            <a:pPr marL="1143000" indent="-1143000" algn="ctr"/>
            <a:r>
              <a:rPr lang="en-US" sz="2400" b="1" dirty="0" smtClean="0"/>
              <a:t>Q= KL  C</a:t>
            </a:r>
          </a:p>
          <a:p>
            <a:pPr marL="1143000" indent="-1143000" algn="just"/>
            <a:endParaRPr lang="en-US" sz="1200" dirty="0" smtClean="0"/>
          </a:p>
          <a:p>
            <a:pPr marL="1143000" indent="-1143000" algn="just"/>
            <a:r>
              <a:rPr lang="en-US" sz="2400" dirty="0" smtClean="0"/>
              <a:t>Where Q is the output L and C are </a:t>
            </a:r>
            <a:r>
              <a:rPr lang="en-US" sz="2400" dirty="0" err="1" smtClean="0"/>
              <a:t>Labour</a:t>
            </a:r>
            <a:r>
              <a:rPr lang="en-US" sz="2400" dirty="0" smtClean="0"/>
              <a:t> and capital(input) </a:t>
            </a:r>
          </a:p>
          <a:p>
            <a:pPr marL="1143000" indent="-1143000" algn="just"/>
            <a:r>
              <a:rPr lang="en-US" sz="2400" dirty="0" smtClean="0"/>
              <a:t>respectively. </a:t>
            </a:r>
          </a:p>
          <a:p>
            <a:pPr marL="1143000" indent="-1143000" algn="just"/>
            <a:endParaRPr lang="en-US" sz="2000" dirty="0" smtClean="0"/>
          </a:p>
          <a:p>
            <a:pPr marL="1143000" indent="-1143000" algn="just"/>
            <a:r>
              <a:rPr lang="en-US" sz="2400" dirty="0" smtClean="0"/>
              <a:t>K, a are positive  constants where 0&lt;a&lt;1.</a:t>
            </a:r>
          </a:p>
        </p:txBody>
      </p:sp>
      <p:sp>
        <p:nvSpPr>
          <p:cNvPr id="5" name="TextBox 4"/>
          <p:cNvSpPr txBox="1"/>
          <p:nvPr/>
        </p:nvSpPr>
        <p:spPr>
          <a:xfrm>
            <a:off x="4985828" y="4507468"/>
            <a:ext cx="348172" cy="369332"/>
          </a:xfrm>
          <a:prstGeom prst="rect">
            <a:avLst/>
          </a:prstGeom>
          <a:noFill/>
        </p:spPr>
        <p:txBody>
          <a:bodyPr wrap="none" rtlCol="0">
            <a:spAutoFit/>
          </a:bodyPr>
          <a:lstStyle/>
          <a:p>
            <a:r>
              <a:rPr lang="en-US" dirty="0" smtClean="0"/>
              <a:t>a </a:t>
            </a:r>
            <a:endParaRPr lang="en-US" dirty="0"/>
          </a:p>
        </p:txBody>
      </p:sp>
      <p:sp>
        <p:nvSpPr>
          <p:cNvPr id="6" name="TextBox 5"/>
          <p:cNvSpPr txBox="1"/>
          <p:nvPr/>
        </p:nvSpPr>
        <p:spPr>
          <a:xfrm>
            <a:off x="5308376" y="4495800"/>
            <a:ext cx="482824" cy="369332"/>
          </a:xfrm>
          <a:prstGeom prst="rect">
            <a:avLst/>
          </a:prstGeom>
          <a:noFill/>
        </p:spPr>
        <p:txBody>
          <a:bodyPr wrap="none" rtlCol="0">
            <a:spAutoFit/>
          </a:bodyPr>
          <a:lstStyle/>
          <a:p>
            <a:r>
              <a:rPr lang="en-US" dirty="0" smtClean="0"/>
              <a:t>a-1</a:t>
            </a:r>
            <a:endParaRPr lang="en-US" dirty="0"/>
          </a:p>
        </p:txBody>
      </p:sp>
      <p:pic>
        <p:nvPicPr>
          <p:cNvPr id="8"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228600"/>
            <a:ext cx="7128170" cy="523220"/>
          </a:xfrm>
          <a:prstGeom prst="rect">
            <a:avLst/>
          </a:prstGeom>
          <a:noFill/>
        </p:spPr>
        <p:txBody>
          <a:bodyPr wrap="none" rtlCol="0">
            <a:spAutoFit/>
          </a:bodyPr>
          <a:lstStyle/>
          <a:p>
            <a:r>
              <a:rPr lang="en-US" sz="2800" b="1" dirty="0" smtClean="0"/>
              <a:t>Properties of Cob-Douglas production function</a:t>
            </a:r>
            <a:endParaRPr lang="en-US" sz="2800" b="1" dirty="0"/>
          </a:p>
        </p:txBody>
      </p:sp>
      <p:sp>
        <p:nvSpPr>
          <p:cNvPr id="8" name="TextBox 7"/>
          <p:cNvSpPr txBox="1"/>
          <p:nvPr/>
        </p:nvSpPr>
        <p:spPr>
          <a:xfrm>
            <a:off x="1600200" y="838200"/>
            <a:ext cx="7162800" cy="5816977"/>
          </a:xfrm>
          <a:prstGeom prst="rect">
            <a:avLst/>
          </a:prstGeom>
          <a:noFill/>
        </p:spPr>
        <p:txBody>
          <a:bodyPr wrap="square" rtlCol="0">
            <a:spAutoFit/>
          </a:bodyPr>
          <a:lstStyle/>
          <a:p>
            <a:r>
              <a:rPr lang="en-US" sz="2400" dirty="0" smtClean="0"/>
              <a:t>1. Contribution</a:t>
            </a:r>
          </a:p>
          <a:p>
            <a:r>
              <a:rPr lang="en-US" dirty="0" smtClean="0"/>
              <a:t>      </a:t>
            </a:r>
            <a:r>
              <a:rPr lang="en-US" dirty="0" err="1" smtClean="0"/>
              <a:t>Labour</a:t>
            </a:r>
            <a:r>
              <a:rPr lang="en-US" dirty="0" smtClean="0"/>
              <a:t>  </a:t>
            </a:r>
            <a:r>
              <a:rPr lang="en-US" sz="2800" dirty="0" smtClean="0"/>
              <a:t>¾, </a:t>
            </a:r>
            <a:r>
              <a:rPr lang="en-US" dirty="0" smtClean="0"/>
              <a:t>Capital </a:t>
            </a:r>
            <a:r>
              <a:rPr lang="en-US" sz="2800" dirty="0" smtClean="0"/>
              <a:t>¼</a:t>
            </a:r>
            <a:r>
              <a:rPr lang="en-US" dirty="0" smtClean="0"/>
              <a:t> </a:t>
            </a:r>
          </a:p>
          <a:p>
            <a:endParaRPr lang="en-US" sz="1000" dirty="0" smtClean="0"/>
          </a:p>
          <a:p>
            <a:pPr marL="342900" indent="-342900" algn="just">
              <a:lnSpc>
                <a:spcPct val="150000"/>
              </a:lnSpc>
              <a:buAutoNum type="arabicPeriod" startAt="2"/>
            </a:pPr>
            <a:r>
              <a:rPr lang="en-US" sz="2400" dirty="0" smtClean="0"/>
              <a:t>The Equation tells that output depend directly on L and K and that part of output which cannot be explained by L and K is explained by A which is residual often called technical change.</a:t>
            </a:r>
          </a:p>
          <a:p>
            <a:pPr marL="342900" indent="-342900" algn="just">
              <a:lnSpc>
                <a:spcPct val="150000"/>
              </a:lnSpc>
              <a:buAutoNum type="arabicPeriod" startAt="2"/>
            </a:pPr>
            <a:r>
              <a:rPr lang="en-US" sz="2400" dirty="0" smtClean="0"/>
              <a:t>Its is homogeneous function and the degree of its homogeneity is given the sum of exponent.</a:t>
            </a:r>
          </a:p>
          <a:p>
            <a:pPr marL="342900" indent="-342900" algn="just">
              <a:lnSpc>
                <a:spcPct val="150000"/>
              </a:lnSpc>
              <a:buAutoNum type="arabicPeriod" startAt="2"/>
            </a:pPr>
            <a:r>
              <a:rPr lang="en-US" sz="2400" dirty="0" smtClean="0"/>
              <a:t>Its is based on constant return to scale.</a:t>
            </a:r>
          </a:p>
          <a:p>
            <a:pPr marL="342900" indent="-342900" algn="just"/>
            <a:endParaRPr lang="en-US" dirty="0" smtClean="0"/>
          </a:p>
          <a:p>
            <a:pPr marL="342900" indent="-342900" algn="just">
              <a:buAutoNum type="arabicPeriod" startAt="2"/>
            </a:pPr>
            <a:endParaRPr lang="en-US" b="1" dirty="0" smtClean="0"/>
          </a:p>
          <a:p>
            <a:endParaRPr lang="en-US" dirty="0"/>
          </a:p>
        </p:txBody>
      </p:sp>
      <p:pic>
        <p:nvPicPr>
          <p:cNvPr id="5"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800100" y="3009900"/>
            <a:ext cx="419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2895600" y="5105400"/>
            <a:ext cx="396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895600" y="1143000"/>
            <a:ext cx="3962400" cy="396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418806" y="3581400"/>
            <a:ext cx="30487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895600" y="2057400"/>
            <a:ext cx="304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962003" y="4038997"/>
            <a:ext cx="21343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2895601" y="2971800"/>
            <a:ext cx="213360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504009" y="4496197"/>
            <a:ext cx="1220788"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2895601" y="3886200"/>
            <a:ext cx="1219203" cy="1588"/>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00600" y="5105400"/>
            <a:ext cx="370614" cy="400110"/>
          </a:xfrm>
          <a:prstGeom prst="rect">
            <a:avLst/>
          </a:prstGeom>
          <a:noFill/>
        </p:spPr>
        <p:txBody>
          <a:bodyPr wrap="none" rtlCol="0">
            <a:spAutoFit/>
          </a:bodyPr>
          <a:lstStyle/>
          <a:p>
            <a:r>
              <a:rPr lang="en-US" sz="2000" dirty="0" smtClean="0"/>
              <a:t>L</a:t>
            </a:r>
            <a:r>
              <a:rPr lang="en-US" sz="1200" dirty="0" smtClean="0"/>
              <a:t>2</a:t>
            </a:r>
            <a:endParaRPr lang="en-US" dirty="0"/>
          </a:p>
        </p:txBody>
      </p:sp>
      <p:sp>
        <p:nvSpPr>
          <p:cNvPr id="36" name="TextBox 35"/>
          <p:cNvSpPr txBox="1"/>
          <p:nvPr/>
        </p:nvSpPr>
        <p:spPr>
          <a:xfrm>
            <a:off x="2508956" y="3733800"/>
            <a:ext cx="386644" cy="369332"/>
          </a:xfrm>
          <a:prstGeom prst="rect">
            <a:avLst/>
          </a:prstGeom>
          <a:noFill/>
        </p:spPr>
        <p:txBody>
          <a:bodyPr wrap="none" rtlCol="0">
            <a:spAutoFit/>
          </a:bodyPr>
          <a:lstStyle/>
          <a:p>
            <a:r>
              <a:rPr lang="en-US" dirty="0" smtClean="0"/>
              <a:t>C</a:t>
            </a:r>
            <a:r>
              <a:rPr lang="en-US" sz="1200" dirty="0" smtClean="0"/>
              <a:t>1</a:t>
            </a:r>
            <a:endParaRPr lang="en-US" dirty="0"/>
          </a:p>
        </p:txBody>
      </p:sp>
      <p:sp>
        <p:nvSpPr>
          <p:cNvPr id="37" name="TextBox 36"/>
          <p:cNvSpPr txBox="1"/>
          <p:nvPr/>
        </p:nvSpPr>
        <p:spPr>
          <a:xfrm>
            <a:off x="2514600" y="2743200"/>
            <a:ext cx="399468" cy="369332"/>
          </a:xfrm>
          <a:prstGeom prst="rect">
            <a:avLst/>
          </a:prstGeom>
          <a:noFill/>
        </p:spPr>
        <p:txBody>
          <a:bodyPr wrap="none" rtlCol="0">
            <a:spAutoFit/>
          </a:bodyPr>
          <a:lstStyle/>
          <a:p>
            <a:r>
              <a:rPr lang="en-US" dirty="0" smtClean="0"/>
              <a:t>C</a:t>
            </a:r>
            <a:r>
              <a:rPr lang="en-US" sz="1200" dirty="0" smtClean="0"/>
              <a:t>2</a:t>
            </a:r>
            <a:endParaRPr lang="en-US" dirty="0"/>
          </a:p>
        </p:txBody>
      </p:sp>
      <p:sp>
        <p:nvSpPr>
          <p:cNvPr id="38" name="TextBox 37"/>
          <p:cNvSpPr txBox="1"/>
          <p:nvPr/>
        </p:nvSpPr>
        <p:spPr>
          <a:xfrm>
            <a:off x="3962400" y="5105400"/>
            <a:ext cx="360996" cy="369332"/>
          </a:xfrm>
          <a:prstGeom prst="rect">
            <a:avLst/>
          </a:prstGeom>
          <a:noFill/>
        </p:spPr>
        <p:txBody>
          <a:bodyPr wrap="none" rtlCol="0">
            <a:spAutoFit/>
          </a:bodyPr>
          <a:lstStyle/>
          <a:p>
            <a:r>
              <a:rPr lang="en-US" dirty="0" smtClean="0"/>
              <a:t>L</a:t>
            </a:r>
            <a:r>
              <a:rPr lang="en-US" sz="1200" dirty="0" smtClean="0"/>
              <a:t>1</a:t>
            </a:r>
            <a:endParaRPr lang="en-US" dirty="0"/>
          </a:p>
        </p:txBody>
      </p:sp>
      <p:sp>
        <p:nvSpPr>
          <p:cNvPr id="39" name="TextBox 38"/>
          <p:cNvSpPr txBox="1"/>
          <p:nvPr/>
        </p:nvSpPr>
        <p:spPr>
          <a:xfrm>
            <a:off x="2514600" y="1981200"/>
            <a:ext cx="399468" cy="369332"/>
          </a:xfrm>
          <a:prstGeom prst="rect">
            <a:avLst/>
          </a:prstGeom>
          <a:noFill/>
        </p:spPr>
        <p:txBody>
          <a:bodyPr wrap="none" rtlCol="0">
            <a:spAutoFit/>
          </a:bodyPr>
          <a:lstStyle/>
          <a:p>
            <a:r>
              <a:rPr lang="en-US" dirty="0" smtClean="0"/>
              <a:t>C</a:t>
            </a:r>
            <a:r>
              <a:rPr lang="en-US" sz="1200" dirty="0" smtClean="0"/>
              <a:t>3</a:t>
            </a:r>
            <a:endParaRPr lang="en-US" dirty="0"/>
          </a:p>
        </p:txBody>
      </p:sp>
      <p:sp>
        <p:nvSpPr>
          <p:cNvPr id="40" name="TextBox 39"/>
          <p:cNvSpPr txBox="1"/>
          <p:nvPr/>
        </p:nvSpPr>
        <p:spPr>
          <a:xfrm>
            <a:off x="5791200" y="5105400"/>
            <a:ext cx="370614" cy="400110"/>
          </a:xfrm>
          <a:prstGeom prst="rect">
            <a:avLst/>
          </a:prstGeom>
          <a:noFill/>
        </p:spPr>
        <p:txBody>
          <a:bodyPr wrap="none" rtlCol="0">
            <a:spAutoFit/>
          </a:bodyPr>
          <a:lstStyle/>
          <a:p>
            <a:r>
              <a:rPr lang="en-US" sz="2000" dirty="0" smtClean="0"/>
              <a:t>L</a:t>
            </a:r>
            <a:r>
              <a:rPr lang="en-US" sz="1200" dirty="0" smtClean="0"/>
              <a:t>3</a:t>
            </a:r>
            <a:endParaRPr lang="en-US" dirty="0"/>
          </a:p>
        </p:txBody>
      </p:sp>
      <p:sp>
        <p:nvSpPr>
          <p:cNvPr id="54" name="Freeform 53"/>
          <p:cNvSpPr/>
          <p:nvPr/>
        </p:nvSpPr>
        <p:spPr>
          <a:xfrm rot="2011351">
            <a:off x="3136853" y="2931191"/>
            <a:ext cx="2979682" cy="1219200"/>
          </a:xfrm>
          <a:custGeom>
            <a:avLst/>
            <a:gdLst>
              <a:gd name="connsiteX0" fmla="*/ 0 w 2979682"/>
              <a:gd name="connsiteY0" fmla="*/ 0 h 1219200"/>
              <a:gd name="connsiteX1" fmla="*/ 110359 w 2979682"/>
              <a:gd name="connsiteY1" fmla="*/ 409903 h 1219200"/>
              <a:gd name="connsiteX2" fmla="*/ 220717 w 2979682"/>
              <a:gd name="connsiteY2" fmla="*/ 551793 h 1219200"/>
              <a:gd name="connsiteX3" fmla="*/ 394138 w 2979682"/>
              <a:gd name="connsiteY3" fmla="*/ 709448 h 1219200"/>
              <a:gd name="connsiteX4" fmla="*/ 599090 w 2979682"/>
              <a:gd name="connsiteY4" fmla="*/ 914400 h 1219200"/>
              <a:gd name="connsiteX5" fmla="*/ 898635 w 2979682"/>
              <a:gd name="connsiteY5" fmla="*/ 1103586 h 1219200"/>
              <a:gd name="connsiteX6" fmla="*/ 1166648 w 2979682"/>
              <a:gd name="connsiteY6" fmla="*/ 1182414 h 1219200"/>
              <a:gd name="connsiteX7" fmla="*/ 1529255 w 2979682"/>
              <a:gd name="connsiteY7" fmla="*/ 1213945 h 1219200"/>
              <a:gd name="connsiteX8" fmla="*/ 1749973 w 2979682"/>
              <a:gd name="connsiteY8" fmla="*/ 1213945 h 1219200"/>
              <a:gd name="connsiteX9" fmla="*/ 2112579 w 2979682"/>
              <a:gd name="connsiteY9" fmla="*/ 1182414 h 1219200"/>
              <a:gd name="connsiteX10" fmla="*/ 2396359 w 2979682"/>
              <a:gd name="connsiteY10" fmla="*/ 1072055 h 1219200"/>
              <a:gd name="connsiteX11" fmla="*/ 2711669 w 2979682"/>
              <a:gd name="connsiteY11" fmla="*/ 930165 h 1219200"/>
              <a:gd name="connsiteX12" fmla="*/ 2743200 w 2979682"/>
              <a:gd name="connsiteY12" fmla="*/ 898634 h 1219200"/>
              <a:gd name="connsiteX13" fmla="*/ 2963917 w 2979682"/>
              <a:gd name="connsiteY13" fmla="*/ 740979 h 1219200"/>
              <a:gd name="connsiteX14" fmla="*/ 2648607 w 2979682"/>
              <a:gd name="connsiteY14" fmla="*/ 100899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9682" h="1219200">
                <a:moveTo>
                  <a:pt x="0" y="0"/>
                </a:moveTo>
                <a:cubicBezTo>
                  <a:pt x="36786" y="158969"/>
                  <a:pt x="73573" y="317938"/>
                  <a:pt x="110359" y="409903"/>
                </a:cubicBezTo>
                <a:cubicBezTo>
                  <a:pt x="147145" y="501868"/>
                  <a:pt x="173421" y="501869"/>
                  <a:pt x="220717" y="551793"/>
                </a:cubicBezTo>
                <a:cubicBezTo>
                  <a:pt x="268013" y="601717"/>
                  <a:pt x="331076" y="649014"/>
                  <a:pt x="394138" y="709448"/>
                </a:cubicBezTo>
                <a:cubicBezTo>
                  <a:pt x="457200" y="769882"/>
                  <a:pt x="515007" y="848710"/>
                  <a:pt x="599090" y="914400"/>
                </a:cubicBezTo>
                <a:cubicBezTo>
                  <a:pt x="683173" y="980090"/>
                  <a:pt x="804042" y="1058917"/>
                  <a:pt x="898635" y="1103586"/>
                </a:cubicBezTo>
                <a:cubicBezTo>
                  <a:pt x="993228" y="1148255"/>
                  <a:pt x="1061545" y="1164021"/>
                  <a:pt x="1166648" y="1182414"/>
                </a:cubicBezTo>
                <a:cubicBezTo>
                  <a:pt x="1271751" y="1200807"/>
                  <a:pt x="1432034" y="1208690"/>
                  <a:pt x="1529255" y="1213945"/>
                </a:cubicBezTo>
                <a:cubicBezTo>
                  <a:pt x="1626476" y="1219200"/>
                  <a:pt x="1652752" y="1219200"/>
                  <a:pt x="1749973" y="1213945"/>
                </a:cubicBezTo>
                <a:cubicBezTo>
                  <a:pt x="1847194" y="1208690"/>
                  <a:pt x="2004848" y="1206062"/>
                  <a:pt x="2112579" y="1182414"/>
                </a:cubicBezTo>
                <a:cubicBezTo>
                  <a:pt x="2220310" y="1158766"/>
                  <a:pt x="2296511" y="1114096"/>
                  <a:pt x="2396359" y="1072055"/>
                </a:cubicBezTo>
                <a:cubicBezTo>
                  <a:pt x="2496207" y="1030014"/>
                  <a:pt x="2653862" y="959068"/>
                  <a:pt x="2711669" y="930165"/>
                </a:cubicBezTo>
                <a:cubicBezTo>
                  <a:pt x="2769476" y="901262"/>
                  <a:pt x="2701159" y="930165"/>
                  <a:pt x="2743200" y="898634"/>
                </a:cubicBezTo>
                <a:cubicBezTo>
                  <a:pt x="2785241" y="867103"/>
                  <a:pt x="2979682" y="722586"/>
                  <a:pt x="2963917" y="740979"/>
                </a:cubicBezTo>
                <a:cubicBezTo>
                  <a:pt x="2948152" y="759372"/>
                  <a:pt x="2701159" y="969579"/>
                  <a:pt x="2648607" y="100899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rot="2221388">
            <a:off x="3898854" y="1869408"/>
            <a:ext cx="2979682" cy="1219200"/>
          </a:xfrm>
          <a:custGeom>
            <a:avLst/>
            <a:gdLst>
              <a:gd name="connsiteX0" fmla="*/ 0 w 2979682"/>
              <a:gd name="connsiteY0" fmla="*/ 0 h 1219200"/>
              <a:gd name="connsiteX1" fmla="*/ 110359 w 2979682"/>
              <a:gd name="connsiteY1" fmla="*/ 409903 h 1219200"/>
              <a:gd name="connsiteX2" fmla="*/ 220717 w 2979682"/>
              <a:gd name="connsiteY2" fmla="*/ 551793 h 1219200"/>
              <a:gd name="connsiteX3" fmla="*/ 394138 w 2979682"/>
              <a:gd name="connsiteY3" fmla="*/ 709448 h 1219200"/>
              <a:gd name="connsiteX4" fmla="*/ 599090 w 2979682"/>
              <a:gd name="connsiteY4" fmla="*/ 914400 h 1219200"/>
              <a:gd name="connsiteX5" fmla="*/ 898635 w 2979682"/>
              <a:gd name="connsiteY5" fmla="*/ 1103586 h 1219200"/>
              <a:gd name="connsiteX6" fmla="*/ 1166648 w 2979682"/>
              <a:gd name="connsiteY6" fmla="*/ 1182414 h 1219200"/>
              <a:gd name="connsiteX7" fmla="*/ 1529255 w 2979682"/>
              <a:gd name="connsiteY7" fmla="*/ 1213945 h 1219200"/>
              <a:gd name="connsiteX8" fmla="*/ 1749973 w 2979682"/>
              <a:gd name="connsiteY8" fmla="*/ 1213945 h 1219200"/>
              <a:gd name="connsiteX9" fmla="*/ 2112579 w 2979682"/>
              <a:gd name="connsiteY9" fmla="*/ 1182414 h 1219200"/>
              <a:gd name="connsiteX10" fmla="*/ 2396359 w 2979682"/>
              <a:gd name="connsiteY10" fmla="*/ 1072055 h 1219200"/>
              <a:gd name="connsiteX11" fmla="*/ 2711669 w 2979682"/>
              <a:gd name="connsiteY11" fmla="*/ 930165 h 1219200"/>
              <a:gd name="connsiteX12" fmla="*/ 2743200 w 2979682"/>
              <a:gd name="connsiteY12" fmla="*/ 898634 h 1219200"/>
              <a:gd name="connsiteX13" fmla="*/ 2963917 w 2979682"/>
              <a:gd name="connsiteY13" fmla="*/ 740979 h 1219200"/>
              <a:gd name="connsiteX14" fmla="*/ 2648607 w 2979682"/>
              <a:gd name="connsiteY14" fmla="*/ 100899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9682" h="1219200">
                <a:moveTo>
                  <a:pt x="0" y="0"/>
                </a:moveTo>
                <a:cubicBezTo>
                  <a:pt x="36786" y="158969"/>
                  <a:pt x="73573" y="317938"/>
                  <a:pt x="110359" y="409903"/>
                </a:cubicBezTo>
                <a:cubicBezTo>
                  <a:pt x="147145" y="501868"/>
                  <a:pt x="173421" y="501869"/>
                  <a:pt x="220717" y="551793"/>
                </a:cubicBezTo>
                <a:cubicBezTo>
                  <a:pt x="268013" y="601717"/>
                  <a:pt x="331076" y="649014"/>
                  <a:pt x="394138" y="709448"/>
                </a:cubicBezTo>
                <a:cubicBezTo>
                  <a:pt x="457200" y="769882"/>
                  <a:pt x="515007" y="848710"/>
                  <a:pt x="599090" y="914400"/>
                </a:cubicBezTo>
                <a:cubicBezTo>
                  <a:pt x="683173" y="980090"/>
                  <a:pt x="804042" y="1058917"/>
                  <a:pt x="898635" y="1103586"/>
                </a:cubicBezTo>
                <a:cubicBezTo>
                  <a:pt x="993228" y="1148255"/>
                  <a:pt x="1061545" y="1164021"/>
                  <a:pt x="1166648" y="1182414"/>
                </a:cubicBezTo>
                <a:cubicBezTo>
                  <a:pt x="1271751" y="1200807"/>
                  <a:pt x="1432034" y="1208690"/>
                  <a:pt x="1529255" y="1213945"/>
                </a:cubicBezTo>
                <a:cubicBezTo>
                  <a:pt x="1626476" y="1219200"/>
                  <a:pt x="1652752" y="1219200"/>
                  <a:pt x="1749973" y="1213945"/>
                </a:cubicBezTo>
                <a:cubicBezTo>
                  <a:pt x="1847194" y="1208690"/>
                  <a:pt x="2004848" y="1206062"/>
                  <a:pt x="2112579" y="1182414"/>
                </a:cubicBezTo>
                <a:cubicBezTo>
                  <a:pt x="2220310" y="1158766"/>
                  <a:pt x="2296511" y="1114096"/>
                  <a:pt x="2396359" y="1072055"/>
                </a:cubicBezTo>
                <a:cubicBezTo>
                  <a:pt x="2496207" y="1030014"/>
                  <a:pt x="2653862" y="959068"/>
                  <a:pt x="2711669" y="930165"/>
                </a:cubicBezTo>
                <a:cubicBezTo>
                  <a:pt x="2769476" y="901262"/>
                  <a:pt x="2701159" y="930165"/>
                  <a:pt x="2743200" y="898634"/>
                </a:cubicBezTo>
                <a:cubicBezTo>
                  <a:pt x="2785241" y="867103"/>
                  <a:pt x="2979682" y="722586"/>
                  <a:pt x="2963917" y="740979"/>
                </a:cubicBezTo>
                <a:cubicBezTo>
                  <a:pt x="2948152" y="759372"/>
                  <a:pt x="2701159" y="969579"/>
                  <a:pt x="2648607" y="100899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rot="2392247">
            <a:off x="4824528" y="965739"/>
            <a:ext cx="2979682" cy="1219200"/>
          </a:xfrm>
          <a:custGeom>
            <a:avLst/>
            <a:gdLst>
              <a:gd name="connsiteX0" fmla="*/ 0 w 2979682"/>
              <a:gd name="connsiteY0" fmla="*/ 0 h 1219200"/>
              <a:gd name="connsiteX1" fmla="*/ 110359 w 2979682"/>
              <a:gd name="connsiteY1" fmla="*/ 409903 h 1219200"/>
              <a:gd name="connsiteX2" fmla="*/ 220717 w 2979682"/>
              <a:gd name="connsiteY2" fmla="*/ 551793 h 1219200"/>
              <a:gd name="connsiteX3" fmla="*/ 394138 w 2979682"/>
              <a:gd name="connsiteY3" fmla="*/ 709448 h 1219200"/>
              <a:gd name="connsiteX4" fmla="*/ 599090 w 2979682"/>
              <a:gd name="connsiteY4" fmla="*/ 914400 h 1219200"/>
              <a:gd name="connsiteX5" fmla="*/ 898635 w 2979682"/>
              <a:gd name="connsiteY5" fmla="*/ 1103586 h 1219200"/>
              <a:gd name="connsiteX6" fmla="*/ 1166648 w 2979682"/>
              <a:gd name="connsiteY6" fmla="*/ 1182414 h 1219200"/>
              <a:gd name="connsiteX7" fmla="*/ 1529255 w 2979682"/>
              <a:gd name="connsiteY7" fmla="*/ 1213945 h 1219200"/>
              <a:gd name="connsiteX8" fmla="*/ 1749973 w 2979682"/>
              <a:gd name="connsiteY8" fmla="*/ 1213945 h 1219200"/>
              <a:gd name="connsiteX9" fmla="*/ 2112579 w 2979682"/>
              <a:gd name="connsiteY9" fmla="*/ 1182414 h 1219200"/>
              <a:gd name="connsiteX10" fmla="*/ 2396359 w 2979682"/>
              <a:gd name="connsiteY10" fmla="*/ 1072055 h 1219200"/>
              <a:gd name="connsiteX11" fmla="*/ 2711669 w 2979682"/>
              <a:gd name="connsiteY11" fmla="*/ 930165 h 1219200"/>
              <a:gd name="connsiteX12" fmla="*/ 2743200 w 2979682"/>
              <a:gd name="connsiteY12" fmla="*/ 898634 h 1219200"/>
              <a:gd name="connsiteX13" fmla="*/ 2963917 w 2979682"/>
              <a:gd name="connsiteY13" fmla="*/ 740979 h 1219200"/>
              <a:gd name="connsiteX14" fmla="*/ 2648607 w 2979682"/>
              <a:gd name="connsiteY14" fmla="*/ 100899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9682" h="1219200">
                <a:moveTo>
                  <a:pt x="0" y="0"/>
                </a:moveTo>
                <a:cubicBezTo>
                  <a:pt x="36786" y="158969"/>
                  <a:pt x="73573" y="317938"/>
                  <a:pt x="110359" y="409903"/>
                </a:cubicBezTo>
                <a:cubicBezTo>
                  <a:pt x="147145" y="501868"/>
                  <a:pt x="173421" y="501869"/>
                  <a:pt x="220717" y="551793"/>
                </a:cubicBezTo>
                <a:cubicBezTo>
                  <a:pt x="268013" y="601717"/>
                  <a:pt x="331076" y="649014"/>
                  <a:pt x="394138" y="709448"/>
                </a:cubicBezTo>
                <a:cubicBezTo>
                  <a:pt x="457200" y="769882"/>
                  <a:pt x="515007" y="848710"/>
                  <a:pt x="599090" y="914400"/>
                </a:cubicBezTo>
                <a:cubicBezTo>
                  <a:pt x="683173" y="980090"/>
                  <a:pt x="804042" y="1058917"/>
                  <a:pt x="898635" y="1103586"/>
                </a:cubicBezTo>
                <a:cubicBezTo>
                  <a:pt x="993228" y="1148255"/>
                  <a:pt x="1061545" y="1164021"/>
                  <a:pt x="1166648" y="1182414"/>
                </a:cubicBezTo>
                <a:cubicBezTo>
                  <a:pt x="1271751" y="1200807"/>
                  <a:pt x="1432034" y="1208690"/>
                  <a:pt x="1529255" y="1213945"/>
                </a:cubicBezTo>
                <a:cubicBezTo>
                  <a:pt x="1626476" y="1219200"/>
                  <a:pt x="1652752" y="1219200"/>
                  <a:pt x="1749973" y="1213945"/>
                </a:cubicBezTo>
                <a:cubicBezTo>
                  <a:pt x="1847194" y="1208690"/>
                  <a:pt x="2004848" y="1206062"/>
                  <a:pt x="2112579" y="1182414"/>
                </a:cubicBezTo>
                <a:cubicBezTo>
                  <a:pt x="2220310" y="1158766"/>
                  <a:pt x="2296511" y="1114096"/>
                  <a:pt x="2396359" y="1072055"/>
                </a:cubicBezTo>
                <a:cubicBezTo>
                  <a:pt x="2496207" y="1030014"/>
                  <a:pt x="2653862" y="959068"/>
                  <a:pt x="2711669" y="930165"/>
                </a:cubicBezTo>
                <a:cubicBezTo>
                  <a:pt x="2769476" y="901262"/>
                  <a:pt x="2701159" y="930165"/>
                  <a:pt x="2743200" y="898634"/>
                </a:cubicBezTo>
                <a:cubicBezTo>
                  <a:pt x="2785241" y="867103"/>
                  <a:pt x="2979682" y="722586"/>
                  <a:pt x="2963917" y="740979"/>
                </a:cubicBezTo>
                <a:cubicBezTo>
                  <a:pt x="2948152" y="759372"/>
                  <a:pt x="2701159" y="969579"/>
                  <a:pt x="2648607" y="100899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p:cNvSpPr txBox="1"/>
          <p:nvPr/>
        </p:nvSpPr>
        <p:spPr>
          <a:xfrm>
            <a:off x="4887186" y="2590800"/>
            <a:ext cx="317716" cy="400110"/>
          </a:xfrm>
          <a:prstGeom prst="rect">
            <a:avLst/>
          </a:prstGeom>
          <a:noFill/>
        </p:spPr>
        <p:txBody>
          <a:bodyPr wrap="none" rtlCol="0">
            <a:spAutoFit/>
          </a:bodyPr>
          <a:lstStyle/>
          <a:p>
            <a:r>
              <a:rPr lang="en-US" sz="2000" dirty="0" smtClean="0"/>
              <a:t>P</a:t>
            </a:r>
            <a:endParaRPr lang="en-US" dirty="0"/>
          </a:p>
        </p:txBody>
      </p:sp>
      <p:sp>
        <p:nvSpPr>
          <p:cNvPr id="60" name="TextBox 59"/>
          <p:cNvSpPr txBox="1"/>
          <p:nvPr/>
        </p:nvSpPr>
        <p:spPr>
          <a:xfrm>
            <a:off x="3962400" y="3562290"/>
            <a:ext cx="340158" cy="369332"/>
          </a:xfrm>
          <a:prstGeom prst="rect">
            <a:avLst/>
          </a:prstGeom>
          <a:noFill/>
        </p:spPr>
        <p:txBody>
          <a:bodyPr wrap="none" rtlCol="0">
            <a:spAutoFit/>
          </a:bodyPr>
          <a:lstStyle/>
          <a:p>
            <a:r>
              <a:rPr lang="en-US" dirty="0" smtClean="0"/>
              <a:t>Q</a:t>
            </a:r>
            <a:endParaRPr lang="en-US" dirty="0"/>
          </a:p>
        </p:txBody>
      </p:sp>
      <p:sp>
        <p:nvSpPr>
          <p:cNvPr id="61" name="TextBox 60"/>
          <p:cNvSpPr txBox="1"/>
          <p:nvPr/>
        </p:nvSpPr>
        <p:spPr>
          <a:xfrm>
            <a:off x="5867400" y="1676400"/>
            <a:ext cx="324128" cy="400110"/>
          </a:xfrm>
          <a:prstGeom prst="rect">
            <a:avLst/>
          </a:prstGeom>
          <a:noFill/>
        </p:spPr>
        <p:txBody>
          <a:bodyPr wrap="none" rtlCol="0">
            <a:spAutoFit/>
          </a:bodyPr>
          <a:lstStyle/>
          <a:p>
            <a:r>
              <a:rPr lang="en-US" sz="2000" dirty="0" smtClean="0"/>
              <a:t>R</a:t>
            </a:r>
            <a:endParaRPr lang="en-US" dirty="0"/>
          </a:p>
        </p:txBody>
      </p:sp>
      <p:sp>
        <p:nvSpPr>
          <p:cNvPr id="62" name="TextBox 61"/>
          <p:cNvSpPr txBox="1"/>
          <p:nvPr/>
        </p:nvSpPr>
        <p:spPr>
          <a:xfrm>
            <a:off x="6845084" y="838200"/>
            <a:ext cx="303288" cy="400110"/>
          </a:xfrm>
          <a:prstGeom prst="rect">
            <a:avLst/>
          </a:prstGeom>
          <a:noFill/>
        </p:spPr>
        <p:txBody>
          <a:bodyPr wrap="none" rtlCol="0">
            <a:spAutoFit/>
          </a:bodyPr>
          <a:lstStyle/>
          <a:p>
            <a:r>
              <a:rPr lang="en-US" sz="2000" dirty="0" smtClean="0"/>
              <a:t>S</a:t>
            </a:r>
            <a:endParaRPr lang="en-US" dirty="0"/>
          </a:p>
        </p:txBody>
      </p:sp>
      <p:sp>
        <p:nvSpPr>
          <p:cNvPr id="63" name="TextBox 62"/>
          <p:cNvSpPr txBox="1"/>
          <p:nvPr/>
        </p:nvSpPr>
        <p:spPr>
          <a:xfrm>
            <a:off x="2667000" y="5029200"/>
            <a:ext cx="354584" cy="400110"/>
          </a:xfrm>
          <a:prstGeom prst="rect">
            <a:avLst/>
          </a:prstGeom>
          <a:noFill/>
        </p:spPr>
        <p:txBody>
          <a:bodyPr wrap="none" rtlCol="0">
            <a:spAutoFit/>
          </a:bodyPr>
          <a:lstStyle/>
          <a:p>
            <a:r>
              <a:rPr lang="en-US" sz="2000" dirty="0" smtClean="0"/>
              <a:t>O</a:t>
            </a:r>
            <a:endParaRPr lang="en-US" dirty="0"/>
          </a:p>
        </p:txBody>
      </p:sp>
      <p:sp>
        <p:nvSpPr>
          <p:cNvPr id="64" name="TextBox 63"/>
          <p:cNvSpPr txBox="1"/>
          <p:nvPr/>
        </p:nvSpPr>
        <p:spPr>
          <a:xfrm>
            <a:off x="5715000" y="4248090"/>
            <a:ext cx="574196" cy="400110"/>
          </a:xfrm>
          <a:prstGeom prst="rect">
            <a:avLst/>
          </a:prstGeom>
          <a:noFill/>
        </p:spPr>
        <p:txBody>
          <a:bodyPr wrap="none" rtlCol="0">
            <a:spAutoFit/>
          </a:bodyPr>
          <a:lstStyle/>
          <a:p>
            <a:r>
              <a:rPr lang="en-US" sz="2000" dirty="0" smtClean="0"/>
              <a:t>100</a:t>
            </a:r>
            <a:endParaRPr lang="en-US" dirty="0"/>
          </a:p>
        </p:txBody>
      </p:sp>
      <p:sp>
        <p:nvSpPr>
          <p:cNvPr id="65" name="TextBox 64"/>
          <p:cNvSpPr txBox="1"/>
          <p:nvPr/>
        </p:nvSpPr>
        <p:spPr>
          <a:xfrm>
            <a:off x="6387884" y="3257490"/>
            <a:ext cx="574196" cy="400110"/>
          </a:xfrm>
          <a:prstGeom prst="rect">
            <a:avLst/>
          </a:prstGeom>
          <a:noFill/>
        </p:spPr>
        <p:txBody>
          <a:bodyPr wrap="none" rtlCol="0">
            <a:spAutoFit/>
          </a:bodyPr>
          <a:lstStyle/>
          <a:p>
            <a:r>
              <a:rPr lang="en-US" sz="2000" dirty="0" smtClean="0"/>
              <a:t>200</a:t>
            </a:r>
            <a:endParaRPr lang="en-US" dirty="0"/>
          </a:p>
        </p:txBody>
      </p:sp>
      <p:sp>
        <p:nvSpPr>
          <p:cNvPr id="66" name="TextBox 65"/>
          <p:cNvSpPr txBox="1"/>
          <p:nvPr/>
        </p:nvSpPr>
        <p:spPr>
          <a:xfrm>
            <a:off x="7302284" y="2438400"/>
            <a:ext cx="574196" cy="400110"/>
          </a:xfrm>
          <a:prstGeom prst="rect">
            <a:avLst/>
          </a:prstGeom>
          <a:noFill/>
        </p:spPr>
        <p:txBody>
          <a:bodyPr wrap="none" rtlCol="0">
            <a:spAutoFit/>
          </a:bodyPr>
          <a:lstStyle/>
          <a:p>
            <a:r>
              <a:rPr lang="en-US" sz="2000" dirty="0" smtClean="0"/>
              <a:t>300</a:t>
            </a:r>
            <a:endParaRPr lang="en-US" dirty="0"/>
          </a:p>
        </p:txBody>
      </p:sp>
      <p:sp>
        <p:nvSpPr>
          <p:cNvPr id="67" name="TextBox 66"/>
          <p:cNvSpPr txBox="1"/>
          <p:nvPr/>
        </p:nvSpPr>
        <p:spPr>
          <a:xfrm>
            <a:off x="1524000" y="2743200"/>
            <a:ext cx="904478" cy="400110"/>
          </a:xfrm>
          <a:prstGeom prst="rect">
            <a:avLst/>
          </a:prstGeom>
          <a:noFill/>
        </p:spPr>
        <p:txBody>
          <a:bodyPr wrap="none" rtlCol="0">
            <a:spAutoFit/>
          </a:bodyPr>
          <a:lstStyle/>
          <a:p>
            <a:r>
              <a:rPr lang="en-US" sz="2000" dirty="0" smtClean="0"/>
              <a:t>Capital</a:t>
            </a:r>
            <a:endParaRPr lang="en-US" dirty="0"/>
          </a:p>
        </p:txBody>
      </p:sp>
      <p:sp>
        <p:nvSpPr>
          <p:cNvPr id="68" name="TextBox 67"/>
          <p:cNvSpPr txBox="1"/>
          <p:nvPr/>
        </p:nvSpPr>
        <p:spPr>
          <a:xfrm>
            <a:off x="4343400" y="5695890"/>
            <a:ext cx="909223" cy="400110"/>
          </a:xfrm>
          <a:prstGeom prst="rect">
            <a:avLst/>
          </a:prstGeom>
          <a:noFill/>
        </p:spPr>
        <p:txBody>
          <a:bodyPr wrap="none" rtlCol="0">
            <a:spAutoFit/>
          </a:bodyPr>
          <a:lstStyle/>
          <a:p>
            <a:r>
              <a:rPr lang="en-US" sz="2000" dirty="0" err="1" smtClean="0"/>
              <a:t>Labour</a:t>
            </a:r>
            <a:endParaRPr lang="en-US" dirty="0"/>
          </a:p>
        </p:txBody>
      </p:sp>
      <p:pic>
        <p:nvPicPr>
          <p:cNvPr id="32"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590800"/>
            <a:ext cx="6676058" cy="769441"/>
          </a:xfrm>
          <a:prstGeom prst="rect">
            <a:avLst/>
          </a:prstGeom>
          <a:noFill/>
        </p:spPr>
        <p:txBody>
          <a:bodyPr wrap="none" rtlCol="0">
            <a:spAutoFit/>
          </a:bodyPr>
          <a:lstStyle/>
          <a:p>
            <a:r>
              <a:rPr lang="en-US" sz="4400" b="1" dirty="0" smtClean="0"/>
              <a:t>Law of Variable proportions</a:t>
            </a:r>
            <a:endParaRPr lang="en-US" sz="4000" b="1" dirty="0"/>
          </a:p>
        </p:txBody>
      </p:sp>
      <p:pic>
        <p:nvPicPr>
          <p:cNvPr id="4"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0"/>
            <a:ext cx="9144000" cy="769441"/>
          </a:xfrm>
          <a:prstGeom prst="rect">
            <a:avLst/>
          </a:prstGeom>
        </p:spPr>
        <p:txBody>
          <a:bodyPr wrap="square">
            <a:spAutoFit/>
          </a:bodyPr>
          <a:lstStyle/>
          <a:p>
            <a:pPr marL="1143000" indent="-1143000" algn="just"/>
            <a:r>
              <a:rPr lang="en-US" sz="4400" b="1" dirty="0" smtClean="0"/>
              <a:t>Law of Production</a:t>
            </a:r>
            <a:endParaRPr lang="en-US" sz="5400" b="1" dirty="0" smtClean="0"/>
          </a:p>
        </p:txBody>
      </p:sp>
      <p:sp>
        <p:nvSpPr>
          <p:cNvPr id="4" name="TextBox 3"/>
          <p:cNvSpPr txBox="1"/>
          <p:nvPr/>
        </p:nvSpPr>
        <p:spPr>
          <a:xfrm>
            <a:off x="749757" y="983023"/>
            <a:ext cx="7479843" cy="2431435"/>
          </a:xfrm>
          <a:prstGeom prst="rect">
            <a:avLst/>
          </a:prstGeom>
          <a:noFill/>
        </p:spPr>
        <p:txBody>
          <a:bodyPr wrap="square" rtlCol="0">
            <a:spAutoFit/>
          </a:bodyPr>
          <a:lstStyle/>
          <a:p>
            <a:pPr marL="514350" indent="-514350" algn="ctr">
              <a:lnSpc>
                <a:spcPct val="200000"/>
              </a:lnSpc>
            </a:pPr>
            <a:r>
              <a:rPr lang="en-US" sz="4400" b="1" dirty="0" smtClean="0"/>
              <a:t>Laws of Production</a:t>
            </a:r>
          </a:p>
          <a:p>
            <a:pPr marL="514350" indent="-514350" algn="ctr">
              <a:lnSpc>
                <a:spcPct val="200000"/>
              </a:lnSpc>
            </a:pPr>
            <a:endParaRPr lang="en-US" sz="3200" b="1" dirty="0"/>
          </a:p>
        </p:txBody>
      </p:sp>
      <p:sp>
        <p:nvSpPr>
          <p:cNvPr id="5" name="Left-Right-Up Arrow 4"/>
          <p:cNvSpPr/>
          <p:nvPr/>
        </p:nvSpPr>
        <p:spPr>
          <a:xfrm rot="10800000">
            <a:off x="2057400" y="2133600"/>
            <a:ext cx="4648200" cy="838200"/>
          </a:xfrm>
          <a:prstGeom prst="leftRightUpArrow">
            <a:avLst>
              <a:gd name="adj1" fmla="val 25000"/>
              <a:gd name="adj2" fmla="val 2105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 y="2667000"/>
            <a:ext cx="10058400" cy="2062103"/>
          </a:xfrm>
          <a:prstGeom prst="rect">
            <a:avLst/>
          </a:prstGeom>
          <a:noFill/>
        </p:spPr>
        <p:txBody>
          <a:bodyPr wrap="square" rtlCol="0">
            <a:spAutoFit/>
          </a:bodyPr>
          <a:lstStyle/>
          <a:p>
            <a:pPr marL="514350" indent="-514350" algn="just">
              <a:lnSpc>
                <a:spcPct val="200000"/>
              </a:lnSpc>
            </a:pPr>
            <a:r>
              <a:rPr lang="en-US" sz="3200" b="1" dirty="0" smtClean="0"/>
              <a:t>              Laws of Variable  Proportion   Laws of Returns</a:t>
            </a:r>
          </a:p>
          <a:p>
            <a:pPr marL="514350" indent="-514350" algn="ctr">
              <a:lnSpc>
                <a:spcPct val="200000"/>
              </a:lnSpc>
            </a:pPr>
            <a:endParaRPr lang="en-US" sz="3200" b="1" dirty="0"/>
          </a:p>
        </p:txBody>
      </p:sp>
      <p:pic>
        <p:nvPicPr>
          <p:cNvPr id="8"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1686680" cy="584775"/>
          </a:xfrm>
          <a:prstGeom prst="rect">
            <a:avLst/>
          </a:prstGeom>
          <a:noFill/>
        </p:spPr>
        <p:txBody>
          <a:bodyPr wrap="none" rtlCol="0">
            <a:spAutoFit/>
          </a:bodyPr>
          <a:lstStyle/>
          <a:p>
            <a:r>
              <a:rPr lang="en-US" sz="3200" b="1" dirty="0" smtClean="0"/>
              <a:t>Meaning</a:t>
            </a:r>
            <a:endParaRPr lang="en-US" sz="2800" b="1" dirty="0"/>
          </a:p>
        </p:txBody>
      </p:sp>
      <p:sp>
        <p:nvSpPr>
          <p:cNvPr id="3" name="TextBox 2"/>
          <p:cNvSpPr txBox="1"/>
          <p:nvPr/>
        </p:nvSpPr>
        <p:spPr>
          <a:xfrm>
            <a:off x="1447800" y="990600"/>
            <a:ext cx="7696200" cy="3385542"/>
          </a:xfrm>
          <a:prstGeom prst="rect">
            <a:avLst/>
          </a:prstGeom>
          <a:noFill/>
        </p:spPr>
        <p:txBody>
          <a:bodyPr wrap="square" rtlCol="0">
            <a:spAutoFit/>
          </a:bodyPr>
          <a:lstStyle/>
          <a:p>
            <a:r>
              <a:rPr lang="en-US" sz="2000" b="1" dirty="0" smtClean="0"/>
              <a:t>Total Product (TP)</a:t>
            </a:r>
          </a:p>
          <a:p>
            <a:r>
              <a:rPr lang="en-US" sz="2000" dirty="0" smtClean="0"/>
              <a:t>Sum of MP</a:t>
            </a:r>
          </a:p>
          <a:p>
            <a:endParaRPr lang="en-US" sz="2000" dirty="0" smtClean="0"/>
          </a:p>
          <a:p>
            <a:r>
              <a:rPr lang="en-US" sz="2000" b="1" dirty="0" smtClean="0"/>
              <a:t>Average Product (AP)</a:t>
            </a:r>
          </a:p>
          <a:p>
            <a:r>
              <a:rPr lang="en-US" sz="2000" dirty="0" smtClean="0"/>
              <a:t>TQ/Q  </a:t>
            </a:r>
          </a:p>
          <a:p>
            <a:r>
              <a:rPr lang="en-US" sz="2000" dirty="0" smtClean="0"/>
              <a:t>(Quantity of </a:t>
            </a:r>
            <a:r>
              <a:rPr lang="en-US" sz="2000" dirty="0" err="1" smtClean="0"/>
              <a:t>Labour</a:t>
            </a:r>
            <a:r>
              <a:rPr lang="en-US" sz="2000" dirty="0" smtClean="0"/>
              <a:t> or quantity of factors of production </a:t>
            </a:r>
            <a:r>
              <a:rPr lang="en-US" sz="2000" dirty="0" err="1" smtClean="0"/>
              <a:t>eg</a:t>
            </a:r>
            <a:r>
              <a:rPr lang="en-US" sz="2000" dirty="0" smtClean="0"/>
              <a:t>. </a:t>
            </a:r>
            <a:r>
              <a:rPr lang="en-US" sz="2000" dirty="0" err="1" smtClean="0"/>
              <a:t>Labour</a:t>
            </a:r>
            <a:r>
              <a:rPr lang="en-US" sz="2000" dirty="0" smtClean="0"/>
              <a:t>)</a:t>
            </a:r>
          </a:p>
          <a:p>
            <a:endParaRPr lang="en-US" sz="2000" dirty="0" smtClean="0"/>
          </a:p>
          <a:p>
            <a:r>
              <a:rPr lang="en-US" sz="2000" b="1" dirty="0" smtClean="0"/>
              <a:t>Marginal Product (MP)</a:t>
            </a:r>
          </a:p>
          <a:p>
            <a:r>
              <a:rPr lang="en-US" sz="2000" dirty="0" err="1" smtClean="0"/>
              <a:t>TPn</a:t>
            </a:r>
            <a:r>
              <a:rPr lang="en-US" sz="2000" dirty="0" smtClean="0"/>
              <a:t> -TP n-</a:t>
            </a:r>
            <a:r>
              <a:rPr lang="en-US" sz="1600" dirty="0" smtClean="0"/>
              <a:t>1</a:t>
            </a:r>
          </a:p>
          <a:p>
            <a:endParaRPr lang="en-US" sz="1600" dirty="0" smtClean="0"/>
          </a:p>
          <a:p>
            <a:endParaRPr lang="en-US" dirty="0"/>
          </a:p>
        </p:txBody>
      </p:sp>
      <p:pic>
        <p:nvPicPr>
          <p:cNvPr id="1026" name="Picture 2"/>
          <p:cNvPicPr>
            <a:picLocks noChangeAspect="1" noChangeArrowheads="1"/>
          </p:cNvPicPr>
          <p:nvPr/>
        </p:nvPicPr>
        <p:blipFill>
          <a:blip r:embed="rId2"/>
          <a:srcRect l="40000" t="6667" r="22667" b="50000"/>
          <a:stretch>
            <a:fillRect/>
          </a:stretch>
        </p:blipFill>
        <p:spPr bwMode="auto">
          <a:xfrm>
            <a:off x="5105400" y="3200400"/>
            <a:ext cx="3962400" cy="3429000"/>
          </a:xfrm>
          <a:prstGeom prst="rect">
            <a:avLst/>
          </a:prstGeom>
          <a:noFill/>
          <a:ln w="9525">
            <a:noFill/>
            <a:miter lim="800000"/>
            <a:headEnd/>
            <a:tailEnd/>
          </a:ln>
          <a:effectLst/>
        </p:spPr>
      </p:pic>
      <p:pic>
        <p:nvPicPr>
          <p:cNvPr id="6" name="Picture 2" descr="C:\Users\user\Desktop\ishik-logo.png"/>
          <p:cNvPicPr>
            <a:picLocks noChangeAspect="1" noChangeArrowheads="1"/>
          </p:cNvPicPr>
          <p:nvPr/>
        </p:nvPicPr>
        <p:blipFill>
          <a:blip r:embed="rId3"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14400"/>
            <a:ext cx="7848600" cy="4231928"/>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Learning Objectives</a:t>
            </a:r>
          </a:p>
          <a:p>
            <a:pPr algn="ctr"/>
            <a:endParaRPr lang="en-US" sz="1000" b="1" dirty="0" smtClean="0">
              <a:latin typeface="Times New Roman" pitchFamily="18" charset="0"/>
              <a:cs typeface="Times New Roman" pitchFamily="18" charset="0"/>
            </a:endParaRPr>
          </a:p>
          <a:p>
            <a:pPr algn="ctr"/>
            <a:endParaRPr lang="en-US" sz="900" b="1" dirty="0" smtClean="0">
              <a:latin typeface="Times New Roman" pitchFamily="18" charset="0"/>
              <a:cs typeface="Times New Roman" pitchFamily="18" charset="0"/>
            </a:endParaRPr>
          </a:p>
          <a:p>
            <a:pPr marL="1143000" indent="-1143000">
              <a:buFont typeface="+mj-lt"/>
              <a:buAutoNum type="arabicPeriod"/>
            </a:pPr>
            <a:r>
              <a:rPr lang="en-US" sz="2800" b="1" dirty="0" smtClean="0">
                <a:latin typeface="Times New Roman" pitchFamily="18" charset="0"/>
                <a:cs typeface="Times New Roman" pitchFamily="18" charset="0"/>
              </a:rPr>
              <a:t>What is Production</a:t>
            </a:r>
          </a:p>
          <a:p>
            <a:pPr marL="1143000" indent="-1143000">
              <a:buFont typeface="+mj-lt"/>
              <a:buAutoNum type="arabicPeriod"/>
            </a:pPr>
            <a:r>
              <a:rPr lang="en-US" sz="2800" b="1" dirty="0" smtClean="0">
                <a:latin typeface="Times New Roman" pitchFamily="18" charset="0"/>
                <a:cs typeface="Times New Roman" pitchFamily="18" charset="0"/>
              </a:rPr>
              <a:t>Factors of Production</a:t>
            </a:r>
          </a:p>
          <a:p>
            <a:pPr marL="1143000" indent="-1143000">
              <a:buFont typeface="+mj-lt"/>
              <a:buAutoNum type="arabicPeriod"/>
            </a:pPr>
            <a:r>
              <a:rPr lang="en-US" sz="2800" b="1" dirty="0" smtClean="0">
                <a:latin typeface="Times New Roman" pitchFamily="18" charset="0"/>
                <a:cs typeface="Times New Roman" pitchFamily="18" charset="0"/>
              </a:rPr>
              <a:t>Production function</a:t>
            </a:r>
          </a:p>
          <a:p>
            <a:pPr marL="1143000" indent="-1143000">
              <a:buFont typeface="+mj-lt"/>
              <a:buAutoNum type="arabicPeriod"/>
            </a:pPr>
            <a:r>
              <a:rPr lang="en-US" sz="2800" b="1" dirty="0" smtClean="0">
                <a:latin typeface="Times New Roman" pitchFamily="18" charset="0"/>
                <a:cs typeface="Times New Roman" pitchFamily="18" charset="0"/>
              </a:rPr>
              <a:t>Law of variable Proportions</a:t>
            </a:r>
          </a:p>
          <a:p>
            <a:pPr marL="1143000" indent="-1143000">
              <a:buFont typeface="+mj-lt"/>
              <a:buAutoNum type="arabicPeriod"/>
            </a:pPr>
            <a:r>
              <a:rPr lang="en-US" sz="2800" b="1" dirty="0" smtClean="0">
                <a:latin typeface="Times New Roman" pitchFamily="18" charset="0"/>
                <a:cs typeface="Times New Roman" pitchFamily="18" charset="0"/>
              </a:rPr>
              <a:t>Law of return to Scale</a:t>
            </a:r>
          </a:p>
          <a:p>
            <a:pPr marL="1143000" indent="-1143000">
              <a:buFont typeface="+mj-lt"/>
              <a:buAutoNum type="arabicPeriod"/>
            </a:pPr>
            <a:r>
              <a:rPr lang="en-US" sz="2800" b="1" dirty="0" smtClean="0">
                <a:latin typeface="Times New Roman" pitchFamily="18" charset="0"/>
                <a:cs typeface="Times New Roman" pitchFamily="18" charset="0"/>
              </a:rPr>
              <a:t>Product </a:t>
            </a:r>
            <a:r>
              <a:rPr lang="en-US" sz="2800" b="1" dirty="0" err="1" smtClean="0">
                <a:latin typeface="Times New Roman" pitchFamily="18" charset="0"/>
                <a:cs typeface="Times New Roman" pitchFamily="18" charset="0"/>
              </a:rPr>
              <a:t>Optimisation</a:t>
            </a:r>
            <a:endParaRPr lang="en-US" sz="2800" b="1" dirty="0" smtClean="0">
              <a:latin typeface="Times New Roman" pitchFamily="18" charset="0"/>
              <a:cs typeface="Times New Roman" pitchFamily="18" charset="0"/>
            </a:endParaRPr>
          </a:p>
          <a:p>
            <a:pPr marL="1143000" indent="-1143000">
              <a:buFont typeface="+mj-lt"/>
              <a:buAutoNum type="arabicPeriod"/>
            </a:pPr>
            <a:r>
              <a:rPr lang="en-US" sz="2800" b="1" dirty="0" smtClean="0">
                <a:latin typeface="Times New Roman" pitchFamily="18" charset="0"/>
                <a:cs typeface="Times New Roman" pitchFamily="18" charset="0"/>
              </a:rPr>
              <a:t>Economics &amp; Diseconomies of Scale</a:t>
            </a:r>
            <a:endParaRPr lang="en-US" sz="2000" b="1" dirty="0">
              <a:latin typeface="Times New Roman" pitchFamily="18" charset="0"/>
              <a:cs typeface="Times New Roman" pitchFamily="18" charset="0"/>
            </a:endParaRPr>
          </a:p>
        </p:txBody>
      </p:sp>
      <p:pic>
        <p:nvPicPr>
          <p:cNvPr id="4" name="Picture 2" descr="C:\Users\user\Desktop\ishik-logo.png"/>
          <p:cNvPicPr>
            <a:picLocks noChangeAspect="1" noChangeArrowheads="1"/>
          </p:cNvPicPr>
          <p:nvPr/>
        </p:nvPicPr>
        <p:blipFill>
          <a:blip r:embed="rId2" cstate="print"/>
          <a:srcRect/>
          <a:stretch>
            <a:fillRect/>
          </a:stretch>
        </p:blipFill>
        <p:spPr bwMode="auto">
          <a:xfrm>
            <a:off x="0" y="0"/>
            <a:ext cx="105156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t="15790" r="61513" b="46052"/>
          <a:stretch>
            <a:fillRect/>
          </a:stretch>
        </p:blipFill>
        <p:spPr bwMode="auto">
          <a:xfrm>
            <a:off x="609600" y="1219200"/>
            <a:ext cx="4191000" cy="3116385"/>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l="40000" t="6667" r="22667" b="50000"/>
          <a:stretch>
            <a:fillRect/>
          </a:stretch>
        </p:blipFill>
        <p:spPr bwMode="auto">
          <a:xfrm>
            <a:off x="4724400" y="990600"/>
            <a:ext cx="3962400" cy="3429000"/>
          </a:xfrm>
          <a:prstGeom prst="rect">
            <a:avLst/>
          </a:prstGeom>
          <a:noFill/>
          <a:ln w="9525">
            <a:noFill/>
            <a:miter lim="800000"/>
            <a:headEnd/>
            <a:tailEnd/>
          </a:ln>
          <a:effectLst/>
        </p:spPr>
      </p:pic>
      <p:sp>
        <p:nvSpPr>
          <p:cNvPr id="4" name="TextBox 3"/>
          <p:cNvSpPr txBox="1"/>
          <p:nvPr/>
        </p:nvSpPr>
        <p:spPr>
          <a:xfrm>
            <a:off x="1295400" y="304800"/>
            <a:ext cx="4358694" cy="584775"/>
          </a:xfrm>
          <a:prstGeom prst="rect">
            <a:avLst/>
          </a:prstGeom>
          <a:noFill/>
        </p:spPr>
        <p:txBody>
          <a:bodyPr wrap="none" rtlCol="0">
            <a:spAutoFit/>
          </a:bodyPr>
          <a:lstStyle/>
          <a:p>
            <a:r>
              <a:rPr lang="en-US" sz="3200" b="1" dirty="0" smtClean="0"/>
              <a:t>Relationship of AP &amp; MP</a:t>
            </a:r>
            <a:endParaRPr lang="en-US" sz="2800" b="1" dirty="0"/>
          </a:p>
        </p:txBody>
      </p:sp>
      <p:sp>
        <p:nvSpPr>
          <p:cNvPr id="5" name="TextBox 4"/>
          <p:cNvSpPr txBox="1"/>
          <p:nvPr/>
        </p:nvSpPr>
        <p:spPr>
          <a:xfrm>
            <a:off x="762000" y="5320605"/>
            <a:ext cx="4134337" cy="1384995"/>
          </a:xfrm>
          <a:prstGeom prst="rect">
            <a:avLst/>
          </a:prstGeom>
          <a:noFill/>
        </p:spPr>
        <p:txBody>
          <a:bodyPr wrap="none" rtlCol="0">
            <a:spAutoFit/>
          </a:bodyPr>
          <a:lstStyle/>
          <a:p>
            <a:r>
              <a:rPr lang="en-US" sz="2800" b="1" dirty="0" smtClean="0"/>
              <a:t>When AP rise : MP &gt; AP</a:t>
            </a:r>
          </a:p>
          <a:p>
            <a:r>
              <a:rPr lang="en-US" sz="2800" b="1" dirty="0" smtClean="0"/>
              <a:t>When AP is Max : MP = AP</a:t>
            </a:r>
          </a:p>
          <a:p>
            <a:r>
              <a:rPr lang="en-US" sz="2800" b="1" dirty="0" smtClean="0"/>
              <a:t>When AP Falls : MP &lt; AP </a:t>
            </a:r>
            <a:endParaRPr lang="en-US" sz="2800" b="1" dirty="0"/>
          </a:p>
        </p:txBody>
      </p:sp>
      <p:sp>
        <p:nvSpPr>
          <p:cNvPr id="6" name="TextBox 5"/>
          <p:cNvSpPr txBox="1"/>
          <p:nvPr/>
        </p:nvSpPr>
        <p:spPr>
          <a:xfrm>
            <a:off x="1182690" y="4385846"/>
            <a:ext cx="2855910" cy="338554"/>
          </a:xfrm>
          <a:prstGeom prst="rect">
            <a:avLst/>
          </a:prstGeom>
          <a:noFill/>
        </p:spPr>
        <p:txBody>
          <a:bodyPr wrap="none" rtlCol="0">
            <a:spAutoFit/>
          </a:bodyPr>
          <a:lstStyle/>
          <a:p>
            <a:pPr lvl="1"/>
            <a:r>
              <a:rPr lang="en-US" sz="1600" b="1" dirty="0" smtClean="0"/>
              <a:t>Amount of Variable factor</a:t>
            </a:r>
            <a:endParaRPr lang="en-US" sz="1600" b="1" dirty="0"/>
          </a:p>
        </p:txBody>
      </p:sp>
      <p:sp>
        <p:nvSpPr>
          <p:cNvPr id="7" name="TextBox 6"/>
          <p:cNvSpPr txBox="1"/>
          <p:nvPr/>
        </p:nvSpPr>
        <p:spPr>
          <a:xfrm>
            <a:off x="6858000" y="5943600"/>
            <a:ext cx="1959960" cy="523220"/>
          </a:xfrm>
          <a:prstGeom prst="rect">
            <a:avLst/>
          </a:prstGeom>
          <a:noFill/>
        </p:spPr>
        <p:txBody>
          <a:bodyPr wrap="none" rtlCol="0">
            <a:spAutoFit/>
          </a:bodyPr>
          <a:lstStyle/>
          <a:p>
            <a:r>
              <a:rPr lang="en-US" sz="2800" b="1" dirty="0" smtClean="0"/>
              <a:t>Ex.: Magnet</a:t>
            </a:r>
            <a:endParaRPr lang="en-US" sz="2800" b="1" dirty="0"/>
          </a:p>
        </p:txBody>
      </p:sp>
      <p:pic>
        <p:nvPicPr>
          <p:cNvPr id="9" name="Picture 2" descr="C:\Users\user\Desktop\ishik-logo.png"/>
          <p:cNvPicPr>
            <a:picLocks noChangeAspect="1" noChangeArrowheads="1"/>
          </p:cNvPicPr>
          <p:nvPr/>
        </p:nvPicPr>
        <p:blipFill>
          <a:blip r:embed="rId4"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85800"/>
            <a:ext cx="9144000" cy="769441"/>
          </a:xfrm>
          <a:prstGeom prst="rect">
            <a:avLst/>
          </a:prstGeom>
        </p:spPr>
        <p:txBody>
          <a:bodyPr wrap="square">
            <a:spAutoFit/>
          </a:bodyPr>
          <a:lstStyle/>
          <a:p>
            <a:pPr marL="1143000" indent="-1143000" algn="just"/>
            <a:r>
              <a:rPr lang="en-US" sz="4400" b="1" dirty="0" smtClean="0"/>
              <a:t>Law of variable Proportions</a:t>
            </a:r>
            <a:endParaRPr lang="en-US" sz="5400" b="1" dirty="0" smtClean="0"/>
          </a:p>
        </p:txBody>
      </p:sp>
      <p:sp>
        <p:nvSpPr>
          <p:cNvPr id="6" name="TextBox 5"/>
          <p:cNvSpPr txBox="1"/>
          <p:nvPr/>
        </p:nvSpPr>
        <p:spPr>
          <a:xfrm>
            <a:off x="304800" y="1259919"/>
            <a:ext cx="8610600" cy="2092881"/>
          </a:xfrm>
          <a:prstGeom prst="rect">
            <a:avLst/>
          </a:prstGeom>
          <a:noFill/>
        </p:spPr>
        <p:txBody>
          <a:bodyPr wrap="square" rtlCol="0">
            <a:spAutoFit/>
          </a:bodyPr>
          <a:lstStyle/>
          <a:p>
            <a:pPr marL="514350" indent="-514350" algn="just"/>
            <a:endParaRPr lang="en-US" sz="100" dirty="0" smtClean="0"/>
          </a:p>
          <a:p>
            <a:pPr marL="514350" indent="-514350" algn="just"/>
            <a:endParaRPr lang="en-US" sz="400" dirty="0" smtClean="0"/>
          </a:p>
          <a:p>
            <a:pPr marL="514350" indent="-514350" algn="just"/>
            <a:r>
              <a:rPr lang="en-US" sz="2500" dirty="0" smtClean="0"/>
              <a:t>	Input – Output relationship with by varying one factor of </a:t>
            </a:r>
          </a:p>
          <a:p>
            <a:pPr marL="514350" indent="-514350" algn="just"/>
            <a:r>
              <a:rPr lang="en-US" sz="2500" dirty="0" smtClean="0"/>
              <a:t>production. </a:t>
            </a:r>
          </a:p>
          <a:p>
            <a:pPr marL="514350" indent="-514350" algn="just"/>
            <a:r>
              <a:rPr lang="en-US" sz="2500" b="1" dirty="0" smtClean="0"/>
              <a:t>Law operate under short run </a:t>
            </a:r>
          </a:p>
          <a:p>
            <a:pPr marL="514350" indent="-514350" algn="just"/>
            <a:r>
              <a:rPr lang="en-US" sz="2500" dirty="0" smtClean="0"/>
              <a:t>	Short run is period where only one FOP is variable and other are fixed or constant. </a:t>
            </a:r>
            <a:endParaRPr lang="en-US" sz="1400" dirty="0"/>
          </a:p>
        </p:txBody>
      </p:sp>
      <p:sp>
        <p:nvSpPr>
          <p:cNvPr id="4" name="Rectangle 3"/>
          <p:cNvSpPr/>
          <p:nvPr/>
        </p:nvSpPr>
        <p:spPr>
          <a:xfrm>
            <a:off x="457200" y="3352800"/>
            <a:ext cx="9144000" cy="584775"/>
          </a:xfrm>
          <a:prstGeom prst="rect">
            <a:avLst/>
          </a:prstGeom>
        </p:spPr>
        <p:txBody>
          <a:bodyPr wrap="square">
            <a:spAutoFit/>
          </a:bodyPr>
          <a:lstStyle/>
          <a:p>
            <a:pPr marL="1143000" indent="-1143000" algn="just"/>
            <a:r>
              <a:rPr lang="en-US" sz="3200" b="1" dirty="0" smtClean="0"/>
              <a:t>Assumption of law of variables Proportion</a:t>
            </a:r>
            <a:endParaRPr lang="en-US" sz="4000" b="1" dirty="0" smtClean="0"/>
          </a:p>
        </p:txBody>
      </p:sp>
      <p:sp>
        <p:nvSpPr>
          <p:cNvPr id="5" name="TextBox 4"/>
          <p:cNvSpPr txBox="1"/>
          <p:nvPr/>
        </p:nvSpPr>
        <p:spPr>
          <a:xfrm>
            <a:off x="457200" y="3811012"/>
            <a:ext cx="8610600" cy="2251065"/>
          </a:xfrm>
          <a:prstGeom prst="rect">
            <a:avLst/>
          </a:prstGeom>
          <a:noFill/>
        </p:spPr>
        <p:txBody>
          <a:bodyPr wrap="square" rtlCol="0">
            <a:spAutoFit/>
          </a:bodyPr>
          <a:lstStyle/>
          <a:p>
            <a:pPr marL="514350" indent="-514350">
              <a:lnSpc>
                <a:spcPct val="150000"/>
              </a:lnSpc>
              <a:buAutoNum type="arabicPeriod"/>
            </a:pPr>
            <a:r>
              <a:rPr lang="en-US" sz="2400" dirty="0" smtClean="0"/>
              <a:t>State of technology remain unchanged </a:t>
            </a:r>
          </a:p>
          <a:p>
            <a:pPr marL="514350" indent="-514350">
              <a:lnSpc>
                <a:spcPct val="150000"/>
              </a:lnSpc>
              <a:buAutoNum type="arabicPeriod"/>
            </a:pPr>
            <a:r>
              <a:rPr lang="en-US" sz="2400" dirty="0" smtClean="0"/>
              <a:t>One factors is changed other are constant</a:t>
            </a:r>
          </a:p>
          <a:p>
            <a:pPr marL="514350" indent="-514350">
              <a:lnSpc>
                <a:spcPct val="150000"/>
              </a:lnSpc>
              <a:buAutoNum type="arabicPeriod"/>
            </a:pPr>
            <a:r>
              <a:rPr lang="en-US" sz="2400" dirty="0" smtClean="0"/>
              <a:t>Not when factors are to used in fixed proportions</a:t>
            </a:r>
          </a:p>
          <a:p>
            <a:pPr marL="514350" indent="-514350">
              <a:lnSpc>
                <a:spcPct val="150000"/>
              </a:lnSpc>
              <a:buAutoNum type="arabicPeriod"/>
            </a:pPr>
            <a:r>
              <a:rPr lang="en-US" sz="2400" dirty="0" smtClean="0"/>
              <a:t>Input &amp; Output not profitability</a:t>
            </a:r>
          </a:p>
        </p:txBody>
      </p:sp>
      <p:pic>
        <p:nvPicPr>
          <p:cNvPr id="8"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0600"/>
            <a:ext cx="8153400" cy="5247590"/>
          </a:xfrm>
          <a:prstGeom prst="rect">
            <a:avLst/>
          </a:prstGeom>
        </p:spPr>
        <p:txBody>
          <a:bodyPr wrap="square">
            <a:spAutoFit/>
          </a:bodyPr>
          <a:lstStyle/>
          <a:p>
            <a:pPr marL="514350" indent="-514350" algn="just">
              <a:lnSpc>
                <a:spcPct val="200000"/>
              </a:lnSpc>
            </a:pPr>
            <a:r>
              <a:rPr lang="en-US" sz="2400" b="1" dirty="0" smtClean="0"/>
              <a:t>According to </a:t>
            </a:r>
            <a:r>
              <a:rPr lang="en-US" sz="2400" b="1" dirty="0" err="1" smtClean="0"/>
              <a:t>Benham</a:t>
            </a:r>
            <a:endParaRPr lang="en-US" sz="2400" b="1" dirty="0" smtClean="0"/>
          </a:p>
          <a:p>
            <a:pPr marL="514350" indent="-514350" algn="just"/>
            <a:r>
              <a:rPr lang="en-US" sz="2000" dirty="0" smtClean="0"/>
              <a:t>	As the proportion of the factor in a combination of factors is </a:t>
            </a:r>
          </a:p>
          <a:p>
            <a:pPr marL="514350" indent="-514350" algn="just"/>
            <a:r>
              <a:rPr lang="en-US" sz="2000" dirty="0" smtClean="0"/>
              <a:t>increased after a point, first the marginal and then the average </a:t>
            </a:r>
          </a:p>
          <a:p>
            <a:pPr marL="514350" indent="-514350" algn="just"/>
            <a:r>
              <a:rPr lang="en-US" sz="2000" dirty="0" smtClean="0"/>
              <a:t>product of that factor will diminish.</a:t>
            </a:r>
          </a:p>
          <a:p>
            <a:pPr marL="514350" indent="-514350" algn="just"/>
            <a:endParaRPr lang="en-US" sz="900" dirty="0" smtClean="0"/>
          </a:p>
          <a:p>
            <a:pPr marL="514350" indent="-514350" algn="just"/>
            <a:r>
              <a:rPr lang="en-US" sz="2000" b="1" dirty="0" smtClean="0"/>
              <a:t>According to Stigler</a:t>
            </a:r>
          </a:p>
          <a:p>
            <a:pPr marL="514350" indent="-514350" algn="just"/>
            <a:endParaRPr lang="en-US" sz="300" b="1" dirty="0" smtClean="0"/>
          </a:p>
          <a:p>
            <a:pPr marL="514350" indent="-514350" algn="just"/>
            <a:r>
              <a:rPr lang="en-US" sz="2000" dirty="0" smtClean="0"/>
              <a:t>	As equal increment of one input are added, the input of</a:t>
            </a:r>
          </a:p>
          <a:p>
            <a:pPr marL="514350" indent="-514350" algn="just"/>
            <a:r>
              <a:rPr lang="en-US" sz="2000" dirty="0" smtClean="0"/>
              <a:t>other productive services being held constant, beyond a certain </a:t>
            </a:r>
          </a:p>
          <a:p>
            <a:pPr marL="514350" indent="-514350" algn="just"/>
            <a:r>
              <a:rPr lang="en-US" sz="2000" dirty="0" smtClean="0"/>
              <a:t>Point the resulting increment of product will decrease that the </a:t>
            </a:r>
          </a:p>
          <a:p>
            <a:pPr marL="514350" indent="-514350" algn="just"/>
            <a:r>
              <a:rPr lang="en-US" sz="2000" dirty="0" smtClean="0"/>
              <a:t>marginal product will diminish.</a:t>
            </a:r>
          </a:p>
          <a:p>
            <a:pPr marL="514350" indent="-514350" algn="just"/>
            <a:endParaRPr lang="en-US" sz="2000" dirty="0" smtClean="0"/>
          </a:p>
          <a:p>
            <a:pPr marL="514350" indent="-514350" algn="just"/>
            <a:r>
              <a:rPr lang="en-US" sz="2400" b="1" dirty="0" smtClean="0"/>
              <a:t>It happens in 3 stages</a:t>
            </a:r>
          </a:p>
          <a:p>
            <a:pPr marL="514350" indent="-514350" algn="just"/>
            <a:endParaRPr lang="en-US" sz="1100" dirty="0" smtClean="0"/>
          </a:p>
          <a:p>
            <a:pPr marL="514350" indent="-514350" algn="just">
              <a:buAutoNum type="arabicPeriod"/>
            </a:pPr>
            <a:r>
              <a:rPr lang="en-US" sz="2000" dirty="0" smtClean="0"/>
              <a:t>Law of Increasing Return    </a:t>
            </a:r>
            <a:r>
              <a:rPr lang="en-US" sz="2000" b="1" dirty="0" smtClean="0"/>
              <a:t>(Production increasing in increasing rate)</a:t>
            </a:r>
          </a:p>
          <a:p>
            <a:pPr marL="514350" indent="-514350" algn="just">
              <a:buAutoNum type="arabicPeriod"/>
            </a:pPr>
            <a:r>
              <a:rPr lang="en-US" sz="2000" dirty="0" smtClean="0"/>
              <a:t>Law of Diminishing return  </a:t>
            </a:r>
            <a:r>
              <a:rPr lang="en-US" sz="2000" b="1" dirty="0" smtClean="0"/>
              <a:t>(Production increasing at a diminishing rate)</a:t>
            </a:r>
          </a:p>
          <a:p>
            <a:pPr marL="514350" indent="-514350" algn="just">
              <a:buAutoNum type="arabicPeriod"/>
            </a:pPr>
            <a:r>
              <a:rPr lang="en-US" sz="2000" dirty="0" smtClean="0"/>
              <a:t>Law of Negative return       </a:t>
            </a:r>
            <a:r>
              <a:rPr lang="en-US" sz="2000" b="1" dirty="0" smtClean="0"/>
              <a:t>(Production starts to decrease)</a:t>
            </a:r>
          </a:p>
        </p:txBody>
      </p:sp>
      <p:sp>
        <p:nvSpPr>
          <p:cNvPr id="3" name="Rectangle 2"/>
          <p:cNvSpPr/>
          <p:nvPr/>
        </p:nvSpPr>
        <p:spPr>
          <a:xfrm>
            <a:off x="914400" y="457200"/>
            <a:ext cx="9144000" cy="769441"/>
          </a:xfrm>
          <a:prstGeom prst="rect">
            <a:avLst/>
          </a:prstGeom>
        </p:spPr>
        <p:txBody>
          <a:bodyPr wrap="square">
            <a:spAutoFit/>
          </a:bodyPr>
          <a:lstStyle/>
          <a:p>
            <a:pPr marL="1143000" indent="-1143000" algn="just"/>
            <a:r>
              <a:rPr lang="en-US" sz="4400" b="1" dirty="0" smtClean="0"/>
              <a:t>Law of variable Proportions</a:t>
            </a:r>
            <a:endParaRPr lang="en-US" sz="5400" b="1" dirty="0" smtClean="0"/>
          </a:p>
        </p:txBody>
      </p:sp>
      <p:pic>
        <p:nvPicPr>
          <p:cNvPr id="5"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45313" t="10417" r="15625" b="57291"/>
          <a:stretch>
            <a:fillRect/>
          </a:stretch>
        </p:blipFill>
        <p:spPr bwMode="auto">
          <a:xfrm>
            <a:off x="4724400" y="1295400"/>
            <a:ext cx="4114800" cy="4191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2"/>
          <a:srcRect t="11458" r="60938" b="39583"/>
          <a:stretch>
            <a:fillRect/>
          </a:stretch>
        </p:blipFill>
        <p:spPr bwMode="auto">
          <a:xfrm>
            <a:off x="685800" y="1219200"/>
            <a:ext cx="3810000" cy="35814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2"/>
          <a:srcRect t="58333" r="59843" b="28125"/>
          <a:stretch>
            <a:fillRect/>
          </a:stretch>
        </p:blipFill>
        <p:spPr bwMode="auto">
          <a:xfrm>
            <a:off x="838200" y="4724400"/>
            <a:ext cx="3886200" cy="990600"/>
          </a:xfrm>
          <a:prstGeom prst="rect">
            <a:avLst/>
          </a:prstGeom>
          <a:noFill/>
          <a:ln w="9525">
            <a:noFill/>
            <a:miter lim="800000"/>
            <a:headEnd/>
            <a:tailEnd/>
          </a:ln>
          <a:effectLst/>
        </p:spPr>
      </p:pic>
      <p:sp>
        <p:nvSpPr>
          <p:cNvPr id="5" name="Rectangle 4"/>
          <p:cNvSpPr/>
          <p:nvPr/>
        </p:nvSpPr>
        <p:spPr>
          <a:xfrm>
            <a:off x="1066800" y="76200"/>
            <a:ext cx="6046655" cy="707886"/>
          </a:xfrm>
          <a:prstGeom prst="rect">
            <a:avLst/>
          </a:prstGeom>
        </p:spPr>
        <p:txBody>
          <a:bodyPr wrap="none">
            <a:spAutoFit/>
          </a:bodyPr>
          <a:lstStyle/>
          <a:p>
            <a:pPr marL="1143000" indent="-1143000" algn="just"/>
            <a:r>
              <a:rPr lang="en-US" sz="4000" b="1" dirty="0" smtClean="0"/>
              <a:t>Law of variable Proportions</a:t>
            </a:r>
            <a:endParaRPr lang="en-US" sz="4800" b="1" dirty="0" smtClean="0"/>
          </a:p>
        </p:txBody>
      </p:sp>
      <p:pic>
        <p:nvPicPr>
          <p:cNvPr id="3077" name="Picture 5"/>
          <p:cNvPicPr>
            <a:picLocks noChangeAspect="1" noChangeArrowheads="1"/>
          </p:cNvPicPr>
          <p:nvPr/>
        </p:nvPicPr>
        <p:blipFill>
          <a:blip r:embed="rId3"/>
          <a:srcRect l="45313" t="41667" r="15625" b="55208"/>
          <a:stretch>
            <a:fillRect/>
          </a:stretch>
        </p:blipFill>
        <p:spPr bwMode="auto">
          <a:xfrm>
            <a:off x="4953000" y="5410200"/>
            <a:ext cx="3810000" cy="457200"/>
          </a:xfrm>
          <a:prstGeom prst="rect">
            <a:avLst/>
          </a:prstGeom>
          <a:noFill/>
          <a:ln w="9525">
            <a:noFill/>
            <a:miter lim="800000"/>
            <a:headEnd/>
            <a:tailEnd/>
          </a:ln>
          <a:effectLst/>
        </p:spPr>
      </p:pic>
      <p:pic>
        <p:nvPicPr>
          <p:cNvPr id="8" name="Picture 2" descr="C:\Users\user\Desktop\ishik-logo.png"/>
          <p:cNvPicPr>
            <a:picLocks noChangeAspect="1" noChangeArrowheads="1"/>
          </p:cNvPicPr>
          <p:nvPr/>
        </p:nvPicPr>
        <p:blipFill>
          <a:blip r:embed="rId4"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44531" t="9375" r="14844" b="54167"/>
          <a:stretch>
            <a:fillRect/>
          </a:stretch>
        </p:blipFill>
        <p:spPr bwMode="auto">
          <a:xfrm>
            <a:off x="4648200" y="1371600"/>
            <a:ext cx="3962400" cy="35814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2"/>
          <a:srcRect l="806" t="9375" r="58065" b="41667"/>
          <a:stretch>
            <a:fillRect/>
          </a:stretch>
        </p:blipFill>
        <p:spPr bwMode="auto">
          <a:xfrm>
            <a:off x="533400" y="1371600"/>
            <a:ext cx="3886200" cy="35814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2"/>
          <a:srcRect l="781" t="58334" r="58594" b="27083"/>
          <a:stretch>
            <a:fillRect/>
          </a:stretch>
        </p:blipFill>
        <p:spPr bwMode="auto">
          <a:xfrm>
            <a:off x="685800" y="5105400"/>
            <a:ext cx="3962400" cy="1066800"/>
          </a:xfrm>
          <a:prstGeom prst="rect">
            <a:avLst/>
          </a:prstGeom>
          <a:noFill/>
          <a:ln w="9525">
            <a:noFill/>
            <a:miter lim="800000"/>
            <a:headEnd/>
            <a:tailEnd/>
          </a:ln>
          <a:effectLst/>
        </p:spPr>
      </p:pic>
      <p:sp>
        <p:nvSpPr>
          <p:cNvPr id="5" name="Rectangle 4"/>
          <p:cNvSpPr/>
          <p:nvPr/>
        </p:nvSpPr>
        <p:spPr>
          <a:xfrm>
            <a:off x="1066800" y="76200"/>
            <a:ext cx="6046655" cy="707886"/>
          </a:xfrm>
          <a:prstGeom prst="rect">
            <a:avLst/>
          </a:prstGeom>
        </p:spPr>
        <p:txBody>
          <a:bodyPr wrap="none">
            <a:spAutoFit/>
          </a:bodyPr>
          <a:lstStyle/>
          <a:p>
            <a:pPr marL="1143000" indent="-1143000" algn="just"/>
            <a:r>
              <a:rPr lang="en-US" sz="4000" b="1" dirty="0" smtClean="0"/>
              <a:t>Law of variable Proportions</a:t>
            </a:r>
            <a:endParaRPr lang="en-US" sz="4800" b="1" dirty="0" smtClean="0"/>
          </a:p>
        </p:txBody>
      </p:sp>
      <p:pic>
        <p:nvPicPr>
          <p:cNvPr id="7" name="Picture 2" descr="C:\Users\user\Desktop\ishik-logo.png"/>
          <p:cNvPicPr>
            <a:picLocks noChangeAspect="1" noChangeArrowheads="1"/>
          </p:cNvPicPr>
          <p:nvPr/>
        </p:nvPicPr>
        <p:blipFill>
          <a:blip r:embed="rId3"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6200"/>
            <a:ext cx="7116885" cy="707886"/>
          </a:xfrm>
          <a:prstGeom prst="rect">
            <a:avLst/>
          </a:prstGeom>
        </p:spPr>
        <p:txBody>
          <a:bodyPr wrap="none">
            <a:spAutoFit/>
          </a:bodyPr>
          <a:lstStyle/>
          <a:p>
            <a:pPr marL="1143000" indent="-1143000" algn="just"/>
            <a:r>
              <a:rPr lang="en-US" sz="4000" b="1" dirty="0" smtClean="0"/>
              <a:t>Stage 1. Law of Increasing return</a:t>
            </a:r>
            <a:endParaRPr lang="en-US" sz="4800" b="1" dirty="0" smtClean="0"/>
          </a:p>
        </p:txBody>
      </p:sp>
      <p:sp>
        <p:nvSpPr>
          <p:cNvPr id="3" name="Rectangle 2"/>
          <p:cNvSpPr/>
          <p:nvPr/>
        </p:nvSpPr>
        <p:spPr>
          <a:xfrm>
            <a:off x="1066800" y="838200"/>
            <a:ext cx="7162800" cy="2923877"/>
          </a:xfrm>
          <a:prstGeom prst="rect">
            <a:avLst/>
          </a:prstGeom>
        </p:spPr>
        <p:txBody>
          <a:bodyPr wrap="square">
            <a:spAutoFit/>
          </a:bodyPr>
          <a:lstStyle/>
          <a:p>
            <a:pPr marL="1143000" indent="-1143000" algn="just"/>
            <a:r>
              <a:rPr lang="en-US" sz="2400" dirty="0" smtClean="0"/>
              <a:t>1. Ends AP is MAX</a:t>
            </a:r>
          </a:p>
          <a:p>
            <a:pPr marL="1143000" indent="-1143000" algn="just"/>
            <a:r>
              <a:rPr lang="en-US" sz="2400" dirty="0" smtClean="0"/>
              <a:t>2. TP increase at increasing rate till point F</a:t>
            </a:r>
          </a:p>
          <a:p>
            <a:pPr marL="1143000" indent="-1143000" algn="just"/>
            <a:r>
              <a:rPr lang="en-US" sz="2400" dirty="0" smtClean="0"/>
              <a:t>3. MP is rising &amp; is max. at point from F</a:t>
            </a:r>
          </a:p>
          <a:p>
            <a:pPr marL="1143000" indent="-1143000" algn="just"/>
            <a:endParaRPr lang="en-US" sz="800" dirty="0" smtClean="0"/>
          </a:p>
          <a:p>
            <a:pPr marL="1143000" indent="-1143000" algn="just"/>
            <a:r>
              <a:rPr lang="en-US" sz="3200" b="1" dirty="0" smtClean="0"/>
              <a:t>Reasons</a:t>
            </a:r>
          </a:p>
          <a:p>
            <a:pPr marL="1143000" indent="-1143000" algn="just"/>
            <a:r>
              <a:rPr lang="en-US" sz="2400" dirty="0" smtClean="0"/>
              <a:t>1. Fixed factors is more efficiently utilized Indivisibility of </a:t>
            </a:r>
          </a:p>
          <a:p>
            <a:pPr marL="1143000" indent="-1143000" algn="just"/>
            <a:r>
              <a:rPr lang="en-US" sz="2400" dirty="0" smtClean="0"/>
              <a:t>    fixed factor.</a:t>
            </a:r>
          </a:p>
          <a:p>
            <a:pPr marL="1143000" indent="-1143000" algn="just"/>
            <a:r>
              <a:rPr lang="en-US" sz="2400" dirty="0" smtClean="0"/>
              <a:t>2. Efficiency of variable factor</a:t>
            </a:r>
          </a:p>
        </p:txBody>
      </p:sp>
      <p:pic>
        <p:nvPicPr>
          <p:cNvPr id="5123" name="Picture 3"/>
          <p:cNvPicPr>
            <a:picLocks noChangeAspect="1" noChangeArrowheads="1"/>
          </p:cNvPicPr>
          <p:nvPr/>
        </p:nvPicPr>
        <p:blipFill>
          <a:blip r:embed="rId2"/>
          <a:srcRect l="53489" t="14583" r="17829" b="51042"/>
          <a:stretch>
            <a:fillRect/>
          </a:stretch>
        </p:blipFill>
        <p:spPr bwMode="auto">
          <a:xfrm>
            <a:off x="2667000" y="3733800"/>
            <a:ext cx="3886200" cy="2971800"/>
          </a:xfrm>
          <a:prstGeom prst="rect">
            <a:avLst/>
          </a:prstGeom>
          <a:noFill/>
          <a:ln w="9525">
            <a:noFill/>
            <a:miter lim="800000"/>
            <a:headEnd/>
            <a:tailEnd/>
          </a:ln>
          <a:effectLst/>
        </p:spPr>
      </p:pic>
      <p:pic>
        <p:nvPicPr>
          <p:cNvPr id="7" name="Picture 2" descr="C:\Users\user\Desktop\ishik-logo.png"/>
          <p:cNvPicPr>
            <a:picLocks noChangeAspect="1" noChangeArrowheads="1"/>
          </p:cNvPicPr>
          <p:nvPr/>
        </p:nvPicPr>
        <p:blipFill>
          <a:blip r:embed="rId3"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6200"/>
            <a:ext cx="7473713" cy="707886"/>
          </a:xfrm>
          <a:prstGeom prst="rect">
            <a:avLst/>
          </a:prstGeom>
        </p:spPr>
        <p:txBody>
          <a:bodyPr wrap="none">
            <a:spAutoFit/>
          </a:bodyPr>
          <a:lstStyle/>
          <a:p>
            <a:pPr marL="1143000" indent="-1143000" algn="just"/>
            <a:r>
              <a:rPr lang="en-US" sz="4000" b="1" dirty="0" smtClean="0"/>
              <a:t>Stage 2. Law of Diminishing return</a:t>
            </a:r>
            <a:endParaRPr lang="en-US" sz="4800" b="1" dirty="0" smtClean="0"/>
          </a:p>
        </p:txBody>
      </p:sp>
      <p:sp>
        <p:nvSpPr>
          <p:cNvPr id="3" name="Rectangle 2"/>
          <p:cNvSpPr/>
          <p:nvPr/>
        </p:nvSpPr>
        <p:spPr>
          <a:xfrm>
            <a:off x="1066800" y="838200"/>
            <a:ext cx="7162800" cy="2431435"/>
          </a:xfrm>
          <a:prstGeom prst="rect">
            <a:avLst/>
          </a:prstGeom>
        </p:spPr>
        <p:txBody>
          <a:bodyPr wrap="square">
            <a:spAutoFit/>
          </a:bodyPr>
          <a:lstStyle/>
          <a:p>
            <a:pPr marL="1143000" indent="-1143000" algn="just"/>
            <a:r>
              <a:rPr lang="en-US" sz="2400" dirty="0" smtClean="0"/>
              <a:t>1. Ends when TP is MAX</a:t>
            </a:r>
          </a:p>
          <a:p>
            <a:pPr marL="1143000" indent="-1143000" algn="just"/>
            <a:r>
              <a:rPr lang="en-US" sz="2400" dirty="0" smtClean="0"/>
              <a:t>2. MP &amp; AP decrease, hence DR</a:t>
            </a:r>
            <a:endParaRPr lang="en-US" sz="800" dirty="0" smtClean="0"/>
          </a:p>
          <a:p>
            <a:pPr marL="1143000" indent="-1143000" algn="just"/>
            <a:r>
              <a:rPr lang="en-US" sz="3200" b="1" dirty="0" smtClean="0"/>
              <a:t>Reasons</a:t>
            </a:r>
          </a:p>
          <a:p>
            <a:pPr marL="1143000" indent="-1143000" algn="just"/>
            <a:r>
              <a:rPr lang="en-US" sz="2400" dirty="0" smtClean="0"/>
              <a:t>1. Fixed factors is inadequate.</a:t>
            </a:r>
          </a:p>
          <a:p>
            <a:pPr marL="1143000" indent="-1143000" algn="just"/>
            <a:r>
              <a:rPr lang="en-US" sz="2400" dirty="0" smtClean="0"/>
              <a:t>    - indivisibility of fixed factors worked too hard.</a:t>
            </a:r>
          </a:p>
          <a:p>
            <a:pPr marL="1143000" indent="-1143000" algn="just"/>
            <a:r>
              <a:rPr lang="en-US" sz="2400" dirty="0" smtClean="0"/>
              <a:t>2. Imperfect substitute of factors of production.</a:t>
            </a:r>
          </a:p>
        </p:txBody>
      </p:sp>
      <p:pic>
        <p:nvPicPr>
          <p:cNvPr id="6146" name="Picture 2"/>
          <p:cNvPicPr>
            <a:picLocks noChangeAspect="1" noChangeArrowheads="1"/>
          </p:cNvPicPr>
          <p:nvPr/>
        </p:nvPicPr>
        <p:blipFill>
          <a:blip r:embed="rId2"/>
          <a:srcRect l="51991" t="14583" r="21875" b="54167"/>
          <a:stretch>
            <a:fillRect/>
          </a:stretch>
        </p:blipFill>
        <p:spPr bwMode="auto">
          <a:xfrm>
            <a:off x="2438400" y="3200400"/>
            <a:ext cx="4648200" cy="3505200"/>
          </a:xfrm>
          <a:prstGeom prst="rect">
            <a:avLst/>
          </a:prstGeom>
          <a:noFill/>
          <a:ln w="9525">
            <a:noFill/>
            <a:miter lim="800000"/>
            <a:headEnd/>
            <a:tailEnd/>
          </a:ln>
          <a:effectLst/>
        </p:spPr>
      </p:pic>
      <p:pic>
        <p:nvPicPr>
          <p:cNvPr id="7" name="Picture 2" descr="C:\Users\user\Desktop\ishik-logo.png"/>
          <p:cNvPicPr>
            <a:picLocks noChangeAspect="1" noChangeArrowheads="1"/>
          </p:cNvPicPr>
          <p:nvPr/>
        </p:nvPicPr>
        <p:blipFill>
          <a:blip r:embed="rId3"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6200"/>
            <a:ext cx="6929526" cy="707886"/>
          </a:xfrm>
          <a:prstGeom prst="rect">
            <a:avLst/>
          </a:prstGeom>
        </p:spPr>
        <p:txBody>
          <a:bodyPr wrap="none">
            <a:spAutoFit/>
          </a:bodyPr>
          <a:lstStyle/>
          <a:p>
            <a:pPr marL="1143000" indent="-1143000" algn="just"/>
            <a:r>
              <a:rPr lang="en-US" sz="4000" b="1" dirty="0" smtClean="0"/>
              <a:t>Stage 3. Law of Negative Return</a:t>
            </a:r>
            <a:endParaRPr lang="en-US" sz="4800" b="1" dirty="0" smtClean="0"/>
          </a:p>
        </p:txBody>
      </p:sp>
      <p:sp>
        <p:nvSpPr>
          <p:cNvPr id="3" name="Rectangle 2"/>
          <p:cNvSpPr/>
          <p:nvPr/>
        </p:nvSpPr>
        <p:spPr>
          <a:xfrm>
            <a:off x="1066800" y="838200"/>
            <a:ext cx="7162800" cy="1877437"/>
          </a:xfrm>
          <a:prstGeom prst="rect">
            <a:avLst/>
          </a:prstGeom>
        </p:spPr>
        <p:txBody>
          <a:bodyPr wrap="square">
            <a:spAutoFit/>
          </a:bodyPr>
          <a:lstStyle/>
          <a:p>
            <a:pPr marL="1143000" indent="-1143000" algn="just"/>
            <a:r>
              <a:rPr lang="en-US" sz="2400" dirty="0" smtClean="0"/>
              <a:t>1. MP is negative</a:t>
            </a:r>
            <a:endParaRPr lang="en-US" sz="800" dirty="0" smtClean="0"/>
          </a:p>
          <a:p>
            <a:pPr marL="1143000" indent="-1143000" algn="just"/>
            <a:endParaRPr lang="en-US" sz="1000" b="1" dirty="0" smtClean="0"/>
          </a:p>
          <a:p>
            <a:pPr marL="1143000" indent="-1143000" algn="just"/>
            <a:r>
              <a:rPr lang="en-US" sz="3200" b="1" dirty="0" smtClean="0"/>
              <a:t>Reasons</a:t>
            </a:r>
          </a:p>
          <a:p>
            <a:pPr marL="1143000" indent="-1143000" algn="just"/>
            <a:r>
              <a:rPr lang="en-US" sz="2400" dirty="0" smtClean="0"/>
              <a:t>1. Quantity of variable factor too excessive for fixed </a:t>
            </a:r>
          </a:p>
          <a:p>
            <a:pPr marL="1143000" indent="-1143000" algn="just"/>
            <a:r>
              <a:rPr lang="en-US" sz="2400" dirty="0" smtClean="0"/>
              <a:t>    factor</a:t>
            </a:r>
          </a:p>
        </p:txBody>
      </p:sp>
      <p:pic>
        <p:nvPicPr>
          <p:cNvPr id="7170" name="Picture 2"/>
          <p:cNvPicPr>
            <a:picLocks noChangeAspect="1" noChangeArrowheads="1"/>
          </p:cNvPicPr>
          <p:nvPr/>
        </p:nvPicPr>
        <p:blipFill>
          <a:blip r:embed="rId2"/>
          <a:srcRect l="48437" t="20833" r="33594" b="51042"/>
          <a:stretch>
            <a:fillRect/>
          </a:stretch>
        </p:blipFill>
        <p:spPr bwMode="auto">
          <a:xfrm>
            <a:off x="2819400" y="2362200"/>
            <a:ext cx="3505200" cy="4114800"/>
          </a:xfrm>
          <a:prstGeom prst="rect">
            <a:avLst/>
          </a:prstGeom>
          <a:noFill/>
          <a:ln w="9525">
            <a:noFill/>
            <a:miter lim="800000"/>
            <a:headEnd/>
            <a:tailEnd/>
          </a:ln>
          <a:effectLst/>
        </p:spPr>
      </p:pic>
      <p:pic>
        <p:nvPicPr>
          <p:cNvPr id="7" name="Picture 2" descr="C:\Users\user\Desktop\ishik-logo.png"/>
          <p:cNvPicPr>
            <a:picLocks noChangeAspect="1" noChangeArrowheads="1"/>
          </p:cNvPicPr>
          <p:nvPr/>
        </p:nvPicPr>
        <p:blipFill>
          <a:blip r:embed="rId3"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0507" y="2413337"/>
            <a:ext cx="7296293" cy="1015663"/>
          </a:xfrm>
          <a:prstGeom prst="rect">
            <a:avLst/>
          </a:prstGeom>
        </p:spPr>
        <p:txBody>
          <a:bodyPr wrap="none">
            <a:spAutoFit/>
          </a:bodyPr>
          <a:lstStyle/>
          <a:p>
            <a:pPr marL="1143000" indent="-1143000" algn="just"/>
            <a:r>
              <a:rPr lang="en-US" sz="6000" b="1" dirty="0" smtClean="0"/>
              <a:t>Law of Return to Scale</a:t>
            </a:r>
            <a:endParaRPr lang="en-US" sz="7200" b="1" dirty="0" smtClean="0"/>
          </a:p>
        </p:txBody>
      </p:sp>
      <p:pic>
        <p:nvPicPr>
          <p:cNvPr id="5"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736937"/>
            <a:ext cx="7239000" cy="1015663"/>
          </a:xfrm>
          <a:prstGeom prst="rect">
            <a:avLst/>
          </a:prstGeom>
        </p:spPr>
        <p:txBody>
          <a:bodyPr wrap="square">
            <a:spAutoFit/>
          </a:bodyPr>
          <a:lstStyle/>
          <a:p>
            <a:pPr marL="1143000" indent="-1143000" algn="just"/>
            <a:r>
              <a:rPr lang="en-US" sz="6000" b="1" dirty="0" smtClean="0"/>
              <a:t>Return to Scale</a:t>
            </a:r>
            <a:endParaRPr lang="en-US" sz="2500" b="1" dirty="0" smtClean="0"/>
          </a:p>
        </p:txBody>
      </p:sp>
      <p:sp>
        <p:nvSpPr>
          <p:cNvPr id="4" name="Rectangle 3"/>
          <p:cNvSpPr/>
          <p:nvPr/>
        </p:nvSpPr>
        <p:spPr>
          <a:xfrm>
            <a:off x="533400" y="1592282"/>
            <a:ext cx="8674362" cy="3970318"/>
          </a:xfrm>
          <a:prstGeom prst="rect">
            <a:avLst/>
          </a:prstGeom>
        </p:spPr>
        <p:txBody>
          <a:bodyPr wrap="none">
            <a:spAutoFit/>
          </a:bodyPr>
          <a:lstStyle/>
          <a:p>
            <a:pPr marL="1143000" indent="-1143000" algn="just"/>
            <a:r>
              <a:rPr lang="en-US" sz="3600" dirty="0" smtClean="0"/>
              <a:t>Study of production in long run </a:t>
            </a:r>
          </a:p>
          <a:p>
            <a:pPr marL="1143000" indent="-1143000" algn="just"/>
            <a:r>
              <a:rPr lang="en-US" sz="3600" dirty="0" smtClean="0"/>
              <a:t>All the factors are increased together</a:t>
            </a:r>
          </a:p>
          <a:p>
            <a:pPr marL="1143000" indent="-1143000" algn="just"/>
            <a:r>
              <a:rPr lang="en-US" sz="3600" dirty="0" smtClean="0"/>
              <a:t>Change in output  due to change in scale</a:t>
            </a:r>
          </a:p>
          <a:p>
            <a:pPr marL="1143000" indent="-1143000" algn="just"/>
            <a:endParaRPr lang="en-US" sz="1600" dirty="0" smtClean="0"/>
          </a:p>
          <a:p>
            <a:pPr marL="1143000" indent="-1143000" algn="just"/>
            <a:r>
              <a:rPr lang="en-US" sz="3200" b="1" dirty="0" smtClean="0"/>
              <a:t>Change in scale </a:t>
            </a:r>
            <a:r>
              <a:rPr lang="en-US" sz="3200" b="1" dirty="0" err="1" smtClean="0"/>
              <a:t>vs</a:t>
            </a:r>
            <a:r>
              <a:rPr lang="en-US" sz="3200" b="1" dirty="0" smtClean="0"/>
              <a:t> change in variable proportion</a:t>
            </a:r>
          </a:p>
          <a:p>
            <a:pPr marL="1143000" indent="-1143000" algn="just"/>
            <a:endParaRPr lang="en-US" sz="1200" dirty="0" smtClean="0"/>
          </a:p>
          <a:p>
            <a:pPr marL="1143000" indent="-1143000" algn="just"/>
            <a:r>
              <a:rPr lang="en-US" sz="2800" dirty="0" smtClean="0"/>
              <a:t>1. Constant return to scale      (</a:t>
            </a:r>
            <a:r>
              <a:rPr lang="en-US" sz="2800" dirty="0" err="1" smtClean="0"/>
              <a:t>a+b</a:t>
            </a:r>
            <a:r>
              <a:rPr lang="en-US" sz="2800" dirty="0" smtClean="0"/>
              <a:t>=1)  </a:t>
            </a:r>
            <a:r>
              <a:rPr lang="en-US" sz="2000" dirty="0" smtClean="0"/>
              <a:t>2acer+200   = 2000units</a:t>
            </a:r>
            <a:endParaRPr lang="en-US" sz="2800" dirty="0" smtClean="0"/>
          </a:p>
          <a:p>
            <a:pPr marL="1143000" indent="-1143000" algn="just"/>
            <a:r>
              <a:rPr lang="en-US" sz="2800" dirty="0" smtClean="0"/>
              <a:t>2. Increasing return  to scale   (</a:t>
            </a:r>
            <a:r>
              <a:rPr lang="en-US" sz="2800" dirty="0" err="1" smtClean="0"/>
              <a:t>a+b</a:t>
            </a:r>
            <a:r>
              <a:rPr lang="en-US" sz="2800" dirty="0" smtClean="0"/>
              <a:t>&gt;1)  </a:t>
            </a:r>
            <a:r>
              <a:rPr lang="en-US" sz="2000" dirty="0" smtClean="0"/>
              <a:t>2acers+200 = 2500 units</a:t>
            </a:r>
          </a:p>
          <a:p>
            <a:pPr marL="1143000" indent="-1143000" algn="just"/>
            <a:r>
              <a:rPr lang="en-US" sz="2800" dirty="0" smtClean="0"/>
              <a:t>3. Decreasing return to scale   (</a:t>
            </a:r>
            <a:r>
              <a:rPr lang="en-US" sz="2800" dirty="0" err="1" smtClean="0"/>
              <a:t>a+b</a:t>
            </a:r>
            <a:r>
              <a:rPr lang="en-US" sz="2800" dirty="0" smtClean="0"/>
              <a:t>&lt;1)  </a:t>
            </a:r>
            <a:r>
              <a:rPr lang="en-US" sz="2000" dirty="0" smtClean="0"/>
              <a:t>2acers+200= 1500 units</a:t>
            </a:r>
            <a:endParaRPr lang="en-US" sz="3600" dirty="0" smtClean="0"/>
          </a:p>
        </p:txBody>
      </p:sp>
      <p:pic>
        <p:nvPicPr>
          <p:cNvPr id="6"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382000" cy="6586418"/>
          </a:xfrm>
          <a:prstGeom prst="rect">
            <a:avLst/>
          </a:prstGeom>
          <a:noFill/>
        </p:spPr>
        <p:txBody>
          <a:bodyPr wrap="square" rtlCol="0">
            <a:spAutoFit/>
          </a:bodyPr>
          <a:lstStyle/>
          <a:p>
            <a:pPr algn="ctr"/>
            <a:r>
              <a:rPr lang="en-US" sz="6600" b="1" dirty="0" smtClean="0">
                <a:latin typeface="Times New Roman" pitchFamily="18" charset="0"/>
                <a:cs typeface="Times New Roman" pitchFamily="18" charset="0"/>
              </a:rPr>
              <a:t>What is Production ?</a:t>
            </a:r>
          </a:p>
          <a:p>
            <a:pPr algn="ctr"/>
            <a:r>
              <a:rPr lang="en-US" sz="3200" b="1" u="sng" dirty="0" smtClean="0">
                <a:latin typeface="Times New Roman" pitchFamily="18" charset="0"/>
                <a:cs typeface="Times New Roman" pitchFamily="18" charset="0"/>
              </a:rPr>
              <a:t>Making something material</a:t>
            </a:r>
          </a:p>
          <a:p>
            <a:endParaRPr lang="en-US" sz="1000"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Economics</a:t>
            </a:r>
            <a:endParaRPr lang="en-US" sz="2000" b="1" dirty="0" smtClean="0">
              <a:latin typeface="Times New Roman" pitchFamily="18" charset="0"/>
              <a:cs typeface="Times New Roman" pitchFamily="18" charset="0"/>
            </a:endParaRPr>
          </a:p>
          <a:p>
            <a:pPr>
              <a:buFontTx/>
              <a:buChar char="-"/>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Converts the recourses of nature to satisfy human wants.</a:t>
            </a:r>
          </a:p>
          <a:p>
            <a:pPr>
              <a:buFontTx/>
              <a:buChar char="-"/>
            </a:pPr>
            <a:r>
              <a:rPr lang="en-US" sz="2200" dirty="0" smtClean="0">
                <a:latin typeface="Times New Roman" pitchFamily="18" charset="0"/>
                <a:cs typeface="Times New Roman" pitchFamily="18" charset="0"/>
              </a:rPr>
              <a:t> Actively  directed towards the satisfaction of wants  of people by </a:t>
            </a:r>
          </a:p>
          <a:p>
            <a:r>
              <a:rPr lang="en-US" sz="2200" dirty="0" smtClean="0">
                <a:latin typeface="Times New Roman" pitchFamily="18" charset="0"/>
                <a:cs typeface="Times New Roman" pitchFamily="18" charset="0"/>
              </a:rPr>
              <a:t>  converting.</a:t>
            </a:r>
          </a:p>
          <a:p>
            <a:pPr>
              <a:buFontTx/>
              <a:buChar char="-"/>
            </a:pPr>
            <a:r>
              <a:rPr lang="en-US" sz="2200" dirty="0" smtClean="0">
                <a:latin typeface="Times New Roman" pitchFamily="18" charset="0"/>
                <a:cs typeface="Times New Roman" pitchFamily="18" charset="0"/>
              </a:rPr>
              <a:t> Physical input into physical output. </a:t>
            </a:r>
          </a:p>
          <a:p>
            <a:pPr>
              <a:buFontTx/>
              <a:buChar char="-"/>
            </a:pPr>
            <a:endParaRPr lang="en-US" sz="1050" b="1" dirty="0" smtClean="0">
              <a:latin typeface="Times New Roman" pitchFamily="18" charset="0"/>
              <a:cs typeface="Times New Roman" pitchFamily="18" charset="0"/>
            </a:endParaRPr>
          </a:p>
          <a:p>
            <a:r>
              <a:rPr lang="en-US" sz="2200" b="1" dirty="0" smtClean="0">
                <a:latin typeface="Times New Roman" pitchFamily="18" charset="0"/>
                <a:cs typeface="Times New Roman" pitchFamily="18" charset="0"/>
              </a:rPr>
              <a:t>Example:- making of cloth, service of doctors, lawyers, teachers, actors and dancers etc</a:t>
            </a:r>
          </a:p>
          <a:p>
            <a:endParaRPr lang="en-US" sz="1100" b="1" dirty="0" smtClean="0">
              <a:latin typeface="Times New Roman" pitchFamily="18" charset="0"/>
              <a:cs typeface="Times New Roman" pitchFamily="18" charset="0"/>
            </a:endParaRPr>
          </a:p>
          <a:p>
            <a:r>
              <a:rPr lang="en-US" sz="2200" b="1" dirty="0" smtClean="0">
                <a:latin typeface="Times New Roman" pitchFamily="18" charset="0"/>
                <a:cs typeface="Times New Roman" pitchFamily="18" charset="0"/>
              </a:rPr>
              <a:t>Production of creation of utility – Raw material to finished goods</a:t>
            </a:r>
          </a:p>
          <a:p>
            <a:pPr algn="just">
              <a:buFont typeface="Arial" pitchFamily="34" charset="0"/>
              <a:buChar char="•"/>
            </a:pPr>
            <a:endParaRPr lang="en-US" sz="500" b="1" dirty="0" smtClean="0">
              <a:latin typeface="Times New Roman" pitchFamily="18" charset="0"/>
              <a:cs typeface="Times New Roman" pitchFamily="18" charset="0"/>
            </a:endParaRPr>
          </a:p>
          <a:p>
            <a:pPr algn="just">
              <a:buFont typeface="Arial" pitchFamily="34" charset="0"/>
              <a:buChar char="•"/>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Place Utility- Extraction from earth to transforming goods</a:t>
            </a:r>
          </a:p>
          <a:p>
            <a:pPr algn="just">
              <a:buFont typeface="Arial" pitchFamily="34" charset="0"/>
              <a:buChar char="•"/>
            </a:pPr>
            <a:r>
              <a:rPr lang="en-US" sz="2200" dirty="0" smtClean="0">
                <a:latin typeface="Times New Roman" pitchFamily="18" charset="0"/>
                <a:cs typeface="Times New Roman" pitchFamily="18" charset="0"/>
              </a:rPr>
              <a:t> Time utility – making them available at the time when required</a:t>
            </a:r>
          </a:p>
          <a:p>
            <a:pPr algn="just">
              <a:buFont typeface="Arial" pitchFamily="34" charset="0"/>
              <a:buChar char="•"/>
            </a:pPr>
            <a:r>
              <a:rPr lang="en-US" sz="2200" dirty="0" smtClean="0">
                <a:latin typeface="Times New Roman" pitchFamily="18" charset="0"/>
                <a:cs typeface="Times New Roman" pitchFamily="18" charset="0"/>
              </a:rPr>
              <a:t> Personal utility- personal utility</a:t>
            </a:r>
          </a:p>
          <a:p>
            <a:r>
              <a:rPr lang="en-US" sz="2200" b="1" dirty="0" smtClean="0">
                <a:latin typeface="Times New Roman" pitchFamily="18" charset="0"/>
                <a:cs typeface="Times New Roman" pitchFamily="18" charset="0"/>
              </a:rPr>
              <a:t>				</a:t>
            </a:r>
          </a:p>
        </p:txBody>
      </p:sp>
      <p:pic>
        <p:nvPicPr>
          <p:cNvPr id="5" name="Picture 2" descr="C:\Users\user\Desktop\ishik-logo.png"/>
          <p:cNvPicPr>
            <a:picLocks noChangeAspect="1" noChangeArrowheads="1"/>
          </p:cNvPicPr>
          <p:nvPr/>
        </p:nvPicPr>
        <p:blipFill>
          <a:blip r:embed="rId2" cstate="print"/>
          <a:srcRect/>
          <a:stretch>
            <a:fillRect/>
          </a:stretch>
        </p:blipFill>
        <p:spPr bwMode="auto">
          <a:xfrm>
            <a:off x="0" y="0"/>
            <a:ext cx="6858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0"/>
            <a:ext cx="8229600" cy="1415772"/>
          </a:xfrm>
          <a:prstGeom prst="rect">
            <a:avLst/>
          </a:prstGeom>
        </p:spPr>
        <p:txBody>
          <a:bodyPr wrap="square">
            <a:spAutoFit/>
          </a:bodyPr>
          <a:lstStyle/>
          <a:p>
            <a:pPr marL="1143000" indent="-1143000" algn="just"/>
            <a:r>
              <a:rPr lang="en-US" sz="5400" b="1" dirty="0" smtClean="0"/>
              <a:t>Comparison </a:t>
            </a:r>
            <a:r>
              <a:rPr lang="en-US" sz="5400" b="1" dirty="0" smtClean="0"/>
              <a:t>between</a:t>
            </a:r>
            <a:r>
              <a:rPr lang="en-US" sz="4000" b="1" dirty="0" smtClean="0"/>
              <a:t> </a:t>
            </a:r>
          </a:p>
          <a:p>
            <a:pPr marL="1143000" indent="-1143000" algn="just"/>
            <a:r>
              <a:rPr lang="en-US" sz="3200" b="1" dirty="0" smtClean="0"/>
              <a:t>laws </a:t>
            </a:r>
            <a:r>
              <a:rPr lang="en-US" sz="3200" b="1" dirty="0" smtClean="0"/>
              <a:t>of Variable </a:t>
            </a:r>
            <a:r>
              <a:rPr lang="en-US" sz="3200" b="1" dirty="0" smtClean="0"/>
              <a:t>Proportion </a:t>
            </a:r>
            <a:r>
              <a:rPr lang="en-US" sz="3200" b="1" dirty="0" err="1" smtClean="0"/>
              <a:t>vs</a:t>
            </a:r>
            <a:r>
              <a:rPr lang="en-US" sz="3200" b="1" dirty="0" smtClean="0"/>
              <a:t> </a:t>
            </a:r>
            <a:r>
              <a:rPr lang="en-US" sz="3200" b="1" dirty="0" smtClean="0"/>
              <a:t>Return to scale</a:t>
            </a:r>
            <a:endParaRPr lang="en-US" sz="1200" b="1" dirty="0" smtClean="0"/>
          </a:p>
        </p:txBody>
      </p:sp>
      <p:sp>
        <p:nvSpPr>
          <p:cNvPr id="3" name="Rectangle 2"/>
          <p:cNvSpPr/>
          <p:nvPr/>
        </p:nvSpPr>
        <p:spPr>
          <a:xfrm>
            <a:off x="838200" y="1603656"/>
            <a:ext cx="7620000" cy="4131900"/>
          </a:xfrm>
          <a:prstGeom prst="rect">
            <a:avLst/>
          </a:prstGeom>
        </p:spPr>
        <p:txBody>
          <a:bodyPr wrap="square">
            <a:spAutoFit/>
          </a:bodyPr>
          <a:lstStyle/>
          <a:p>
            <a:pPr marL="1143000" indent="-1143000" algn="just">
              <a:lnSpc>
                <a:spcPct val="150000"/>
              </a:lnSpc>
            </a:pPr>
            <a:r>
              <a:rPr lang="en-US" sz="3500" dirty="0" smtClean="0"/>
              <a:t>1</a:t>
            </a:r>
            <a:r>
              <a:rPr lang="en-US" sz="3500" dirty="0" smtClean="0">
                <a:latin typeface="Times New Roman" pitchFamily="18" charset="0"/>
                <a:cs typeface="Times New Roman" pitchFamily="18" charset="0"/>
              </a:rPr>
              <a:t>. Short run </a:t>
            </a:r>
            <a:r>
              <a:rPr lang="en-US" sz="3500" b="1" dirty="0" err="1" smtClean="0">
                <a:latin typeface="Times New Roman" pitchFamily="18" charset="0"/>
                <a:cs typeface="Times New Roman" pitchFamily="18" charset="0"/>
              </a:rPr>
              <a:t>vs</a:t>
            </a:r>
            <a:r>
              <a:rPr lang="en-US" sz="3500" dirty="0" smtClean="0">
                <a:latin typeface="Times New Roman" pitchFamily="18" charset="0"/>
                <a:cs typeface="Times New Roman" pitchFamily="18" charset="0"/>
              </a:rPr>
              <a:t> Long Run</a:t>
            </a:r>
          </a:p>
          <a:p>
            <a:pPr marL="1143000" indent="-1143000" algn="just">
              <a:lnSpc>
                <a:spcPct val="150000"/>
              </a:lnSpc>
            </a:pPr>
            <a:r>
              <a:rPr lang="en-US" sz="3500" dirty="0" smtClean="0">
                <a:latin typeface="Times New Roman" pitchFamily="18" charset="0"/>
                <a:cs typeface="Times New Roman" pitchFamily="18" charset="0"/>
              </a:rPr>
              <a:t>2. One factors of production </a:t>
            </a:r>
            <a:r>
              <a:rPr lang="en-US" sz="3500" b="1" dirty="0" err="1" smtClean="0">
                <a:latin typeface="Times New Roman" pitchFamily="18" charset="0"/>
                <a:cs typeface="Times New Roman" pitchFamily="18" charset="0"/>
              </a:rPr>
              <a:t>vs</a:t>
            </a:r>
            <a:r>
              <a:rPr lang="en-US" sz="3500" dirty="0" smtClean="0">
                <a:latin typeface="Times New Roman" pitchFamily="18" charset="0"/>
                <a:cs typeface="Times New Roman" pitchFamily="18" charset="0"/>
              </a:rPr>
              <a:t> all </a:t>
            </a:r>
          </a:p>
          <a:p>
            <a:pPr marL="1143000" indent="-1143000" algn="just">
              <a:lnSpc>
                <a:spcPct val="150000"/>
              </a:lnSpc>
            </a:pPr>
            <a:r>
              <a:rPr lang="en-US" sz="3500" dirty="0" smtClean="0">
                <a:latin typeface="Times New Roman" pitchFamily="18" charset="0"/>
                <a:cs typeface="Times New Roman" pitchFamily="18" charset="0"/>
              </a:rPr>
              <a:t>    factors of production change</a:t>
            </a:r>
          </a:p>
          <a:p>
            <a:pPr marL="1143000" indent="-1143000" algn="just">
              <a:lnSpc>
                <a:spcPct val="150000"/>
              </a:lnSpc>
            </a:pPr>
            <a:r>
              <a:rPr lang="en-US" sz="3500" dirty="0" smtClean="0">
                <a:latin typeface="Times New Roman" pitchFamily="18" charset="0"/>
                <a:cs typeface="Times New Roman" pitchFamily="18" charset="0"/>
              </a:rPr>
              <a:t>3. Change in factors proportion </a:t>
            </a:r>
            <a:r>
              <a:rPr lang="en-US" sz="3500" b="1" dirty="0" err="1" smtClean="0">
                <a:latin typeface="Times New Roman" pitchFamily="18" charset="0"/>
                <a:cs typeface="Times New Roman" pitchFamily="18" charset="0"/>
              </a:rPr>
              <a:t>vs</a:t>
            </a:r>
            <a:r>
              <a:rPr lang="en-US" sz="3500" dirty="0" smtClean="0">
                <a:latin typeface="Times New Roman" pitchFamily="18" charset="0"/>
                <a:cs typeface="Times New Roman" pitchFamily="18" charset="0"/>
              </a:rPr>
              <a:t> </a:t>
            </a:r>
          </a:p>
          <a:p>
            <a:pPr marL="1143000" indent="-1143000" algn="just">
              <a:lnSpc>
                <a:spcPct val="150000"/>
              </a:lnSpc>
            </a:pPr>
            <a:r>
              <a:rPr lang="en-US" sz="3500" dirty="0" smtClean="0">
                <a:latin typeface="Times New Roman" pitchFamily="18" charset="0"/>
                <a:cs typeface="Times New Roman" pitchFamily="18" charset="0"/>
              </a:rPr>
              <a:t>     change in scale</a:t>
            </a:r>
          </a:p>
        </p:txBody>
      </p:sp>
      <p:pic>
        <p:nvPicPr>
          <p:cNvPr id="6"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438400"/>
            <a:ext cx="8040727" cy="1015663"/>
          </a:xfrm>
          <a:prstGeom prst="rect">
            <a:avLst/>
          </a:prstGeom>
        </p:spPr>
        <p:txBody>
          <a:bodyPr wrap="none">
            <a:spAutoFit/>
          </a:bodyPr>
          <a:lstStyle/>
          <a:p>
            <a:pPr marL="1143000" indent="-1143000" algn="just"/>
            <a:r>
              <a:rPr lang="en-US" sz="6000" b="1" dirty="0" smtClean="0"/>
              <a:t>Production </a:t>
            </a:r>
            <a:r>
              <a:rPr lang="en-US" sz="6000" b="1" dirty="0" err="1" smtClean="0"/>
              <a:t>Optimisation</a:t>
            </a:r>
            <a:endParaRPr lang="en-US" sz="7200" b="1" dirty="0" smtClean="0"/>
          </a:p>
        </p:txBody>
      </p:sp>
      <p:pic>
        <p:nvPicPr>
          <p:cNvPr id="5"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1137"/>
            <a:ext cx="8040727" cy="1015663"/>
          </a:xfrm>
          <a:prstGeom prst="rect">
            <a:avLst/>
          </a:prstGeom>
        </p:spPr>
        <p:txBody>
          <a:bodyPr wrap="none">
            <a:spAutoFit/>
          </a:bodyPr>
          <a:lstStyle/>
          <a:p>
            <a:pPr marL="1143000" indent="-1143000" algn="just"/>
            <a:r>
              <a:rPr lang="en-US" sz="6000" b="1" dirty="0" smtClean="0"/>
              <a:t>Production </a:t>
            </a:r>
            <a:r>
              <a:rPr lang="en-US" sz="6000" b="1" dirty="0" err="1" smtClean="0"/>
              <a:t>Optimisation</a:t>
            </a:r>
            <a:endParaRPr lang="en-US" sz="7200" b="1" dirty="0" smtClean="0"/>
          </a:p>
        </p:txBody>
      </p:sp>
      <p:sp>
        <p:nvSpPr>
          <p:cNvPr id="3" name="Rectangle 2"/>
          <p:cNvSpPr/>
          <p:nvPr/>
        </p:nvSpPr>
        <p:spPr>
          <a:xfrm>
            <a:off x="1066800" y="1416293"/>
            <a:ext cx="7670946" cy="2469907"/>
          </a:xfrm>
          <a:prstGeom prst="rect">
            <a:avLst/>
          </a:prstGeom>
        </p:spPr>
        <p:txBody>
          <a:bodyPr wrap="none">
            <a:spAutoFit/>
          </a:bodyPr>
          <a:lstStyle/>
          <a:p>
            <a:pPr marL="1143000" indent="-1143000" algn="just"/>
            <a:r>
              <a:rPr lang="en-US" sz="3200" b="1" dirty="0" smtClean="0"/>
              <a:t>What combination of factors of production. </a:t>
            </a:r>
          </a:p>
          <a:p>
            <a:pPr marL="1143000" indent="-1143000" algn="just"/>
            <a:endParaRPr lang="en-US" sz="1050" b="1" dirty="0" smtClean="0"/>
          </a:p>
          <a:p>
            <a:pPr marL="1143000" indent="-1143000" algn="just"/>
            <a:r>
              <a:rPr lang="en-US" sz="3200" b="1" dirty="0" err="1" smtClean="0"/>
              <a:t>Minimise</a:t>
            </a:r>
            <a:r>
              <a:rPr lang="en-US" sz="3200" b="1" dirty="0" smtClean="0"/>
              <a:t> production cost?</a:t>
            </a:r>
          </a:p>
          <a:p>
            <a:pPr marL="1143000" indent="-1143000" algn="just"/>
            <a:endParaRPr lang="en-US" sz="400" b="1" dirty="0" smtClean="0"/>
          </a:p>
          <a:p>
            <a:pPr marL="1143000" indent="-1143000" algn="just"/>
            <a:endParaRPr lang="en-US" sz="1200" b="1" dirty="0" smtClean="0"/>
          </a:p>
          <a:p>
            <a:pPr marL="1143000" indent="-1143000" algn="just"/>
            <a:r>
              <a:rPr lang="en-US" sz="3200" b="1" dirty="0" smtClean="0"/>
              <a:t>1. Isoquants</a:t>
            </a:r>
          </a:p>
          <a:p>
            <a:pPr marL="1143000" indent="-1143000" algn="just"/>
            <a:r>
              <a:rPr lang="en-US" sz="3200" b="1" dirty="0" smtClean="0"/>
              <a:t>2. Isocost Lines</a:t>
            </a:r>
            <a:endParaRPr lang="en-US" sz="4000" b="1" dirty="0" smtClean="0"/>
          </a:p>
        </p:txBody>
      </p:sp>
      <p:pic>
        <p:nvPicPr>
          <p:cNvPr id="5"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581" y="228600"/>
            <a:ext cx="2260619" cy="707886"/>
          </a:xfrm>
          <a:prstGeom prst="rect">
            <a:avLst/>
          </a:prstGeom>
        </p:spPr>
        <p:txBody>
          <a:bodyPr wrap="none">
            <a:spAutoFit/>
          </a:bodyPr>
          <a:lstStyle/>
          <a:p>
            <a:r>
              <a:rPr lang="en-US" sz="4000" b="1" dirty="0" smtClean="0"/>
              <a:t>Isoquants</a:t>
            </a:r>
            <a:endParaRPr lang="en-US" sz="4000" dirty="0"/>
          </a:p>
        </p:txBody>
      </p:sp>
      <p:sp>
        <p:nvSpPr>
          <p:cNvPr id="3" name="Rectangle 2"/>
          <p:cNvSpPr/>
          <p:nvPr/>
        </p:nvSpPr>
        <p:spPr>
          <a:xfrm>
            <a:off x="1219200" y="914400"/>
            <a:ext cx="7885300" cy="830997"/>
          </a:xfrm>
          <a:prstGeom prst="rect">
            <a:avLst/>
          </a:prstGeom>
        </p:spPr>
        <p:txBody>
          <a:bodyPr wrap="none">
            <a:spAutoFit/>
          </a:bodyPr>
          <a:lstStyle/>
          <a:p>
            <a:r>
              <a:rPr lang="en-US" sz="2400" dirty="0" smtClean="0"/>
              <a:t>It is also known as Equal Product Curve or ISO Product Curve</a:t>
            </a:r>
          </a:p>
          <a:p>
            <a:r>
              <a:rPr lang="en-US" sz="2400" dirty="0" smtClean="0"/>
              <a:t>or Production difference curve or Constant product curve</a:t>
            </a:r>
            <a:endParaRPr lang="en-US" sz="2400" dirty="0"/>
          </a:p>
        </p:txBody>
      </p:sp>
      <p:sp>
        <p:nvSpPr>
          <p:cNvPr id="4" name="Rectangle 3"/>
          <p:cNvSpPr/>
          <p:nvPr/>
        </p:nvSpPr>
        <p:spPr>
          <a:xfrm>
            <a:off x="1371600" y="1981200"/>
            <a:ext cx="7467600" cy="1200329"/>
          </a:xfrm>
          <a:prstGeom prst="rect">
            <a:avLst/>
          </a:prstGeom>
        </p:spPr>
        <p:txBody>
          <a:bodyPr wrap="square">
            <a:spAutoFit/>
          </a:bodyPr>
          <a:lstStyle/>
          <a:p>
            <a:pPr algn="just"/>
            <a:r>
              <a:rPr lang="en-US" sz="2400" b="1" i="1" dirty="0" smtClean="0"/>
              <a:t>Isoquants</a:t>
            </a:r>
            <a:r>
              <a:rPr lang="en-US" sz="2400" dirty="0" smtClean="0"/>
              <a:t> is a curve which represents different combination of two factors which yield same level of output.</a:t>
            </a:r>
            <a:endParaRPr lang="en-US" sz="2400" dirty="0"/>
          </a:p>
        </p:txBody>
      </p:sp>
      <p:pic>
        <p:nvPicPr>
          <p:cNvPr id="9218" name="Picture 2"/>
          <p:cNvPicPr>
            <a:picLocks noChangeAspect="1" noChangeArrowheads="1"/>
          </p:cNvPicPr>
          <p:nvPr/>
        </p:nvPicPr>
        <p:blipFill>
          <a:blip r:embed="rId2"/>
          <a:srcRect l="43750" t="15625" r="21094" b="54167"/>
          <a:stretch>
            <a:fillRect/>
          </a:stretch>
        </p:blipFill>
        <p:spPr bwMode="auto">
          <a:xfrm>
            <a:off x="4800600" y="3429000"/>
            <a:ext cx="3429000" cy="2667000"/>
          </a:xfrm>
          <a:prstGeom prst="rect">
            <a:avLst/>
          </a:prstGeom>
          <a:noFill/>
          <a:ln w="9525">
            <a:noFill/>
            <a:miter lim="800000"/>
            <a:headEnd/>
            <a:tailEnd/>
          </a:ln>
          <a:effectLst/>
        </p:spPr>
      </p:pic>
      <p:pic>
        <p:nvPicPr>
          <p:cNvPr id="9220" name="Picture 4"/>
          <p:cNvPicPr>
            <a:picLocks noChangeAspect="1" noChangeArrowheads="1"/>
          </p:cNvPicPr>
          <p:nvPr/>
        </p:nvPicPr>
        <p:blipFill>
          <a:blip r:embed="rId3"/>
          <a:srcRect l="78906" t="20833" r="17187" b="54167"/>
          <a:stretch>
            <a:fillRect/>
          </a:stretch>
        </p:blipFill>
        <p:spPr bwMode="auto">
          <a:xfrm>
            <a:off x="8229600" y="3733800"/>
            <a:ext cx="539750" cy="2286000"/>
          </a:xfrm>
          <a:prstGeom prst="rect">
            <a:avLst/>
          </a:prstGeom>
          <a:noFill/>
          <a:ln w="9525">
            <a:noFill/>
            <a:miter lim="800000"/>
            <a:headEnd/>
            <a:tailEnd/>
          </a:ln>
          <a:effectLst/>
        </p:spPr>
      </p:pic>
      <p:pic>
        <p:nvPicPr>
          <p:cNvPr id="9221" name="Picture 5"/>
          <p:cNvPicPr>
            <a:picLocks noChangeAspect="1" noChangeArrowheads="1"/>
          </p:cNvPicPr>
          <p:nvPr/>
        </p:nvPicPr>
        <p:blipFill>
          <a:blip r:embed="rId4"/>
          <a:srcRect l="1562" t="19888" r="57813" b="37597"/>
          <a:stretch>
            <a:fillRect/>
          </a:stretch>
        </p:blipFill>
        <p:spPr bwMode="auto">
          <a:xfrm>
            <a:off x="838200" y="3429000"/>
            <a:ext cx="3962400" cy="2971800"/>
          </a:xfrm>
          <a:prstGeom prst="rect">
            <a:avLst/>
          </a:prstGeom>
          <a:noFill/>
          <a:ln w="9525">
            <a:noFill/>
            <a:miter lim="800000"/>
            <a:headEnd/>
            <a:tailEnd/>
          </a:ln>
          <a:effectLst/>
        </p:spPr>
      </p:pic>
      <p:pic>
        <p:nvPicPr>
          <p:cNvPr id="10" name="Picture 2" descr="C:\Users\user\Desktop\ishik-logo.png"/>
          <p:cNvPicPr>
            <a:picLocks noChangeAspect="1" noChangeArrowheads="1"/>
          </p:cNvPicPr>
          <p:nvPr/>
        </p:nvPicPr>
        <p:blipFill>
          <a:blip r:embed="rId5"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3107" y="228600"/>
            <a:ext cx="8118493" cy="5309146"/>
          </a:xfrm>
          <a:prstGeom prst="rect">
            <a:avLst/>
          </a:prstGeom>
        </p:spPr>
        <p:txBody>
          <a:bodyPr wrap="square">
            <a:spAutoFit/>
          </a:bodyPr>
          <a:lstStyle/>
          <a:p>
            <a:r>
              <a:rPr lang="en-US" sz="4000" b="1" dirty="0" smtClean="0"/>
              <a:t>Properties of Isoquants Curve</a:t>
            </a:r>
          </a:p>
          <a:p>
            <a:endParaRPr lang="en-US" sz="1100" b="1" dirty="0" smtClean="0"/>
          </a:p>
          <a:p>
            <a:pPr marL="457200" indent="-457200">
              <a:lnSpc>
                <a:spcPct val="150000"/>
              </a:lnSpc>
              <a:buAutoNum type="arabicPeriod"/>
            </a:pPr>
            <a:r>
              <a:rPr lang="en-US" sz="2400" dirty="0" smtClean="0"/>
              <a:t>Similar to indifference curve of theory of consumer behaviour</a:t>
            </a:r>
          </a:p>
          <a:p>
            <a:pPr marL="457200" indent="-457200">
              <a:lnSpc>
                <a:spcPct val="150000"/>
              </a:lnSpc>
              <a:buAutoNum type="arabicPeriod"/>
            </a:pPr>
            <a:r>
              <a:rPr lang="en-US" sz="2400" dirty="0" smtClean="0"/>
              <a:t>Combination of inputs giving same level output.</a:t>
            </a:r>
          </a:p>
          <a:p>
            <a:pPr marL="457200" indent="-457200">
              <a:lnSpc>
                <a:spcPct val="150000"/>
              </a:lnSpc>
              <a:buAutoNum type="arabicPeriod"/>
            </a:pPr>
            <a:r>
              <a:rPr lang="en-US" sz="2400" dirty="0" smtClean="0"/>
              <a:t>Equal Product or Equal product curve.</a:t>
            </a:r>
          </a:p>
          <a:p>
            <a:pPr marL="457200" indent="-457200">
              <a:lnSpc>
                <a:spcPct val="150000"/>
              </a:lnSpc>
              <a:buAutoNum type="arabicPeriod"/>
            </a:pPr>
            <a:r>
              <a:rPr lang="en-US" sz="2400" dirty="0" smtClean="0"/>
              <a:t>Producer is indifferent between them</a:t>
            </a:r>
          </a:p>
          <a:p>
            <a:pPr marL="457200" indent="-457200">
              <a:lnSpc>
                <a:spcPct val="150000"/>
              </a:lnSpc>
              <a:buAutoNum type="arabicPeriod"/>
            </a:pPr>
            <a:r>
              <a:rPr lang="en-US" sz="2400" dirty="0" smtClean="0"/>
              <a:t>Production – indifference curve</a:t>
            </a:r>
          </a:p>
          <a:p>
            <a:pPr marL="457200" indent="-457200">
              <a:lnSpc>
                <a:spcPct val="150000"/>
              </a:lnSpc>
              <a:buAutoNum type="arabicPeriod"/>
            </a:pPr>
            <a:r>
              <a:rPr lang="en-US" sz="2400" dirty="0" smtClean="0"/>
              <a:t>IC not possible to quantify the level of satisfaction.</a:t>
            </a:r>
          </a:p>
          <a:p>
            <a:pPr marL="457200" indent="-457200">
              <a:lnSpc>
                <a:spcPct val="150000"/>
              </a:lnSpc>
              <a:buAutoNum type="arabicPeriod"/>
            </a:pPr>
            <a:r>
              <a:rPr lang="en-US" sz="2400" dirty="0" smtClean="0"/>
              <a:t>IQ Level of production can be identified.</a:t>
            </a:r>
            <a:endParaRPr lang="en-US" sz="2400" dirty="0"/>
          </a:p>
        </p:txBody>
      </p:sp>
      <p:pic>
        <p:nvPicPr>
          <p:cNvPr id="5"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28600"/>
            <a:ext cx="2931956" cy="707886"/>
          </a:xfrm>
          <a:prstGeom prst="rect">
            <a:avLst/>
          </a:prstGeom>
        </p:spPr>
        <p:txBody>
          <a:bodyPr wrap="none">
            <a:spAutoFit/>
          </a:bodyPr>
          <a:lstStyle/>
          <a:p>
            <a:r>
              <a:rPr lang="en-US" sz="4000" b="1" dirty="0" err="1" smtClean="0"/>
              <a:t>Iso</a:t>
            </a:r>
            <a:r>
              <a:rPr lang="en-US" sz="4000" b="1" dirty="0" smtClean="0"/>
              <a:t>-cost lines</a:t>
            </a:r>
            <a:endParaRPr lang="en-US" sz="4000" dirty="0"/>
          </a:p>
        </p:txBody>
      </p:sp>
      <p:sp>
        <p:nvSpPr>
          <p:cNvPr id="3" name="Rectangle 2"/>
          <p:cNvSpPr/>
          <p:nvPr/>
        </p:nvSpPr>
        <p:spPr>
          <a:xfrm>
            <a:off x="1168381" y="914400"/>
            <a:ext cx="7899419" cy="1569660"/>
          </a:xfrm>
          <a:prstGeom prst="rect">
            <a:avLst/>
          </a:prstGeom>
        </p:spPr>
        <p:txBody>
          <a:bodyPr wrap="square">
            <a:spAutoFit/>
          </a:bodyPr>
          <a:lstStyle/>
          <a:p>
            <a:pPr algn="just"/>
            <a:r>
              <a:rPr lang="en-US" sz="2400" dirty="0" err="1" smtClean="0"/>
              <a:t>Iso</a:t>
            </a:r>
            <a:r>
              <a:rPr lang="en-US" sz="2400" dirty="0" smtClean="0"/>
              <a:t>-Cost Line may be defined as the line which shows different possible  combinations of two factors that the producer can afford to buy given his total expenditure to be incurred on these factors and price of the factors</a:t>
            </a:r>
            <a:endParaRPr lang="en-US" sz="2400" dirty="0"/>
          </a:p>
        </p:txBody>
      </p:sp>
      <p:pic>
        <p:nvPicPr>
          <p:cNvPr id="11266" name="Picture 2"/>
          <p:cNvPicPr>
            <a:picLocks noChangeAspect="1" noChangeArrowheads="1"/>
          </p:cNvPicPr>
          <p:nvPr/>
        </p:nvPicPr>
        <p:blipFill>
          <a:blip r:embed="rId2"/>
          <a:srcRect l="2344" t="29167" r="61719" b="34375"/>
          <a:stretch>
            <a:fillRect/>
          </a:stretch>
        </p:blipFill>
        <p:spPr bwMode="auto">
          <a:xfrm>
            <a:off x="1371600" y="2590800"/>
            <a:ext cx="6781800" cy="4114800"/>
          </a:xfrm>
          <a:prstGeom prst="rect">
            <a:avLst/>
          </a:prstGeom>
          <a:noFill/>
          <a:ln w="9525">
            <a:noFill/>
            <a:miter lim="800000"/>
            <a:headEnd/>
            <a:tailEnd/>
          </a:ln>
          <a:effectLst/>
        </p:spPr>
      </p:pic>
      <p:pic>
        <p:nvPicPr>
          <p:cNvPr id="6" name="Picture 2" descr="C:\Users\user\Desktop\ishik-logo.png"/>
          <p:cNvPicPr>
            <a:picLocks noChangeAspect="1" noChangeArrowheads="1"/>
          </p:cNvPicPr>
          <p:nvPr/>
        </p:nvPicPr>
        <p:blipFill>
          <a:blip r:embed="rId3"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337137"/>
            <a:ext cx="7228710" cy="1015663"/>
          </a:xfrm>
          <a:prstGeom prst="rect">
            <a:avLst/>
          </a:prstGeom>
        </p:spPr>
        <p:txBody>
          <a:bodyPr wrap="none">
            <a:spAutoFit/>
          </a:bodyPr>
          <a:lstStyle/>
          <a:p>
            <a:pPr marL="1143000" indent="-1143000" algn="just"/>
            <a:r>
              <a:rPr lang="en-US" sz="6000" b="1" dirty="0" smtClean="0"/>
              <a:t>Producers Equilibrium</a:t>
            </a:r>
            <a:endParaRPr lang="en-US" sz="7200" b="1" dirty="0" smtClean="0"/>
          </a:p>
        </p:txBody>
      </p:sp>
      <p:pic>
        <p:nvPicPr>
          <p:cNvPr id="4"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0"/>
            <a:ext cx="7228710" cy="1015663"/>
          </a:xfrm>
          <a:prstGeom prst="rect">
            <a:avLst/>
          </a:prstGeom>
        </p:spPr>
        <p:txBody>
          <a:bodyPr wrap="none">
            <a:spAutoFit/>
          </a:bodyPr>
          <a:lstStyle/>
          <a:p>
            <a:pPr marL="1143000" indent="-1143000" algn="just"/>
            <a:r>
              <a:rPr lang="en-US" sz="6000" b="1" dirty="0" smtClean="0"/>
              <a:t>Producers Equilibrium</a:t>
            </a:r>
            <a:endParaRPr lang="en-US" sz="7200" b="1" dirty="0" smtClean="0"/>
          </a:p>
        </p:txBody>
      </p:sp>
      <p:pic>
        <p:nvPicPr>
          <p:cNvPr id="12290" name="Picture 2"/>
          <p:cNvPicPr>
            <a:picLocks noChangeAspect="1" noChangeArrowheads="1"/>
          </p:cNvPicPr>
          <p:nvPr/>
        </p:nvPicPr>
        <p:blipFill>
          <a:blip r:embed="rId2"/>
          <a:srcRect l="3125" t="16667" r="52344" b="35417"/>
          <a:stretch>
            <a:fillRect/>
          </a:stretch>
        </p:blipFill>
        <p:spPr bwMode="auto">
          <a:xfrm>
            <a:off x="1066800" y="1295400"/>
            <a:ext cx="7086600" cy="4953000"/>
          </a:xfrm>
          <a:prstGeom prst="rect">
            <a:avLst/>
          </a:prstGeom>
          <a:noFill/>
          <a:ln w="9525">
            <a:noFill/>
            <a:miter lim="800000"/>
            <a:headEnd/>
            <a:tailEnd/>
          </a:ln>
          <a:effectLst/>
        </p:spPr>
      </p:pic>
      <p:pic>
        <p:nvPicPr>
          <p:cNvPr id="6" name="Picture 2" descr="C:\Users\user\Desktop\ishik-logo.png"/>
          <p:cNvPicPr>
            <a:picLocks noChangeAspect="1" noChangeArrowheads="1"/>
          </p:cNvPicPr>
          <p:nvPr/>
        </p:nvPicPr>
        <p:blipFill>
          <a:blip r:embed="rId3"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9490" y="51137"/>
            <a:ext cx="7228710" cy="1015663"/>
          </a:xfrm>
          <a:prstGeom prst="rect">
            <a:avLst/>
          </a:prstGeom>
        </p:spPr>
        <p:txBody>
          <a:bodyPr wrap="none">
            <a:spAutoFit/>
          </a:bodyPr>
          <a:lstStyle/>
          <a:p>
            <a:pPr marL="1143000" indent="-1143000" algn="just"/>
            <a:r>
              <a:rPr lang="en-US" sz="6000" b="1" dirty="0" smtClean="0"/>
              <a:t>Producers Equilibrium</a:t>
            </a:r>
            <a:endParaRPr lang="en-US" sz="7200" b="1" dirty="0" smtClean="0"/>
          </a:p>
        </p:txBody>
      </p:sp>
      <p:sp>
        <p:nvSpPr>
          <p:cNvPr id="5" name="Rectangle 4"/>
          <p:cNvSpPr/>
          <p:nvPr/>
        </p:nvSpPr>
        <p:spPr>
          <a:xfrm>
            <a:off x="1295400" y="1015425"/>
            <a:ext cx="7543800" cy="4154984"/>
          </a:xfrm>
          <a:prstGeom prst="rect">
            <a:avLst/>
          </a:prstGeom>
        </p:spPr>
        <p:txBody>
          <a:bodyPr wrap="square">
            <a:spAutoFit/>
          </a:bodyPr>
          <a:lstStyle/>
          <a:p>
            <a:pPr marL="1143000" indent="-1143000" algn="just"/>
            <a:r>
              <a:rPr lang="en-US" sz="2400" dirty="0" smtClean="0"/>
              <a:t>The object of the firm is to obtain the least cost </a:t>
            </a:r>
          </a:p>
          <a:p>
            <a:pPr marL="1143000" indent="-1143000" algn="just"/>
            <a:r>
              <a:rPr lang="en-US" sz="2400" dirty="0" smtClean="0"/>
              <a:t>combination of the Factors production.</a:t>
            </a:r>
          </a:p>
          <a:p>
            <a:pPr marL="1143000" indent="-1143000" algn="just"/>
            <a:endParaRPr lang="en-US" sz="1050" dirty="0" smtClean="0"/>
          </a:p>
          <a:p>
            <a:pPr marL="1143000" indent="-1143000" algn="just"/>
            <a:r>
              <a:rPr lang="en-US" sz="2400" dirty="0" smtClean="0"/>
              <a:t>This can be drawn having the information of :</a:t>
            </a:r>
          </a:p>
          <a:p>
            <a:pPr marL="1143000" indent="-1143000" algn="just"/>
            <a:endParaRPr lang="en-US" sz="1050" dirty="0" smtClean="0"/>
          </a:p>
          <a:p>
            <a:pPr marL="1143000" indent="-1143000" algn="just">
              <a:buAutoNum type="arabicPeriod"/>
            </a:pPr>
            <a:r>
              <a:rPr lang="en-US" sz="2400" dirty="0" err="1" smtClean="0"/>
              <a:t>iso</a:t>
            </a:r>
            <a:r>
              <a:rPr lang="en-US" sz="2400" dirty="0" smtClean="0"/>
              <a:t>-product map</a:t>
            </a:r>
          </a:p>
          <a:p>
            <a:pPr marL="1143000" indent="-1143000" algn="just">
              <a:buAutoNum type="arabicPeriod"/>
            </a:pPr>
            <a:r>
              <a:rPr lang="en-US" sz="2400" dirty="0" err="1" smtClean="0"/>
              <a:t>Iso</a:t>
            </a:r>
            <a:r>
              <a:rPr lang="en-US" sz="2400" dirty="0" smtClean="0"/>
              <a:t>- cost line</a:t>
            </a:r>
          </a:p>
          <a:p>
            <a:pPr marL="1143000" indent="-1143000" algn="just"/>
            <a:endParaRPr lang="en-US" sz="1100" dirty="0" smtClean="0"/>
          </a:p>
          <a:p>
            <a:pPr marL="1143000" indent="-1143000" algn="just"/>
            <a:r>
              <a:rPr lang="en-US" sz="2800" dirty="0" smtClean="0"/>
              <a:t>     The </a:t>
            </a:r>
            <a:r>
              <a:rPr lang="en-US" sz="2800" dirty="0" err="1" smtClean="0"/>
              <a:t>Iso</a:t>
            </a:r>
            <a:r>
              <a:rPr lang="en-US" sz="2800" dirty="0" smtClean="0"/>
              <a:t>- product curve map curve shows a </a:t>
            </a:r>
          </a:p>
          <a:p>
            <a:pPr marL="1143000" indent="-1143000" algn="just"/>
            <a:r>
              <a:rPr lang="en-US" sz="2800" dirty="0" smtClean="0"/>
              <a:t>given level of output that can be obtained by </a:t>
            </a:r>
          </a:p>
          <a:p>
            <a:pPr marL="1143000" indent="-1143000" algn="just"/>
            <a:r>
              <a:rPr lang="en-US" sz="2800" dirty="0" smtClean="0"/>
              <a:t>different combination of factors, </a:t>
            </a:r>
            <a:r>
              <a:rPr lang="en-US" sz="2800" dirty="0" err="1" smtClean="0"/>
              <a:t>labour</a:t>
            </a:r>
            <a:r>
              <a:rPr lang="en-US" sz="2800" dirty="0" smtClean="0"/>
              <a:t> and </a:t>
            </a:r>
          </a:p>
          <a:p>
            <a:pPr marL="1143000" indent="-1143000" algn="just"/>
            <a:r>
              <a:rPr lang="en-US" sz="2800" dirty="0" smtClean="0"/>
              <a:t>capital.</a:t>
            </a:r>
          </a:p>
        </p:txBody>
      </p:sp>
      <p:pic>
        <p:nvPicPr>
          <p:cNvPr id="7"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3290" y="151686"/>
            <a:ext cx="7609710" cy="4801314"/>
          </a:xfrm>
          <a:prstGeom prst="rect">
            <a:avLst/>
          </a:prstGeom>
        </p:spPr>
        <p:txBody>
          <a:bodyPr wrap="square">
            <a:spAutoFit/>
          </a:bodyPr>
          <a:lstStyle/>
          <a:p>
            <a:pPr marL="1143000" indent="-1143000" algn="just"/>
            <a:r>
              <a:rPr lang="en-US" sz="4000" b="1" dirty="0" smtClean="0"/>
              <a:t>Properties of Producers </a:t>
            </a:r>
          </a:p>
          <a:p>
            <a:pPr marL="1143000" indent="-1143000" algn="just"/>
            <a:r>
              <a:rPr lang="en-US" sz="4000" b="1" dirty="0" smtClean="0"/>
              <a:t>Equilibrium</a:t>
            </a:r>
          </a:p>
          <a:p>
            <a:pPr marL="1143000" indent="-1143000" algn="just"/>
            <a:endParaRPr lang="en-US" sz="1600" b="1" dirty="0" smtClean="0"/>
          </a:p>
          <a:p>
            <a:pPr marL="1143000" indent="-1143000" algn="just">
              <a:lnSpc>
                <a:spcPct val="150000"/>
              </a:lnSpc>
            </a:pPr>
            <a:r>
              <a:rPr lang="en-US" sz="2800" dirty="0" smtClean="0"/>
              <a:t>1. </a:t>
            </a:r>
            <a:r>
              <a:rPr lang="en-US" sz="2800" dirty="0" err="1" smtClean="0"/>
              <a:t>Iso</a:t>
            </a:r>
            <a:r>
              <a:rPr lang="en-US" sz="2800" dirty="0" smtClean="0"/>
              <a:t>-</a:t>
            </a:r>
            <a:r>
              <a:rPr lang="en-US" sz="2800" dirty="0" err="1" smtClean="0"/>
              <a:t>Quants</a:t>
            </a:r>
            <a:r>
              <a:rPr lang="en-US" sz="2800" dirty="0" smtClean="0"/>
              <a:t> represents technical conditions of </a:t>
            </a:r>
          </a:p>
          <a:p>
            <a:pPr marL="1143000" indent="-1143000" algn="just">
              <a:lnSpc>
                <a:spcPct val="150000"/>
              </a:lnSpc>
            </a:pPr>
            <a:r>
              <a:rPr lang="en-US" sz="2800" dirty="0" smtClean="0"/>
              <a:t>    production</a:t>
            </a:r>
          </a:p>
          <a:p>
            <a:pPr marL="1143000" indent="-1143000" algn="just">
              <a:lnSpc>
                <a:spcPct val="150000"/>
              </a:lnSpc>
            </a:pPr>
            <a:r>
              <a:rPr lang="en-US" sz="2800" dirty="0" smtClean="0"/>
              <a:t>2. </a:t>
            </a:r>
            <a:r>
              <a:rPr lang="en-US" sz="2800" dirty="0" err="1" smtClean="0"/>
              <a:t>Iso</a:t>
            </a:r>
            <a:r>
              <a:rPr lang="en-US" sz="2800" dirty="0" smtClean="0"/>
              <a:t>-Cost lines represent level of cost</a:t>
            </a:r>
          </a:p>
          <a:p>
            <a:pPr marL="1143000" indent="-1143000" algn="just">
              <a:lnSpc>
                <a:spcPct val="150000"/>
              </a:lnSpc>
            </a:pPr>
            <a:r>
              <a:rPr lang="en-US" sz="2800" dirty="0" smtClean="0"/>
              <a:t>3. Least cost = tangency point of the given </a:t>
            </a:r>
            <a:r>
              <a:rPr lang="en-US" sz="2800" dirty="0" err="1" smtClean="0"/>
              <a:t>Isoquant</a:t>
            </a:r>
            <a:r>
              <a:rPr lang="en-US" sz="2800" dirty="0" smtClean="0"/>
              <a:t> </a:t>
            </a:r>
          </a:p>
          <a:p>
            <a:pPr marL="1143000" indent="-1143000" algn="just">
              <a:lnSpc>
                <a:spcPct val="150000"/>
              </a:lnSpc>
            </a:pPr>
            <a:r>
              <a:rPr lang="en-US" sz="2800" dirty="0" smtClean="0"/>
              <a:t>    with the </a:t>
            </a:r>
            <a:r>
              <a:rPr lang="en-US" sz="2800" dirty="0" err="1" smtClean="0"/>
              <a:t>Iso</a:t>
            </a:r>
            <a:r>
              <a:rPr lang="en-US" sz="2800" dirty="0" smtClean="0"/>
              <a:t>-cost.</a:t>
            </a:r>
            <a:endParaRPr lang="en-US" sz="3600" dirty="0" smtClean="0"/>
          </a:p>
        </p:txBody>
      </p:sp>
      <p:pic>
        <p:nvPicPr>
          <p:cNvPr id="4"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0"/>
            <a:ext cx="6307240" cy="923330"/>
          </a:xfrm>
          <a:prstGeom prst="rect">
            <a:avLst/>
          </a:prstGeom>
          <a:noFill/>
        </p:spPr>
        <p:txBody>
          <a:bodyPr wrap="none" rtlCol="0">
            <a:spAutoFit/>
          </a:bodyPr>
          <a:lstStyle/>
          <a:p>
            <a:pPr algn="ctr"/>
            <a:r>
              <a:rPr lang="en-US" sz="5400" b="1" dirty="0" smtClean="0"/>
              <a:t>Factors of Production</a:t>
            </a:r>
            <a:endParaRPr lang="en-US" sz="4400" b="1" dirty="0"/>
          </a:p>
        </p:txBody>
      </p:sp>
      <p:sp>
        <p:nvSpPr>
          <p:cNvPr id="3" name="TextBox 2"/>
          <p:cNvSpPr txBox="1"/>
          <p:nvPr/>
        </p:nvSpPr>
        <p:spPr>
          <a:xfrm>
            <a:off x="457200" y="838200"/>
            <a:ext cx="8458200" cy="5186035"/>
          </a:xfrm>
          <a:prstGeom prst="rect">
            <a:avLst/>
          </a:prstGeom>
          <a:noFill/>
        </p:spPr>
        <p:txBody>
          <a:bodyPr wrap="square" rtlCol="0">
            <a:spAutoFit/>
          </a:bodyPr>
          <a:lstStyle/>
          <a:p>
            <a:pPr marL="1143000" indent="-1143000" algn="just"/>
            <a:r>
              <a:rPr lang="en-US" sz="4000" dirty="0" smtClean="0">
                <a:latin typeface="Times New Roman" pitchFamily="18" charset="0"/>
                <a:cs typeface="Times New Roman" pitchFamily="18" charset="0"/>
              </a:rPr>
              <a:t>Factors or resources which makes</a:t>
            </a:r>
          </a:p>
          <a:p>
            <a:pPr marL="1143000" indent="-1143000" algn="just"/>
            <a:r>
              <a:rPr lang="en-US" sz="4000" dirty="0" smtClean="0">
                <a:latin typeface="Times New Roman" pitchFamily="18" charset="0"/>
                <a:cs typeface="Times New Roman" pitchFamily="18" charset="0"/>
              </a:rPr>
              <a:t>Production possible</a:t>
            </a:r>
          </a:p>
          <a:p>
            <a:pPr marL="1143000" indent="-1143000" algn="just"/>
            <a:endParaRPr lang="en-US" sz="500" dirty="0" smtClean="0">
              <a:latin typeface="Times New Roman" pitchFamily="18" charset="0"/>
              <a:cs typeface="Times New Roman" pitchFamily="18" charset="0"/>
            </a:endParaRPr>
          </a:p>
          <a:p>
            <a:pPr marL="1143000" indent="-1143000">
              <a:buFont typeface="+mj-lt"/>
              <a:buAutoNum type="arabicPeriod"/>
            </a:pPr>
            <a:r>
              <a:rPr lang="en-US" sz="5400" dirty="0" smtClean="0">
                <a:latin typeface="Times New Roman" pitchFamily="18" charset="0"/>
                <a:cs typeface="Times New Roman" pitchFamily="18" charset="0"/>
              </a:rPr>
              <a:t>Land</a:t>
            </a:r>
          </a:p>
          <a:p>
            <a:pPr marL="228600" indent="-228600">
              <a:buFont typeface="+mj-lt"/>
              <a:buAutoNum type="arabicPeriod"/>
            </a:pPr>
            <a:endParaRPr lang="en-US" sz="900" dirty="0" smtClean="0">
              <a:latin typeface="Times New Roman" pitchFamily="18" charset="0"/>
              <a:cs typeface="Times New Roman" pitchFamily="18" charset="0"/>
            </a:endParaRPr>
          </a:p>
          <a:p>
            <a:pPr marL="1143000" indent="-1143000">
              <a:buFont typeface="+mj-lt"/>
              <a:buAutoNum type="arabicPeriod"/>
            </a:pPr>
            <a:r>
              <a:rPr lang="en-US" sz="5400" dirty="0" err="1" smtClean="0">
                <a:latin typeface="Times New Roman" pitchFamily="18" charset="0"/>
                <a:cs typeface="Times New Roman" pitchFamily="18" charset="0"/>
              </a:rPr>
              <a:t>Labour</a:t>
            </a:r>
            <a:endParaRPr lang="en-US" sz="5400" dirty="0" smtClean="0">
              <a:latin typeface="Times New Roman" pitchFamily="18" charset="0"/>
              <a:cs typeface="Times New Roman" pitchFamily="18" charset="0"/>
            </a:endParaRPr>
          </a:p>
          <a:p>
            <a:pPr marL="228600" indent="-228600">
              <a:buFont typeface="+mj-lt"/>
              <a:buAutoNum type="arabicPeriod"/>
            </a:pPr>
            <a:endParaRPr lang="en-US" sz="1000" dirty="0" smtClean="0">
              <a:latin typeface="Times New Roman" pitchFamily="18" charset="0"/>
              <a:cs typeface="Times New Roman" pitchFamily="18" charset="0"/>
            </a:endParaRPr>
          </a:p>
          <a:p>
            <a:pPr marL="1143000" indent="-1143000">
              <a:buFont typeface="+mj-lt"/>
              <a:buAutoNum type="arabicPeriod"/>
            </a:pPr>
            <a:r>
              <a:rPr lang="en-US" sz="5400" dirty="0" smtClean="0">
                <a:latin typeface="Times New Roman" pitchFamily="18" charset="0"/>
                <a:cs typeface="Times New Roman" pitchFamily="18" charset="0"/>
              </a:rPr>
              <a:t>Capital</a:t>
            </a:r>
          </a:p>
          <a:p>
            <a:pPr marL="342900" indent="-342900">
              <a:buFont typeface="+mj-lt"/>
              <a:buAutoNum type="arabicPeriod"/>
            </a:pPr>
            <a:endParaRPr lang="en-US" sz="1100" dirty="0" smtClean="0">
              <a:latin typeface="Times New Roman" pitchFamily="18" charset="0"/>
              <a:cs typeface="Times New Roman" pitchFamily="18" charset="0"/>
            </a:endParaRPr>
          </a:p>
          <a:p>
            <a:pPr marL="1143000" indent="-1143000">
              <a:buFont typeface="+mj-lt"/>
              <a:buAutoNum type="arabicPeriod"/>
            </a:pPr>
            <a:r>
              <a:rPr lang="en-US" sz="5400" dirty="0" smtClean="0">
                <a:latin typeface="Times New Roman" pitchFamily="18" charset="0"/>
                <a:cs typeface="Times New Roman" pitchFamily="18" charset="0"/>
              </a:rPr>
              <a:t>Entrepreneur</a:t>
            </a:r>
          </a:p>
        </p:txBody>
      </p:sp>
      <p:pic>
        <p:nvPicPr>
          <p:cNvPr id="5" name="Picture 2" descr="C:\Users\user\Desktop\ishik-logo.png"/>
          <p:cNvPicPr>
            <a:picLocks noChangeAspect="1" noChangeArrowheads="1"/>
          </p:cNvPicPr>
          <p:nvPr/>
        </p:nvPicPr>
        <p:blipFill>
          <a:blip r:embed="rId2" cstate="print"/>
          <a:srcRect/>
          <a:stretch>
            <a:fillRect/>
          </a:stretch>
        </p:blipFill>
        <p:spPr bwMode="auto">
          <a:xfrm>
            <a:off x="0" y="0"/>
            <a:ext cx="105156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09800"/>
            <a:ext cx="7789312" cy="1323439"/>
          </a:xfrm>
          <a:prstGeom prst="rect">
            <a:avLst/>
          </a:prstGeom>
          <a:noFill/>
        </p:spPr>
        <p:txBody>
          <a:bodyPr wrap="none" rtlCol="0">
            <a:spAutoFit/>
          </a:bodyPr>
          <a:lstStyle/>
          <a:p>
            <a:pPr algn="just"/>
            <a:r>
              <a:rPr lang="en-US" sz="8000" b="1" dirty="0" smtClean="0"/>
              <a:t>Cost and analysis</a:t>
            </a:r>
            <a:endParaRPr lang="en-US" sz="80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685800" y="609600"/>
            <a:ext cx="7772400" cy="762000"/>
          </a:xfrm>
        </p:spPr>
        <p:txBody>
          <a:bodyPr/>
          <a:lstStyle/>
          <a:p>
            <a:r>
              <a:rPr lang="en-US" smtClean="0"/>
              <a:t>The Nature of Costs</a:t>
            </a:r>
          </a:p>
        </p:txBody>
      </p:sp>
      <p:sp>
        <p:nvSpPr>
          <p:cNvPr id="69634" name="Date Placeholder 3"/>
          <p:cNvSpPr>
            <a:spLocks noGrp="1"/>
          </p:cNvSpPr>
          <p:nvPr>
            <p:ph type="dt" sz="half" idx="10"/>
          </p:nvPr>
        </p:nvSpPr>
        <p:spPr bwMode="auto">
          <a:xfrm>
            <a:off x="685800" y="6477000"/>
            <a:ext cx="7772400" cy="228600"/>
          </a:xfrm>
          <a:prstGeom prst="rect">
            <a:avLst/>
          </a:prstGeom>
          <a:noFill/>
          <a:ln>
            <a:miter lim="800000"/>
            <a:headEnd/>
            <a:tailEnd/>
          </a:ln>
        </p:spPr>
        <p:txBody>
          <a:bodyPr/>
          <a:lstStyle/>
          <a:p>
            <a:r>
              <a:rPr lang="en-US"/>
              <a:t>  </a:t>
            </a:r>
            <a:r>
              <a:rPr lang="en-US">
                <a:cs typeface="Times New Roman" pitchFamily="18" charset="0"/>
              </a:rPr>
              <a:t>.</a:t>
            </a:r>
            <a:r>
              <a:rPr lang="en-US"/>
              <a:t>	</a:t>
            </a:r>
            <a:r>
              <a:rPr lang="en-US" b="1"/>
              <a:t>Slide </a:t>
            </a:r>
            <a:fld id="{300CFDE4-E3CF-45D5-AAA5-F9802DA108F5}" type="slidenum">
              <a:rPr lang="en-US" b="1"/>
              <a:pPr/>
              <a:t>41</a:t>
            </a:fld>
            <a:endParaRPr lang="en-US" b="1"/>
          </a:p>
        </p:txBody>
      </p:sp>
      <p:sp>
        <p:nvSpPr>
          <p:cNvPr id="69636" name="Rectangle 3"/>
          <p:cNvSpPr>
            <a:spLocks noGrp="1" noChangeArrowheads="1"/>
          </p:cNvSpPr>
          <p:nvPr>
            <p:ph sz="quarter" idx="1"/>
          </p:nvPr>
        </p:nvSpPr>
        <p:spPr>
          <a:xfrm>
            <a:off x="685800" y="1600200"/>
            <a:ext cx="7772400" cy="4724400"/>
          </a:xfrm>
        </p:spPr>
        <p:txBody>
          <a:bodyPr/>
          <a:lstStyle/>
          <a:p>
            <a:r>
              <a:rPr lang="en-US" smtClean="0"/>
              <a:t>Explicit Costs</a:t>
            </a:r>
          </a:p>
          <a:p>
            <a:pPr lvl="1"/>
            <a:r>
              <a:rPr lang="en-US" smtClean="0"/>
              <a:t>Accounting Costs</a:t>
            </a:r>
          </a:p>
          <a:p>
            <a:pPr lvl="1"/>
            <a:r>
              <a:rPr lang="en-US" smtClean="0"/>
              <a:t>arise from transactions in which the firm purchases inputs or the services of inputs from other parties</a:t>
            </a:r>
          </a:p>
          <a:p>
            <a:r>
              <a:rPr lang="en-US" smtClean="0"/>
              <a:t>Economic Costs</a:t>
            </a:r>
          </a:p>
          <a:p>
            <a:pPr lvl="1"/>
            <a:r>
              <a:rPr lang="en-US" smtClean="0"/>
              <a:t>Implicit Costs</a:t>
            </a:r>
          </a:p>
          <a:p>
            <a:pPr lvl="1"/>
            <a:r>
              <a:rPr lang="en-US" smtClean="0"/>
              <a:t>Explicit cost </a:t>
            </a:r>
          </a:p>
          <a:p>
            <a:pPr lvl="1"/>
            <a:r>
              <a:rPr lang="en-US" smtClean="0"/>
              <a:t>Alternative or Opportunity Costs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1"/>
          <p:cNvSpPr>
            <a:spLocks noGrp="1"/>
          </p:cNvSpPr>
          <p:nvPr>
            <p:ph type="dt" sz="half" idx="10"/>
          </p:nvPr>
        </p:nvSpPr>
        <p:spPr bwMode="auto">
          <a:xfrm>
            <a:off x="685800" y="6477000"/>
            <a:ext cx="7772400" cy="228600"/>
          </a:xfrm>
          <a:prstGeom prst="rect">
            <a:avLst/>
          </a:prstGeom>
          <a:noFill/>
          <a:ln>
            <a:miter lim="800000"/>
            <a:headEnd/>
            <a:tailEnd/>
          </a:ln>
        </p:spPr>
        <p:txBody>
          <a:bodyPr/>
          <a:lstStyle/>
          <a:p>
            <a:r>
              <a:rPr lang="en-US"/>
              <a:t>  </a:t>
            </a:r>
            <a:r>
              <a:rPr lang="en-US">
                <a:cs typeface="Times New Roman" pitchFamily="18" charset="0"/>
              </a:rPr>
              <a:t>.</a:t>
            </a:r>
            <a:r>
              <a:rPr lang="en-US"/>
              <a:t>	</a:t>
            </a:r>
            <a:r>
              <a:rPr lang="en-US" b="1"/>
              <a:t>Slide </a:t>
            </a:r>
            <a:fld id="{0DDF571A-AA53-488C-9A95-462C1FD4987F}" type="slidenum">
              <a:rPr lang="en-US" b="1"/>
              <a:pPr/>
              <a:t>42</a:t>
            </a:fld>
            <a:endParaRPr lang="en-US" b="1"/>
          </a:p>
        </p:txBody>
      </p:sp>
      <p:sp>
        <p:nvSpPr>
          <p:cNvPr id="70659" name="Rectangle 2"/>
          <p:cNvSpPr>
            <a:spLocks noChangeArrowheads="1"/>
          </p:cNvSpPr>
          <p:nvPr/>
        </p:nvSpPr>
        <p:spPr bwMode="auto">
          <a:xfrm>
            <a:off x="609600" y="533400"/>
            <a:ext cx="7239000" cy="6001643"/>
          </a:xfrm>
          <a:prstGeom prst="rect">
            <a:avLst/>
          </a:prstGeom>
          <a:noFill/>
          <a:ln w="9525">
            <a:noFill/>
            <a:miter lim="800000"/>
            <a:headEnd/>
            <a:tailEnd/>
          </a:ln>
        </p:spPr>
        <p:txBody>
          <a:bodyPr>
            <a:spAutoFit/>
          </a:bodyPr>
          <a:lstStyle/>
          <a:p>
            <a:pPr lvl="1"/>
            <a:r>
              <a:rPr lang="en-US" sz="4800" b="1" dirty="0"/>
              <a:t>Implicit Costs</a:t>
            </a:r>
          </a:p>
          <a:p>
            <a:pPr lvl="1"/>
            <a:endParaRPr lang="en-US" sz="3200" dirty="0"/>
          </a:p>
          <a:p>
            <a:pPr lvl="1"/>
            <a:r>
              <a:rPr lang="en-US" sz="3200" dirty="0"/>
              <a:t>costs associated with the use of the firm’s own resources and reflect the fact that these resources could be employed elsewhere</a:t>
            </a:r>
          </a:p>
          <a:p>
            <a:endParaRPr lang="en-US" sz="3200" dirty="0"/>
          </a:p>
          <a:p>
            <a:pPr lvl="1"/>
            <a:endParaRPr lang="en-US" sz="3200" dirty="0"/>
          </a:p>
          <a:p>
            <a:pPr lvl="1"/>
            <a:r>
              <a:rPr lang="en-US" sz="4800" b="1" dirty="0"/>
              <a:t>Sunk </a:t>
            </a:r>
            <a:r>
              <a:rPr lang="en-US" sz="4800" b="1" dirty="0" smtClean="0"/>
              <a:t>Costs</a:t>
            </a:r>
            <a:endParaRPr lang="en-US" sz="4800" b="1" dirty="0"/>
          </a:p>
          <a:p>
            <a:pPr lvl="1"/>
            <a:endParaRPr lang="en-US" sz="3200" dirty="0"/>
          </a:p>
          <a:p>
            <a:pPr lvl="1"/>
            <a:endParaRPr lang="en-US" sz="3200"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1"/>
          <p:cNvSpPr>
            <a:spLocks noGrp="1"/>
          </p:cNvSpPr>
          <p:nvPr>
            <p:ph type="dt" sz="half" idx="10"/>
          </p:nvPr>
        </p:nvSpPr>
        <p:spPr bwMode="auto">
          <a:xfrm>
            <a:off x="685800" y="6477000"/>
            <a:ext cx="7772400" cy="228600"/>
          </a:xfrm>
          <a:prstGeom prst="rect">
            <a:avLst/>
          </a:prstGeom>
          <a:noFill/>
          <a:ln>
            <a:miter lim="800000"/>
            <a:headEnd/>
            <a:tailEnd/>
          </a:ln>
        </p:spPr>
        <p:txBody>
          <a:bodyPr/>
          <a:lstStyle/>
          <a:p>
            <a:r>
              <a:rPr lang="en-US"/>
              <a:t>  </a:t>
            </a:r>
            <a:r>
              <a:rPr lang="en-US">
                <a:cs typeface="Times New Roman" pitchFamily="18" charset="0"/>
              </a:rPr>
              <a:t>.</a:t>
            </a:r>
            <a:r>
              <a:rPr lang="en-US"/>
              <a:t>	</a:t>
            </a:r>
            <a:r>
              <a:rPr lang="en-US" b="1"/>
              <a:t>Slide </a:t>
            </a:r>
            <a:fld id="{5C610754-69D7-4408-ACE7-69884EA7AFDD}" type="slidenum">
              <a:rPr lang="en-US" b="1"/>
              <a:pPr/>
              <a:t>43</a:t>
            </a:fld>
            <a:endParaRPr lang="en-US" b="1"/>
          </a:p>
        </p:txBody>
      </p:sp>
      <p:sp>
        <p:nvSpPr>
          <p:cNvPr id="71683" name="Rectangle 2"/>
          <p:cNvSpPr>
            <a:spLocks noChangeArrowheads="1"/>
          </p:cNvSpPr>
          <p:nvPr/>
        </p:nvSpPr>
        <p:spPr bwMode="auto">
          <a:xfrm>
            <a:off x="838200" y="685800"/>
            <a:ext cx="7696200" cy="5078313"/>
          </a:xfrm>
          <a:prstGeom prst="rect">
            <a:avLst/>
          </a:prstGeom>
          <a:noFill/>
          <a:ln w="9525">
            <a:noFill/>
            <a:miter lim="800000"/>
            <a:headEnd/>
            <a:tailEnd/>
          </a:ln>
        </p:spPr>
        <p:txBody>
          <a:bodyPr>
            <a:spAutoFit/>
          </a:bodyPr>
          <a:lstStyle/>
          <a:p>
            <a:pPr algn="ctr"/>
            <a:r>
              <a:rPr lang="en-US" sz="3600" b="1" dirty="0">
                <a:solidFill>
                  <a:srgbClr val="FF0000"/>
                </a:solidFill>
              </a:rPr>
              <a:t>Short-Run Cost</a:t>
            </a:r>
          </a:p>
          <a:p>
            <a:pPr algn="ctr"/>
            <a:endParaRPr lang="en-US" sz="3600" dirty="0">
              <a:solidFill>
                <a:srgbClr val="FF0000"/>
              </a:solidFill>
            </a:endParaRPr>
          </a:p>
          <a:p>
            <a:r>
              <a:rPr lang="en-US" sz="3600" dirty="0"/>
              <a:t>Total fixed cost (TFC) – the cost incurred by the firm that does not depend on how much output it produces</a:t>
            </a:r>
          </a:p>
          <a:p>
            <a:endParaRPr lang="en-US" sz="3600" dirty="0"/>
          </a:p>
          <a:p>
            <a:r>
              <a:rPr lang="en-US" sz="3600" dirty="0"/>
              <a:t>Total variable cost (TVC) – the cost incurred by the firm that depends on how much output it produces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1"/>
          <p:cNvSpPr>
            <a:spLocks noGrp="1"/>
          </p:cNvSpPr>
          <p:nvPr>
            <p:ph type="dt" sz="half" idx="10"/>
          </p:nvPr>
        </p:nvSpPr>
        <p:spPr bwMode="auto">
          <a:xfrm>
            <a:off x="685800" y="6477000"/>
            <a:ext cx="7772400" cy="228600"/>
          </a:xfrm>
          <a:prstGeom prst="rect">
            <a:avLst/>
          </a:prstGeom>
          <a:noFill/>
          <a:ln>
            <a:miter lim="800000"/>
            <a:headEnd/>
            <a:tailEnd/>
          </a:ln>
        </p:spPr>
        <p:txBody>
          <a:bodyPr/>
          <a:lstStyle/>
          <a:p>
            <a:r>
              <a:rPr lang="en-US"/>
              <a:t>  </a:t>
            </a:r>
            <a:r>
              <a:rPr lang="en-US">
                <a:cs typeface="Times New Roman" pitchFamily="18" charset="0"/>
              </a:rPr>
              <a:t>.</a:t>
            </a:r>
            <a:r>
              <a:rPr lang="en-US"/>
              <a:t>	</a:t>
            </a:r>
            <a:r>
              <a:rPr lang="en-US" b="1"/>
              <a:t>Slide </a:t>
            </a:r>
            <a:fld id="{0916BA4C-1B3F-4372-8126-DA5B19551A5C}" type="slidenum">
              <a:rPr lang="en-US" b="1"/>
              <a:pPr/>
              <a:t>44</a:t>
            </a:fld>
            <a:endParaRPr lang="en-US" b="1"/>
          </a:p>
        </p:txBody>
      </p:sp>
      <p:sp>
        <p:nvSpPr>
          <p:cNvPr id="72707" name="Rectangle 2"/>
          <p:cNvSpPr>
            <a:spLocks noChangeArrowheads="1"/>
          </p:cNvSpPr>
          <p:nvPr/>
        </p:nvSpPr>
        <p:spPr bwMode="auto">
          <a:xfrm>
            <a:off x="76200" y="0"/>
            <a:ext cx="8839200" cy="6942926"/>
          </a:xfrm>
          <a:prstGeom prst="rect">
            <a:avLst/>
          </a:prstGeom>
          <a:noFill/>
          <a:ln w="9525">
            <a:noFill/>
            <a:miter lim="800000"/>
            <a:headEnd/>
            <a:tailEnd/>
          </a:ln>
        </p:spPr>
        <p:txBody>
          <a:bodyPr wrap="square">
            <a:spAutoFit/>
          </a:bodyPr>
          <a:lstStyle/>
          <a:p>
            <a:pPr algn="just">
              <a:lnSpc>
                <a:spcPct val="150000"/>
              </a:lnSpc>
            </a:pPr>
            <a:r>
              <a:rPr lang="en-US" sz="3000" dirty="0">
                <a:solidFill>
                  <a:srgbClr val="FF0000"/>
                </a:solidFill>
              </a:rPr>
              <a:t>Total cost (TC) </a:t>
            </a:r>
            <a:r>
              <a:rPr lang="en-US" sz="3000" dirty="0"/>
              <a:t>– the sum of total fixed and total variable cost at each output level</a:t>
            </a:r>
          </a:p>
          <a:p>
            <a:pPr algn="just">
              <a:lnSpc>
                <a:spcPct val="150000"/>
              </a:lnSpc>
            </a:pPr>
            <a:r>
              <a:rPr lang="en-US" sz="3000" dirty="0">
                <a:solidFill>
                  <a:srgbClr val="FF0000"/>
                </a:solidFill>
              </a:rPr>
              <a:t>Marginal cost (MC) </a:t>
            </a:r>
            <a:r>
              <a:rPr lang="en-US" sz="3000" dirty="0"/>
              <a:t>– the change in total cost that results from a one-unit change in output</a:t>
            </a:r>
          </a:p>
          <a:p>
            <a:pPr algn="just">
              <a:lnSpc>
                <a:spcPct val="150000"/>
              </a:lnSpc>
            </a:pPr>
            <a:r>
              <a:rPr lang="en-US" sz="3000" dirty="0">
                <a:solidFill>
                  <a:srgbClr val="FF0000"/>
                </a:solidFill>
              </a:rPr>
              <a:t>Average fixed cost (AFC) </a:t>
            </a:r>
            <a:r>
              <a:rPr lang="en-US" sz="3000" dirty="0"/>
              <a:t>– total fixed cost divided by the amount of output</a:t>
            </a:r>
          </a:p>
          <a:p>
            <a:pPr algn="just">
              <a:lnSpc>
                <a:spcPct val="150000"/>
              </a:lnSpc>
            </a:pPr>
            <a:r>
              <a:rPr lang="en-US" sz="3000" dirty="0">
                <a:solidFill>
                  <a:srgbClr val="FF0000"/>
                </a:solidFill>
              </a:rPr>
              <a:t>Average variable cost (AVC) </a:t>
            </a:r>
            <a:r>
              <a:rPr lang="en-US" sz="3000" dirty="0"/>
              <a:t>– total variable cost divided by the amount of output</a:t>
            </a:r>
          </a:p>
          <a:p>
            <a:pPr algn="just">
              <a:lnSpc>
                <a:spcPct val="150000"/>
              </a:lnSpc>
            </a:pPr>
            <a:r>
              <a:rPr lang="en-US" sz="3000" dirty="0">
                <a:solidFill>
                  <a:srgbClr val="FF0000"/>
                </a:solidFill>
              </a:rPr>
              <a:t>Average total cost (ATC) </a:t>
            </a:r>
            <a:r>
              <a:rPr lang="en-US" sz="3000" dirty="0"/>
              <a:t>– total cost divided by the output</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685800" y="609600"/>
            <a:ext cx="7772400" cy="914400"/>
          </a:xfrm>
        </p:spPr>
        <p:txBody>
          <a:bodyPr/>
          <a:lstStyle/>
          <a:p>
            <a:r>
              <a:rPr lang="en-US" smtClean="0"/>
              <a:t>Short-Run Cost Functions</a:t>
            </a:r>
          </a:p>
        </p:txBody>
      </p:sp>
      <p:sp>
        <p:nvSpPr>
          <p:cNvPr id="73730" name="Date Placeholder 2"/>
          <p:cNvSpPr>
            <a:spLocks noGrp="1"/>
          </p:cNvSpPr>
          <p:nvPr>
            <p:ph type="dt" sz="half" idx="10"/>
          </p:nvPr>
        </p:nvSpPr>
        <p:spPr bwMode="auto">
          <a:xfrm>
            <a:off x="685800" y="6477000"/>
            <a:ext cx="7772400" cy="228600"/>
          </a:xfrm>
          <a:prstGeom prst="rect">
            <a:avLst/>
          </a:prstGeom>
          <a:noFill/>
          <a:ln>
            <a:miter lim="800000"/>
            <a:headEnd/>
            <a:tailEnd/>
          </a:ln>
        </p:spPr>
        <p:txBody>
          <a:bodyPr/>
          <a:lstStyle/>
          <a:p>
            <a:r>
              <a:rPr lang="en-US"/>
              <a:t>  </a:t>
            </a:r>
            <a:r>
              <a:rPr lang="en-US">
                <a:cs typeface="Times New Roman" pitchFamily="18" charset="0"/>
              </a:rPr>
              <a:t>.</a:t>
            </a:r>
            <a:r>
              <a:rPr lang="en-US"/>
              <a:t>	</a:t>
            </a:r>
            <a:r>
              <a:rPr lang="en-US" b="1"/>
              <a:t>Slide </a:t>
            </a:r>
            <a:fld id="{C964D598-0B80-4DA6-896D-45FB28160AA8}" type="slidenum">
              <a:rPr lang="en-US" b="1"/>
              <a:pPr/>
              <a:t>45</a:t>
            </a:fld>
            <a:endParaRPr lang="en-US" b="1"/>
          </a:p>
        </p:txBody>
      </p:sp>
      <p:sp>
        <p:nvSpPr>
          <p:cNvPr id="73732" name="Text Box 3"/>
          <p:cNvSpPr txBox="1">
            <a:spLocks noChangeArrowheads="1"/>
          </p:cNvSpPr>
          <p:nvPr/>
        </p:nvSpPr>
        <p:spPr bwMode="auto">
          <a:xfrm>
            <a:off x="685800" y="1524000"/>
            <a:ext cx="7391400" cy="4609788"/>
          </a:xfrm>
          <a:prstGeom prst="rect">
            <a:avLst/>
          </a:prstGeom>
          <a:noFill/>
          <a:ln w="9525">
            <a:noFill/>
            <a:miter lim="800000"/>
            <a:headEnd/>
            <a:tailEnd/>
          </a:ln>
        </p:spPr>
        <p:txBody>
          <a:bodyPr>
            <a:spAutoFit/>
          </a:bodyPr>
          <a:lstStyle/>
          <a:p>
            <a:pPr algn="just">
              <a:lnSpc>
                <a:spcPct val="150000"/>
              </a:lnSpc>
              <a:spcBef>
                <a:spcPct val="50000"/>
              </a:spcBef>
            </a:pPr>
            <a:r>
              <a:rPr lang="en-US" sz="4000" b="1" dirty="0"/>
              <a:t>Total Cost = TC = f(Q)</a:t>
            </a:r>
          </a:p>
          <a:p>
            <a:pPr algn="just">
              <a:lnSpc>
                <a:spcPct val="150000"/>
              </a:lnSpc>
              <a:spcBef>
                <a:spcPct val="50000"/>
              </a:spcBef>
            </a:pPr>
            <a:r>
              <a:rPr lang="en-US" sz="4000" b="1" dirty="0"/>
              <a:t>Total Fixed Cost = TFC</a:t>
            </a:r>
          </a:p>
          <a:p>
            <a:pPr algn="just">
              <a:lnSpc>
                <a:spcPct val="150000"/>
              </a:lnSpc>
              <a:spcBef>
                <a:spcPct val="50000"/>
              </a:spcBef>
            </a:pPr>
            <a:r>
              <a:rPr lang="en-US" sz="4000" b="1" dirty="0"/>
              <a:t>Total Variable Cost = TVC</a:t>
            </a:r>
          </a:p>
          <a:p>
            <a:pPr algn="just">
              <a:lnSpc>
                <a:spcPct val="150000"/>
              </a:lnSpc>
              <a:spcBef>
                <a:spcPct val="50000"/>
              </a:spcBef>
            </a:pPr>
            <a:r>
              <a:rPr lang="en-US" sz="4000" b="1" dirty="0"/>
              <a:t>TC = TFC + TVC</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xfrm>
            <a:off x="685800" y="609600"/>
            <a:ext cx="7772400" cy="914400"/>
          </a:xfrm>
        </p:spPr>
        <p:txBody>
          <a:bodyPr/>
          <a:lstStyle/>
          <a:p>
            <a:r>
              <a:rPr lang="en-US" smtClean="0"/>
              <a:t>Short-Run Cost Functions</a:t>
            </a:r>
          </a:p>
        </p:txBody>
      </p:sp>
      <p:sp>
        <p:nvSpPr>
          <p:cNvPr id="74754" name="Date Placeholder 2"/>
          <p:cNvSpPr>
            <a:spLocks noGrp="1"/>
          </p:cNvSpPr>
          <p:nvPr>
            <p:ph type="dt" sz="half" idx="10"/>
          </p:nvPr>
        </p:nvSpPr>
        <p:spPr bwMode="auto">
          <a:xfrm>
            <a:off x="685800" y="6477000"/>
            <a:ext cx="7772400" cy="228600"/>
          </a:xfrm>
          <a:prstGeom prst="rect">
            <a:avLst/>
          </a:prstGeom>
          <a:noFill/>
          <a:ln>
            <a:miter lim="800000"/>
            <a:headEnd/>
            <a:tailEnd/>
          </a:ln>
        </p:spPr>
        <p:txBody>
          <a:bodyPr/>
          <a:lstStyle/>
          <a:p>
            <a:r>
              <a:rPr lang="en-US"/>
              <a:t>  </a:t>
            </a:r>
            <a:r>
              <a:rPr lang="en-US">
                <a:cs typeface="Times New Roman" pitchFamily="18" charset="0"/>
              </a:rPr>
              <a:t>.</a:t>
            </a:r>
            <a:r>
              <a:rPr lang="en-US"/>
              <a:t>	</a:t>
            </a:r>
            <a:r>
              <a:rPr lang="en-US" b="1"/>
              <a:t>Slide </a:t>
            </a:r>
            <a:fld id="{CF42E732-6634-418C-961B-B3EEA4CFBB4F}" type="slidenum">
              <a:rPr lang="en-US" b="1"/>
              <a:pPr/>
              <a:t>46</a:t>
            </a:fld>
            <a:endParaRPr lang="en-US" b="1"/>
          </a:p>
        </p:txBody>
      </p:sp>
      <p:sp>
        <p:nvSpPr>
          <p:cNvPr id="74756" name="Text Box 3"/>
          <p:cNvSpPr txBox="1">
            <a:spLocks noChangeArrowheads="1"/>
          </p:cNvSpPr>
          <p:nvPr/>
        </p:nvSpPr>
        <p:spPr bwMode="auto">
          <a:xfrm>
            <a:off x="685800" y="1466900"/>
            <a:ext cx="7391400" cy="4400500"/>
          </a:xfrm>
          <a:prstGeom prst="rect">
            <a:avLst/>
          </a:prstGeom>
          <a:noFill/>
          <a:ln w="9525">
            <a:noFill/>
            <a:miter lim="800000"/>
            <a:headEnd/>
            <a:tailEnd/>
          </a:ln>
        </p:spPr>
        <p:txBody>
          <a:bodyPr>
            <a:spAutoFit/>
          </a:bodyPr>
          <a:lstStyle/>
          <a:p>
            <a:pPr algn="just">
              <a:lnSpc>
                <a:spcPct val="150000"/>
              </a:lnSpc>
              <a:spcBef>
                <a:spcPct val="50000"/>
              </a:spcBef>
            </a:pPr>
            <a:r>
              <a:rPr lang="en-US" sz="3000" b="1" dirty="0"/>
              <a:t>Average Total Cost = ATC = TC/Q</a:t>
            </a:r>
          </a:p>
          <a:p>
            <a:pPr algn="just">
              <a:lnSpc>
                <a:spcPct val="150000"/>
              </a:lnSpc>
              <a:spcBef>
                <a:spcPct val="50000"/>
              </a:spcBef>
            </a:pPr>
            <a:r>
              <a:rPr lang="en-US" sz="3000" b="1" dirty="0"/>
              <a:t>Average Fixed Cost = AFC = TFC/Q</a:t>
            </a:r>
          </a:p>
          <a:p>
            <a:pPr algn="just">
              <a:lnSpc>
                <a:spcPct val="150000"/>
              </a:lnSpc>
              <a:spcBef>
                <a:spcPct val="50000"/>
              </a:spcBef>
            </a:pPr>
            <a:r>
              <a:rPr lang="en-US" sz="3000" b="1" dirty="0"/>
              <a:t>Average Variable Cost = AVC = TVC/Q</a:t>
            </a:r>
          </a:p>
          <a:p>
            <a:pPr algn="just">
              <a:lnSpc>
                <a:spcPct val="150000"/>
              </a:lnSpc>
              <a:spcBef>
                <a:spcPct val="50000"/>
              </a:spcBef>
            </a:pPr>
            <a:r>
              <a:rPr lang="en-US" sz="3000" b="1" dirty="0"/>
              <a:t>ATC = AFC + AVC</a:t>
            </a:r>
          </a:p>
          <a:p>
            <a:pPr algn="just">
              <a:lnSpc>
                <a:spcPct val="150000"/>
              </a:lnSpc>
              <a:spcBef>
                <a:spcPct val="50000"/>
              </a:spcBef>
            </a:pPr>
            <a:r>
              <a:rPr lang="en-US" sz="3000" b="1" dirty="0"/>
              <a:t>Marginal Cost = </a:t>
            </a:r>
            <a:r>
              <a:rPr lang="en-US" sz="3000" b="1" dirty="0">
                <a:sym typeface="Symbol" pitchFamily="18" charset="2"/>
              </a:rPr>
              <a:t></a:t>
            </a:r>
            <a:r>
              <a:rPr lang="en-US" sz="3000" b="1" dirty="0"/>
              <a:t>TC/</a:t>
            </a:r>
            <a:r>
              <a:rPr lang="en-US" sz="3000" b="1" dirty="0">
                <a:sym typeface="Symbol" pitchFamily="18" charset="2"/>
              </a:rPr>
              <a:t></a:t>
            </a:r>
            <a:r>
              <a:rPr lang="en-US" sz="3000" b="1" dirty="0"/>
              <a:t>Q = </a:t>
            </a:r>
            <a:r>
              <a:rPr lang="en-US" sz="3000" b="1" dirty="0">
                <a:sym typeface="Symbol" pitchFamily="18" charset="2"/>
              </a:rPr>
              <a:t></a:t>
            </a:r>
            <a:r>
              <a:rPr lang="en-US" sz="3000" b="1" dirty="0"/>
              <a:t>TVC/</a:t>
            </a:r>
            <a:r>
              <a:rPr lang="en-US" sz="3000" b="1" dirty="0">
                <a:sym typeface="Symbol" pitchFamily="18" charset="2"/>
              </a:rPr>
              <a:t></a:t>
            </a:r>
            <a:r>
              <a:rPr lang="en-US" sz="3000" b="1" dirty="0"/>
              <a:t>Q</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1026"/>
          <p:cNvSpPr>
            <a:spLocks noGrp="1" noChangeArrowheads="1"/>
          </p:cNvSpPr>
          <p:nvPr>
            <p:ph type="title"/>
          </p:nvPr>
        </p:nvSpPr>
        <p:spPr>
          <a:xfrm>
            <a:off x="685800" y="609600"/>
            <a:ext cx="7772400" cy="914400"/>
          </a:xfrm>
        </p:spPr>
        <p:txBody>
          <a:bodyPr/>
          <a:lstStyle/>
          <a:p>
            <a:r>
              <a:rPr lang="en-US" smtClean="0"/>
              <a:t>Short-Run Cost Functions</a:t>
            </a:r>
          </a:p>
        </p:txBody>
      </p:sp>
      <p:sp>
        <p:nvSpPr>
          <p:cNvPr id="75778" name="Date Placeholder 2"/>
          <p:cNvSpPr>
            <a:spLocks noGrp="1"/>
          </p:cNvSpPr>
          <p:nvPr>
            <p:ph type="dt" sz="half" idx="10"/>
          </p:nvPr>
        </p:nvSpPr>
        <p:spPr bwMode="auto">
          <a:xfrm>
            <a:off x="685800" y="6477000"/>
            <a:ext cx="7772400" cy="228600"/>
          </a:xfrm>
          <a:prstGeom prst="rect">
            <a:avLst/>
          </a:prstGeom>
          <a:noFill/>
          <a:ln>
            <a:miter lim="800000"/>
            <a:headEnd/>
            <a:tailEnd/>
          </a:ln>
        </p:spPr>
        <p:txBody>
          <a:bodyPr/>
          <a:lstStyle/>
          <a:p>
            <a:r>
              <a:rPr lang="en-US"/>
              <a:t>  </a:t>
            </a:r>
            <a:r>
              <a:rPr lang="en-US">
                <a:cs typeface="Times New Roman" pitchFamily="18" charset="0"/>
              </a:rPr>
              <a:t>.</a:t>
            </a:r>
            <a:r>
              <a:rPr lang="en-US"/>
              <a:t>	</a:t>
            </a:r>
            <a:r>
              <a:rPr lang="en-US" b="1"/>
              <a:t>Slide </a:t>
            </a:r>
            <a:fld id="{95A7E273-3870-44CC-9FA5-B7FABCCD0E8E}" type="slidenum">
              <a:rPr lang="en-US" b="1"/>
              <a:pPr/>
              <a:t>47</a:t>
            </a:fld>
            <a:endParaRPr lang="en-US" b="1"/>
          </a:p>
        </p:txBody>
      </p:sp>
      <p:pic>
        <p:nvPicPr>
          <p:cNvPr id="75780" name="Picture 1027"/>
          <p:cNvPicPr>
            <a:picLocks noChangeAspect="1" noChangeArrowheads="1"/>
          </p:cNvPicPr>
          <p:nvPr/>
        </p:nvPicPr>
        <p:blipFill>
          <a:blip r:embed="rId2"/>
          <a:srcRect/>
          <a:stretch>
            <a:fillRect/>
          </a:stretch>
        </p:blipFill>
        <p:spPr bwMode="auto">
          <a:xfrm>
            <a:off x="0" y="1905000"/>
            <a:ext cx="9144000" cy="3429000"/>
          </a:xfrm>
          <a:prstGeom prst="rect">
            <a:avLst/>
          </a:prstGeom>
          <a:noFill/>
          <a:ln w="9525">
            <a:noFill/>
            <a:miter lim="800000"/>
            <a:headEnd/>
            <a:tailEnd/>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2"/>
          <p:cNvSpPr>
            <a:spLocks noGrp="1"/>
          </p:cNvSpPr>
          <p:nvPr>
            <p:ph type="dt" sz="half" idx="10"/>
          </p:nvPr>
        </p:nvSpPr>
        <p:spPr bwMode="auto">
          <a:xfrm>
            <a:off x="685800" y="6477000"/>
            <a:ext cx="7772400" cy="228600"/>
          </a:xfrm>
          <a:prstGeom prst="rect">
            <a:avLst/>
          </a:prstGeom>
          <a:noFill/>
          <a:ln>
            <a:miter lim="800000"/>
            <a:headEnd/>
            <a:tailEnd/>
          </a:ln>
        </p:spPr>
        <p:txBody>
          <a:bodyPr/>
          <a:lstStyle/>
          <a:p>
            <a:r>
              <a:rPr lang="en-US"/>
              <a:t>  </a:t>
            </a:r>
            <a:r>
              <a:rPr lang="en-US">
                <a:cs typeface="Times New Roman" pitchFamily="18" charset="0"/>
              </a:rPr>
              <a:t>.</a:t>
            </a:r>
            <a:r>
              <a:rPr lang="en-US"/>
              <a:t>	</a:t>
            </a:r>
            <a:r>
              <a:rPr lang="en-US" b="1"/>
              <a:t>Slide </a:t>
            </a:r>
            <a:fld id="{9FCCED53-4F28-49B9-933C-CD7475427BF8}" type="slidenum">
              <a:rPr lang="en-US" b="1"/>
              <a:pPr/>
              <a:t>48</a:t>
            </a:fld>
            <a:endParaRPr lang="en-US" b="1"/>
          </a:p>
        </p:txBody>
      </p:sp>
      <p:pic>
        <p:nvPicPr>
          <p:cNvPr id="76803" name="Picture 4" descr="Fig0701"/>
          <p:cNvPicPr>
            <a:picLocks noChangeAspect="1" noChangeArrowheads="1"/>
          </p:cNvPicPr>
          <p:nvPr/>
        </p:nvPicPr>
        <p:blipFill>
          <a:blip r:embed="rId2"/>
          <a:srcRect/>
          <a:stretch>
            <a:fillRect/>
          </a:stretch>
        </p:blipFill>
        <p:spPr bwMode="auto">
          <a:xfrm>
            <a:off x="1828800" y="28775"/>
            <a:ext cx="5410200" cy="6837666"/>
          </a:xfrm>
          <a:prstGeom prst="rect">
            <a:avLst/>
          </a:prstGeom>
          <a:noFill/>
          <a:ln w="9525">
            <a:noFill/>
            <a:miter lim="800000"/>
            <a:headEnd/>
            <a:tailEnd/>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1"/>
          <p:cNvSpPr>
            <a:spLocks noGrp="1"/>
          </p:cNvSpPr>
          <p:nvPr>
            <p:ph type="dt" sz="half" idx="10"/>
          </p:nvPr>
        </p:nvSpPr>
        <p:spPr bwMode="auto">
          <a:xfrm>
            <a:off x="685800" y="6477000"/>
            <a:ext cx="7772400" cy="228600"/>
          </a:xfrm>
          <a:prstGeom prst="rect">
            <a:avLst/>
          </a:prstGeom>
          <a:noFill/>
          <a:ln>
            <a:miter lim="800000"/>
            <a:headEnd/>
            <a:tailEnd/>
          </a:ln>
        </p:spPr>
        <p:txBody>
          <a:bodyPr/>
          <a:lstStyle/>
          <a:p>
            <a:r>
              <a:rPr lang="en-US"/>
              <a:t>  </a:t>
            </a:r>
            <a:r>
              <a:rPr lang="en-US">
                <a:cs typeface="Times New Roman" pitchFamily="18" charset="0"/>
              </a:rPr>
              <a:t>.</a:t>
            </a:r>
            <a:r>
              <a:rPr lang="en-US"/>
              <a:t>	</a:t>
            </a:r>
            <a:r>
              <a:rPr lang="en-US" b="1"/>
              <a:t>Slide </a:t>
            </a:r>
            <a:fld id="{76F65301-A43E-4FA2-A5B3-AB226A79BC7A}" type="slidenum">
              <a:rPr lang="en-US" b="1"/>
              <a:pPr/>
              <a:t>49</a:t>
            </a:fld>
            <a:endParaRPr lang="en-US" b="1"/>
          </a:p>
        </p:txBody>
      </p:sp>
      <p:sp>
        <p:nvSpPr>
          <p:cNvPr id="7172" name="Date Placeholder 4"/>
          <p:cNvSpPr txBox="1">
            <a:spLocks/>
          </p:cNvSpPr>
          <p:nvPr/>
        </p:nvSpPr>
        <p:spPr bwMode="auto">
          <a:xfrm>
            <a:off x="7010400" y="6553200"/>
            <a:ext cx="1905000" cy="304800"/>
          </a:xfrm>
          <a:prstGeom prst="rect">
            <a:avLst/>
          </a:prstGeom>
          <a:noFill/>
          <a:ln w="9525">
            <a:noFill/>
            <a:miter lim="800000"/>
            <a:headEnd/>
            <a:tailEnd/>
          </a:ln>
        </p:spPr>
        <p:txBody>
          <a:bodyPr/>
          <a:lstStyle/>
          <a:p>
            <a:pPr eaLnBrk="0" hangingPunct="0">
              <a:spcBef>
                <a:spcPts val="500"/>
              </a:spcBef>
              <a:spcAft>
                <a:spcPts val="500"/>
              </a:spcAft>
              <a:tabLst>
                <a:tab pos="7542213" algn="r"/>
              </a:tabLst>
            </a:pPr>
            <a:r>
              <a:rPr lang="en-US" sz="900"/>
              <a:t>  </a:t>
            </a:r>
          </a:p>
        </p:txBody>
      </p:sp>
      <p:sp>
        <p:nvSpPr>
          <p:cNvPr id="6" name="Rectangle 2"/>
          <p:cNvSpPr txBox="1">
            <a:spLocks noChangeArrowheads="1"/>
          </p:cNvSpPr>
          <p:nvPr/>
        </p:nvSpPr>
        <p:spPr>
          <a:xfrm>
            <a:off x="457200" y="533400"/>
            <a:ext cx="8001000" cy="1143000"/>
          </a:xfrm>
          <a:prstGeom prst="rect">
            <a:avLst/>
          </a:prstGeom>
        </p:spPr>
        <p:txBody>
          <a:bodyPr/>
          <a:lstStyle/>
          <a:p>
            <a:pPr>
              <a:defRPr/>
            </a:pPr>
            <a:r>
              <a:rPr lang="en-US" sz="4400" b="1" kern="0" dirty="0">
                <a:solidFill>
                  <a:schemeClr val="tx2"/>
                </a:solidFill>
                <a:latin typeface="+mj-lt"/>
                <a:ea typeface="+mj-ea"/>
                <a:cs typeface="+mj-cs"/>
              </a:rPr>
              <a:t>Behind Cost Relationships</a:t>
            </a:r>
          </a:p>
        </p:txBody>
      </p:sp>
      <p:sp>
        <p:nvSpPr>
          <p:cNvPr id="7" name="Rectangle 3"/>
          <p:cNvSpPr txBox="1">
            <a:spLocks noChangeArrowheads="1"/>
          </p:cNvSpPr>
          <p:nvPr/>
        </p:nvSpPr>
        <p:spPr>
          <a:xfrm>
            <a:off x="457200" y="2133600"/>
            <a:ext cx="3924300" cy="3733800"/>
          </a:xfrm>
          <a:prstGeom prst="rect">
            <a:avLst/>
          </a:prstGeom>
        </p:spPr>
        <p:txBody>
          <a:bodyPr/>
          <a:lstStyle/>
          <a:p>
            <a:pPr marL="342900" indent="-342900" algn="just">
              <a:spcBef>
                <a:spcPct val="20000"/>
              </a:spcBef>
              <a:buFontTx/>
              <a:buChar char="•"/>
              <a:defRPr/>
            </a:pPr>
            <a:r>
              <a:rPr lang="en-US" sz="2400" kern="0" dirty="0">
                <a:latin typeface="+mn-lt"/>
              </a:rPr>
              <a:t>The shape of the TVC curve is determined by the shape of the TP curve, which in turn reflects diminishing marginal returns.</a:t>
            </a:r>
          </a:p>
        </p:txBody>
      </p:sp>
      <p:graphicFrame>
        <p:nvGraphicFramePr>
          <p:cNvPr id="7170" name="Object 4"/>
          <p:cNvGraphicFramePr>
            <a:graphicFrameLocks noChangeAspect="1"/>
          </p:cNvGraphicFramePr>
          <p:nvPr/>
        </p:nvGraphicFramePr>
        <p:xfrm>
          <a:off x="4991100" y="2670175"/>
          <a:ext cx="3924300" cy="3116263"/>
        </p:xfrm>
        <a:graphic>
          <a:graphicData uri="http://schemas.openxmlformats.org/presentationml/2006/ole">
            <p:oleObj spid="_x0000_s1026" name="Photo Editor Photo" r:id="rId3" imgW="5830114" imgH="4629796" progId="MSPhotoEd.3">
              <p:embed/>
            </p:oleObj>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0"/>
            <a:ext cx="4572000" cy="1107996"/>
          </a:xfrm>
          <a:prstGeom prst="rect">
            <a:avLst/>
          </a:prstGeom>
        </p:spPr>
        <p:txBody>
          <a:bodyPr>
            <a:spAutoFit/>
          </a:bodyPr>
          <a:lstStyle/>
          <a:p>
            <a:pPr marL="1143000" indent="-1143000" algn="just"/>
            <a:r>
              <a:rPr lang="en-US" sz="6600" b="1" dirty="0" smtClean="0"/>
              <a:t>Land</a:t>
            </a:r>
            <a:endParaRPr lang="en-US" sz="6600" b="1" dirty="0"/>
          </a:p>
        </p:txBody>
      </p:sp>
      <p:sp>
        <p:nvSpPr>
          <p:cNvPr id="3" name="Rectangle 2"/>
          <p:cNvSpPr/>
          <p:nvPr/>
        </p:nvSpPr>
        <p:spPr>
          <a:xfrm>
            <a:off x="228600" y="1143000"/>
            <a:ext cx="8610600" cy="3693319"/>
          </a:xfrm>
          <a:prstGeom prst="rect">
            <a:avLst/>
          </a:prstGeom>
        </p:spPr>
        <p:txBody>
          <a:bodyPr wrap="square">
            <a:spAutoFit/>
          </a:bodyPr>
          <a:lstStyle/>
          <a:p>
            <a:pPr marL="1143000" indent="-1143000" algn="just"/>
            <a:r>
              <a:rPr lang="en-US" sz="2500" b="1" dirty="0" smtClean="0">
                <a:latin typeface="Times New Roman" pitchFamily="18" charset="0"/>
                <a:cs typeface="Times New Roman" pitchFamily="18" charset="0"/>
              </a:rPr>
              <a:t>Not limited to soil or earth surface but includes –all free gift </a:t>
            </a:r>
          </a:p>
          <a:p>
            <a:pPr marL="1143000" indent="-1143000" algn="just"/>
            <a:r>
              <a:rPr lang="en-US" sz="2500" b="1" dirty="0" smtClean="0">
                <a:latin typeface="Times New Roman" pitchFamily="18" charset="0"/>
                <a:cs typeface="Times New Roman" pitchFamily="18" charset="0"/>
              </a:rPr>
              <a:t>of nature , water, air, natural vegetation etc.</a:t>
            </a:r>
          </a:p>
          <a:p>
            <a:pPr marL="1143000" indent="-1143000" algn="just"/>
            <a:endParaRPr lang="en-US" sz="1100" b="1" dirty="0" smtClean="0">
              <a:latin typeface="Times New Roman" pitchFamily="18" charset="0"/>
              <a:cs typeface="Times New Roman" pitchFamily="18" charset="0"/>
            </a:endParaRPr>
          </a:p>
          <a:p>
            <a:pPr marL="1143000" indent="-1143000" algn="just"/>
            <a:r>
              <a:rPr lang="en-US" sz="2800" b="1" dirty="0" smtClean="0">
                <a:latin typeface="Times New Roman" pitchFamily="18" charset="0"/>
                <a:cs typeface="Times New Roman" pitchFamily="18" charset="0"/>
              </a:rPr>
              <a:t>Characteristics</a:t>
            </a:r>
          </a:p>
          <a:p>
            <a:pPr marL="1143000" indent="-1143000" algn="just"/>
            <a:endParaRPr lang="en-US" sz="1000" b="1" dirty="0" smtClean="0">
              <a:latin typeface="Times New Roman" pitchFamily="18" charset="0"/>
              <a:cs typeface="Times New Roman" pitchFamily="18" charset="0"/>
            </a:endParaRPr>
          </a:p>
          <a:p>
            <a:pPr marL="1143000" indent="-1143000" algn="just"/>
            <a:endParaRPr lang="en-US" sz="200" b="1" u="sng" dirty="0" smtClean="0">
              <a:latin typeface="Times New Roman" pitchFamily="18" charset="0"/>
              <a:cs typeface="Times New Roman" pitchFamily="18" charset="0"/>
            </a:endParaRPr>
          </a:p>
          <a:p>
            <a:pPr marL="1143000" indent="-1143000" algn="just"/>
            <a:r>
              <a:rPr lang="en-US" sz="2500" b="1" dirty="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1. Nature Gifts</a:t>
            </a:r>
          </a:p>
          <a:p>
            <a:pPr marL="1143000" indent="-1143000" algn="just"/>
            <a:r>
              <a:rPr lang="en-US" sz="2500" dirty="0" smtClean="0">
                <a:latin typeface="Times New Roman" pitchFamily="18" charset="0"/>
                <a:cs typeface="Times New Roman" pitchFamily="18" charset="0"/>
              </a:rPr>
              <a:t>	2. Supply is fixed </a:t>
            </a:r>
          </a:p>
          <a:p>
            <a:pPr marL="1143000" indent="-1143000" algn="just"/>
            <a:r>
              <a:rPr lang="en-US" sz="2500" dirty="0" smtClean="0">
                <a:latin typeface="Times New Roman" pitchFamily="18" charset="0"/>
                <a:cs typeface="Times New Roman" pitchFamily="18" charset="0"/>
              </a:rPr>
              <a:t>	3. Indestructible power</a:t>
            </a:r>
          </a:p>
          <a:p>
            <a:pPr marL="1143000" indent="-1143000" algn="just"/>
            <a:r>
              <a:rPr lang="en-US" sz="2500" dirty="0" smtClean="0">
                <a:latin typeface="Times New Roman" pitchFamily="18" charset="0"/>
                <a:cs typeface="Times New Roman" pitchFamily="18" charset="0"/>
              </a:rPr>
              <a:t>	4. Passive factors</a:t>
            </a:r>
          </a:p>
          <a:p>
            <a:pPr marL="1143000" indent="-1143000" algn="just"/>
            <a:r>
              <a:rPr lang="en-US" sz="2500" dirty="0" smtClean="0">
                <a:latin typeface="Times New Roman" pitchFamily="18" charset="0"/>
                <a:cs typeface="Times New Roman" pitchFamily="18" charset="0"/>
              </a:rPr>
              <a:t>	5. Different uses</a:t>
            </a:r>
            <a:endParaRPr lang="en-US" sz="2500" dirty="0">
              <a:latin typeface="Times New Roman" pitchFamily="18" charset="0"/>
              <a:cs typeface="Times New Roman" pitchFamily="18" charset="0"/>
            </a:endParaRPr>
          </a:p>
        </p:txBody>
      </p:sp>
      <p:pic>
        <p:nvPicPr>
          <p:cNvPr id="5"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1"/>
          <p:cNvSpPr>
            <a:spLocks noGrp="1"/>
          </p:cNvSpPr>
          <p:nvPr>
            <p:ph type="dt" sz="half" idx="10"/>
          </p:nvPr>
        </p:nvSpPr>
        <p:spPr bwMode="auto">
          <a:xfrm>
            <a:off x="685800" y="6477000"/>
            <a:ext cx="7772400" cy="228600"/>
          </a:xfrm>
          <a:prstGeom prst="rect">
            <a:avLst/>
          </a:prstGeom>
          <a:noFill/>
          <a:ln>
            <a:miter lim="800000"/>
            <a:headEnd/>
            <a:tailEnd/>
          </a:ln>
        </p:spPr>
        <p:txBody>
          <a:bodyPr/>
          <a:lstStyle/>
          <a:p>
            <a:r>
              <a:rPr lang="en-US"/>
              <a:t>  </a:t>
            </a:r>
            <a:r>
              <a:rPr lang="en-US">
                <a:cs typeface="Times New Roman" pitchFamily="18" charset="0"/>
              </a:rPr>
              <a:t>.</a:t>
            </a:r>
            <a:r>
              <a:rPr lang="en-US"/>
              <a:t>	</a:t>
            </a:r>
            <a:r>
              <a:rPr lang="en-US" b="1"/>
              <a:t>Slide </a:t>
            </a:r>
            <a:fld id="{FB3B0C04-96C6-489F-838D-467ECE2340C3}" type="slidenum">
              <a:rPr lang="en-US" b="1"/>
              <a:pPr/>
              <a:t>50</a:t>
            </a:fld>
            <a:endParaRPr lang="en-US" b="1"/>
          </a:p>
        </p:txBody>
      </p:sp>
      <p:graphicFrame>
        <p:nvGraphicFramePr>
          <p:cNvPr id="8194" name="Object 3"/>
          <p:cNvGraphicFramePr>
            <a:graphicFrameLocks noChangeAspect="1"/>
          </p:cNvGraphicFramePr>
          <p:nvPr/>
        </p:nvGraphicFramePr>
        <p:xfrm>
          <a:off x="1752600" y="1262332"/>
          <a:ext cx="4870450" cy="5595668"/>
        </p:xfrm>
        <a:graphic>
          <a:graphicData uri="http://schemas.openxmlformats.org/presentationml/2006/ole">
            <p:oleObj spid="_x0000_s2050" name="Photo Editor Photo" r:id="rId3" imgW="5114286" imgH="8104762" progId="MSPhotoEd.3">
              <p:embed/>
            </p:oleObj>
          </a:graphicData>
        </a:graphic>
      </p:graphicFrame>
      <p:sp>
        <p:nvSpPr>
          <p:cNvPr id="8196" name="Rectangle 3"/>
          <p:cNvSpPr>
            <a:spLocks noChangeArrowheads="1"/>
          </p:cNvSpPr>
          <p:nvPr/>
        </p:nvSpPr>
        <p:spPr bwMode="auto">
          <a:xfrm>
            <a:off x="533400" y="533400"/>
            <a:ext cx="4788170" cy="707886"/>
          </a:xfrm>
          <a:prstGeom prst="rect">
            <a:avLst/>
          </a:prstGeom>
          <a:noFill/>
          <a:ln w="9525">
            <a:noFill/>
            <a:miter lim="800000"/>
            <a:headEnd/>
            <a:tailEnd/>
          </a:ln>
        </p:spPr>
        <p:txBody>
          <a:bodyPr wrap="none">
            <a:spAutoFit/>
          </a:bodyPr>
          <a:lstStyle/>
          <a:p>
            <a:r>
              <a:rPr lang="en-US" sz="4000" dirty="0"/>
              <a:t>Short-Run Cost Curves </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1"/>
          <p:cNvSpPr>
            <a:spLocks noGrp="1"/>
          </p:cNvSpPr>
          <p:nvPr>
            <p:ph type="dt" sz="half" idx="10"/>
          </p:nvPr>
        </p:nvSpPr>
        <p:spPr bwMode="auto">
          <a:xfrm>
            <a:off x="685800" y="6477000"/>
            <a:ext cx="7772400" cy="228600"/>
          </a:xfrm>
          <a:prstGeom prst="rect">
            <a:avLst/>
          </a:prstGeom>
          <a:noFill/>
          <a:ln>
            <a:miter lim="800000"/>
            <a:headEnd/>
            <a:tailEnd/>
          </a:ln>
        </p:spPr>
        <p:txBody>
          <a:bodyPr/>
          <a:lstStyle/>
          <a:p>
            <a:r>
              <a:rPr lang="en-US"/>
              <a:t>  </a:t>
            </a:r>
            <a:r>
              <a:rPr lang="en-US">
                <a:cs typeface="Times New Roman" pitchFamily="18" charset="0"/>
              </a:rPr>
              <a:t>.</a:t>
            </a:r>
            <a:r>
              <a:rPr lang="en-US"/>
              <a:t>	</a:t>
            </a:r>
            <a:r>
              <a:rPr lang="en-US" b="1"/>
              <a:t>Slide </a:t>
            </a:r>
            <a:fld id="{B310BAE1-DB8D-4EE5-AFE2-1BE2D7969303}" type="slidenum">
              <a:rPr lang="en-US" b="1"/>
              <a:pPr/>
              <a:t>51</a:t>
            </a:fld>
            <a:endParaRPr lang="en-US" b="1"/>
          </a:p>
        </p:txBody>
      </p:sp>
      <p:sp>
        <p:nvSpPr>
          <p:cNvPr id="77827" name="Rectangle 2"/>
          <p:cNvSpPr>
            <a:spLocks noChangeArrowheads="1"/>
          </p:cNvSpPr>
          <p:nvPr/>
        </p:nvSpPr>
        <p:spPr bwMode="auto">
          <a:xfrm>
            <a:off x="1143000" y="2362200"/>
            <a:ext cx="6705600" cy="3539430"/>
          </a:xfrm>
          <a:prstGeom prst="rect">
            <a:avLst/>
          </a:prstGeom>
          <a:noFill/>
          <a:ln w="9525">
            <a:noFill/>
            <a:miter lim="800000"/>
            <a:headEnd/>
            <a:tailEnd/>
          </a:ln>
        </p:spPr>
        <p:txBody>
          <a:bodyPr>
            <a:spAutoFit/>
          </a:bodyPr>
          <a:lstStyle/>
          <a:p>
            <a:pPr algn="just"/>
            <a:r>
              <a:rPr lang="en-US" sz="3200" dirty="0"/>
              <a:t>The marginal product curve of the variable input generally rises and then falls, attributable to the law of diminishing marginal returns.</a:t>
            </a:r>
          </a:p>
          <a:p>
            <a:pPr algn="just"/>
            <a:endParaRPr lang="en-US" sz="3200" dirty="0"/>
          </a:p>
          <a:p>
            <a:pPr algn="just"/>
            <a:r>
              <a:rPr lang="en-US" sz="3200" dirty="0"/>
              <a:t>As a result, the MC curve will first fall and then rise</a:t>
            </a:r>
          </a:p>
        </p:txBody>
      </p:sp>
      <p:sp>
        <p:nvSpPr>
          <p:cNvPr id="77828" name="Rectangle 3"/>
          <p:cNvSpPr>
            <a:spLocks noChangeArrowheads="1"/>
          </p:cNvSpPr>
          <p:nvPr/>
        </p:nvSpPr>
        <p:spPr bwMode="auto">
          <a:xfrm>
            <a:off x="1219200" y="762000"/>
            <a:ext cx="4648200" cy="830997"/>
          </a:xfrm>
          <a:prstGeom prst="rect">
            <a:avLst/>
          </a:prstGeom>
          <a:noFill/>
          <a:ln w="9525">
            <a:noFill/>
            <a:miter lim="800000"/>
            <a:headEnd/>
            <a:tailEnd/>
          </a:ln>
        </p:spPr>
        <p:txBody>
          <a:bodyPr>
            <a:spAutoFit/>
          </a:bodyPr>
          <a:lstStyle/>
          <a:p>
            <a:r>
              <a:rPr lang="en-US" sz="4800" b="1" dirty="0"/>
              <a:t>Marginal Cost</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1"/>
          <p:cNvSpPr>
            <a:spLocks noGrp="1"/>
          </p:cNvSpPr>
          <p:nvPr>
            <p:ph type="dt" sz="half" idx="10"/>
          </p:nvPr>
        </p:nvSpPr>
        <p:spPr bwMode="auto">
          <a:xfrm>
            <a:off x="685800" y="6477000"/>
            <a:ext cx="7772400" cy="228600"/>
          </a:xfrm>
          <a:prstGeom prst="rect">
            <a:avLst/>
          </a:prstGeom>
          <a:noFill/>
          <a:ln>
            <a:miter lim="800000"/>
            <a:headEnd/>
            <a:tailEnd/>
          </a:ln>
        </p:spPr>
        <p:txBody>
          <a:bodyPr/>
          <a:lstStyle/>
          <a:p>
            <a:r>
              <a:rPr lang="en-US"/>
              <a:t>  </a:t>
            </a:r>
            <a:r>
              <a:rPr lang="en-US">
                <a:cs typeface="Times New Roman" pitchFamily="18" charset="0"/>
              </a:rPr>
              <a:t>.</a:t>
            </a:r>
            <a:r>
              <a:rPr lang="en-US"/>
              <a:t>	</a:t>
            </a:r>
            <a:r>
              <a:rPr lang="en-US" b="1"/>
              <a:t>Slide </a:t>
            </a:r>
            <a:fld id="{CAD9C2B6-2652-4D62-9024-9AF0421B8999}" type="slidenum">
              <a:rPr lang="en-US" b="1"/>
              <a:pPr/>
              <a:t>52</a:t>
            </a:fld>
            <a:endParaRPr lang="en-US" b="1"/>
          </a:p>
        </p:txBody>
      </p:sp>
      <p:sp>
        <p:nvSpPr>
          <p:cNvPr id="78851" name="Rectangle 2"/>
          <p:cNvSpPr>
            <a:spLocks noChangeArrowheads="1"/>
          </p:cNvSpPr>
          <p:nvPr/>
        </p:nvSpPr>
        <p:spPr bwMode="auto">
          <a:xfrm>
            <a:off x="1066800" y="1981200"/>
            <a:ext cx="8077200" cy="4745915"/>
          </a:xfrm>
          <a:prstGeom prst="rect">
            <a:avLst/>
          </a:prstGeom>
          <a:noFill/>
          <a:ln w="9525">
            <a:noFill/>
            <a:miter lim="800000"/>
            <a:headEnd/>
            <a:tailEnd/>
          </a:ln>
        </p:spPr>
        <p:txBody>
          <a:bodyPr wrap="square">
            <a:spAutoFit/>
          </a:bodyPr>
          <a:lstStyle/>
          <a:p>
            <a:pPr algn="just">
              <a:lnSpc>
                <a:spcPct val="90000"/>
              </a:lnSpc>
            </a:pPr>
            <a:r>
              <a:rPr lang="en-US" sz="2800" dirty="0"/>
              <a:t>The average product curve rises, reaches a maximum, and then falls, due to the law of diminishing marginal productivity.</a:t>
            </a:r>
          </a:p>
          <a:p>
            <a:pPr algn="just">
              <a:lnSpc>
                <a:spcPct val="90000"/>
              </a:lnSpc>
            </a:pPr>
            <a:endParaRPr lang="en-US" sz="2800" dirty="0"/>
          </a:p>
          <a:p>
            <a:pPr algn="just">
              <a:lnSpc>
                <a:spcPct val="90000"/>
              </a:lnSpc>
            </a:pPr>
            <a:r>
              <a:rPr lang="en-US" sz="2800" dirty="0"/>
              <a:t>As a result, the AVC curve will fall and then rise.</a:t>
            </a:r>
          </a:p>
          <a:p>
            <a:pPr algn="just">
              <a:lnSpc>
                <a:spcPct val="90000"/>
              </a:lnSpc>
            </a:pPr>
            <a:r>
              <a:rPr lang="en-US" sz="2800" dirty="0"/>
              <a:t>The AFC curve declines over the entire range of output as the amount of total fixed cost is spread over ever-larger rates of output.</a:t>
            </a:r>
          </a:p>
          <a:p>
            <a:pPr algn="just">
              <a:lnSpc>
                <a:spcPct val="90000"/>
              </a:lnSpc>
            </a:pPr>
            <a:endParaRPr lang="en-US" sz="2800" dirty="0"/>
          </a:p>
          <a:p>
            <a:pPr algn="just">
              <a:lnSpc>
                <a:spcPct val="90000"/>
              </a:lnSpc>
            </a:pPr>
            <a:r>
              <a:rPr lang="en-US" sz="2800" dirty="0"/>
              <a:t>The ATC curve is the sum of AFC and AVC. It measures the average unit cost of all inputs, both fixed and variable, and must also be U-shaped.</a:t>
            </a:r>
          </a:p>
        </p:txBody>
      </p:sp>
      <p:sp>
        <p:nvSpPr>
          <p:cNvPr id="78852" name="Rectangle 3"/>
          <p:cNvSpPr>
            <a:spLocks noChangeArrowheads="1"/>
          </p:cNvSpPr>
          <p:nvPr/>
        </p:nvSpPr>
        <p:spPr bwMode="auto">
          <a:xfrm>
            <a:off x="1219200" y="1066800"/>
            <a:ext cx="3340915" cy="769441"/>
          </a:xfrm>
          <a:prstGeom prst="rect">
            <a:avLst/>
          </a:prstGeom>
          <a:noFill/>
          <a:ln w="9525">
            <a:noFill/>
            <a:miter lim="800000"/>
            <a:headEnd/>
            <a:tailEnd/>
          </a:ln>
        </p:spPr>
        <p:txBody>
          <a:bodyPr wrap="none">
            <a:spAutoFit/>
          </a:bodyPr>
          <a:lstStyle/>
          <a:p>
            <a:r>
              <a:rPr lang="en-US" sz="4400" b="1" dirty="0"/>
              <a:t>Average Cost</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1"/>
          <p:cNvSpPr>
            <a:spLocks noGrp="1"/>
          </p:cNvSpPr>
          <p:nvPr>
            <p:ph type="dt" sz="half" idx="10"/>
          </p:nvPr>
        </p:nvSpPr>
        <p:spPr bwMode="auto">
          <a:xfrm>
            <a:off x="685800" y="6477000"/>
            <a:ext cx="7772400" cy="228600"/>
          </a:xfrm>
          <a:prstGeom prst="rect">
            <a:avLst/>
          </a:prstGeom>
          <a:noFill/>
          <a:ln>
            <a:miter lim="800000"/>
            <a:headEnd/>
            <a:tailEnd/>
          </a:ln>
        </p:spPr>
        <p:txBody>
          <a:bodyPr/>
          <a:lstStyle/>
          <a:p>
            <a:r>
              <a:rPr lang="en-US"/>
              <a:t>  </a:t>
            </a:r>
            <a:r>
              <a:rPr lang="en-US">
                <a:cs typeface="Times New Roman" pitchFamily="18" charset="0"/>
              </a:rPr>
              <a:t>.</a:t>
            </a:r>
            <a:r>
              <a:rPr lang="en-US"/>
              <a:t>	</a:t>
            </a:r>
            <a:r>
              <a:rPr lang="en-US" b="1"/>
              <a:t>Slide </a:t>
            </a:r>
            <a:fld id="{147FDE84-1312-4506-841D-2FC11377EBD0}" type="slidenum">
              <a:rPr lang="en-US" b="1"/>
              <a:pPr/>
              <a:t>53</a:t>
            </a:fld>
            <a:endParaRPr lang="en-US" b="1"/>
          </a:p>
        </p:txBody>
      </p:sp>
      <p:sp>
        <p:nvSpPr>
          <p:cNvPr id="79875" name="Rectangle 2"/>
          <p:cNvSpPr>
            <a:spLocks noChangeArrowheads="1"/>
          </p:cNvSpPr>
          <p:nvPr/>
        </p:nvSpPr>
        <p:spPr bwMode="auto">
          <a:xfrm>
            <a:off x="1143000" y="1905000"/>
            <a:ext cx="7620000" cy="3970318"/>
          </a:xfrm>
          <a:prstGeom prst="rect">
            <a:avLst/>
          </a:prstGeom>
          <a:noFill/>
          <a:ln w="9525">
            <a:noFill/>
            <a:miter lim="800000"/>
            <a:headEnd/>
            <a:tailEnd/>
          </a:ln>
        </p:spPr>
        <p:txBody>
          <a:bodyPr wrap="square">
            <a:spAutoFit/>
          </a:bodyPr>
          <a:lstStyle/>
          <a:p>
            <a:pPr algn="just"/>
            <a:r>
              <a:rPr lang="en-US" sz="3600" dirty="0"/>
              <a:t>When marginal cost is below average (total or variable) cost, average cost will decline.</a:t>
            </a:r>
          </a:p>
          <a:p>
            <a:pPr algn="just"/>
            <a:r>
              <a:rPr lang="en-US" sz="3600" dirty="0"/>
              <a:t>When marginal cost is above average cost, average cost rises.</a:t>
            </a:r>
          </a:p>
          <a:p>
            <a:pPr algn="just"/>
            <a:r>
              <a:rPr lang="en-US" sz="3600" dirty="0"/>
              <a:t>When average cost is at a minimum, marginal cost is equal to average cost.</a:t>
            </a:r>
          </a:p>
        </p:txBody>
      </p:sp>
      <p:sp>
        <p:nvSpPr>
          <p:cNvPr id="79876" name="Rectangle 3"/>
          <p:cNvSpPr>
            <a:spLocks noChangeArrowheads="1"/>
          </p:cNvSpPr>
          <p:nvPr/>
        </p:nvSpPr>
        <p:spPr bwMode="auto">
          <a:xfrm>
            <a:off x="1219200" y="762000"/>
            <a:ext cx="7620000" cy="707886"/>
          </a:xfrm>
          <a:prstGeom prst="rect">
            <a:avLst/>
          </a:prstGeom>
          <a:noFill/>
          <a:ln w="9525">
            <a:noFill/>
            <a:miter lim="800000"/>
            <a:headEnd/>
            <a:tailEnd/>
          </a:ln>
        </p:spPr>
        <p:txBody>
          <a:bodyPr wrap="square">
            <a:spAutoFit/>
          </a:bodyPr>
          <a:lstStyle/>
          <a:p>
            <a:r>
              <a:rPr lang="en-US" sz="4000" b="1" dirty="0"/>
              <a:t>Marginal-Average Relationships</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762000" y="228600"/>
            <a:ext cx="8001000" cy="1143000"/>
          </a:xfrm>
        </p:spPr>
        <p:txBody>
          <a:bodyPr>
            <a:normAutofit/>
          </a:bodyPr>
          <a:lstStyle/>
          <a:p>
            <a:pPr eaLnBrk="1" hangingPunct="1"/>
            <a:r>
              <a:rPr lang="en-US" sz="5400" b="1" dirty="0" smtClean="0"/>
              <a:t>Geometry of Cost Curves</a:t>
            </a:r>
          </a:p>
        </p:txBody>
      </p:sp>
      <p:graphicFrame>
        <p:nvGraphicFramePr>
          <p:cNvPr id="9218" name="Object 3"/>
          <p:cNvGraphicFramePr>
            <a:graphicFrameLocks noChangeAspect="1"/>
          </p:cNvGraphicFramePr>
          <p:nvPr>
            <p:ph type="chart" idx="1"/>
          </p:nvPr>
        </p:nvGraphicFramePr>
        <p:xfrm>
          <a:off x="1905000" y="1295400"/>
          <a:ext cx="6019800" cy="5513349"/>
        </p:xfrm>
        <a:graphic>
          <a:graphicData uri="http://schemas.openxmlformats.org/presentationml/2006/ole">
            <p:oleObj spid="_x0000_s4098" name="Photo Editor Photo" r:id="rId3" imgW="5466667" imgH="8609524" progId="MSPhotoEd.3">
              <p:embed/>
            </p:oleObj>
          </a:graphicData>
        </a:graphic>
      </p:graphicFrame>
      <p:sp>
        <p:nvSpPr>
          <p:cNvPr id="9219" name="Date Placeholder 3"/>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  </a:t>
            </a:r>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en-US" sz="5400" b="1" dirty="0" smtClean="0"/>
              <a:t>Long-Run Cost Curves</a:t>
            </a:r>
          </a:p>
        </p:txBody>
      </p:sp>
      <p:graphicFrame>
        <p:nvGraphicFramePr>
          <p:cNvPr id="10242" name="Object 3"/>
          <p:cNvGraphicFramePr>
            <a:graphicFrameLocks noChangeAspect="1"/>
          </p:cNvGraphicFramePr>
          <p:nvPr>
            <p:ph type="chart" idx="1"/>
          </p:nvPr>
        </p:nvGraphicFramePr>
        <p:xfrm>
          <a:off x="609600" y="1905000"/>
          <a:ext cx="7772400" cy="4191000"/>
        </p:xfrm>
        <a:graphic>
          <a:graphicData uri="http://schemas.openxmlformats.org/presentationml/2006/ole">
            <p:oleObj spid="_x0000_s5122" name="Photo Editor Photo" r:id="rId3" imgW="6485714" imgH="4563112" progId="MSPhotoEd.3">
              <p:embed/>
            </p:oleObj>
          </a:graphicData>
        </a:graphic>
      </p:graphicFrame>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pPr eaLnBrk="1" hangingPunct="1"/>
            <a:r>
              <a:rPr lang="en-US" b="1" dirty="0" smtClean="0"/>
              <a:t>Economies of Scale and Diseconomies of Scale</a:t>
            </a:r>
          </a:p>
        </p:txBody>
      </p:sp>
      <p:sp>
        <p:nvSpPr>
          <p:cNvPr id="80899" name="Rectangle 3"/>
          <p:cNvSpPr>
            <a:spLocks noGrp="1" noChangeArrowheads="1"/>
          </p:cNvSpPr>
          <p:nvPr>
            <p:ph sz="quarter" idx="1"/>
          </p:nvPr>
        </p:nvSpPr>
        <p:spPr/>
        <p:txBody>
          <a:bodyPr>
            <a:noAutofit/>
          </a:bodyPr>
          <a:lstStyle/>
          <a:p>
            <a:pPr algn="just" eaLnBrk="1" hangingPunct="1"/>
            <a:r>
              <a:rPr lang="en-US" sz="4000" dirty="0" smtClean="0"/>
              <a:t>Economies of scale – a situation in which a firm can increase its output more than proportionally to its total input cost</a:t>
            </a:r>
          </a:p>
          <a:p>
            <a:pPr algn="just" eaLnBrk="1" hangingPunct="1"/>
            <a:r>
              <a:rPr lang="en-US" sz="4000" dirty="0" smtClean="0"/>
              <a:t>Diseconomies of scale – a situation in which a firm’s output increases less than proportionally to its total input cost</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a:xfrm>
            <a:off x="685800" y="609600"/>
            <a:ext cx="7772400" cy="914400"/>
          </a:xfrm>
        </p:spPr>
        <p:txBody>
          <a:bodyPr>
            <a:normAutofit/>
          </a:bodyPr>
          <a:lstStyle/>
          <a:p>
            <a:r>
              <a:rPr lang="en-US" sz="4800" b="1" dirty="0" smtClean="0"/>
              <a:t>Long-Run Cost Curves</a:t>
            </a:r>
          </a:p>
        </p:txBody>
      </p:sp>
      <p:sp>
        <p:nvSpPr>
          <p:cNvPr id="81923" name="Text Box 1027"/>
          <p:cNvSpPr txBox="1">
            <a:spLocks noChangeArrowheads="1"/>
          </p:cNvSpPr>
          <p:nvPr/>
        </p:nvSpPr>
        <p:spPr bwMode="auto">
          <a:xfrm>
            <a:off x="152400" y="2071688"/>
            <a:ext cx="8534400" cy="3054682"/>
          </a:xfrm>
          <a:prstGeom prst="rect">
            <a:avLst/>
          </a:prstGeom>
          <a:noFill/>
          <a:ln w="9525">
            <a:noFill/>
            <a:miter lim="800000"/>
            <a:headEnd/>
            <a:tailEnd/>
          </a:ln>
        </p:spPr>
        <p:txBody>
          <a:bodyPr wrap="square">
            <a:spAutoFit/>
          </a:bodyPr>
          <a:lstStyle/>
          <a:p>
            <a:pPr algn="ctr">
              <a:lnSpc>
                <a:spcPct val="150000"/>
              </a:lnSpc>
              <a:spcBef>
                <a:spcPct val="50000"/>
              </a:spcBef>
            </a:pPr>
            <a:r>
              <a:rPr lang="en-US" sz="3500" b="1" dirty="0"/>
              <a:t>Long-Run Total Cost = LTC = f(Q)</a:t>
            </a:r>
          </a:p>
          <a:p>
            <a:pPr algn="ctr">
              <a:lnSpc>
                <a:spcPct val="150000"/>
              </a:lnSpc>
              <a:spcBef>
                <a:spcPct val="50000"/>
              </a:spcBef>
            </a:pPr>
            <a:r>
              <a:rPr lang="en-US" sz="3500" b="1" dirty="0"/>
              <a:t>Long-Run Average Cost = LAC = LTC/Q</a:t>
            </a:r>
          </a:p>
          <a:p>
            <a:pPr algn="ctr">
              <a:lnSpc>
                <a:spcPct val="150000"/>
              </a:lnSpc>
              <a:spcBef>
                <a:spcPct val="50000"/>
              </a:spcBef>
            </a:pPr>
            <a:r>
              <a:rPr lang="en-US" sz="3500" b="1" dirty="0"/>
              <a:t>Long-Run Marginal Cost = LMC = </a:t>
            </a:r>
            <a:r>
              <a:rPr lang="en-US" sz="3500" b="1" dirty="0">
                <a:sym typeface="Symbol" pitchFamily="18" charset="2"/>
              </a:rPr>
              <a:t></a:t>
            </a:r>
            <a:r>
              <a:rPr lang="en-US" sz="3500" b="1" dirty="0"/>
              <a:t>LTC/</a:t>
            </a:r>
            <a:r>
              <a:rPr lang="en-US" sz="3500" b="1" dirty="0">
                <a:sym typeface="Symbol" pitchFamily="18" charset="2"/>
              </a:rPr>
              <a:t></a:t>
            </a:r>
            <a:r>
              <a:rPr lang="en-US" sz="3500" b="1" dirty="0"/>
              <a:t>Q</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4" descr="Fig0703"/>
          <p:cNvPicPr>
            <a:picLocks noChangeAspect="1" noChangeArrowheads="1"/>
          </p:cNvPicPr>
          <p:nvPr/>
        </p:nvPicPr>
        <p:blipFill>
          <a:blip r:embed="rId2"/>
          <a:srcRect/>
          <a:stretch>
            <a:fillRect/>
          </a:stretch>
        </p:blipFill>
        <p:spPr bwMode="auto">
          <a:xfrm>
            <a:off x="762000" y="1600200"/>
            <a:ext cx="5181600" cy="5061652"/>
          </a:xfrm>
          <a:prstGeom prst="rect">
            <a:avLst/>
          </a:prstGeom>
          <a:noFill/>
          <a:ln w="9525">
            <a:noFill/>
            <a:miter lim="800000"/>
            <a:headEnd/>
            <a:tailEnd/>
          </a:ln>
        </p:spPr>
      </p:pic>
      <p:sp>
        <p:nvSpPr>
          <p:cNvPr id="82948" name="Text Box 5"/>
          <p:cNvSpPr txBox="1">
            <a:spLocks noChangeArrowheads="1"/>
          </p:cNvSpPr>
          <p:nvPr/>
        </p:nvSpPr>
        <p:spPr bwMode="auto">
          <a:xfrm>
            <a:off x="990600" y="228600"/>
            <a:ext cx="7239000" cy="1323439"/>
          </a:xfrm>
          <a:prstGeom prst="rect">
            <a:avLst/>
          </a:prstGeom>
          <a:noFill/>
          <a:ln w="9525">
            <a:noFill/>
            <a:miter lim="800000"/>
            <a:headEnd/>
            <a:tailEnd/>
          </a:ln>
        </p:spPr>
        <p:txBody>
          <a:bodyPr>
            <a:spAutoFit/>
          </a:bodyPr>
          <a:lstStyle/>
          <a:p>
            <a:pPr>
              <a:spcBef>
                <a:spcPct val="50000"/>
              </a:spcBef>
            </a:pPr>
            <a:r>
              <a:rPr lang="en-US" sz="4000" b="1"/>
              <a:t>Derivation of Long-Run Cost Curves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990600" y="228600"/>
            <a:ext cx="7239000" cy="1077218"/>
          </a:xfrm>
          <a:prstGeom prst="rect">
            <a:avLst/>
          </a:prstGeom>
          <a:noFill/>
          <a:ln w="9525">
            <a:noFill/>
            <a:miter lim="800000"/>
            <a:headEnd/>
            <a:tailEnd/>
          </a:ln>
        </p:spPr>
        <p:txBody>
          <a:bodyPr>
            <a:spAutoFit/>
          </a:bodyPr>
          <a:lstStyle/>
          <a:p>
            <a:pPr algn="ctr">
              <a:spcBef>
                <a:spcPct val="50000"/>
              </a:spcBef>
            </a:pPr>
            <a:r>
              <a:rPr lang="en-US" sz="3200" b="1" dirty="0"/>
              <a:t>Relationship Between Long-Run and Short-Run Average Cost Curves</a:t>
            </a:r>
          </a:p>
        </p:txBody>
      </p:sp>
      <p:pic>
        <p:nvPicPr>
          <p:cNvPr id="83972" name="Picture 4" descr="Fig0704"/>
          <p:cNvPicPr>
            <a:picLocks noChangeAspect="1" noChangeArrowheads="1"/>
          </p:cNvPicPr>
          <p:nvPr/>
        </p:nvPicPr>
        <p:blipFill>
          <a:blip r:embed="rId2"/>
          <a:srcRect/>
          <a:stretch>
            <a:fillRect/>
          </a:stretch>
        </p:blipFill>
        <p:spPr bwMode="auto">
          <a:xfrm>
            <a:off x="2101850" y="1600200"/>
            <a:ext cx="4908550" cy="5105400"/>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0"/>
            <a:ext cx="4572000" cy="1107996"/>
          </a:xfrm>
          <a:prstGeom prst="rect">
            <a:avLst/>
          </a:prstGeom>
        </p:spPr>
        <p:txBody>
          <a:bodyPr>
            <a:spAutoFit/>
          </a:bodyPr>
          <a:lstStyle/>
          <a:p>
            <a:pPr marL="1143000" indent="-1143000" algn="just"/>
            <a:r>
              <a:rPr lang="en-US" sz="6600" b="1" dirty="0" err="1" smtClean="0"/>
              <a:t>Labour</a:t>
            </a:r>
            <a:endParaRPr lang="en-US" sz="6600" b="1" dirty="0"/>
          </a:p>
        </p:txBody>
      </p:sp>
      <p:sp>
        <p:nvSpPr>
          <p:cNvPr id="3" name="Rectangle 2"/>
          <p:cNvSpPr/>
          <p:nvPr/>
        </p:nvSpPr>
        <p:spPr>
          <a:xfrm>
            <a:off x="228600" y="1143000"/>
            <a:ext cx="8610600" cy="5293757"/>
          </a:xfrm>
          <a:prstGeom prst="rect">
            <a:avLst/>
          </a:prstGeom>
        </p:spPr>
        <p:txBody>
          <a:bodyPr wrap="square">
            <a:spAutoFit/>
          </a:bodyPr>
          <a:lstStyle/>
          <a:p>
            <a:pPr marL="1143000" indent="-1143000" algn="just"/>
            <a:r>
              <a:rPr lang="en-US" sz="2500" b="1" dirty="0" smtClean="0">
                <a:latin typeface="Times New Roman" pitchFamily="18" charset="0"/>
                <a:cs typeface="Times New Roman" pitchFamily="18" charset="0"/>
              </a:rPr>
              <a:t>Intentions to economics, it is mental or physical excretion for</a:t>
            </a:r>
          </a:p>
          <a:p>
            <a:pPr marL="1143000" indent="-1143000" algn="just"/>
            <a:r>
              <a:rPr lang="en-US" sz="2500" b="1" dirty="0" smtClean="0">
                <a:latin typeface="Times New Roman" pitchFamily="18" charset="0"/>
                <a:cs typeface="Times New Roman" pitchFamily="18" charset="0"/>
              </a:rPr>
              <a:t>reward and not  for  pleasure /love</a:t>
            </a:r>
          </a:p>
          <a:p>
            <a:pPr marL="1143000" indent="-1143000" algn="just"/>
            <a:r>
              <a:rPr lang="en-US" sz="2500" b="1" dirty="0" smtClean="0">
                <a:latin typeface="Times New Roman" pitchFamily="18" charset="0"/>
                <a:cs typeface="Times New Roman" pitchFamily="18" charset="0"/>
              </a:rPr>
              <a:t>Ex- work of maid </a:t>
            </a:r>
            <a:r>
              <a:rPr lang="en-US" sz="2500" b="1" dirty="0" err="1" smtClean="0">
                <a:latin typeface="Times New Roman" pitchFamily="18" charset="0"/>
                <a:cs typeface="Times New Roman" pitchFamily="18" charset="0"/>
              </a:rPr>
              <a:t>vs</a:t>
            </a:r>
            <a:r>
              <a:rPr lang="en-US" sz="2500" b="1" dirty="0" smtClean="0">
                <a:latin typeface="Times New Roman" pitchFamily="18" charset="0"/>
                <a:cs typeface="Times New Roman" pitchFamily="18" charset="0"/>
              </a:rPr>
              <a:t> work of homemaker</a:t>
            </a:r>
          </a:p>
          <a:p>
            <a:pPr marL="1143000" indent="-1143000" algn="just"/>
            <a:endParaRPr lang="en-US" sz="2800" b="1" u="sng" dirty="0" smtClean="0">
              <a:latin typeface="Times New Roman" pitchFamily="18" charset="0"/>
              <a:cs typeface="Times New Roman" pitchFamily="18" charset="0"/>
            </a:endParaRPr>
          </a:p>
          <a:p>
            <a:pPr marL="1143000" indent="-1143000" algn="just"/>
            <a:r>
              <a:rPr lang="en-US" sz="2800" b="1" dirty="0" smtClean="0">
                <a:latin typeface="Times New Roman" pitchFamily="18" charset="0"/>
                <a:cs typeface="Times New Roman" pitchFamily="18" charset="0"/>
              </a:rPr>
              <a:t>Characteristics</a:t>
            </a:r>
          </a:p>
          <a:p>
            <a:pPr marL="1143000" indent="-1143000" algn="just"/>
            <a:endParaRPr lang="en-US" sz="500" b="1" u="sng" dirty="0" smtClean="0">
              <a:latin typeface="Times New Roman" pitchFamily="18" charset="0"/>
              <a:cs typeface="Times New Roman" pitchFamily="18" charset="0"/>
            </a:endParaRPr>
          </a:p>
          <a:p>
            <a:pPr marL="1143000" indent="-1143000" algn="just"/>
            <a:endParaRPr lang="en-US" sz="200" b="1" u="sng" dirty="0" smtClean="0">
              <a:latin typeface="Times New Roman" pitchFamily="18" charset="0"/>
              <a:cs typeface="Times New Roman" pitchFamily="18" charset="0"/>
            </a:endParaRPr>
          </a:p>
          <a:p>
            <a:pPr marL="1143000" indent="-1143000" algn="just"/>
            <a:r>
              <a:rPr lang="en-US" sz="2500" b="1" dirty="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1. Human effort</a:t>
            </a:r>
          </a:p>
          <a:p>
            <a:pPr marL="1143000" indent="-1143000" algn="just"/>
            <a:r>
              <a:rPr lang="en-US" sz="2500" dirty="0" smtClean="0">
                <a:latin typeface="Times New Roman" pitchFamily="18" charset="0"/>
                <a:cs typeface="Times New Roman" pitchFamily="18" charset="0"/>
              </a:rPr>
              <a:t>	2. Perishable </a:t>
            </a:r>
          </a:p>
          <a:p>
            <a:pPr marL="1143000" indent="-1143000" algn="just"/>
            <a:r>
              <a:rPr lang="en-US" sz="2500" dirty="0" smtClean="0">
                <a:latin typeface="Times New Roman" pitchFamily="18" charset="0"/>
                <a:cs typeface="Times New Roman" pitchFamily="18" charset="0"/>
              </a:rPr>
              <a:t>	3. Inseparable form </a:t>
            </a:r>
            <a:r>
              <a:rPr lang="en-US" sz="2500" dirty="0" err="1" smtClean="0">
                <a:latin typeface="Times New Roman" pitchFamily="18" charset="0"/>
                <a:cs typeface="Times New Roman" pitchFamily="18" charset="0"/>
              </a:rPr>
              <a:t>labourer</a:t>
            </a:r>
            <a:endParaRPr lang="en-US" sz="2500" dirty="0" smtClean="0">
              <a:latin typeface="Times New Roman" pitchFamily="18" charset="0"/>
              <a:cs typeface="Times New Roman" pitchFamily="18" charset="0"/>
            </a:endParaRPr>
          </a:p>
          <a:p>
            <a:pPr marL="1143000" indent="-1143000" algn="just"/>
            <a:r>
              <a:rPr lang="en-US" sz="2500" dirty="0" smtClean="0">
                <a:latin typeface="Times New Roman" pitchFamily="18" charset="0"/>
                <a:cs typeface="Times New Roman" pitchFamily="18" charset="0"/>
              </a:rPr>
              <a:t>	4. Power differ to </a:t>
            </a:r>
            <a:r>
              <a:rPr lang="en-US" sz="2500" dirty="0" err="1" smtClean="0">
                <a:latin typeface="Times New Roman" pitchFamily="18" charset="0"/>
                <a:cs typeface="Times New Roman" pitchFamily="18" charset="0"/>
              </a:rPr>
              <a:t>labourer</a:t>
            </a:r>
            <a:r>
              <a:rPr lang="en-US" sz="2500" dirty="0" smtClean="0">
                <a:latin typeface="Times New Roman" pitchFamily="18" charset="0"/>
                <a:cs typeface="Times New Roman" pitchFamily="18" charset="0"/>
              </a:rPr>
              <a:t> to </a:t>
            </a:r>
            <a:r>
              <a:rPr lang="en-US" sz="2500" dirty="0" err="1" smtClean="0">
                <a:latin typeface="Times New Roman" pitchFamily="18" charset="0"/>
                <a:cs typeface="Times New Roman" pitchFamily="18" charset="0"/>
              </a:rPr>
              <a:t>labour</a:t>
            </a:r>
            <a:endParaRPr lang="en-US" sz="2500" dirty="0" smtClean="0">
              <a:latin typeface="Times New Roman" pitchFamily="18" charset="0"/>
              <a:cs typeface="Times New Roman" pitchFamily="18" charset="0"/>
            </a:endParaRPr>
          </a:p>
          <a:p>
            <a:pPr marL="1143000" indent="-1143000" algn="just"/>
            <a:r>
              <a:rPr lang="en-US" sz="2500" dirty="0" smtClean="0">
                <a:latin typeface="Times New Roman" pitchFamily="18" charset="0"/>
                <a:cs typeface="Times New Roman" pitchFamily="18" charset="0"/>
              </a:rPr>
              <a:t>	5. All </a:t>
            </a:r>
            <a:r>
              <a:rPr lang="en-US" sz="2500" dirty="0" err="1" smtClean="0">
                <a:latin typeface="Times New Roman" pitchFamily="18" charset="0"/>
                <a:cs typeface="Times New Roman" pitchFamily="18" charset="0"/>
              </a:rPr>
              <a:t>labourer</a:t>
            </a:r>
            <a:r>
              <a:rPr lang="en-US" sz="2500" dirty="0" smtClean="0">
                <a:latin typeface="Times New Roman" pitchFamily="18" charset="0"/>
                <a:cs typeface="Times New Roman" pitchFamily="18" charset="0"/>
              </a:rPr>
              <a:t> not productive</a:t>
            </a:r>
          </a:p>
          <a:p>
            <a:pPr marL="1143000" indent="-1143000" algn="just"/>
            <a:r>
              <a:rPr lang="en-US" sz="2500" dirty="0" smtClean="0">
                <a:latin typeface="Times New Roman" pitchFamily="18" charset="0"/>
                <a:cs typeface="Times New Roman" pitchFamily="18" charset="0"/>
              </a:rPr>
              <a:t>	6. Poor bargaining power</a:t>
            </a:r>
          </a:p>
          <a:p>
            <a:pPr marL="1143000" indent="-1143000" algn="just"/>
            <a:r>
              <a:rPr lang="en-US" sz="2500" dirty="0" smtClean="0">
                <a:latin typeface="Times New Roman" pitchFamily="18" charset="0"/>
                <a:cs typeface="Times New Roman" pitchFamily="18" charset="0"/>
              </a:rPr>
              <a:t>	7. Choice hours of </a:t>
            </a:r>
            <a:r>
              <a:rPr lang="en-US" sz="2500" dirty="0" err="1" smtClean="0">
                <a:latin typeface="Times New Roman" pitchFamily="18" charset="0"/>
                <a:cs typeface="Times New Roman" pitchFamily="18" charset="0"/>
              </a:rPr>
              <a:t>labour</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vs</a:t>
            </a:r>
            <a:r>
              <a:rPr lang="en-US" sz="2500" dirty="0" smtClean="0">
                <a:latin typeface="Times New Roman" pitchFamily="18" charset="0"/>
                <a:cs typeface="Times New Roman" pitchFamily="18" charset="0"/>
              </a:rPr>
              <a:t> hours of leisure</a:t>
            </a:r>
          </a:p>
          <a:p>
            <a:pPr marL="1143000" indent="-1143000" algn="just"/>
            <a:r>
              <a:rPr lang="en-US" sz="2500" dirty="0" smtClean="0">
                <a:latin typeface="Times New Roman" pitchFamily="18" charset="0"/>
                <a:cs typeface="Times New Roman" pitchFamily="18" charset="0"/>
              </a:rPr>
              <a:t>	8. Mobile</a:t>
            </a:r>
          </a:p>
        </p:txBody>
      </p:sp>
      <p:pic>
        <p:nvPicPr>
          <p:cNvPr id="5"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04800" y="0"/>
            <a:ext cx="8382000" cy="1446550"/>
          </a:xfrm>
          <a:prstGeom prst="rect">
            <a:avLst/>
          </a:prstGeom>
          <a:noFill/>
          <a:ln w="9525">
            <a:noFill/>
            <a:miter lim="800000"/>
            <a:headEnd/>
            <a:tailEnd/>
          </a:ln>
        </p:spPr>
        <p:txBody>
          <a:bodyPr wrap="square">
            <a:spAutoFit/>
          </a:bodyPr>
          <a:lstStyle/>
          <a:p>
            <a:pPr algn="ctr">
              <a:spcBef>
                <a:spcPct val="50000"/>
              </a:spcBef>
            </a:pPr>
            <a:r>
              <a:rPr lang="en-US" sz="4400" b="1" dirty="0"/>
              <a:t>Possible Shapes of</a:t>
            </a:r>
            <a:br>
              <a:rPr lang="en-US" sz="4400" b="1" dirty="0"/>
            </a:br>
            <a:r>
              <a:rPr lang="en-US" sz="4400" b="1" dirty="0"/>
              <a:t>the LAC Curve</a:t>
            </a:r>
            <a:endParaRPr lang="en-US" b="1" dirty="0"/>
          </a:p>
        </p:txBody>
      </p:sp>
      <p:pic>
        <p:nvPicPr>
          <p:cNvPr id="84995" name="Picture 4" descr="Fig0706"/>
          <p:cNvPicPr>
            <a:picLocks noChangeAspect="1" noChangeArrowheads="1"/>
          </p:cNvPicPr>
          <p:nvPr/>
        </p:nvPicPr>
        <p:blipFill>
          <a:blip r:embed="rId2"/>
          <a:srcRect/>
          <a:stretch>
            <a:fillRect/>
          </a:stretch>
        </p:blipFill>
        <p:spPr bwMode="auto">
          <a:xfrm>
            <a:off x="0" y="2895600"/>
            <a:ext cx="8809496" cy="2362200"/>
          </a:xfrm>
          <a:prstGeom prst="rect">
            <a:avLst/>
          </a:prstGeom>
          <a:noFill/>
          <a:ln w="9525">
            <a:noFill/>
            <a:miter lim="800000"/>
            <a:headEnd/>
            <a:tailEnd/>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r>
              <a:rPr lang="en-US" b="1" dirty="0" smtClean="0"/>
              <a:t>Cost-Volume-Profit Analysis</a:t>
            </a:r>
          </a:p>
        </p:txBody>
      </p:sp>
      <p:sp>
        <p:nvSpPr>
          <p:cNvPr id="86020" name="Text Box 3"/>
          <p:cNvSpPr txBox="1">
            <a:spLocks noChangeArrowheads="1"/>
          </p:cNvSpPr>
          <p:nvPr/>
        </p:nvSpPr>
        <p:spPr bwMode="auto">
          <a:xfrm>
            <a:off x="1600200" y="2057400"/>
            <a:ext cx="5943600" cy="584775"/>
          </a:xfrm>
          <a:prstGeom prst="rect">
            <a:avLst/>
          </a:prstGeom>
          <a:noFill/>
          <a:ln w="9525">
            <a:noFill/>
            <a:miter lim="800000"/>
            <a:headEnd/>
            <a:tailEnd/>
          </a:ln>
        </p:spPr>
        <p:txBody>
          <a:bodyPr>
            <a:spAutoFit/>
          </a:bodyPr>
          <a:lstStyle/>
          <a:p>
            <a:pPr algn="ctr">
              <a:spcBef>
                <a:spcPct val="50000"/>
              </a:spcBef>
            </a:pPr>
            <a:r>
              <a:rPr lang="en-US" sz="3200" b="1" dirty="0"/>
              <a:t>Total Revenue = TR = (P)(Q)</a:t>
            </a:r>
          </a:p>
        </p:txBody>
      </p:sp>
      <p:sp>
        <p:nvSpPr>
          <p:cNvPr id="86021" name="Text Box 4"/>
          <p:cNvSpPr txBox="1">
            <a:spLocks noChangeArrowheads="1"/>
          </p:cNvSpPr>
          <p:nvPr/>
        </p:nvSpPr>
        <p:spPr bwMode="auto">
          <a:xfrm>
            <a:off x="1066800" y="2849563"/>
            <a:ext cx="7086600" cy="584775"/>
          </a:xfrm>
          <a:prstGeom prst="rect">
            <a:avLst/>
          </a:prstGeom>
          <a:noFill/>
          <a:ln w="9525">
            <a:noFill/>
            <a:miter lim="800000"/>
            <a:headEnd/>
            <a:tailEnd/>
          </a:ln>
        </p:spPr>
        <p:txBody>
          <a:bodyPr>
            <a:spAutoFit/>
          </a:bodyPr>
          <a:lstStyle/>
          <a:p>
            <a:pPr algn="ctr">
              <a:spcBef>
                <a:spcPct val="50000"/>
              </a:spcBef>
            </a:pPr>
            <a:r>
              <a:rPr lang="en-US" sz="3200" b="1" dirty="0"/>
              <a:t>Total Cost = TC = TFC + (AVC)(Q)</a:t>
            </a:r>
          </a:p>
        </p:txBody>
      </p:sp>
      <p:sp>
        <p:nvSpPr>
          <p:cNvPr id="86022" name="Text Box 5"/>
          <p:cNvSpPr txBox="1">
            <a:spLocks noChangeArrowheads="1"/>
          </p:cNvSpPr>
          <p:nvPr/>
        </p:nvSpPr>
        <p:spPr bwMode="auto">
          <a:xfrm>
            <a:off x="1066800" y="3581400"/>
            <a:ext cx="7086600" cy="584775"/>
          </a:xfrm>
          <a:prstGeom prst="rect">
            <a:avLst/>
          </a:prstGeom>
          <a:noFill/>
          <a:ln w="9525">
            <a:noFill/>
            <a:miter lim="800000"/>
            <a:headEnd/>
            <a:tailEnd/>
          </a:ln>
        </p:spPr>
        <p:txBody>
          <a:bodyPr>
            <a:spAutoFit/>
          </a:bodyPr>
          <a:lstStyle/>
          <a:p>
            <a:pPr algn="ctr">
              <a:spcBef>
                <a:spcPct val="50000"/>
              </a:spcBef>
            </a:pPr>
            <a:r>
              <a:rPr lang="en-US" sz="3200" b="1" dirty="0"/>
              <a:t>Breakeven Volume TR = TC</a:t>
            </a:r>
          </a:p>
        </p:txBody>
      </p:sp>
      <p:sp>
        <p:nvSpPr>
          <p:cNvPr id="86023" name="Text Box 6"/>
          <p:cNvSpPr txBox="1">
            <a:spLocks noChangeArrowheads="1"/>
          </p:cNvSpPr>
          <p:nvPr/>
        </p:nvSpPr>
        <p:spPr bwMode="auto">
          <a:xfrm>
            <a:off x="1066800" y="4572000"/>
            <a:ext cx="7086600" cy="584775"/>
          </a:xfrm>
          <a:prstGeom prst="rect">
            <a:avLst/>
          </a:prstGeom>
          <a:noFill/>
          <a:ln w="9525">
            <a:noFill/>
            <a:miter lim="800000"/>
            <a:headEnd/>
            <a:tailEnd/>
          </a:ln>
        </p:spPr>
        <p:txBody>
          <a:bodyPr>
            <a:spAutoFit/>
          </a:bodyPr>
          <a:lstStyle/>
          <a:p>
            <a:pPr algn="ctr">
              <a:spcBef>
                <a:spcPct val="50000"/>
              </a:spcBef>
            </a:pPr>
            <a:r>
              <a:rPr lang="en-US" sz="3200" b="1" dirty="0"/>
              <a:t>(P)(Q) = TFC + (AVC)(Q)</a:t>
            </a:r>
          </a:p>
        </p:txBody>
      </p:sp>
      <p:sp>
        <p:nvSpPr>
          <p:cNvPr id="86024" name="Text Box 7"/>
          <p:cNvSpPr txBox="1">
            <a:spLocks noChangeArrowheads="1"/>
          </p:cNvSpPr>
          <p:nvPr/>
        </p:nvSpPr>
        <p:spPr bwMode="auto">
          <a:xfrm>
            <a:off x="1066800" y="5410200"/>
            <a:ext cx="7086600" cy="584775"/>
          </a:xfrm>
          <a:prstGeom prst="rect">
            <a:avLst/>
          </a:prstGeom>
          <a:noFill/>
          <a:ln w="9525">
            <a:noFill/>
            <a:miter lim="800000"/>
            <a:headEnd/>
            <a:tailEnd/>
          </a:ln>
        </p:spPr>
        <p:txBody>
          <a:bodyPr>
            <a:spAutoFit/>
          </a:bodyPr>
          <a:lstStyle/>
          <a:p>
            <a:pPr algn="ctr">
              <a:spcBef>
                <a:spcPct val="50000"/>
              </a:spcBef>
            </a:pPr>
            <a:r>
              <a:rPr lang="en-US" sz="3200" b="1" dirty="0"/>
              <a:t>Q</a:t>
            </a:r>
            <a:r>
              <a:rPr lang="en-US" sz="3200" b="1" baseline="-25000" dirty="0"/>
              <a:t>BE</a:t>
            </a:r>
            <a:r>
              <a:rPr lang="en-US" sz="3200" b="1" dirty="0"/>
              <a:t> = TFC/(P - AVC)</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609600" y="0"/>
            <a:ext cx="8153400" cy="990600"/>
          </a:xfrm>
        </p:spPr>
        <p:txBody>
          <a:bodyPr/>
          <a:lstStyle/>
          <a:p>
            <a:r>
              <a:rPr lang="en-US" b="1" smtClean="0"/>
              <a:t>Cost-Volume-Profit Analysis</a:t>
            </a:r>
          </a:p>
        </p:txBody>
      </p:sp>
      <p:sp>
        <p:nvSpPr>
          <p:cNvPr id="87042" name="Date Placeholder 2"/>
          <p:cNvSpPr>
            <a:spLocks noGrp="1"/>
          </p:cNvSpPr>
          <p:nvPr>
            <p:ph type="dt" sz="half" idx="10"/>
          </p:nvPr>
        </p:nvSpPr>
        <p:spPr bwMode="auto">
          <a:xfrm>
            <a:off x="685800" y="6477000"/>
            <a:ext cx="7772400" cy="228600"/>
          </a:xfrm>
          <a:prstGeom prst="rect">
            <a:avLst/>
          </a:prstGeom>
          <a:noFill/>
          <a:ln>
            <a:miter lim="800000"/>
            <a:headEnd/>
            <a:tailEnd/>
          </a:ln>
        </p:spPr>
        <p:txBody>
          <a:bodyPr/>
          <a:lstStyle/>
          <a:p>
            <a:r>
              <a:rPr lang="en-US"/>
              <a:t>  </a:t>
            </a:r>
            <a:r>
              <a:rPr lang="en-US">
                <a:cs typeface="Times New Roman" pitchFamily="18" charset="0"/>
              </a:rPr>
              <a:t>.</a:t>
            </a:r>
            <a:r>
              <a:rPr lang="en-US"/>
              <a:t>	</a:t>
            </a:r>
            <a:r>
              <a:rPr lang="en-US" b="1"/>
              <a:t>Slide </a:t>
            </a:r>
            <a:fld id="{441E40AB-C947-484A-A97C-A62404EE2756}" type="slidenum">
              <a:rPr lang="en-US" b="1"/>
              <a:pPr/>
              <a:t>62</a:t>
            </a:fld>
            <a:endParaRPr lang="en-US" b="1"/>
          </a:p>
        </p:txBody>
      </p:sp>
      <p:pic>
        <p:nvPicPr>
          <p:cNvPr id="87044" name="Picture 8" descr="Fig0708"/>
          <p:cNvPicPr>
            <a:picLocks noChangeAspect="1" noChangeArrowheads="1"/>
          </p:cNvPicPr>
          <p:nvPr/>
        </p:nvPicPr>
        <p:blipFill>
          <a:blip r:embed="rId2"/>
          <a:srcRect/>
          <a:stretch>
            <a:fillRect/>
          </a:stretch>
        </p:blipFill>
        <p:spPr bwMode="auto">
          <a:xfrm>
            <a:off x="1295400" y="2362200"/>
            <a:ext cx="5676900" cy="3363913"/>
          </a:xfrm>
          <a:prstGeom prst="rect">
            <a:avLst/>
          </a:prstGeom>
          <a:noFill/>
          <a:ln w="9525">
            <a:noFill/>
            <a:miter lim="800000"/>
            <a:headEnd/>
            <a:tailEnd/>
          </a:ln>
        </p:spPr>
      </p:pic>
      <p:sp>
        <p:nvSpPr>
          <p:cNvPr id="87045" name="Text Box 9"/>
          <p:cNvSpPr txBox="1">
            <a:spLocks noChangeArrowheads="1"/>
          </p:cNvSpPr>
          <p:nvPr/>
        </p:nvSpPr>
        <p:spPr bwMode="auto">
          <a:xfrm>
            <a:off x="5257800" y="2133600"/>
            <a:ext cx="3352800" cy="2462213"/>
          </a:xfrm>
          <a:prstGeom prst="rect">
            <a:avLst/>
          </a:prstGeom>
          <a:noFill/>
          <a:ln w="9525">
            <a:noFill/>
            <a:miter lim="800000"/>
            <a:headEnd/>
            <a:tailEnd/>
          </a:ln>
        </p:spPr>
        <p:txBody>
          <a:bodyPr>
            <a:spAutoFit/>
          </a:bodyPr>
          <a:lstStyle/>
          <a:p>
            <a:pPr>
              <a:spcBef>
                <a:spcPct val="50000"/>
              </a:spcBef>
            </a:pPr>
            <a:r>
              <a:rPr lang="en-US" sz="2800" b="1" dirty="0"/>
              <a:t>P = </a:t>
            </a:r>
            <a:r>
              <a:rPr lang="en-US" sz="2800" b="1" dirty="0" smtClean="0"/>
              <a:t>400</a:t>
            </a:r>
            <a:endParaRPr lang="en-US" sz="2800" b="1" dirty="0"/>
          </a:p>
          <a:p>
            <a:pPr>
              <a:spcBef>
                <a:spcPct val="50000"/>
              </a:spcBef>
            </a:pPr>
            <a:r>
              <a:rPr lang="en-US" sz="2800" b="1" dirty="0"/>
              <a:t>TFC = 200</a:t>
            </a:r>
          </a:p>
          <a:p>
            <a:pPr>
              <a:spcBef>
                <a:spcPct val="50000"/>
              </a:spcBef>
            </a:pPr>
            <a:r>
              <a:rPr lang="en-US" sz="2800" b="1" dirty="0"/>
              <a:t>AVC = 5</a:t>
            </a:r>
          </a:p>
          <a:p>
            <a:pPr>
              <a:spcBef>
                <a:spcPct val="50000"/>
              </a:spcBef>
            </a:pPr>
            <a:r>
              <a:rPr lang="en-US" sz="2800" b="1" dirty="0"/>
              <a:t>Q</a:t>
            </a:r>
            <a:r>
              <a:rPr lang="en-US" sz="2800" b="1" baseline="-25000" dirty="0"/>
              <a:t>BE</a:t>
            </a:r>
            <a:r>
              <a:rPr lang="en-US" sz="2800" b="1" dirty="0"/>
              <a:t> = 40</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685800" y="609600"/>
            <a:ext cx="7772400" cy="838200"/>
          </a:xfrm>
        </p:spPr>
        <p:txBody>
          <a:bodyPr>
            <a:normAutofit/>
          </a:bodyPr>
          <a:lstStyle/>
          <a:p>
            <a:r>
              <a:rPr lang="en-US" sz="4800" b="1" dirty="0" smtClean="0"/>
              <a:t>Empirical Estimation</a:t>
            </a:r>
          </a:p>
        </p:txBody>
      </p:sp>
      <p:sp>
        <p:nvSpPr>
          <p:cNvPr id="11267" name="Date Placeholder 2"/>
          <p:cNvSpPr>
            <a:spLocks noGrp="1"/>
          </p:cNvSpPr>
          <p:nvPr>
            <p:ph type="dt" sz="half" idx="10"/>
          </p:nvPr>
        </p:nvSpPr>
        <p:spPr bwMode="auto">
          <a:xfrm>
            <a:off x="685800" y="6477000"/>
            <a:ext cx="7772400" cy="228600"/>
          </a:xfrm>
          <a:prstGeom prst="rect">
            <a:avLst/>
          </a:prstGeom>
          <a:noFill/>
          <a:ln>
            <a:miter lim="800000"/>
            <a:headEnd/>
            <a:tailEnd/>
          </a:ln>
        </p:spPr>
        <p:txBody>
          <a:bodyPr/>
          <a:lstStyle/>
          <a:p>
            <a:r>
              <a:rPr lang="en-US" sz="1600" b="1"/>
              <a:t>  </a:t>
            </a:r>
            <a:r>
              <a:rPr lang="en-US" sz="1600" b="1">
                <a:cs typeface="Times New Roman" pitchFamily="18" charset="0"/>
              </a:rPr>
              <a:t>.</a:t>
            </a:r>
            <a:r>
              <a:rPr lang="en-US" sz="1600" b="1"/>
              <a:t>	Slide </a:t>
            </a:r>
            <a:fld id="{CFA8819F-0700-480C-A4BC-609092165764}" type="slidenum">
              <a:rPr lang="en-US" sz="1600" b="1"/>
              <a:pPr/>
              <a:t>63</a:t>
            </a:fld>
            <a:endParaRPr lang="en-US" sz="1600" b="1"/>
          </a:p>
        </p:txBody>
      </p:sp>
      <p:sp>
        <p:nvSpPr>
          <p:cNvPr id="11269" name="Text Box 7"/>
          <p:cNvSpPr txBox="1">
            <a:spLocks noChangeArrowheads="1"/>
          </p:cNvSpPr>
          <p:nvPr/>
        </p:nvSpPr>
        <p:spPr bwMode="auto">
          <a:xfrm>
            <a:off x="76200" y="1600200"/>
            <a:ext cx="8991600" cy="584775"/>
          </a:xfrm>
          <a:prstGeom prst="rect">
            <a:avLst/>
          </a:prstGeom>
          <a:noFill/>
          <a:ln w="9525">
            <a:noFill/>
            <a:miter lim="800000"/>
            <a:headEnd/>
            <a:tailEnd/>
          </a:ln>
        </p:spPr>
        <p:txBody>
          <a:bodyPr>
            <a:spAutoFit/>
          </a:bodyPr>
          <a:lstStyle/>
          <a:p>
            <a:pPr algn="ctr">
              <a:spcBef>
                <a:spcPct val="50000"/>
              </a:spcBef>
            </a:pPr>
            <a:r>
              <a:rPr lang="en-US" sz="3200" b="1" dirty="0"/>
              <a:t>Functional Form for Short-Run Cost Functions</a:t>
            </a:r>
          </a:p>
        </p:txBody>
      </p:sp>
      <p:pic>
        <p:nvPicPr>
          <p:cNvPr id="11270" name="Picture 8"/>
          <p:cNvPicPr>
            <a:picLocks noChangeAspect="1" noChangeArrowheads="1"/>
          </p:cNvPicPr>
          <p:nvPr/>
        </p:nvPicPr>
        <p:blipFill>
          <a:blip r:embed="rId3"/>
          <a:srcRect/>
          <a:stretch>
            <a:fillRect/>
          </a:stretch>
        </p:blipFill>
        <p:spPr bwMode="auto">
          <a:xfrm>
            <a:off x="304800" y="3086100"/>
            <a:ext cx="3554413" cy="571500"/>
          </a:xfrm>
          <a:prstGeom prst="rect">
            <a:avLst/>
          </a:prstGeom>
          <a:noFill/>
          <a:ln w="9525">
            <a:noFill/>
            <a:miter lim="800000"/>
            <a:headEnd/>
            <a:tailEnd/>
          </a:ln>
        </p:spPr>
      </p:pic>
      <p:pic>
        <p:nvPicPr>
          <p:cNvPr id="11271" name="Picture 9"/>
          <p:cNvPicPr>
            <a:picLocks noChangeAspect="1" noChangeArrowheads="1"/>
          </p:cNvPicPr>
          <p:nvPr/>
        </p:nvPicPr>
        <p:blipFill>
          <a:blip r:embed="rId4"/>
          <a:srcRect/>
          <a:stretch>
            <a:fillRect/>
          </a:stretch>
        </p:blipFill>
        <p:spPr bwMode="auto">
          <a:xfrm>
            <a:off x="223838" y="3981450"/>
            <a:ext cx="4348162" cy="1047750"/>
          </a:xfrm>
          <a:prstGeom prst="rect">
            <a:avLst/>
          </a:prstGeom>
          <a:noFill/>
          <a:ln w="9525">
            <a:noFill/>
            <a:miter lim="800000"/>
            <a:headEnd/>
            <a:tailEnd/>
          </a:ln>
        </p:spPr>
      </p:pic>
      <p:graphicFrame>
        <p:nvGraphicFramePr>
          <p:cNvPr id="11266" name="Object 10"/>
          <p:cNvGraphicFramePr>
            <a:graphicFrameLocks noChangeAspect="1"/>
          </p:cNvGraphicFramePr>
          <p:nvPr/>
        </p:nvGraphicFramePr>
        <p:xfrm>
          <a:off x="338138" y="5295900"/>
          <a:ext cx="3395662" cy="571500"/>
        </p:xfrm>
        <a:graphic>
          <a:graphicData uri="http://schemas.openxmlformats.org/presentationml/2006/ole">
            <p:oleObj spid="_x0000_s6146" name="Equation" r:id="rId5" imgW="1358640" imgH="228600" progId="Equation.DSMT4">
              <p:embed/>
            </p:oleObj>
          </a:graphicData>
        </a:graphic>
      </p:graphicFrame>
      <p:sp>
        <p:nvSpPr>
          <p:cNvPr id="11272" name="Text Box 11"/>
          <p:cNvSpPr txBox="1">
            <a:spLocks noChangeArrowheads="1"/>
          </p:cNvSpPr>
          <p:nvPr/>
        </p:nvSpPr>
        <p:spPr bwMode="auto">
          <a:xfrm>
            <a:off x="304800" y="2438400"/>
            <a:ext cx="3962400" cy="523220"/>
          </a:xfrm>
          <a:prstGeom prst="rect">
            <a:avLst/>
          </a:prstGeom>
          <a:noFill/>
          <a:ln w="9525">
            <a:noFill/>
            <a:miter lim="800000"/>
            <a:headEnd/>
            <a:tailEnd/>
          </a:ln>
        </p:spPr>
        <p:txBody>
          <a:bodyPr>
            <a:spAutoFit/>
          </a:bodyPr>
          <a:lstStyle/>
          <a:p>
            <a:pPr algn="ctr">
              <a:spcBef>
                <a:spcPct val="50000"/>
              </a:spcBef>
            </a:pPr>
            <a:r>
              <a:rPr lang="en-US" sz="2800" b="1"/>
              <a:t>Theoretical Form</a:t>
            </a:r>
            <a:endParaRPr lang="en-US" sz="2000" b="1"/>
          </a:p>
        </p:txBody>
      </p:sp>
      <p:sp>
        <p:nvSpPr>
          <p:cNvPr id="11273" name="Text Box 12"/>
          <p:cNvSpPr txBox="1">
            <a:spLocks noChangeArrowheads="1"/>
          </p:cNvSpPr>
          <p:nvPr/>
        </p:nvSpPr>
        <p:spPr bwMode="auto">
          <a:xfrm>
            <a:off x="4724400" y="2438400"/>
            <a:ext cx="3962400" cy="523220"/>
          </a:xfrm>
          <a:prstGeom prst="rect">
            <a:avLst/>
          </a:prstGeom>
          <a:noFill/>
          <a:ln w="9525">
            <a:noFill/>
            <a:miter lim="800000"/>
            <a:headEnd/>
            <a:tailEnd/>
          </a:ln>
        </p:spPr>
        <p:txBody>
          <a:bodyPr>
            <a:spAutoFit/>
          </a:bodyPr>
          <a:lstStyle/>
          <a:p>
            <a:pPr algn="ctr">
              <a:spcBef>
                <a:spcPct val="50000"/>
              </a:spcBef>
            </a:pPr>
            <a:r>
              <a:rPr lang="en-US" sz="2800" b="1" dirty="0"/>
              <a:t>Linear Approximation</a:t>
            </a:r>
            <a:endParaRPr lang="en-US" sz="2000" b="1" dirty="0"/>
          </a:p>
        </p:txBody>
      </p:sp>
      <p:pic>
        <p:nvPicPr>
          <p:cNvPr id="11274" name="Picture 13"/>
          <p:cNvPicPr>
            <a:picLocks noChangeAspect="1" noChangeArrowheads="1"/>
          </p:cNvPicPr>
          <p:nvPr/>
        </p:nvPicPr>
        <p:blipFill>
          <a:blip r:embed="rId6"/>
          <a:srcRect/>
          <a:stretch>
            <a:fillRect/>
          </a:stretch>
        </p:blipFill>
        <p:spPr bwMode="auto">
          <a:xfrm>
            <a:off x="5410200" y="3124200"/>
            <a:ext cx="2220913" cy="508000"/>
          </a:xfrm>
          <a:prstGeom prst="rect">
            <a:avLst/>
          </a:prstGeom>
          <a:noFill/>
          <a:ln w="9525">
            <a:noFill/>
            <a:miter lim="800000"/>
            <a:headEnd/>
            <a:tailEnd/>
          </a:ln>
        </p:spPr>
      </p:pic>
      <p:pic>
        <p:nvPicPr>
          <p:cNvPr id="11275" name="Picture 14"/>
          <p:cNvPicPr>
            <a:picLocks noChangeAspect="1" noChangeArrowheads="1"/>
          </p:cNvPicPr>
          <p:nvPr/>
        </p:nvPicPr>
        <p:blipFill>
          <a:blip r:embed="rId7"/>
          <a:srcRect/>
          <a:stretch>
            <a:fillRect/>
          </a:stretch>
        </p:blipFill>
        <p:spPr bwMode="auto">
          <a:xfrm>
            <a:off x="5410200" y="3962400"/>
            <a:ext cx="2125663" cy="1047750"/>
          </a:xfrm>
          <a:prstGeom prst="rect">
            <a:avLst/>
          </a:prstGeom>
          <a:noFill/>
          <a:ln w="9525">
            <a:noFill/>
            <a:miter lim="800000"/>
            <a:headEnd/>
            <a:tailEnd/>
          </a:ln>
        </p:spPr>
      </p:pic>
      <p:pic>
        <p:nvPicPr>
          <p:cNvPr id="11276" name="Picture 15"/>
          <p:cNvPicPr>
            <a:picLocks noChangeAspect="1" noChangeArrowheads="1"/>
          </p:cNvPicPr>
          <p:nvPr/>
        </p:nvPicPr>
        <p:blipFill>
          <a:blip r:embed="rId8"/>
          <a:srcRect/>
          <a:stretch>
            <a:fillRect/>
          </a:stretch>
        </p:blipFill>
        <p:spPr bwMode="auto">
          <a:xfrm>
            <a:off x="5562600" y="5348288"/>
            <a:ext cx="1270000" cy="442912"/>
          </a:xfrm>
          <a:prstGeom prst="rect">
            <a:avLst/>
          </a:prstGeom>
          <a:noFill/>
          <a:ln w="9525">
            <a:noFill/>
            <a:miter lim="800000"/>
            <a:headEnd/>
            <a:tailEnd/>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685800" y="609600"/>
            <a:ext cx="7772400" cy="838200"/>
          </a:xfrm>
        </p:spPr>
        <p:txBody>
          <a:bodyPr>
            <a:noAutofit/>
          </a:bodyPr>
          <a:lstStyle/>
          <a:p>
            <a:r>
              <a:rPr lang="en-US" sz="6600" b="1" dirty="0" smtClean="0"/>
              <a:t>Empirical Estimation</a:t>
            </a:r>
          </a:p>
        </p:txBody>
      </p:sp>
      <p:sp>
        <p:nvSpPr>
          <p:cNvPr id="88066" name="Date Placeholder 2"/>
          <p:cNvSpPr>
            <a:spLocks noGrp="1"/>
          </p:cNvSpPr>
          <p:nvPr>
            <p:ph type="dt" sz="half" idx="10"/>
          </p:nvPr>
        </p:nvSpPr>
        <p:spPr bwMode="auto">
          <a:xfrm>
            <a:off x="685800" y="6477000"/>
            <a:ext cx="7772400" cy="228600"/>
          </a:xfrm>
          <a:prstGeom prst="rect">
            <a:avLst/>
          </a:prstGeom>
          <a:noFill/>
          <a:ln>
            <a:miter lim="800000"/>
            <a:headEnd/>
            <a:tailEnd/>
          </a:ln>
        </p:spPr>
        <p:txBody>
          <a:bodyPr/>
          <a:lstStyle/>
          <a:p>
            <a:r>
              <a:rPr lang="en-US" sz="1800" b="1"/>
              <a:t>  </a:t>
            </a:r>
            <a:r>
              <a:rPr lang="en-US" sz="1800" b="1">
                <a:cs typeface="Times New Roman" pitchFamily="18" charset="0"/>
              </a:rPr>
              <a:t>.</a:t>
            </a:r>
            <a:r>
              <a:rPr lang="en-US" sz="1800" b="1"/>
              <a:t>	Slide </a:t>
            </a:r>
            <a:fld id="{80C3881D-5EFA-483A-9200-D2A3C4219AB4}" type="slidenum">
              <a:rPr lang="en-US" sz="1800" b="1"/>
              <a:pPr/>
              <a:t>64</a:t>
            </a:fld>
            <a:endParaRPr lang="en-US" sz="1800" b="1"/>
          </a:p>
        </p:txBody>
      </p:sp>
      <p:pic>
        <p:nvPicPr>
          <p:cNvPr id="88068" name="Picture 3" descr="Fig0710"/>
          <p:cNvPicPr>
            <a:picLocks noChangeAspect="1" noChangeArrowheads="1"/>
          </p:cNvPicPr>
          <p:nvPr/>
        </p:nvPicPr>
        <p:blipFill>
          <a:blip r:embed="rId2"/>
          <a:srcRect/>
          <a:stretch>
            <a:fillRect/>
          </a:stretch>
        </p:blipFill>
        <p:spPr bwMode="auto">
          <a:xfrm>
            <a:off x="1905000" y="2447925"/>
            <a:ext cx="5246688" cy="3800475"/>
          </a:xfrm>
          <a:prstGeom prst="rect">
            <a:avLst/>
          </a:prstGeom>
          <a:noFill/>
          <a:ln w="9525">
            <a:noFill/>
            <a:miter lim="800000"/>
            <a:headEnd/>
            <a:tailEnd/>
          </a:ln>
        </p:spPr>
      </p:pic>
      <p:sp>
        <p:nvSpPr>
          <p:cNvPr id="88069" name="Text Box 4"/>
          <p:cNvSpPr txBox="1">
            <a:spLocks noChangeArrowheads="1"/>
          </p:cNvSpPr>
          <p:nvPr/>
        </p:nvSpPr>
        <p:spPr bwMode="auto">
          <a:xfrm>
            <a:off x="1600200" y="1600200"/>
            <a:ext cx="2971800" cy="461665"/>
          </a:xfrm>
          <a:prstGeom prst="rect">
            <a:avLst/>
          </a:prstGeom>
          <a:noFill/>
          <a:ln w="9525">
            <a:noFill/>
            <a:miter lim="800000"/>
            <a:headEnd/>
            <a:tailEnd/>
          </a:ln>
        </p:spPr>
        <p:txBody>
          <a:bodyPr>
            <a:spAutoFit/>
          </a:bodyPr>
          <a:lstStyle/>
          <a:p>
            <a:pPr algn="ctr">
              <a:spcBef>
                <a:spcPct val="50000"/>
              </a:spcBef>
            </a:pPr>
            <a:r>
              <a:rPr lang="en-US" sz="2400" b="1"/>
              <a:t>Theoretical Form</a:t>
            </a:r>
          </a:p>
        </p:txBody>
      </p:sp>
      <p:sp>
        <p:nvSpPr>
          <p:cNvPr id="88070" name="Text Box 5"/>
          <p:cNvSpPr txBox="1">
            <a:spLocks noChangeArrowheads="1"/>
          </p:cNvSpPr>
          <p:nvPr/>
        </p:nvSpPr>
        <p:spPr bwMode="auto">
          <a:xfrm>
            <a:off x="4572000" y="1600200"/>
            <a:ext cx="2971800" cy="461665"/>
          </a:xfrm>
          <a:prstGeom prst="rect">
            <a:avLst/>
          </a:prstGeom>
          <a:noFill/>
          <a:ln w="9525">
            <a:noFill/>
            <a:miter lim="800000"/>
            <a:headEnd/>
            <a:tailEnd/>
          </a:ln>
        </p:spPr>
        <p:txBody>
          <a:bodyPr>
            <a:spAutoFit/>
          </a:bodyPr>
          <a:lstStyle/>
          <a:p>
            <a:pPr algn="ctr">
              <a:spcBef>
                <a:spcPct val="50000"/>
              </a:spcBef>
            </a:pPr>
            <a:r>
              <a:rPr lang="en-US" sz="2400" b="1"/>
              <a:t>Linear Approximation</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pPr eaLnBrk="1" hangingPunct="1"/>
            <a:r>
              <a:rPr lang="en-US" sz="5400" b="1" dirty="0" smtClean="0"/>
              <a:t>Estimating Cost Functions</a:t>
            </a:r>
          </a:p>
        </p:txBody>
      </p:sp>
      <p:sp>
        <p:nvSpPr>
          <p:cNvPr id="89091" name="Rectangle 3"/>
          <p:cNvSpPr>
            <a:spLocks noGrp="1" noChangeArrowheads="1"/>
          </p:cNvSpPr>
          <p:nvPr>
            <p:ph sz="quarter" idx="1"/>
          </p:nvPr>
        </p:nvSpPr>
        <p:spPr/>
        <p:txBody>
          <a:bodyPr>
            <a:normAutofit/>
          </a:bodyPr>
          <a:lstStyle/>
          <a:p>
            <a:pPr algn="just" eaLnBrk="1" hangingPunct="1"/>
            <a:r>
              <a:rPr lang="en-US" sz="3200" dirty="0" smtClean="0"/>
              <a:t>Techniques:</a:t>
            </a:r>
          </a:p>
          <a:p>
            <a:pPr lvl="1" algn="just" eaLnBrk="1" hangingPunct="1"/>
            <a:r>
              <a:rPr lang="en-US" sz="2800" dirty="0" smtClean="0"/>
              <a:t>Surveys</a:t>
            </a:r>
          </a:p>
          <a:p>
            <a:pPr lvl="1" algn="just" eaLnBrk="1" hangingPunct="1"/>
            <a:r>
              <a:rPr lang="en-US" sz="2800" dirty="0" smtClean="0"/>
              <a:t>Econometric specification</a:t>
            </a:r>
          </a:p>
          <a:p>
            <a:pPr algn="just" eaLnBrk="1" hangingPunct="1"/>
            <a:r>
              <a:rPr lang="en-US" sz="3200" dirty="0" smtClean="0"/>
              <a:t>New entrant/survivor technique – method for determining the minimum efficient scale of production in an industry based on investigating the plant sizes either being built or used by firms in the industry</a:t>
            </a:r>
          </a:p>
          <a:p>
            <a:pPr lvl="1" algn="just" eaLnBrk="1" hangingPunct="1">
              <a:buFontTx/>
              <a:buNone/>
            </a:pPr>
            <a:endParaRPr lang="en-US" sz="2800" dirty="0" smtClean="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a:xfrm>
            <a:off x="381000" y="609600"/>
            <a:ext cx="8382000" cy="838200"/>
          </a:xfrm>
        </p:spPr>
        <p:txBody>
          <a:bodyPr>
            <a:noAutofit/>
          </a:bodyPr>
          <a:lstStyle/>
          <a:p>
            <a:r>
              <a:rPr lang="en-US" b="1" dirty="0" smtClean="0"/>
              <a:t>Minimizing Costs Internationally</a:t>
            </a:r>
          </a:p>
        </p:txBody>
      </p:sp>
      <p:sp>
        <p:nvSpPr>
          <p:cNvPr id="90114" name="Date Placeholder 3"/>
          <p:cNvSpPr>
            <a:spLocks noGrp="1"/>
          </p:cNvSpPr>
          <p:nvPr>
            <p:ph type="dt" sz="half" idx="10"/>
          </p:nvPr>
        </p:nvSpPr>
        <p:spPr bwMode="auto">
          <a:xfrm>
            <a:off x="685800" y="6477000"/>
            <a:ext cx="7772400" cy="228600"/>
          </a:xfrm>
          <a:prstGeom prst="rect">
            <a:avLst/>
          </a:prstGeom>
          <a:noFill/>
          <a:ln>
            <a:miter lim="800000"/>
            <a:headEnd/>
            <a:tailEnd/>
          </a:ln>
        </p:spPr>
        <p:txBody>
          <a:bodyPr/>
          <a:lstStyle/>
          <a:p>
            <a:r>
              <a:rPr lang="en-US"/>
              <a:t>  </a:t>
            </a:r>
            <a:r>
              <a:rPr lang="en-US">
                <a:cs typeface="Times New Roman" pitchFamily="18" charset="0"/>
              </a:rPr>
              <a:t>.</a:t>
            </a:r>
            <a:r>
              <a:rPr lang="en-US"/>
              <a:t>	</a:t>
            </a:r>
            <a:r>
              <a:rPr lang="en-US" b="1"/>
              <a:t>Slide </a:t>
            </a:r>
            <a:fld id="{9B8ABB86-E2C8-445E-BCF4-B2730AFECF03}" type="slidenum">
              <a:rPr lang="en-US" b="1"/>
              <a:pPr/>
              <a:t>66</a:t>
            </a:fld>
            <a:endParaRPr lang="en-US" b="1"/>
          </a:p>
        </p:txBody>
      </p:sp>
      <p:sp>
        <p:nvSpPr>
          <p:cNvPr id="90116" name="Rectangle 3"/>
          <p:cNvSpPr>
            <a:spLocks noGrp="1" noChangeArrowheads="1"/>
          </p:cNvSpPr>
          <p:nvPr>
            <p:ph sz="quarter" idx="1"/>
          </p:nvPr>
        </p:nvSpPr>
        <p:spPr/>
        <p:txBody>
          <a:bodyPr>
            <a:normAutofit/>
          </a:bodyPr>
          <a:lstStyle/>
          <a:p>
            <a:r>
              <a:rPr lang="en-US" sz="3600" dirty="0" smtClean="0"/>
              <a:t>Foreign Sourcing of Inputs</a:t>
            </a:r>
          </a:p>
          <a:p>
            <a:r>
              <a:rPr lang="en-US" sz="3600" dirty="0" smtClean="0"/>
              <a:t>New International Economies of Scale</a:t>
            </a:r>
          </a:p>
          <a:p>
            <a:r>
              <a:rPr lang="en-US" sz="3600" dirty="0" smtClean="0"/>
              <a:t>Immigration of Skilled Labor</a:t>
            </a:r>
          </a:p>
          <a:p>
            <a:r>
              <a:rPr lang="en-US" sz="3600" dirty="0" smtClean="0"/>
              <a:t>Brain Drain</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algn="just">
              <a:defRPr/>
            </a:pPr>
            <a:r>
              <a:rPr lang="en-US" sz="3600" b="1" kern="0" dirty="0">
                <a:solidFill>
                  <a:srgbClr val="FF0000"/>
                </a:solidFill>
                <a:latin typeface="+mj-lt"/>
                <a:ea typeface="+mj-ea"/>
                <a:cs typeface="+mj-cs"/>
              </a:rPr>
              <a:t>Importance of Production Functions in Managerial Decision Making</a:t>
            </a:r>
          </a:p>
        </p:txBody>
      </p:sp>
      <p:sp>
        <p:nvSpPr>
          <p:cNvPr id="3" name="Rectangle 3"/>
          <p:cNvSpPr txBox="1">
            <a:spLocks noChangeArrowheads="1"/>
          </p:cNvSpPr>
          <p:nvPr/>
        </p:nvSpPr>
        <p:spPr>
          <a:xfrm>
            <a:off x="457200" y="1600200"/>
            <a:ext cx="8458200" cy="4525963"/>
          </a:xfrm>
          <a:prstGeom prst="rect">
            <a:avLst/>
          </a:prstGeom>
        </p:spPr>
        <p:txBody>
          <a:bodyPr/>
          <a:lstStyle/>
          <a:p>
            <a:pPr algn="just">
              <a:lnSpc>
                <a:spcPct val="150000"/>
              </a:lnSpc>
              <a:spcBef>
                <a:spcPct val="20000"/>
              </a:spcBef>
              <a:spcAft>
                <a:spcPct val="50000"/>
              </a:spcAft>
              <a:defRPr/>
            </a:pPr>
            <a:r>
              <a:rPr lang="en-US" sz="2400" b="1" kern="0" dirty="0">
                <a:solidFill>
                  <a:srgbClr val="002060"/>
                </a:solidFill>
                <a:latin typeface="+mn-lt"/>
              </a:rPr>
              <a:t>Production levels do not depend on how much a company wants to produce, but on how much its customers want to buy.</a:t>
            </a:r>
          </a:p>
          <a:p>
            <a:pPr algn="just">
              <a:lnSpc>
                <a:spcPct val="150000"/>
              </a:lnSpc>
              <a:spcBef>
                <a:spcPct val="20000"/>
              </a:spcBef>
              <a:spcAft>
                <a:spcPct val="50000"/>
              </a:spcAft>
              <a:defRPr/>
            </a:pPr>
            <a:r>
              <a:rPr lang="en-US" sz="2400" b="1" kern="0" dirty="0">
                <a:solidFill>
                  <a:srgbClr val="002060"/>
                </a:solidFill>
                <a:latin typeface="+mn-lt"/>
              </a:rPr>
              <a:t>Capacity Planning: planning the amount of fixed inputs that will be used along with the variable inputs.  Good capacity planning requires:</a:t>
            </a:r>
          </a:p>
          <a:p>
            <a:pPr marL="114300" lvl="1" algn="just">
              <a:lnSpc>
                <a:spcPct val="150000"/>
              </a:lnSpc>
              <a:spcBef>
                <a:spcPct val="20000"/>
              </a:spcBef>
              <a:spcAft>
                <a:spcPct val="50000"/>
              </a:spcAft>
              <a:buClr>
                <a:srgbClr val="FF0000"/>
              </a:buClr>
              <a:buFont typeface="Wingdings" pitchFamily="2" charset="2"/>
              <a:buNone/>
              <a:defRPr/>
            </a:pPr>
            <a:r>
              <a:rPr lang="en-US" sz="2400" b="1" kern="0" dirty="0">
                <a:solidFill>
                  <a:srgbClr val="002060"/>
                </a:solidFill>
                <a:latin typeface="+mn-lt"/>
              </a:rPr>
              <a:t>Accurate forecasts of demand</a:t>
            </a:r>
          </a:p>
          <a:p>
            <a:pPr marL="114300" lvl="1" algn="just">
              <a:lnSpc>
                <a:spcPct val="150000"/>
              </a:lnSpc>
              <a:spcBef>
                <a:spcPct val="20000"/>
              </a:spcBef>
              <a:spcAft>
                <a:spcPct val="50000"/>
              </a:spcAft>
              <a:buClr>
                <a:srgbClr val="FF0000"/>
              </a:buClr>
              <a:buFont typeface="Wingdings" pitchFamily="2" charset="2"/>
              <a:buNone/>
              <a:defRPr/>
            </a:pPr>
            <a:r>
              <a:rPr lang="en-US" sz="2400" b="1" kern="0" dirty="0">
                <a:solidFill>
                  <a:srgbClr val="002060"/>
                </a:solidFill>
                <a:latin typeface="+mn-lt"/>
              </a:rPr>
              <a:t>Effective communication between the production and marketing functions</a:t>
            </a:r>
          </a:p>
          <a:p>
            <a:pPr algn="just">
              <a:lnSpc>
                <a:spcPct val="150000"/>
              </a:lnSpc>
              <a:spcBef>
                <a:spcPct val="20000"/>
              </a:spcBef>
              <a:spcAft>
                <a:spcPct val="50000"/>
              </a:spcAft>
              <a:defRPr/>
            </a:pPr>
            <a:endParaRPr lang="en-US" sz="2800" b="1" kern="0" dirty="0">
              <a:solidFill>
                <a:srgbClr val="002060"/>
              </a:solidFill>
              <a:latin typeface="+mn-lt"/>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078540"/>
            <a:ext cx="5455532" cy="1569660"/>
          </a:xfrm>
          <a:prstGeom prst="rect">
            <a:avLst/>
          </a:prstGeom>
        </p:spPr>
        <p:txBody>
          <a:bodyPr wrap="none">
            <a:spAutoFit/>
          </a:bodyPr>
          <a:lstStyle/>
          <a:p>
            <a:pPr marL="1143000" indent="-1143000" algn="just"/>
            <a:r>
              <a:rPr lang="en-US" sz="9600" b="1" dirty="0" smtClean="0"/>
              <a:t>Thank You</a:t>
            </a:r>
            <a:endParaRPr lang="en-US" sz="13800" b="1" dirty="0" smtClean="0"/>
          </a:p>
        </p:txBody>
      </p:sp>
      <p:pic>
        <p:nvPicPr>
          <p:cNvPr id="4" name="Picture 2" descr="C:\Users\user\Desktop\ishik-logo.png"/>
          <p:cNvPicPr>
            <a:picLocks noChangeAspect="1" noChangeArrowheads="1"/>
          </p:cNvPicPr>
          <p:nvPr/>
        </p:nvPicPr>
        <p:blipFill>
          <a:blip r:embed="rId2"/>
          <a:srcRect/>
          <a:stretch>
            <a:fillRect/>
          </a:stretch>
        </p:blipFill>
        <p:spPr bwMode="auto">
          <a:xfrm>
            <a:off x="2971800" y="762000"/>
            <a:ext cx="3259836"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4572000" cy="1107996"/>
          </a:xfrm>
          <a:prstGeom prst="rect">
            <a:avLst/>
          </a:prstGeom>
        </p:spPr>
        <p:txBody>
          <a:bodyPr>
            <a:spAutoFit/>
          </a:bodyPr>
          <a:lstStyle/>
          <a:p>
            <a:pPr marL="1143000" indent="-1143000" algn="just"/>
            <a:r>
              <a:rPr lang="en-US" sz="6600" b="1" dirty="0" smtClean="0"/>
              <a:t>Capital</a:t>
            </a:r>
            <a:endParaRPr lang="en-US" sz="6600" b="1" dirty="0"/>
          </a:p>
        </p:txBody>
      </p:sp>
      <p:sp>
        <p:nvSpPr>
          <p:cNvPr id="3" name="Rectangle 2"/>
          <p:cNvSpPr/>
          <p:nvPr/>
        </p:nvSpPr>
        <p:spPr>
          <a:xfrm>
            <a:off x="228600" y="1066800"/>
            <a:ext cx="8610600" cy="5447645"/>
          </a:xfrm>
          <a:prstGeom prst="rect">
            <a:avLst/>
          </a:prstGeom>
        </p:spPr>
        <p:txBody>
          <a:bodyPr wrap="square">
            <a:spAutoFit/>
          </a:bodyPr>
          <a:lstStyle/>
          <a:p>
            <a:pPr marL="1143000" indent="-1143000" algn="just"/>
            <a:r>
              <a:rPr lang="en-US" sz="2400" dirty="0" smtClean="0">
                <a:latin typeface="Times New Roman" pitchFamily="18" charset="0"/>
                <a:cs typeface="Times New Roman" pitchFamily="18" charset="0"/>
              </a:rPr>
              <a:t>Part of wealth used for further production of wealth </a:t>
            </a:r>
          </a:p>
          <a:p>
            <a:pPr marL="1143000" indent="-1143000" algn="just"/>
            <a:r>
              <a:rPr lang="en-US" sz="2400" dirty="0" smtClean="0">
                <a:latin typeface="Times New Roman" pitchFamily="18" charset="0"/>
                <a:cs typeface="Times New Roman" pitchFamily="18" charset="0"/>
              </a:rPr>
              <a:t>Capital </a:t>
            </a:r>
            <a:r>
              <a:rPr lang="en-US" sz="2400" dirty="0" err="1" smtClean="0">
                <a:latin typeface="Times New Roman" pitchFamily="18" charset="0"/>
                <a:cs typeface="Times New Roman" pitchFamily="18" charset="0"/>
              </a:rPr>
              <a:t>vs</a:t>
            </a:r>
            <a:r>
              <a:rPr lang="en-US" sz="2400" dirty="0" smtClean="0">
                <a:latin typeface="Times New Roman" pitchFamily="18" charset="0"/>
                <a:cs typeface="Times New Roman" pitchFamily="18" charset="0"/>
              </a:rPr>
              <a:t> wealth</a:t>
            </a:r>
          </a:p>
          <a:p>
            <a:pPr marL="1143000" indent="-1143000" algn="just"/>
            <a:r>
              <a:rPr lang="en-US" sz="2400" dirty="0" smtClean="0">
                <a:latin typeface="Times New Roman" pitchFamily="18" charset="0"/>
                <a:cs typeface="Times New Roman" pitchFamily="18" charset="0"/>
              </a:rPr>
              <a:t>Capital stock </a:t>
            </a:r>
            <a:r>
              <a:rPr lang="en-US" sz="2400" dirty="0" err="1" smtClean="0">
                <a:latin typeface="Times New Roman" pitchFamily="18" charset="0"/>
                <a:cs typeface="Times New Roman" pitchFamily="18" charset="0"/>
              </a:rPr>
              <a:t>vs</a:t>
            </a:r>
            <a:r>
              <a:rPr lang="en-US" sz="2400" dirty="0" smtClean="0">
                <a:latin typeface="Times New Roman" pitchFamily="18" charset="0"/>
                <a:cs typeface="Times New Roman" pitchFamily="18" charset="0"/>
              </a:rPr>
              <a:t> income flow concept</a:t>
            </a:r>
          </a:p>
          <a:p>
            <a:pPr marL="1143000" indent="-1143000" algn="just"/>
            <a:r>
              <a:rPr lang="en-US" sz="2400" dirty="0" smtClean="0">
                <a:latin typeface="Times New Roman" pitchFamily="18" charset="0"/>
                <a:cs typeface="Times New Roman" pitchFamily="18" charset="0"/>
              </a:rPr>
              <a:t>Man made instrument of production</a:t>
            </a:r>
          </a:p>
          <a:p>
            <a:pPr marL="1143000" indent="-1143000" algn="just"/>
            <a:r>
              <a:rPr lang="en-US" sz="2400" dirty="0" smtClean="0">
                <a:latin typeface="Times New Roman" pitchFamily="18" charset="0"/>
                <a:cs typeface="Times New Roman" pitchFamily="18" charset="0"/>
              </a:rPr>
              <a:t>Help in production</a:t>
            </a:r>
          </a:p>
          <a:p>
            <a:pPr marL="1143000" indent="-1143000" algn="just"/>
            <a:endParaRPr lang="en-US" sz="500" b="1" u="sng" dirty="0" smtClean="0">
              <a:latin typeface="Times New Roman" pitchFamily="18" charset="0"/>
              <a:cs typeface="Times New Roman" pitchFamily="18" charset="0"/>
            </a:endParaRPr>
          </a:p>
          <a:p>
            <a:pPr marL="1143000" indent="-1143000" algn="just"/>
            <a:r>
              <a:rPr lang="en-US" sz="2800" b="1" dirty="0" smtClean="0">
                <a:latin typeface="Times New Roman" pitchFamily="18" charset="0"/>
                <a:cs typeface="Times New Roman" pitchFamily="18" charset="0"/>
              </a:rPr>
              <a:t>Types of Capital</a:t>
            </a:r>
          </a:p>
          <a:p>
            <a:pPr marL="1143000" indent="-1143000" algn="just"/>
            <a:endParaRPr lang="en-US" sz="1100" b="1" dirty="0" smtClean="0">
              <a:latin typeface="Times New Roman" pitchFamily="18" charset="0"/>
              <a:cs typeface="Times New Roman" pitchFamily="18" charset="0"/>
            </a:endParaRPr>
          </a:p>
          <a:p>
            <a:pPr marL="1143000" indent="-1143000" algn="just"/>
            <a:r>
              <a:rPr lang="en-US" sz="2200" dirty="0" smtClean="0">
                <a:latin typeface="Times New Roman" pitchFamily="18" charset="0"/>
                <a:cs typeface="Times New Roman" pitchFamily="18" charset="0"/>
              </a:rPr>
              <a:t>	1. Fixed capital</a:t>
            </a:r>
          </a:p>
          <a:p>
            <a:pPr marL="1143000" indent="-1143000" algn="just"/>
            <a:r>
              <a:rPr lang="en-US" sz="2200" dirty="0" smtClean="0">
                <a:latin typeface="Times New Roman" pitchFamily="18" charset="0"/>
                <a:cs typeface="Times New Roman" pitchFamily="18" charset="0"/>
              </a:rPr>
              <a:t>	2. Circulation capital</a:t>
            </a:r>
          </a:p>
          <a:p>
            <a:pPr marL="1143000" indent="-1143000" algn="just"/>
            <a:r>
              <a:rPr lang="en-US" sz="2200" dirty="0" smtClean="0">
                <a:latin typeface="Times New Roman" pitchFamily="18" charset="0"/>
                <a:cs typeface="Times New Roman" pitchFamily="18" charset="0"/>
              </a:rPr>
              <a:t>	3. Real capital</a:t>
            </a:r>
          </a:p>
          <a:p>
            <a:pPr marL="1143000" indent="-1143000" algn="just"/>
            <a:r>
              <a:rPr lang="en-US" sz="2200" dirty="0" smtClean="0">
                <a:latin typeface="Times New Roman" pitchFamily="18" charset="0"/>
                <a:cs typeface="Times New Roman" pitchFamily="18" charset="0"/>
              </a:rPr>
              <a:t>	4. Human capital</a:t>
            </a:r>
          </a:p>
          <a:p>
            <a:pPr marL="1143000" indent="-1143000" algn="just"/>
            <a:r>
              <a:rPr lang="en-US" sz="2200" dirty="0" smtClean="0">
                <a:latin typeface="Times New Roman" pitchFamily="18" charset="0"/>
                <a:cs typeface="Times New Roman" pitchFamily="18" charset="0"/>
              </a:rPr>
              <a:t>	5. Tangible capital</a:t>
            </a:r>
          </a:p>
          <a:p>
            <a:pPr marL="1143000" indent="-1143000" algn="just"/>
            <a:r>
              <a:rPr lang="en-US" sz="2200" dirty="0" smtClean="0">
                <a:latin typeface="Times New Roman" pitchFamily="18" charset="0"/>
                <a:cs typeface="Times New Roman" pitchFamily="18" charset="0"/>
              </a:rPr>
              <a:t>	6. Intangible capital</a:t>
            </a:r>
          </a:p>
          <a:p>
            <a:pPr marL="1143000" indent="-1143000" algn="just"/>
            <a:r>
              <a:rPr lang="en-US" sz="2200" dirty="0" smtClean="0">
                <a:latin typeface="Times New Roman" pitchFamily="18" charset="0"/>
                <a:cs typeface="Times New Roman" pitchFamily="18" charset="0"/>
              </a:rPr>
              <a:t>	7. Individual capital</a:t>
            </a:r>
          </a:p>
          <a:p>
            <a:pPr marL="1143000" indent="-1143000" algn="just"/>
            <a:r>
              <a:rPr lang="en-US" sz="2200" dirty="0" smtClean="0">
                <a:latin typeface="Times New Roman" pitchFamily="18" charset="0"/>
                <a:cs typeface="Times New Roman" pitchFamily="18" charset="0"/>
              </a:rPr>
              <a:t>	8. Social capital</a:t>
            </a:r>
          </a:p>
          <a:p>
            <a:pPr marL="1143000" indent="-1143000" algn="just"/>
            <a:endParaRPr lang="en-US" sz="500" b="1" u="sng" dirty="0" smtClean="0">
              <a:latin typeface="Times New Roman" pitchFamily="18" charset="0"/>
              <a:cs typeface="Times New Roman" pitchFamily="18" charset="0"/>
            </a:endParaRPr>
          </a:p>
          <a:p>
            <a:pPr marL="1143000" indent="-1143000" algn="just"/>
            <a:endParaRPr lang="en-US" sz="200" b="1" u="sng" dirty="0" smtClean="0">
              <a:latin typeface="Times New Roman" pitchFamily="18" charset="0"/>
              <a:cs typeface="Times New Roman" pitchFamily="18" charset="0"/>
            </a:endParaRPr>
          </a:p>
        </p:txBody>
      </p:sp>
      <p:pic>
        <p:nvPicPr>
          <p:cNvPr id="5"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0"/>
            <a:ext cx="8382000" cy="1107996"/>
          </a:xfrm>
          <a:prstGeom prst="rect">
            <a:avLst/>
          </a:prstGeom>
        </p:spPr>
        <p:txBody>
          <a:bodyPr wrap="square">
            <a:spAutoFit/>
          </a:bodyPr>
          <a:lstStyle/>
          <a:p>
            <a:pPr marL="1143000" indent="-1143000" algn="just"/>
            <a:r>
              <a:rPr lang="en-US" sz="6600" b="1" dirty="0" smtClean="0"/>
              <a:t>Capital Formation</a:t>
            </a:r>
            <a:endParaRPr lang="en-US" sz="6600" b="1" dirty="0"/>
          </a:p>
        </p:txBody>
      </p:sp>
      <p:sp>
        <p:nvSpPr>
          <p:cNvPr id="3" name="Rectangle 2"/>
          <p:cNvSpPr/>
          <p:nvPr/>
        </p:nvSpPr>
        <p:spPr>
          <a:xfrm>
            <a:off x="304800" y="1105793"/>
            <a:ext cx="8610600" cy="3816429"/>
          </a:xfrm>
          <a:prstGeom prst="rect">
            <a:avLst/>
          </a:prstGeom>
        </p:spPr>
        <p:txBody>
          <a:bodyPr wrap="square">
            <a:spAutoFit/>
          </a:bodyPr>
          <a:lstStyle/>
          <a:p>
            <a:pPr marL="1143000" indent="-1143000" algn="just"/>
            <a:r>
              <a:rPr lang="en-US" sz="2800" dirty="0" smtClean="0">
                <a:latin typeface="Times New Roman" pitchFamily="18" charset="0"/>
                <a:cs typeface="Times New Roman" pitchFamily="18" charset="0"/>
              </a:rPr>
              <a:t>Increase in stock of real capital</a:t>
            </a:r>
          </a:p>
          <a:p>
            <a:pPr marL="1143000" indent="-1143000" algn="just"/>
            <a:r>
              <a:rPr lang="en-US" sz="2800" dirty="0" smtClean="0">
                <a:latin typeface="Times New Roman" pitchFamily="18" charset="0"/>
                <a:cs typeface="Times New Roman" pitchFamily="18" charset="0"/>
              </a:rPr>
              <a:t>Investment</a:t>
            </a:r>
          </a:p>
          <a:p>
            <a:pPr marL="1143000" indent="-1143000" algn="just"/>
            <a:r>
              <a:rPr lang="en-US" sz="2800" dirty="0" smtClean="0">
                <a:latin typeface="Times New Roman" pitchFamily="18" charset="0"/>
                <a:cs typeface="Times New Roman" pitchFamily="18" charset="0"/>
              </a:rPr>
              <a:t>Replacement, renovation &amp; additional investment </a:t>
            </a:r>
          </a:p>
          <a:p>
            <a:pPr marL="1143000" indent="-1143000" algn="just"/>
            <a:r>
              <a:rPr lang="en-US" sz="2800" dirty="0" smtClean="0">
                <a:latin typeface="Times New Roman" pitchFamily="18" charset="0"/>
                <a:cs typeface="Times New Roman" pitchFamily="18" charset="0"/>
              </a:rPr>
              <a:t>Cut down current production &amp; use for capital goods</a:t>
            </a:r>
          </a:p>
          <a:p>
            <a:pPr marL="1143000" indent="-1143000" algn="just"/>
            <a:endParaRPr lang="en-US" sz="800" b="1" dirty="0" smtClean="0">
              <a:latin typeface="Times New Roman" pitchFamily="18" charset="0"/>
              <a:cs typeface="Times New Roman" pitchFamily="18" charset="0"/>
            </a:endParaRPr>
          </a:p>
          <a:p>
            <a:pPr marL="1143000" indent="-1143000" algn="just"/>
            <a:r>
              <a:rPr lang="en-US" sz="2800" b="1" dirty="0" smtClean="0">
                <a:latin typeface="Times New Roman" pitchFamily="18" charset="0"/>
                <a:cs typeface="Times New Roman" pitchFamily="18" charset="0"/>
              </a:rPr>
              <a:t>Stages of capital formation</a:t>
            </a:r>
          </a:p>
          <a:p>
            <a:pPr marL="1143000" indent="-1143000" algn="just"/>
            <a:endParaRPr lang="en-US" sz="1000" b="1" dirty="0" smtClean="0">
              <a:latin typeface="Times New Roman" pitchFamily="18" charset="0"/>
              <a:cs typeface="Times New Roman" pitchFamily="18" charset="0"/>
            </a:endParaRPr>
          </a:p>
          <a:p>
            <a:pPr marL="1143000" indent="-1143000" algn="just"/>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1. Saving </a:t>
            </a:r>
          </a:p>
          <a:p>
            <a:pPr marL="1143000" indent="-1143000" algn="just"/>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Mobilisation</a:t>
            </a:r>
            <a:r>
              <a:rPr lang="en-US" sz="2800" dirty="0" smtClean="0">
                <a:latin typeface="Times New Roman" pitchFamily="18" charset="0"/>
                <a:cs typeface="Times New Roman" pitchFamily="18" charset="0"/>
              </a:rPr>
              <a:t> of saving</a:t>
            </a:r>
          </a:p>
          <a:p>
            <a:pPr marL="1143000" indent="-1143000" algn="just"/>
            <a:r>
              <a:rPr lang="en-US" sz="2800" dirty="0" smtClean="0">
                <a:latin typeface="Times New Roman" pitchFamily="18" charset="0"/>
                <a:cs typeface="Times New Roman" pitchFamily="18" charset="0"/>
              </a:rPr>
              <a:t>	3. Investments</a:t>
            </a:r>
          </a:p>
        </p:txBody>
      </p:sp>
      <p:pic>
        <p:nvPicPr>
          <p:cNvPr id="5"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0"/>
            <a:ext cx="8382000" cy="1107996"/>
          </a:xfrm>
          <a:prstGeom prst="rect">
            <a:avLst/>
          </a:prstGeom>
        </p:spPr>
        <p:txBody>
          <a:bodyPr wrap="square">
            <a:spAutoFit/>
          </a:bodyPr>
          <a:lstStyle/>
          <a:p>
            <a:pPr marL="1143000" indent="-1143000" algn="just"/>
            <a:r>
              <a:rPr lang="en-US" sz="6600" b="1" dirty="0" smtClean="0"/>
              <a:t>Entrepreneur</a:t>
            </a:r>
            <a:endParaRPr lang="en-US" sz="6600" b="1" dirty="0"/>
          </a:p>
        </p:txBody>
      </p:sp>
      <p:sp>
        <p:nvSpPr>
          <p:cNvPr id="3" name="Rectangle 2"/>
          <p:cNvSpPr/>
          <p:nvPr/>
        </p:nvSpPr>
        <p:spPr>
          <a:xfrm>
            <a:off x="304800" y="1158419"/>
            <a:ext cx="8839200" cy="5539978"/>
          </a:xfrm>
          <a:prstGeom prst="rect">
            <a:avLst/>
          </a:prstGeom>
        </p:spPr>
        <p:txBody>
          <a:bodyPr wrap="square">
            <a:spAutoFit/>
          </a:bodyPr>
          <a:lstStyle/>
          <a:p>
            <a:pPr marL="1143000" indent="-1143000" algn="just"/>
            <a:r>
              <a:rPr lang="en-US" sz="2800" dirty="0" err="1" smtClean="0">
                <a:latin typeface="Times New Roman" pitchFamily="18" charset="0"/>
                <a:cs typeface="Times New Roman" pitchFamily="18" charset="0"/>
              </a:rPr>
              <a:t>Organiser</a:t>
            </a:r>
            <a:r>
              <a:rPr lang="en-US" sz="2800" dirty="0" smtClean="0">
                <a:latin typeface="Times New Roman" pitchFamily="18" charset="0"/>
                <a:cs typeface="Times New Roman" pitchFamily="18" charset="0"/>
              </a:rPr>
              <a:t>, risk taker, manager initiate production work &amp; </a:t>
            </a:r>
          </a:p>
          <a:p>
            <a:pPr marL="1143000" indent="-1143000" algn="just"/>
            <a:r>
              <a:rPr lang="en-US" sz="2800" dirty="0" smtClean="0">
                <a:latin typeface="Times New Roman" pitchFamily="18" charset="0"/>
                <a:cs typeface="Times New Roman" pitchFamily="18" charset="0"/>
              </a:rPr>
              <a:t>bear risk</a:t>
            </a:r>
          </a:p>
          <a:p>
            <a:pPr marL="1143000" indent="-1143000" algn="just"/>
            <a:endParaRPr lang="en-US" sz="100" b="1" dirty="0" smtClean="0">
              <a:latin typeface="Times New Roman" pitchFamily="18" charset="0"/>
              <a:cs typeface="Times New Roman" pitchFamily="18" charset="0"/>
            </a:endParaRPr>
          </a:p>
          <a:p>
            <a:pPr marL="1143000" indent="-1143000" algn="just">
              <a:lnSpc>
                <a:spcPct val="150000"/>
              </a:lnSpc>
            </a:pPr>
            <a:r>
              <a:rPr lang="en-US" sz="3200" dirty="0" smtClean="0">
                <a:latin typeface="Times New Roman" pitchFamily="18" charset="0"/>
                <a:cs typeface="Times New Roman" pitchFamily="18" charset="0"/>
              </a:rPr>
              <a:t>1. Function</a:t>
            </a:r>
          </a:p>
          <a:p>
            <a:pPr marL="1143000" indent="-1143000" algn="just">
              <a:lnSpc>
                <a:spcPct val="150000"/>
              </a:lnSpc>
            </a:pPr>
            <a:r>
              <a:rPr lang="en-US" sz="3200" dirty="0" smtClean="0">
                <a:latin typeface="Times New Roman" pitchFamily="18" charset="0"/>
                <a:cs typeface="Times New Roman" pitchFamily="18" charset="0"/>
              </a:rPr>
              <a:t>2. Initiating business enterprise &amp; resource </a:t>
            </a:r>
          </a:p>
          <a:p>
            <a:pPr marL="1143000" indent="-1143000" algn="just">
              <a:lnSpc>
                <a:spcPct val="150000"/>
              </a:lnSpc>
            </a:pPr>
            <a:r>
              <a:rPr lang="en-US" sz="3200" dirty="0" smtClean="0">
                <a:latin typeface="Times New Roman" pitchFamily="18" charset="0"/>
                <a:cs typeface="Times New Roman" pitchFamily="18" charset="0"/>
              </a:rPr>
              <a:t>    coordination</a:t>
            </a:r>
          </a:p>
          <a:p>
            <a:pPr marL="1143000" indent="-1143000" algn="just">
              <a:lnSpc>
                <a:spcPct val="150000"/>
              </a:lnSpc>
            </a:pPr>
            <a:r>
              <a:rPr lang="en-US" sz="3200" dirty="0" smtClean="0">
                <a:latin typeface="Times New Roman" pitchFamily="18" charset="0"/>
                <a:cs typeface="Times New Roman" pitchFamily="18" charset="0"/>
              </a:rPr>
              <a:t>3. Risk bearing &amp; uncertainty bearing</a:t>
            </a:r>
          </a:p>
          <a:p>
            <a:pPr marL="1143000" indent="-1143000" algn="just">
              <a:lnSpc>
                <a:spcPct val="150000"/>
              </a:lnSpc>
            </a:pPr>
            <a:r>
              <a:rPr lang="en-US" sz="3200" dirty="0" smtClean="0">
                <a:latin typeface="Times New Roman" pitchFamily="18" charset="0"/>
                <a:cs typeface="Times New Roman" pitchFamily="18" charset="0"/>
              </a:rPr>
              <a:t>4. Innovations: Schumpeter introduce new </a:t>
            </a:r>
          </a:p>
          <a:p>
            <a:pPr marL="1143000" indent="-1143000" algn="just">
              <a:lnSpc>
                <a:spcPct val="150000"/>
              </a:lnSpc>
            </a:pPr>
            <a:r>
              <a:rPr lang="en-US" sz="3200" dirty="0" smtClean="0">
                <a:latin typeface="Times New Roman" pitchFamily="18" charset="0"/>
                <a:cs typeface="Times New Roman" pitchFamily="18" charset="0"/>
              </a:rPr>
              <a:t>5. Innovations</a:t>
            </a:r>
          </a:p>
        </p:txBody>
      </p:sp>
      <p:pic>
        <p:nvPicPr>
          <p:cNvPr id="5" name="Picture 2" descr="C:\Users\user\Desktop\ishik-logo.png"/>
          <p:cNvPicPr>
            <a:picLocks noChangeAspect="1" noChangeArrowheads="1"/>
          </p:cNvPicPr>
          <p:nvPr/>
        </p:nvPicPr>
        <p:blipFill>
          <a:blip r:embed="rId2" cstate="print"/>
          <a:srcRect/>
          <a:stretch>
            <a:fillRect/>
          </a:stretch>
        </p:blipFill>
        <p:spPr bwMode="auto">
          <a:xfrm>
            <a:off x="0" y="0"/>
            <a:ext cx="84124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748</TotalTime>
  <Words>2072</Words>
  <Application>Microsoft Office PowerPoint</Application>
  <PresentationFormat>On-screen Show (4:3)</PresentationFormat>
  <Paragraphs>445</Paragraphs>
  <Slides>68</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68</vt:i4>
      </vt:variant>
    </vt:vector>
  </HeadingPairs>
  <TitlesOfParts>
    <vt:vector size="72" baseType="lpstr">
      <vt:lpstr>Median</vt:lpstr>
      <vt:lpstr>Microsoft Photo Editor 3.0 Photo</vt:lpstr>
      <vt:lpstr>Adobe Photoshop Image</vt:lpstr>
      <vt:lpstr>MathType 4.0 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The Nature of Costs</vt:lpstr>
      <vt:lpstr>Slide 42</vt:lpstr>
      <vt:lpstr>Slide 43</vt:lpstr>
      <vt:lpstr>Slide 44</vt:lpstr>
      <vt:lpstr>Short-Run Cost Functions</vt:lpstr>
      <vt:lpstr>Short-Run Cost Functions</vt:lpstr>
      <vt:lpstr>Short-Run Cost Functions</vt:lpstr>
      <vt:lpstr>Slide 48</vt:lpstr>
      <vt:lpstr>Slide 49</vt:lpstr>
      <vt:lpstr>Slide 50</vt:lpstr>
      <vt:lpstr>Slide 51</vt:lpstr>
      <vt:lpstr>Slide 52</vt:lpstr>
      <vt:lpstr>Slide 53</vt:lpstr>
      <vt:lpstr>Geometry of Cost Curves</vt:lpstr>
      <vt:lpstr>Long-Run Cost Curves</vt:lpstr>
      <vt:lpstr>Economies of Scale and Diseconomies of Scale</vt:lpstr>
      <vt:lpstr>Long-Run Cost Curves</vt:lpstr>
      <vt:lpstr>Slide 58</vt:lpstr>
      <vt:lpstr>Slide 59</vt:lpstr>
      <vt:lpstr>Slide 60</vt:lpstr>
      <vt:lpstr>Cost-Volume-Profit Analysis</vt:lpstr>
      <vt:lpstr>Cost-Volume-Profit Analysis</vt:lpstr>
      <vt:lpstr>Empirical Estimation</vt:lpstr>
      <vt:lpstr>Empirical Estimation</vt:lpstr>
      <vt:lpstr>Estimating Cost Functions</vt:lpstr>
      <vt:lpstr>Minimizing Costs Internationally</vt:lpstr>
      <vt:lpstr>Slide 67</vt:lpstr>
      <vt:lpstr>Slide 68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UNITECH</dc:creator>
  <cp:lastModifiedBy>user</cp:lastModifiedBy>
  <cp:revision>74</cp:revision>
  <dcterms:created xsi:type="dcterms:W3CDTF">2006-08-16T00:00:00Z</dcterms:created>
  <dcterms:modified xsi:type="dcterms:W3CDTF">2018-11-20T17:27:55Z</dcterms:modified>
</cp:coreProperties>
</file>