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8" r:id="rId4"/>
    <p:sldId id="286" r:id="rId5"/>
    <p:sldId id="290" r:id="rId6"/>
    <p:sldId id="287" r:id="rId7"/>
    <p:sldId id="289" r:id="rId8"/>
    <p:sldId id="291" r:id="rId9"/>
    <p:sldId id="292" r:id="rId10"/>
    <p:sldId id="293" r:id="rId11"/>
    <p:sldId id="296" r:id="rId12"/>
    <p:sldId id="294" r:id="rId13"/>
    <p:sldId id="295" r:id="rId14"/>
    <p:sldId id="297" r:id="rId15"/>
    <p:sldId id="298" r:id="rId16"/>
    <p:sldId id="299" r:id="rId17"/>
    <p:sldId id="301" r:id="rId18"/>
    <p:sldId id="302" r:id="rId19"/>
    <p:sldId id="303" r:id="rId20"/>
    <p:sldId id="304" r:id="rId21"/>
    <p:sldId id="305" r:id="rId22"/>
    <p:sldId id="306" r:id="rId23"/>
    <p:sldId id="307" r:id="rId24"/>
    <p:sldId id="30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6184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3539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51749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09585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90734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58653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83409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514025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9349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98338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59736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65810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5/6/2019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26148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5780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0617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7D38B09-1D5E-4394-B371-40212A9C1B67}" type="datetimeFigureOut">
              <a:rPr lang="en-US" smtClean="0"/>
              <a:t>5/6/2019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03342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0778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D38B09-1D5E-4394-B371-40212A9C1B67}" type="datetimeFigureOut">
              <a:rPr lang="en-US" smtClean="0"/>
              <a:t>5/6/2019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28362490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82" y="1"/>
            <a:ext cx="12301182" cy="3944202"/>
          </a:xfrm>
        </p:spPr>
        <p:txBody>
          <a:bodyPr>
            <a:normAutofit fontScale="90000"/>
          </a:bodyPr>
          <a:lstStyle/>
          <a:p>
            <a:pPr algn="ct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a:latin typeface="Arial Narrow" panose="020B0606020202030204" pitchFamily="34" charset="0"/>
              </a:rPr>
              <a:t/>
            </a:r>
            <a:br>
              <a:rPr lang="en-US" sz="4000" dirty="0">
                <a:latin typeface="Arial Narrow" panose="020B0606020202030204" pitchFamily="34" charset="0"/>
              </a:rPr>
            </a:br>
            <a:r>
              <a:rPr lang="en-US" sz="4000" b="1" dirty="0" smtClean="0">
                <a:latin typeface="Arial Narrow" panose="020B0606020202030204" pitchFamily="34" charset="0"/>
              </a:rPr>
              <a:t>TIU</a:t>
            </a:r>
            <a:r>
              <a:rPr lang="en-US" sz="4000" dirty="0">
                <a:latin typeface="Arial Narrow" panose="020B0606020202030204" pitchFamily="34" charset="0"/>
              </a:rPr>
              <a:t/>
            </a:r>
            <a:br>
              <a:rPr lang="en-US" sz="4000" dirty="0">
                <a:latin typeface="Arial Narrow" panose="020B0606020202030204" pitchFamily="34" charset="0"/>
              </a:rPr>
            </a:br>
            <a:r>
              <a:rPr lang="en-US" sz="4000" dirty="0" err="1" smtClean="0">
                <a:latin typeface="Times New Roman" panose="02020603050405020304" pitchFamily="18" charset="0"/>
                <a:cs typeface="Times New Roman" panose="02020603050405020304" pitchFamily="18" charset="0"/>
              </a:rPr>
              <a:t>Tishk</a:t>
            </a:r>
            <a:r>
              <a:rPr lang="en-US" sz="4000" dirty="0" smtClean="0">
                <a:latin typeface="Times New Roman" panose="02020603050405020304" pitchFamily="18" charset="0"/>
                <a:cs typeface="Times New Roman" panose="02020603050405020304" pitchFamily="18" charset="0"/>
              </a:rPr>
              <a:t> International University</a:t>
            </a:r>
            <a:br>
              <a:rPr lang="en-US" sz="4000" dirty="0" smtClean="0">
                <a:latin typeface="Times New Roman" panose="02020603050405020304" pitchFamily="18" charset="0"/>
                <a:cs typeface="Times New Roman" panose="02020603050405020304" pitchFamily="18" charset="0"/>
              </a:rPr>
            </a:br>
            <a:r>
              <a:rPr lang="en-US" sz="4000" dirty="0" smtClean="0">
                <a:latin typeface="Arial Narrow" panose="020B0606020202030204" pitchFamily="34" charset="0"/>
              </a:rPr>
              <a:t>FASE</a:t>
            </a:r>
            <a:br>
              <a:rPr lang="en-US" sz="4000" dirty="0" smtClean="0">
                <a:latin typeface="Arial Narrow" panose="020B0606020202030204" pitchFamily="34" charset="0"/>
              </a:rPr>
            </a:br>
            <a:r>
              <a:rPr lang="en-US" sz="4000" dirty="0" smtClean="0">
                <a:latin typeface="Arial Narrow" panose="020B0606020202030204" pitchFamily="34" charset="0"/>
              </a:rPr>
              <a:t>IRD Department</a:t>
            </a:r>
            <a:br>
              <a:rPr lang="en-US" sz="4000" dirty="0" smtClean="0">
                <a:latin typeface="Arial Narrow" panose="020B0606020202030204" pitchFamily="34" charset="0"/>
              </a:rPr>
            </a:br>
            <a:r>
              <a:rPr lang="en-US" sz="4900" b="1" dirty="0" smtClean="0">
                <a:latin typeface="Arial Black" panose="020B0A04020102020204" pitchFamily="34" charset="0"/>
              </a:rPr>
              <a:t>International Political Economy</a:t>
            </a:r>
            <a:r>
              <a:rPr lang="en-US" dirty="0" smtClean="0"/>
              <a:t/>
            </a:r>
            <a:br>
              <a:rPr lang="en-US" dirty="0" smtClean="0"/>
            </a:br>
            <a:r>
              <a:rPr lang="en-US" dirty="0" smtClean="0"/>
              <a:t>Code: IRD 306</a:t>
            </a:r>
            <a:endParaRPr lang="en-US" dirty="0"/>
          </a:p>
        </p:txBody>
      </p:sp>
      <p:sp>
        <p:nvSpPr>
          <p:cNvPr id="3" name="Subtitle 2"/>
          <p:cNvSpPr>
            <a:spLocks noGrp="1"/>
          </p:cNvSpPr>
          <p:nvPr>
            <p:ph type="subTitle" idx="1"/>
          </p:nvPr>
        </p:nvSpPr>
        <p:spPr>
          <a:xfrm>
            <a:off x="0" y="3807725"/>
            <a:ext cx="12192000" cy="3050275"/>
          </a:xfrm>
        </p:spPr>
        <p:txBody>
          <a:bodyPr>
            <a:normAutofit/>
          </a:bodyPr>
          <a:lstStyle/>
          <a:p>
            <a:endParaRPr lang="en-US"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Unit: viI</a:t>
            </a:r>
          </a:p>
          <a:p>
            <a:pPr algn="ctr"/>
            <a:r>
              <a:rPr lang="en-US" sz="4300" b="1" dirty="0" smtClean="0">
                <a:latin typeface="Times New Roman" panose="02020603050405020304" pitchFamily="18" charset="0"/>
                <a:cs typeface="Times New Roman" panose="02020603050405020304" pitchFamily="18" charset="0"/>
              </a:rPr>
              <a:t>IPE</a:t>
            </a:r>
            <a:r>
              <a:rPr lang="en-US" sz="4300" b="1" dirty="0">
                <a:latin typeface="Times New Roman" panose="02020603050405020304" pitchFamily="18" charset="0"/>
                <a:cs typeface="Times New Roman" panose="02020603050405020304" pitchFamily="18" charset="0"/>
              </a:rPr>
              <a:t>: </a:t>
            </a:r>
            <a:r>
              <a:rPr lang="en-US" sz="4300" b="1" dirty="0" smtClean="0">
                <a:latin typeface="Times New Roman" panose="02020603050405020304" pitchFamily="18" charset="0"/>
                <a:cs typeface="Times New Roman" panose="02020603050405020304" pitchFamily="18" charset="0"/>
              </a:rPr>
              <a:t>multinational corporations</a:t>
            </a:r>
          </a:p>
          <a:p>
            <a:pPr algn="ctr"/>
            <a:r>
              <a:rPr lang="en-US" sz="2800" b="1" i="1" dirty="0" smtClean="0">
                <a:latin typeface="Times New Roman" panose="02020603050405020304" pitchFamily="18" charset="0"/>
                <a:cs typeface="Times New Roman" panose="02020603050405020304" pitchFamily="18" charset="0"/>
              </a:rPr>
              <a:t>Course </a:t>
            </a:r>
            <a:r>
              <a:rPr lang="en-US" sz="2800" b="1" i="1" dirty="0" smtClean="0">
                <a:latin typeface="Times New Roman" panose="02020603050405020304" pitchFamily="18" charset="0"/>
                <a:cs typeface="Times New Roman" panose="02020603050405020304" pitchFamily="18" charset="0"/>
              </a:rPr>
              <a:t>Educator: Dr. Neville D’Cunha</a:t>
            </a:r>
          </a:p>
          <a:p>
            <a:pPr algn="ctr"/>
            <a:r>
              <a:rPr lang="en-US" sz="2800" b="1" i="1" dirty="0" smtClean="0">
                <a:latin typeface="Times New Roman" panose="02020603050405020304" pitchFamily="18" charset="0"/>
                <a:cs typeface="Times New Roman" panose="02020603050405020304" pitchFamily="18" charset="0"/>
              </a:rPr>
              <a:t>Associated Professor</a:t>
            </a:r>
          </a:p>
          <a:p>
            <a:pPr algn="ct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9</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altLang="ru-RU" sz="4400" b="1" dirty="0"/>
              <a:t>United Nations Global </a:t>
            </a:r>
            <a:r>
              <a:rPr lang="en-US" altLang="ru-RU" sz="4400" b="1" dirty="0" smtClean="0"/>
              <a:t>Compact</a:t>
            </a:r>
          </a:p>
          <a:p>
            <a:r>
              <a:rPr lang="en-US" altLang="ru-RU" sz="3600" b="1" dirty="0">
                <a:solidFill>
                  <a:srgbClr val="FFC000"/>
                </a:solidFill>
              </a:rPr>
              <a:t>A set of ten principals based on rights and norms in international agreements made under the UN auspices over the years.</a:t>
            </a:r>
          </a:p>
          <a:p>
            <a:r>
              <a:rPr lang="en-US" altLang="ru-RU" sz="3600" b="1" dirty="0">
                <a:solidFill>
                  <a:srgbClr val="FFC000"/>
                </a:solidFill>
              </a:rPr>
              <a:t>The principles cover four areas: human rights, labor standards, the environment, an anticorruption.</a:t>
            </a:r>
          </a:p>
          <a:p>
            <a:r>
              <a:rPr lang="en-US" altLang="ru-RU" sz="3600" b="1" dirty="0">
                <a:solidFill>
                  <a:srgbClr val="FFC000"/>
                </a:solidFill>
              </a:rPr>
              <a:t>Two central purposes:</a:t>
            </a:r>
          </a:p>
          <a:p>
            <a:pPr lvl="1"/>
            <a:r>
              <a:rPr lang="en-US" altLang="ru-RU" sz="3200" b="1" dirty="0">
                <a:solidFill>
                  <a:srgbClr val="FFC000"/>
                </a:solidFill>
              </a:rPr>
              <a:t>To promote corporate responsibility and MNCs</a:t>
            </a:r>
          </a:p>
          <a:p>
            <a:pPr lvl="1"/>
            <a:r>
              <a:rPr lang="en-US" altLang="ru-RU" sz="3200" b="1" dirty="0">
                <a:solidFill>
                  <a:srgbClr val="FFC000"/>
                </a:solidFill>
              </a:rPr>
              <a:t>To form cooperative networks of its participants for solving the problems of economic globalization</a:t>
            </a:r>
          </a:p>
        </p:txBody>
      </p:sp>
    </p:spTree>
    <p:extLst>
      <p:ext uri="{BB962C8B-B14F-4D97-AF65-F5344CB8AC3E}">
        <p14:creationId xmlns:p14="http://schemas.microsoft.com/office/powerpoint/2010/main" val="222988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10</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t>Characterization of </a:t>
            </a:r>
            <a:br>
              <a:rPr lang="en-US" sz="4400" b="1" dirty="0"/>
            </a:br>
            <a:r>
              <a:rPr lang="en-US" sz="4400" b="1" dirty="0"/>
              <a:t>MNCs in Developing </a:t>
            </a:r>
            <a:r>
              <a:rPr lang="en-US" sz="4400" b="1" dirty="0" smtClean="0"/>
              <a:t>Countries</a:t>
            </a:r>
          </a:p>
          <a:p>
            <a:pPr marL="495300" indent="-495300">
              <a:lnSpc>
                <a:spcPct val="90000"/>
              </a:lnSpc>
            </a:pPr>
            <a:r>
              <a:rPr lang="en-US" sz="3600" b="1" dirty="0">
                <a:solidFill>
                  <a:srgbClr val="FFFF00"/>
                </a:solidFill>
              </a:rPr>
              <a:t>Prevalent in labor-intensive stage of production in Developing Countries</a:t>
            </a:r>
          </a:p>
          <a:p>
            <a:pPr marL="495300" indent="-495300">
              <a:lnSpc>
                <a:spcPct val="90000"/>
              </a:lnSpc>
            </a:pPr>
            <a:r>
              <a:rPr lang="en-US" sz="3600" b="1" dirty="0" smtClean="0">
                <a:solidFill>
                  <a:srgbClr val="FFFF00"/>
                </a:solidFill>
              </a:rPr>
              <a:t>MNC </a:t>
            </a:r>
            <a:r>
              <a:rPr lang="en-US" sz="3600" b="1" dirty="0">
                <a:solidFill>
                  <a:srgbClr val="FFFF00"/>
                </a:solidFill>
              </a:rPr>
              <a:t>pay higher wages than local firms</a:t>
            </a:r>
          </a:p>
          <a:p>
            <a:pPr marL="495300" indent="-495300">
              <a:lnSpc>
                <a:spcPct val="90000"/>
              </a:lnSpc>
            </a:pPr>
            <a:r>
              <a:rPr lang="en-US" sz="3600" b="1" dirty="0" smtClean="0">
                <a:solidFill>
                  <a:srgbClr val="FFFF00"/>
                </a:solidFill>
              </a:rPr>
              <a:t>MNCs </a:t>
            </a:r>
            <a:r>
              <a:rPr lang="en-US" sz="3600" b="1" dirty="0">
                <a:solidFill>
                  <a:srgbClr val="FFFF00"/>
                </a:solidFill>
              </a:rPr>
              <a:t>offer significant training</a:t>
            </a:r>
          </a:p>
          <a:p>
            <a:pPr marL="495300" indent="-495300">
              <a:lnSpc>
                <a:spcPct val="90000"/>
              </a:lnSpc>
            </a:pPr>
            <a:r>
              <a:rPr lang="en-US" sz="3600" b="1" dirty="0" smtClean="0">
                <a:solidFill>
                  <a:srgbClr val="FFFF00"/>
                </a:solidFill>
              </a:rPr>
              <a:t>MNC </a:t>
            </a:r>
            <a:r>
              <a:rPr lang="en-US" sz="3600" b="1" dirty="0">
                <a:solidFill>
                  <a:srgbClr val="FFFF00"/>
                </a:solidFill>
              </a:rPr>
              <a:t>create demand for related and supported industries</a:t>
            </a:r>
          </a:p>
          <a:p>
            <a:pPr marL="495300" indent="-495300">
              <a:lnSpc>
                <a:spcPct val="90000"/>
              </a:lnSpc>
            </a:pPr>
            <a:r>
              <a:rPr lang="en-US" sz="3600" b="1" dirty="0" smtClean="0">
                <a:solidFill>
                  <a:srgbClr val="FFFF00"/>
                </a:solidFill>
              </a:rPr>
              <a:t>MNC </a:t>
            </a:r>
            <a:r>
              <a:rPr lang="en-US" sz="3600" b="1" dirty="0">
                <a:solidFill>
                  <a:srgbClr val="FFFF00"/>
                </a:solidFill>
              </a:rPr>
              <a:t>enhances productivity in developing countries.</a:t>
            </a:r>
          </a:p>
        </p:txBody>
      </p:sp>
    </p:spTree>
    <p:extLst>
      <p:ext uri="{BB962C8B-B14F-4D97-AF65-F5344CB8AC3E}">
        <p14:creationId xmlns:p14="http://schemas.microsoft.com/office/powerpoint/2010/main" val="2030505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11</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t>Characterization of </a:t>
            </a:r>
            <a:br>
              <a:rPr lang="en-US" sz="4400" b="1" dirty="0"/>
            </a:br>
            <a:r>
              <a:rPr lang="en-US" sz="4400" b="1" dirty="0"/>
              <a:t>MNCs in Developing </a:t>
            </a:r>
            <a:r>
              <a:rPr lang="en-US" sz="4400" b="1" dirty="0" smtClean="0"/>
              <a:t>Countries</a:t>
            </a:r>
          </a:p>
          <a:p>
            <a:pPr marL="495300" indent="-495300">
              <a:lnSpc>
                <a:spcPct val="90000"/>
              </a:lnSpc>
            </a:pPr>
            <a:r>
              <a:rPr lang="en-US" sz="2800" b="1" dirty="0">
                <a:solidFill>
                  <a:srgbClr val="FFFF00"/>
                </a:solidFill>
              </a:rPr>
              <a:t>Developing countries historically resisted MNCs</a:t>
            </a:r>
          </a:p>
          <a:p>
            <a:pPr marL="914400" lvl="1" indent="-457200">
              <a:lnSpc>
                <a:spcPct val="90000"/>
              </a:lnSpc>
            </a:pPr>
            <a:r>
              <a:rPr lang="en-US" sz="2800" b="1" dirty="0">
                <a:solidFill>
                  <a:srgbClr val="FFFF00"/>
                </a:solidFill>
              </a:rPr>
              <a:t>Political uncertainly leads to high expropriation risk (Latin America, Iran, …)</a:t>
            </a:r>
          </a:p>
          <a:p>
            <a:pPr marL="914400" lvl="1" indent="-457200">
              <a:lnSpc>
                <a:spcPct val="90000"/>
              </a:lnSpc>
            </a:pPr>
            <a:r>
              <a:rPr lang="en-US" sz="2800" b="1" dirty="0">
                <a:solidFill>
                  <a:srgbClr val="FFFF00"/>
                </a:solidFill>
              </a:rPr>
              <a:t>Thought they could go it alone; underestimated the importance of human capital and technology</a:t>
            </a:r>
          </a:p>
          <a:p>
            <a:pPr marL="495300" indent="-495300">
              <a:lnSpc>
                <a:spcPct val="90000"/>
              </a:lnSpc>
            </a:pPr>
            <a:r>
              <a:rPr lang="en-US" sz="2800" b="1" dirty="0" smtClean="0">
                <a:solidFill>
                  <a:srgbClr val="FFFF00"/>
                </a:solidFill>
              </a:rPr>
              <a:t>Developing </a:t>
            </a:r>
            <a:r>
              <a:rPr lang="en-US" sz="2800" b="1" dirty="0">
                <a:solidFill>
                  <a:srgbClr val="FFFF00"/>
                </a:solidFill>
              </a:rPr>
              <a:t>countries now frequently offer substantial inducement to MNC</a:t>
            </a:r>
          </a:p>
          <a:p>
            <a:pPr marL="914400" lvl="1" indent="-457200">
              <a:lnSpc>
                <a:spcPct val="90000"/>
              </a:lnSpc>
            </a:pPr>
            <a:r>
              <a:rPr lang="en-US" sz="2800" b="1" dirty="0">
                <a:solidFill>
                  <a:srgbClr val="FFFF00"/>
                </a:solidFill>
              </a:rPr>
              <a:t>Tax holiday, infrastructure, tariff protection</a:t>
            </a:r>
          </a:p>
          <a:p>
            <a:pPr marL="495300" indent="-495300">
              <a:lnSpc>
                <a:spcPct val="90000"/>
              </a:lnSpc>
            </a:pPr>
            <a:r>
              <a:rPr lang="en-US" sz="2800" b="1" dirty="0" smtClean="0">
                <a:solidFill>
                  <a:srgbClr val="FFFF00"/>
                </a:solidFill>
              </a:rPr>
              <a:t>Flow </a:t>
            </a:r>
            <a:r>
              <a:rPr lang="en-US" sz="2800" b="1" dirty="0">
                <a:solidFill>
                  <a:srgbClr val="FFFF00"/>
                </a:solidFill>
              </a:rPr>
              <a:t>of FDI to developing countries is also consequence of lower expropriation risk (increasing recognition of importance of MNC).</a:t>
            </a:r>
          </a:p>
        </p:txBody>
      </p:sp>
    </p:spTree>
    <p:extLst>
      <p:ext uri="{BB962C8B-B14F-4D97-AF65-F5344CB8AC3E}">
        <p14:creationId xmlns:p14="http://schemas.microsoft.com/office/powerpoint/2010/main" val="118798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12</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t>Market </a:t>
            </a:r>
            <a:r>
              <a:rPr lang="en-US" sz="4400" b="1" dirty="0" smtClean="0"/>
              <a:t>Imperfections</a:t>
            </a:r>
          </a:p>
          <a:p>
            <a:r>
              <a:rPr lang="en-US" sz="3600" b="1" dirty="0">
                <a:solidFill>
                  <a:srgbClr val="FFC000"/>
                </a:solidFill>
              </a:rPr>
              <a:t>Relationship-specific Investment (Hold-up problem): </a:t>
            </a:r>
            <a:r>
              <a:rPr lang="en-US" sz="3600" b="1" i="1" dirty="0">
                <a:solidFill>
                  <a:srgbClr val="FFC000"/>
                </a:solidFill>
              </a:rPr>
              <a:t>an investment is specific to a relationship if it is of less value to parties outside the relationship.</a:t>
            </a:r>
          </a:p>
          <a:p>
            <a:r>
              <a:rPr lang="en-US" sz="3600" b="1" dirty="0">
                <a:solidFill>
                  <a:srgbClr val="FFC000"/>
                </a:solidFill>
              </a:rPr>
              <a:t>Leads to ex-post monopoly power</a:t>
            </a:r>
          </a:p>
          <a:p>
            <a:pPr lvl="1"/>
            <a:r>
              <a:rPr lang="en-US" sz="3200" b="1" dirty="0">
                <a:solidFill>
                  <a:srgbClr val="FFC000"/>
                </a:solidFill>
              </a:rPr>
              <a:t>Example: auto supply parts company.</a:t>
            </a:r>
          </a:p>
          <a:p>
            <a:pPr lvl="1"/>
            <a:r>
              <a:rPr lang="en-US" sz="3200" b="1" dirty="0">
                <a:solidFill>
                  <a:srgbClr val="FFC000"/>
                </a:solidFill>
              </a:rPr>
              <a:t>Solution: long-term contracting, reputation, or ownership.</a:t>
            </a:r>
          </a:p>
          <a:p>
            <a:r>
              <a:rPr lang="en-US" sz="3600" b="1" dirty="0">
                <a:solidFill>
                  <a:srgbClr val="FFC000"/>
                </a:solidFill>
              </a:rPr>
              <a:t>Hold-up problem leads to vertical integration.</a:t>
            </a:r>
          </a:p>
          <a:p>
            <a:r>
              <a:rPr lang="en-US" sz="3200" b="1" dirty="0">
                <a:solidFill>
                  <a:srgbClr val="FFC000"/>
                </a:solidFill>
              </a:rPr>
              <a:t>Examples without vertical integration: IKEA, Benetton, and Nike.</a:t>
            </a:r>
          </a:p>
        </p:txBody>
      </p:sp>
    </p:spTree>
    <p:extLst>
      <p:ext uri="{BB962C8B-B14F-4D97-AF65-F5344CB8AC3E}">
        <p14:creationId xmlns:p14="http://schemas.microsoft.com/office/powerpoint/2010/main" val="2152369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13</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solidFill>
                  <a:srgbClr val="FFC000"/>
                </a:solidFill>
              </a:rPr>
              <a:t>Problems with </a:t>
            </a:r>
            <a:r>
              <a:rPr lang="en-US" sz="4400" b="1" dirty="0" smtClean="0">
                <a:solidFill>
                  <a:srgbClr val="FFC000"/>
                </a:solidFill>
              </a:rPr>
              <a:t>multinationals</a:t>
            </a:r>
          </a:p>
          <a:p>
            <a:pPr>
              <a:lnSpc>
                <a:spcPct val="80000"/>
              </a:lnSpc>
            </a:pPr>
            <a:r>
              <a:rPr lang="en-US" sz="3600" b="1" dirty="0"/>
              <a:t>Some problems are shared by domestic corporations</a:t>
            </a:r>
          </a:p>
          <a:p>
            <a:pPr lvl="1">
              <a:lnSpc>
                <a:spcPct val="80000"/>
              </a:lnSpc>
            </a:pPr>
            <a:r>
              <a:rPr lang="en-US" sz="2400" b="1" dirty="0"/>
              <a:t>Taking advantage of limited liability</a:t>
            </a:r>
          </a:p>
          <a:p>
            <a:pPr lvl="2">
              <a:lnSpc>
                <a:spcPct val="80000"/>
              </a:lnSpc>
            </a:pPr>
            <a:r>
              <a:rPr lang="en-US" sz="2400" b="1" dirty="0"/>
              <a:t>Mining companies take out resources, distribute profits, leaving no money to clean up mess</a:t>
            </a:r>
          </a:p>
          <a:p>
            <a:pPr lvl="1">
              <a:lnSpc>
                <a:spcPct val="80000"/>
              </a:lnSpc>
            </a:pPr>
            <a:r>
              <a:rPr lang="en-US" sz="2400" b="1" dirty="0"/>
              <a:t>Use of economic power to get favorable legislation</a:t>
            </a:r>
          </a:p>
          <a:p>
            <a:pPr lvl="2">
              <a:lnSpc>
                <a:spcPct val="80000"/>
              </a:lnSpc>
            </a:pPr>
            <a:r>
              <a:rPr lang="en-US" sz="2400" b="1" dirty="0"/>
              <a:t>Campaign contributions</a:t>
            </a:r>
          </a:p>
          <a:p>
            <a:pPr lvl="2">
              <a:lnSpc>
                <a:spcPct val="80000"/>
              </a:lnSpc>
            </a:pPr>
            <a:r>
              <a:rPr lang="en-US" sz="2400" b="1" dirty="0"/>
              <a:t>Distorted information (cigarette companies, oil companies)</a:t>
            </a:r>
          </a:p>
          <a:p>
            <a:pPr lvl="1">
              <a:lnSpc>
                <a:spcPct val="80000"/>
              </a:lnSpc>
            </a:pPr>
            <a:r>
              <a:rPr lang="en-US" sz="2400" b="1" dirty="0"/>
              <a:t>Massive cheating in hard-to-detect ways</a:t>
            </a:r>
          </a:p>
          <a:p>
            <a:pPr lvl="2">
              <a:lnSpc>
                <a:spcPct val="80000"/>
              </a:lnSpc>
            </a:pPr>
            <a:r>
              <a:rPr lang="en-US" sz="2400" b="1" dirty="0"/>
              <a:t>Even in U.S.—Exxon in Alaska and Alabama cases</a:t>
            </a:r>
          </a:p>
          <a:p>
            <a:pPr lvl="3">
              <a:lnSpc>
                <a:spcPct val="80000"/>
              </a:lnSpc>
            </a:pPr>
            <a:r>
              <a:rPr lang="en-US" sz="2400" b="1" dirty="0"/>
              <a:t>Required extra-ordinarily sophisticated detection, beyond capability of most developing countries</a:t>
            </a:r>
          </a:p>
          <a:p>
            <a:pPr lvl="3">
              <a:lnSpc>
                <a:spcPct val="80000"/>
              </a:lnSpc>
            </a:pPr>
            <a:r>
              <a:rPr lang="en-US" sz="2400" b="1" dirty="0"/>
              <a:t>If this happens in U.S., what must be happening elsewhere?</a:t>
            </a:r>
          </a:p>
        </p:txBody>
      </p:sp>
    </p:spTree>
    <p:extLst>
      <p:ext uri="{BB962C8B-B14F-4D97-AF65-F5344CB8AC3E}">
        <p14:creationId xmlns:p14="http://schemas.microsoft.com/office/powerpoint/2010/main" val="3261822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14</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t>Special Problems with </a:t>
            </a:r>
            <a:r>
              <a:rPr lang="en-US" sz="4400" b="1" dirty="0" smtClean="0"/>
              <a:t>multinationals</a:t>
            </a:r>
          </a:p>
          <a:p>
            <a:pPr>
              <a:lnSpc>
                <a:spcPct val="80000"/>
              </a:lnSpc>
            </a:pPr>
            <a:r>
              <a:rPr lang="en-US" sz="3200" dirty="0"/>
              <a:t>Powers—to get special legislation and treatment that benefits themselves, regulations, short circuiting environmental, health, worker </a:t>
            </a:r>
            <a:r>
              <a:rPr lang="en-US" sz="3200" dirty="0" smtClean="0"/>
              <a:t>regulations</a:t>
            </a:r>
          </a:p>
          <a:p>
            <a:pPr>
              <a:lnSpc>
                <a:spcPct val="80000"/>
              </a:lnSpc>
            </a:pPr>
            <a:endParaRPr lang="en-US" sz="3200" dirty="0"/>
          </a:p>
          <a:p>
            <a:pPr lvl="1">
              <a:lnSpc>
                <a:spcPct val="80000"/>
              </a:lnSpc>
            </a:pPr>
            <a:r>
              <a:rPr lang="en-US" sz="2800" dirty="0">
                <a:solidFill>
                  <a:srgbClr val="FFFF00"/>
                </a:solidFill>
              </a:rPr>
              <a:t>Economic power often greater than that of country</a:t>
            </a:r>
          </a:p>
          <a:p>
            <a:pPr lvl="2">
              <a:lnSpc>
                <a:spcPct val="80000"/>
              </a:lnSpc>
            </a:pPr>
            <a:r>
              <a:rPr lang="en-US" sz="2400" b="1" dirty="0">
                <a:solidFill>
                  <a:srgbClr val="FFFF00"/>
                </a:solidFill>
              </a:rPr>
              <a:t>Revenues of GM greater than GDP of more than 148 countries</a:t>
            </a:r>
          </a:p>
          <a:p>
            <a:pPr lvl="2">
              <a:lnSpc>
                <a:spcPct val="80000"/>
              </a:lnSpc>
            </a:pPr>
            <a:r>
              <a:rPr lang="en-US" sz="2400" b="1" dirty="0">
                <a:solidFill>
                  <a:srgbClr val="FFFF00"/>
                </a:solidFill>
              </a:rPr>
              <a:t>Walmart’s revenue larger than combined GDP of sub-Saharan </a:t>
            </a:r>
            <a:r>
              <a:rPr lang="en-US" sz="2400" b="1" dirty="0" smtClean="0">
                <a:solidFill>
                  <a:srgbClr val="FFFF00"/>
                </a:solidFill>
              </a:rPr>
              <a:t>Africa</a:t>
            </a:r>
          </a:p>
          <a:p>
            <a:pPr lvl="2">
              <a:lnSpc>
                <a:spcPct val="80000"/>
              </a:lnSpc>
            </a:pPr>
            <a:endParaRPr lang="en-US" sz="2400" b="1" dirty="0">
              <a:solidFill>
                <a:srgbClr val="FFFF00"/>
              </a:solidFill>
            </a:endParaRPr>
          </a:p>
          <a:p>
            <a:pPr>
              <a:lnSpc>
                <a:spcPct val="80000"/>
              </a:lnSpc>
            </a:pPr>
            <a:r>
              <a:rPr lang="en-US" sz="3200" dirty="0"/>
              <a:t>Sometimes they seek, and get, special tax and tariff treatment; sometimes simply persuading governments not to enforce existing regulations</a:t>
            </a:r>
          </a:p>
          <a:p>
            <a:pPr lvl="1">
              <a:lnSpc>
                <a:spcPct val="80000"/>
              </a:lnSpc>
            </a:pPr>
            <a:r>
              <a:rPr lang="en-US" sz="2800" dirty="0"/>
              <a:t>—unlevel playing field, disadvantaging domestic businesses </a:t>
            </a:r>
          </a:p>
        </p:txBody>
      </p:sp>
    </p:spTree>
    <p:extLst>
      <p:ext uri="{BB962C8B-B14F-4D97-AF65-F5344CB8AC3E}">
        <p14:creationId xmlns:p14="http://schemas.microsoft.com/office/powerpoint/2010/main" val="3554864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15</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t>Special Problems with </a:t>
            </a:r>
            <a:r>
              <a:rPr lang="en-US" sz="4400" b="1" dirty="0" smtClean="0"/>
              <a:t>multinationals</a:t>
            </a:r>
          </a:p>
          <a:p>
            <a:pPr>
              <a:lnSpc>
                <a:spcPct val="80000"/>
              </a:lnSpc>
            </a:pPr>
            <a:r>
              <a:rPr lang="en-US" sz="2800" b="1" dirty="0" smtClean="0"/>
              <a:t>Sometimes </a:t>
            </a:r>
            <a:r>
              <a:rPr lang="en-US" sz="2800" b="1" dirty="0"/>
              <a:t>special treatment is above board—necessary to induce corporation to come; but sometimes based on </a:t>
            </a:r>
            <a:r>
              <a:rPr lang="en-US" sz="2800" b="1" dirty="0" smtClean="0"/>
              <a:t>corruption</a:t>
            </a:r>
          </a:p>
          <a:p>
            <a:pPr marL="0" indent="0">
              <a:lnSpc>
                <a:spcPct val="80000"/>
              </a:lnSpc>
              <a:buNone/>
            </a:pPr>
            <a:endParaRPr lang="en-US" sz="2800" b="1" dirty="0"/>
          </a:p>
          <a:p>
            <a:pPr lvl="1">
              <a:lnSpc>
                <a:spcPct val="80000"/>
              </a:lnSpc>
            </a:pPr>
            <a:r>
              <a:rPr lang="en-US" sz="2400" b="1" dirty="0">
                <a:solidFill>
                  <a:srgbClr val="FFFF00"/>
                </a:solidFill>
              </a:rPr>
              <a:t>Developing countries particularly susceptible</a:t>
            </a:r>
          </a:p>
          <a:p>
            <a:pPr lvl="2">
              <a:lnSpc>
                <a:spcPct val="80000"/>
              </a:lnSpc>
            </a:pPr>
            <a:r>
              <a:rPr lang="en-US" sz="2000" b="1" dirty="0">
                <a:solidFill>
                  <a:srgbClr val="FFFF00"/>
                </a:solidFill>
              </a:rPr>
              <a:t>Race to the bottom—e.g. in transparency initiatives </a:t>
            </a:r>
            <a:r>
              <a:rPr lang="en-US" sz="2000" b="1" dirty="0" smtClean="0">
                <a:solidFill>
                  <a:srgbClr val="FFFF00"/>
                </a:solidFill>
              </a:rPr>
              <a:t> </a:t>
            </a:r>
            <a:endParaRPr lang="en-US" sz="2000" b="1" dirty="0">
              <a:solidFill>
                <a:srgbClr val="FFFF00"/>
              </a:solidFill>
            </a:endParaRPr>
          </a:p>
          <a:p>
            <a:pPr lvl="2">
              <a:lnSpc>
                <a:spcPct val="80000"/>
              </a:lnSpc>
            </a:pPr>
            <a:r>
              <a:rPr lang="en-US" sz="2000" b="1" dirty="0">
                <a:solidFill>
                  <a:srgbClr val="FFFF00"/>
                </a:solidFill>
              </a:rPr>
              <a:t>Until recently, effective subsidy on corruption (tax deductibility of bribes)</a:t>
            </a:r>
          </a:p>
          <a:p>
            <a:pPr lvl="2">
              <a:lnSpc>
                <a:spcPct val="80000"/>
              </a:lnSpc>
            </a:pPr>
            <a:r>
              <a:rPr lang="en-US" sz="2000" b="1" dirty="0">
                <a:solidFill>
                  <a:srgbClr val="FFFF00"/>
                </a:solidFill>
              </a:rPr>
              <a:t>Even now, Western governments refuse to do anything about secret bank </a:t>
            </a:r>
            <a:r>
              <a:rPr lang="en-US" sz="2000" b="1" dirty="0" smtClean="0">
                <a:solidFill>
                  <a:srgbClr val="FFFF00"/>
                </a:solidFill>
              </a:rPr>
              <a:t>accounts</a:t>
            </a:r>
          </a:p>
          <a:p>
            <a:pPr marL="914400" lvl="2" indent="0">
              <a:lnSpc>
                <a:spcPct val="80000"/>
              </a:lnSpc>
              <a:buNone/>
            </a:pPr>
            <a:endParaRPr lang="en-US" sz="2000" b="1" dirty="0">
              <a:solidFill>
                <a:srgbClr val="FFFF00"/>
              </a:solidFill>
            </a:endParaRPr>
          </a:p>
          <a:p>
            <a:pPr lvl="1">
              <a:lnSpc>
                <a:spcPct val="80000"/>
              </a:lnSpc>
            </a:pPr>
            <a:r>
              <a:rPr lang="en-US" sz="2400" b="1" dirty="0">
                <a:solidFill>
                  <a:srgbClr val="FFFF00"/>
                </a:solidFill>
              </a:rPr>
              <a:t>But even after corruption exposed, “sanctity of contracts” is insisted upon</a:t>
            </a:r>
          </a:p>
          <a:p>
            <a:pPr lvl="2">
              <a:lnSpc>
                <a:spcPct val="80000"/>
              </a:lnSpc>
            </a:pPr>
            <a:r>
              <a:rPr lang="en-US" sz="2000" b="1" dirty="0">
                <a:solidFill>
                  <a:srgbClr val="FFFF00"/>
                </a:solidFill>
              </a:rPr>
              <a:t>Enron energy contract</a:t>
            </a:r>
          </a:p>
          <a:p>
            <a:pPr lvl="2">
              <a:lnSpc>
                <a:spcPct val="80000"/>
              </a:lnSpc>
            </a:pPr>
            <a:r>
              <a:rPr lang="en-US" sz="2000" b="1" dirty="0">
                <a:solidFill>
                  <a:srgbClr val="FFFF00"/>
                </a:solidFill>
              </a:rPr>
              <a:t>Suharto mining contract</a:t>
            </a:r>
          </a:p>
          <a:p>
            <a:pPr lvl="2">
              <a:lnSpc>
                <a:spcPct val="80000"/>
              </a:lnSpc>
            </a:pPr>
            <a:r>
              <a:rPr lang="en-US" sz="2000" b="1" dirty="0">
                <a:solidFill>
                  <a:srgbClr val="FFFF00"/>
                </a:solidFill>
              </a:rPr>
              <a:t>Close role of ambassadors, who are afterwards rewarded</a:t>
            </a:r>
          </a:p>
        </p:txBody>
      </p:sp>
    </p:spTree>
    <p:extLst>
      <p:ext uri="{BB962C8B-B14F-4D97-AF65-F5344CB8AC3E}">
        <p14:creationId xmlns:p14="http://schemas.microsoft.com/office/powerpoint/2010/main" val="758417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16</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t>Special Problems with </a:t>
            </a:r>
            <a:r>
              <a:rPr lang="en-US" sz="4400" b="1" dirty="0" smtClean="0"/>
              <a:t>multinationals</a:t>
            </a:r>
          </a:p>
          <a:p>
            <a:pPr>
              <a:lnSpc>
                <a:spcPct val="90000"/>
              </a:lnSpc>
            </a:pPr>
            <a:r>
              <a:rPr lang="en-US" sz="2800" b="1" dirty="0">
                <a:solidFill>
                  <a:srgbClr val="FFC000"/>
                </a:solidFill>
              </a:rPr>
              <a:t>Leverage economic power with political power</a:t>
            </a:r>
          </a:p>
          <a:p>
            <a:pPr lvl="1">
              <a:lnSpc>
                <a:spcPct val="90000"/>
              </a:lnSpc>
            </a:pPr>
            <a:r>
              <a:rPr lang="en-US" sz="2400" b="1" dirty="0">
                <a:solidFill>
                  <a:srgbClr val="FFC000"/>
                </a:solidFill>
              </a:rPr>
              <a:t>Pressures against governments which issue compulsory licenses (even when fully WTO compliant)</a:t>
            </a:r>
          </a:p>
          <a:p>
            <a:pPr lvl="2">
              <a:lnSpc>
                <a:spcPct val="90000"/>
              </a:lnSpc>
            </a:pPr>
            <a:r>
              <a:rPr lang="en-US" sz="2400" b="1" i="1" dirty="0">
                <a:solidFill>
                  <a:srgbClr val="FFC000"/>
                </a:solidFill>
              </a:rPr>
              <a:t>Threaten withdrawal of GSP, other actions</a:t>
            </a:r>
          </a:p>
          <a:p>
            <a:pPr lvl="1">
              <a:lnSpc>
                <a:spcPct val="90000"/>
              </a:lnSpc>
            </a:pPr>
            <a:r>
              <a:rPr lang="en-US" sz="2400" b="1" dirty="0">
                <a:solidFill>
                  <a:srgbClr val="FFC000"/>
                </a:solidFill>
              </a:rPr>
              <a:t>Governments demanded renegotiation of contracts when there is overbidding, but not symmetrically</a:t>
            </a:r>
          </a:p>
          <a:p>
            <a:pPr lvl="2">
              <a:lnSpc>
                <a:spcPct val="90000"/>
              </a:lnSpc>
            </a:pPr>
            <a:r>
              <a:rPr lang="en-US" sz="2400" b="1" i="1" dirty="0">
                <a:solidFill>
                  <a:srgbClr val="FFC000"/>
                </a:solidFill>
              </a:rPr>
              <a:t>Argentine water concessions</a:t>
            </a:r>
          </a:p>
          <a:p>
            <a:pPr>
              <a:lnSpc>
                <a:spcPct val="90000"/>
              </a:lnSpc>
            </a:pPr>
            <a:r>
              <a:rPr lang="en-US" sz="2800" b="1" dirty="0">
                <a:solidFill>
                  <a:srgbClr val="FFC000"/>
                </a:solidFill>
              </a:rPr>
              <a:t>Hiding behind frontiers</a:t>
            </a:r>
          </a:p>
          <a:p>
            <a:pPr lvl="1">
              <a:lnSpc>
                <a:spcPct val="90000"/>
              </a:lnSpc>
            </a:pPr>
            <a:r>
              <a:rPr lang="en-US" sz="2400" b="1" dirty="0">
                <a:solidFill>
                  <a:srgbClr val="FFC000"/>
                </a:solidFill>
              </a:rPr>
              <a:t>Union Carbide/Dow in Bhopal</a:t>
            </a:r>
          </a:p>
          <a:p>
            <a:pPr>
              <a:lnSpc>
                <a:spcPct val="90000"/>
              </a:lnSpc>
            </a:pPr>
            <a:r>
              <a:rPr lang="en-US" sz="2800" b="1" dirty="0">
                <a:solidFill>
                  <a:srgbClr val="FFC000"/>
                </a:solidFill>
              </a:rPr>
              <a:t>Lack of “moral sensibilities” (or weaknesses in public pressure)</a:t>
            </a:r>
          </a:p>
          <a:p>
            <a:pPr lvl="1">
              <a:lnSpc>
                <a:spcPct val="90000"/>
              </a:lnSpc>
            </a:pPr>
            <a:r>
              <a:rPr lang="en-US" sz="2400" b="1" dirty="0">
                <a:solidFill>
                  <a:srgbClr val="FFC000"/>
                </a:solidFill>
              </a:rPr>
              <a:t>Engage in practices abroad that they would not engage in at home</a:t>
            </a:r>
          </a:p>
        </p:txBody>
      </p:sp>
    </p:spTree>
    <p:extLst>
      <p:ext uri="{BB962C8B-B14F-4D97-AF65-F5344CB8AC3E}">
        <p14:creationId xmlns:p14="http://schemas.microsoft.com/office/powerpoint/2010/main" val="370796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17</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t>What multinational companies </a:t>
            </a:r>
            <a:r>
              <a:rPr lang="en-US" sz="4400" b="1" dirty="0" smtClean="0"/>
              <a:t>want</a:t>
            </a:r>
          </a:p>
          <a:p>
            <a:r>
              <a:rPr lang="en-US" sz="3200" b="1" dirty="0"/>
              <a:t>Strong protection</a:t>
            </a:r>
          </a:p>
          <a:p>
            <a:r>
              <a:rPr lang="en-US" sz="3200" b="1" dirty="0"/>
              <a:t>Favorable treatment</a:t>
            </a:r>
          </a:p>
          <a:p>
            <a:r>
              <a:rPr lang="en-US" sz="3200" b="1" dirty="0"/>
              <a:t>Low taxes</a:t>
            </a:r>
          </a:p>
          <a:p>
            <a:r>
              <a:rPr lang="en-US" sz="3200" b="1" dirty="0"/>
              <a:t>Low regulation</a:t>
            </a:r>
          </a:p>
          <a:p>
            <a:r>
              <a:rPr lang="en-US" sz="3200" b="1" dirty="0"/>
              <a:t>Right to establish, without burdensome red tape</a:t>
            </a:r>
          </a:p>
          <a:p>
            <a:r>
              <a:rPr lang="en-US" sz="3200" b="1" dirty="0"/>
              <a:t>Right to move employees in and out, to move capital in and out</a:t>
            </a:r>
          </a:p>
          <a:p>
            <a:r>
              <a:rPr lang="en-US" sz="3200" b="1" dirty="0"/>
              <a:t>Uniform standards across countries—makes it easier to conduct business</a:t>
            </a:r>
          </a:p>
        </p:txBody>
      </p:sp>
    </p:spTree>
    <p:extLst>
      <p:ext uri="{BB962C8B-B14F-4D97-AF65-F5344CB8AC3E}">
        <p14:creationId xmlns:p14="http://schemas.microsoft.com/office/powerpoint/2010/main" val="2440492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18</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t>What others want of </a:t>
            </a:r>
            <a:r>
              <a:rPr lang="en-US" sz="4400" b="1" dirty="0" smtClean="0"/>
              <a:t>multinationals</a:t>
            </a:r>
          </a:p>
          <a:p>
            <a:r>
              <a:rPr lang="en-US" sz="4000" b="1" dirty="0">
                <a:solidFill>
                  <a:srgbClr val="FFC000"/>
                </a:solidFill>
              </a:rPr>
              <a:t>Make a contribution to national development efforts</a:t>
            </a:r>
          </a:p>
          <a:p>
            <a:r>
              <a:rPr lang="en-US" sz="4000" b="1" dirty="0">
                <a:solidFill>
                  <a:srgbClr val="FFC000"/>
                </a:solidFill>
              </a:rPr>
              <a:t>In ways consistent with domestic laws and regulations</a:t>
            </a:r>
          </a:p>
          <a:p>
            <a:pPr lvl="1"/>
            <a:r>
              <a:rPr lang="en-US" sz="3600" b="1" dirty="0">
                <a:solidFill>
                  <a:srgbClr val="FFC000"/>
                </a:solidFill>
              </a:rPr>
              <a:t>No special treatment</a:t>
            </a:r>
          </a:p>
          <a:p>
            <a:pPr lvl="1"/>
            <a:r>
              <a:rPr lang="en-US" sz="3600" b="1" dirty="0">
                <a:solidFill>
                  <a:srgbClr val="FFC000"/>
                </a:solidFill>
              </a:rPr>
              <a:t>Level playing field in taxes or regulations</a:t>
            </a:r>
          </a:p>
          <a:p>
            <a:r>
              <a:rPr lang="en-US" sz="4000" b="1" dirty="0">
                <a:solidFill>
                  <a:srgbClr val="FFC000"/>
                </a:solidFill>
              </a:rPr>
              <a:t>To be good citizens</a:t>
            </a:r>
          </a:p>
        </p:txBody>
      </p:sp>
    </p:spTree>
    <p:extLst>
      <p:ext uri="{BB962C8B-B14F-4D97-AF65-F5344CB8AC3E}">
        <p14:creationId xmlns:p14="http://schemas.microsoft.com/office/powerpoint/2010/main" val="1390983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1</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altLang="ru-RU" sz="4000" b="1" dirty="0"/>
              <a:t>Multinational Corporation </a:t>
            </a:r>
            <a:r>
              <a:rPr lang="en-US" altLang="ru-RU" sz="4000" b="1" dirty="0" smtClean="0"/>
              <a:t>Defined</a:t>
            </a:r>
          </a:p>
          <a:p>
            <a:pPr marL="515938" indent="-515938"/>
            <a:r>
              <a:rPr lang="en-US" altLang="ru-RU" sz="3200" dirty="0"/>
              <a:t>A multinational corporation is an entity headquartered in one</a:t>
            </a:r>
            <a:r>
              <a:rPr lang="en-US" altLang="ru-RU" sz="3200" b="1" dirty="0"/>
              <a:t> </a:t>
            </a:r>
            <a:r>
              <a:rPr lang="en-US" altLang="ru-RU" sz="3200" dirty="0"/>
              <a:t>country</a:t>
            </a:r>
            <a:r>
              <a:rPr lang="en-US" altLang="ru-RU" sz="3200" b="1" dirty="0"/>
              <a:t> </a:t>
            </a:r>
            <a:r>
              <a:rPr lang="en-US" altLang="ru-RU" sz="3200" dirty="0"/>
              <a:t>that does business in </a:t>
            </a:r>
            <a:r>
              <a:rPr lang="en-US" altLang="ru-RU" sz="3200" b="1" dirty="0"/>
              <a:t>one or more foreign countries</a:t>
            </a:r>
            <a:r>
              <a:rPr lang="en-US" altLang="ru-RU" sz="3200" dirty="0"/>
              <a:t>.</a:t>
            </a:r>
          </a:p>
          <a:p>
            <a:pPr marL="515938" indent="-515938"/>
            <a:r>
              <a:rPr lang="en-US" altLang="ru-RU" sz="3200" dirty="0"/>
              <a:t>Many MNCs progress through the following stages:</a:t>
            </a:r>
          </a:p>
          <a:p>
            <a:pPr marL="858838" lvl="1" indent="-473075">
              <a:buFont typeface="Wingdings" panose="05000000000000000000" pitchFamily="2" charset="2"/>
              <a:buAutoNum type="arabicPeriod"/>
            </a:pPr>
            <a:r>
              <a:rPr lang="en-US" altLang="ru-RU" sz="2800" b="1" dirty="0"/>
              <a:t>Exports products to foreign countries.</a:t>
            </a:r>
          </a:p>
          <a:p>
            <a:pPr marL="858838" lvl="1" indent="-473075">
              <a:buFont typeface="Wingdings" panose="05000000000000000000" pitchFamily="2" charset="2"/>
              <a:buAutoNum type="arabicPeriod"/>
            </a:pPr>
            <a:r>
              <a:rPr lang="en-US" altLang="ru-RU" sz="2800" b="1" dirty="0"/>
              <a:t>Establishes sales organizations abroad.</a:t>
            </a:r>
          </a:p>
          <a:p>
            <a:pPr marL="858838" lvl="1" indent="-473075">
              <a:buFont typeface="Wingdings" panose="05000000000000000000" pitchFamily="2" charset="2"/>
              <a:buAutoNum type="arabicPeriod"/>
            </a:pPr>
            <a:r>
              <a:rPr lang="en-US" altLang="ru-RU" sz="2800" b="1" dirty="0"/>
              <a:t>Licenses use of patents and technology to foreign firms that make and sell the MNCs products.</a:t>
            </a:r>
          </a:p>
          <a:p>
            <a:pPr marL="858838" lvl="1" indent="-473075">
              <a:buFont typeface="Wingdings" panose="05000000000000000000" pitchFamily="2" charset="2"/>
              <a:buAutoNum type="arabicPeriod"/>
            </a:pPr>
            <a:r>
              <a:rPr lang="en-US" altLang="ru-RU" sz="2800" b="1" dirty="0"/>
              <a:t>Establishes foreign manufacturing facilities, but control remains at the home office.</a:t>
            </a:r>
          </a:p>
        </p:txBody>
      </p:sp>
    </p:spTree>
    <p:extLst>
      <p:ext uri="{BB962C8B-B14F-4D97-AF65-F5344CB8AC3E}">
        <p14:creationId xmlns:p14="http://schemas.microsoft.com/office/powerpoint/2010/main" val="312739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19</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sz="4400" b="1" dirty="0"/>
              <a:t>What others want of </a:t>
            </a:r>
            <a:r>
              <a:rPr lang="en-US" sz="4400" b="1" dirty="0" smtClean="0"/>
              <a:t>multinationals</a:t>
            </a:r>
          </a:p>
          <a:p>
            <a:r>
              <a:rPr lang="en-US" sz="4000" b="1" dirty="0">
                <a:solidFill>
                  <a:srgbClr val="FFC000"/>
                </a:solidFill>
              </a:rPr>
              <a:t>Make a contribution to national development efforts</a:t>
            </a:r>
          </a:p>
          <a:p>
            <a:r>
              <a:rPr lang="en-US" sz="4000" b="1" dirty="0">
                <a:solidFill>
                  <a:srgbClr val="FFC000"/>
                </a:solidFill>
              </a:rPr>
              <a:t>In ways consistent with domestic laws and regulations</a:t>
            </a:r>
          </a:p>
          <a:p>
            <a:pPr lvl="1"/>
            <a:r>
              <a:rPr lang="en-US" sz="3600" b="1" dirty="0">
                <a:solidFill>
                  <a:srgbClr val="FFC000"/>
                </a:solidFill>
              </a:rPr>
              <a:t>No special treatment</a:t>
            </a:r>
          </a:p>
          <a:p>
            <a:pPr lvl="1"/>
            <a:r>
              <a:rPr lang="en-US" sz="3600" b="1" dirty="0">
                <a:solidFill>
                  <a:srgbClr val="FFC000"/>
                </a:solidFill>
              </a:rPr>
              <a:t>Level playing field in taxes or regulations</a:t>
            </a:r>
          </a:p>
          <a:p>
            <a:r>
              <a:rPr lang="en-US" sz="4000" b="1" dirty="0">
                <a:solidFill>
                  <a:srgbClr val="FFC000"/>
                </a:solidFill>
              </a:rPr>
              <a:t>To be good citizens</a:t>
            </a:r>
          </a:p>
        </p:txBody>
      </p:sp>
    </p:spTree>
    <p:extLst>
      <p:ext uri="{BB962C8B-B14F-4D97-AF65-F5344CB8AC3E}">
        <p14:creationId xmlns:p14="http://schemas.microsoft.com/office/powerpoint/2010/main" val="2561564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20</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marL="0" indent="0" algn="ctr">
              <a:buNone/>
            </a:pPr>
            <a:r>
              <a:rPr lang="en-US" sz="4400" b="1" dirty="0" smtClean="0"/>
              <a:t>MNC in the Global Economy: Summary</a:t>
            </a:r>
          </a:p>
          <a:p>
            <a:pPr algn="just">
              <a:buFont typeface="Wingdings" panose="05000000000000000000" pitchFamily="2" charset="2"/>
              <a:buChar char="§"/>
            </a:pPr>
            <a:r>
              <a:rPr lang="en-US" sz="3200" b="1" dirty="0" smtClean="0">
                <a:solidFill>
                  <a:srgbClr val="FFC000"/>
                </a:solidFill>
              </a:rPr>
              <a:t>Most analysts of MNC activities believe that FDI can benefit the host country as well as the investing firm. Such investments can transfer savings, technology, and managerial expertise to host countries and can allow local producers to link into global marketing networks.</a:t>
            </a:r>
          </a:p>
          <a:p>
            <a:pPr algn="just">
              <a:buFont typeface="Wingdings" panose="05000000000000000000" pitchFamily="2" charset="2"/>
              <a:buChar char="§"/>
            </a:pPr>
            <a:r>
              <a:rPr lang="en-US" sz="3200" b="1" dirty="0" smtClean="0">
                <a:solidFill>
                  <a:srgbClr val="FFC000"/>
                </a:solidFill>
              </a:rPr>
              <a:t>None of these resources are readily available to host countries – especially developing host countries – unless they are willing to open themselves to MNC activity. Yet, opening a country to MNC activity does not guarantee that the benefits will be realized.</a:t>
            </a:r>
          </a:p>
          <a:p>
            <a:pPr algn="just">
              <a:buFont typeface="Wingdings" panose="05000000000000000000" pitchFamily="2" charset="2"/>
              <a:buChar char="§"/>
            </a:pPr>
            <a:endParaRPr lang="en-US" sz="3200" b="1" dirty="0" smtClean="0">
              <a:solidFill>
                <a:srgbClr val="FFC000"/>
              </a:solidFill>
            </a:endParaRPr>
          </a:p>
          <a:p>
            <a:pPr>
              <a:buFont typeface="Wingdings" panose="05000000000000000000" pitchFamily="2" charset="2"/>
              <a:buChar char="§"/>
            </a:pPr>
            <a:endParaRPr lang="en-US" sz="2800" b="1" dirty="0">
              <a:solidFill>
                <a:srgbClr val="FFC000"/>
              </a:solidFill>
            </a:endParaRPr>
          </a:p>
        </p:txBody>
      </p:sp>
    </p:spTree>
    <p:extLst>
      <p:ext uri="{BB962C8B-B14F-4D97-AF65-F5344CB8AC3E}">
        <p14:creationId xmlns:p14="http://schemas.microsoft.com/office/powerpoint/2010/main" val="2426612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21</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marL="0" indent="0" algn="ctr">
              <a:buNone/>
            </a:pPr>
            <a:r>
              <a:rPr lang="en-US" sz="4400" b="1" dirty="0"/>
              <a:t>MNC in the Global Economy</a:t>
            </a:r>
            <a:r>
              <a:rPr lang="en-US" sz="4400" b="1" dirty="0" smtClean="0"/>
              <a:t>: Summary</a:t>
            </a:r>
            <a:endParaRPr lang="en-US" sz="4400" b="1" dirty="0"/>
          </a:p>
          <a:p>
            <a:pPr algn="just">
              <a:buFont typeface="Wingdings" panose="05000000000000000000" pitchFamily="2" charset="2"/>
              <a:buChar char="§"/>
            </a:pPr>
            <a:r>
              <a:rPr lang="en-US" sz="3600" b="1" dirty="0" smtClean="0">
                <a:solidFill>
                  <a:srgbClr val="FFC000"/>
                </a:solidFill>
              </a:rPr>
              <a:t>MNCs are profit-making enterprises, and their activities are oriented toward that end and not toward raising the welfare of their host countries.</a:t>
            </a:r>
          </a:p>
          <a:p>
            <a:pPr algn="just">
              <a:buFont typeface="Wingdings" panose="05000000000000000000" pitchFamily="2" charset="2"/>
              <a:buChar char="§"/>
            </a:pPr>
            <a:r>
              <a:rPr lang="en-US" sz="3600" b="1" dirty="0" smtClean="0">
                <a:solidFill>
                  <a:srgbClr val="FFC000"/>
                </a:solidFill>
              </a:rPr>
              <a:t>Consequently, societies that host MNCs face a dilemma. They need to attract MNCs to capture the benefits that FDI can offer, but they need to ensure that activities by MNCs actually deliver those benefits. </a:t>
            </a:r>
          </a:p>
          <a:p>
            <a:pPr algn="just">
              <a:buFont typeface="Wingdings" panose="05000000000000000000" pitchFamily="2" charset="2"/>
              <a:buChar char="§"/>
            </a:pPr>
            <a:endParaRPr lang="en-US" sz="3200" b="1" dirty="0" smtClean="0">
              <a:solidFill>
                <a:srgbClr val="FFC000"/>
              </a:solidFill>
            </a:endParaRPr>
          </a:p>
          <a:p>
            <a:pPr marL="0" indent="0" algn="just">
              <a:buNone/>
            </a:pPr>
            <a:endParaRPr lang="en-US" sz="3200" b="1" dirty="0" smtClean="0">
              <a:solidFill>
                <a:srgbClr val="FFC000"/>
              </a:solidFill>
            </a:endParaRPr>
          </a:p>
          <a:p>
            <a:pPr>
              <a:buFont typeface="Wingdings" panose="05000000000000000000" pitchFamily="2" charset="2"/>
              <a:buChar char="§"/>
            </a:pPr>
            <a:endParaRPr lang="en-US" sz="2800" b="1" dirty="0">
              <a:solidFill>
                <a:srgbClr val="FFC000"/>
              </a:solidFill>
            </a:endParaRPr>
          </a:p>
        </p:txBody>
      </p:sp>
    </p:spTree>
    <p:extLst>
      <p:ext uri="{BB962C8B-B14F-4D97-AF65-F5344CB8AC3E}">
        <p14:creationId xmlns:p14="http://schemas.microsoft.com/office/powerpoint/2010/main" val="617295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22</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marL="0" indent="0" algn="ctr">
              <a:buNone/>
            </a:pPr>
            <a:r>
              <a:rPr lang="en-US" sz="4400" b="1" dirty="0" smtClean="0"/>
              <a:t>The Politics of MNCs: Summary</a:t>
            </a:r>
            <a:endParaRPr lang="en-US" sz="4400" b="1" dirty="0"/>
          </a:p>
          <a:p>
            <a:pPr algn="just">
              <a:buFont typeface="Wingdings" panose="05000000000000000000" pitchFamily="2" charset="2"/>
              <a:buChar char="§"/>
            </a:pPr>
            <a:r>
              <a:rPr lang="en-US" sz="3600" b="1" dirty="0" smtClean="0">
                <a:solidFill>
                  <a:srgbClr val="FFC000"/>
                </a:solidFill>
              </a:rPr>
              <a:t>The politics of MNCs emerge from the competing interests of host countries, home countries of the MNCs and the MNCs themselves.</a:t>
            </a:r>
          </a:p>
          <a:p>
            <a:pPr algn="just">
              <a:buFont typeface="Wingdings" panose="05000000000000000000" pitchFamily="2" charset="2"/>
              <a:buChar char="§"/>
            </a:pPr>
            <a:r>
              <a:rPr lang="en-US" sz="3600" b="1" dirty="0" smtClean="0">
                <a:solidFill>
                  <a:srgbClr val="FFC000"/>
                </a:solidFill>
              </a:rPr>
              <a:t>Consequently, societies that host MNCs face a dilemma. They need to attract MNCs to capture the benefits that FDI can offer, but they need to ensure that activities by MNCs actually deliver those benefits. </a:t>
            </a:r>
          </a:p>
          <a:p>
            <a:pPr algn="just">
              <a:buFont typeface="Wingdings" panose="05000000000000000000" pitchFamily="2" charset="2"/>
              <a:buChar char="§"/>
            </a:pPr>
            <a:endParaRPr lang="en-US" sz="3200" b="1" dirty="0" smtClean="0">
              <a:solidFill>
                <a:srgbClr val="FFC000"/>
              </a:solidFill>
            </a:endParaRPr>
          </a:p>
          <a:p>
            <a:pPr marL="0" indent="0" algn="just">
              <a:buNone/>
            </a:pPr>
            <a:endParaRPr lang="en-US" sz="3200" b="1" dirty="0" smtClean="0">
              <a:solidFill>
                <a:srgbClr val="FFC000"/>
              </a:solidFill>
            </a:endParaRPr>
          </a:p>
          <a:p>
            <a:pPr>
              <a:buFont typeface="Wingdings" panose="05000000000000000000" pitchFamily="2" charset="2"/>
              <a:buChar char="§"/>
            </a:pPr>
            <a:endParaRPr lang="en-US" sz="2800" b="1" dirty="0">
              <a:solidFill>
                <a:srgbClr val="FFC000"/>
              </a:solidFill>
            </a:endParaRPr>
          </a:p>
        </p:txBody>
      </p:sp>
    </p:spTree>
    <p:extLst>
      <p:ext uri="{BB962C8B-B14F-4D97-AF65-F5344CB8AC3E}">
        <p14:creationId xmlns:p14="http://schemas.microsoft.com/office/powerpoint/2010/main" val="4239761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23</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marL="0" indent="0" algn="ctr">
              <a:buNone/>
            </a:pPr>
            <a:r>
              <a:rPr lang="en-US" sz="4400" b="1" dirty="0" smtClean="0"/>
              <a:t>The Politics of MNCs: Summary</a:t>
            </a:r>
            <a:endParaRPr lang="en-US" sz="4400" b="1" dirty="0"/>
          </a:p>
          <a:p>
            <a:pPr algn="just">
              <a:buFont typeface="Wingdings" panose="05000000000000000000" pitchFamily="2" charset="2"/>
              <a:buChar char="§"/>
            </a:pPr>
            <a:r>
              <a:rPr lang="en-US" sz="2800" b="1" dirty="0" smtClean="0">
                <a:solidFill>
                  <a:srgbClr val="FFC000"/>
                </a:solidFill>
              </a:rPr>
              <a:t>The politics of MNCs emerge from the competing interests of host countries, home countries of the MNCs and the MNCs themselves.</a:t>
            </a:r>
          </a:p>
          <a:p>
            <a:pPr algn="just">
              <a:buFont typeface="Wingdings" panose="05000000000000000000" pitchFamily="2" charset="2"/>
              <a:buChar char="§"/>
            </a:pPr>
            <a:r>
              <a:rPr lang="en-US" sz="2800" b="1" dirty="0" smtClean="0">
                <a:solidFill>
                  <a:srgbClr val="FFC000"/>
                </a:solidFill>
              </a:rPr>
              <a:t>Consequently, societies that host MNCs face a dilemma. They need to attract MNCs to capture the benefits that FDI can offer, but they need to ensure that activities by MNCs actually deliver those benefits. </a:t>
            </a:r>
            <a:endParaRPr lang="en-US" sz="2800" b="1" dirty="0" smtClean="0">
              <a:solidFill>
                <a:srgbClr val="FFC000"/>
              </a:solidFill>
            </a:endParaRPr>
          </a:p>
          <a:p>
            <a:pPr algn="just">
              <a:buFont typeface="Wingdings" panose="05000000000000000000" pitchFamily="2" charset="2"/>
              <a:buChar char="§"/>
            </a:pPr>
            <a:r>
              <a:rPr lang="en-US" sz="2400" b="1" dirty="0" smtClean="0">
                <a:solidFill>
                  <a:srgbClr val="FFC000"/>
                </a:solidFill>
              </a:rPr>
              <a:t>Host countries want to ensure that the MNCs operating within their borders provide benefits to the local economy that offset the loss of decision-making authority that is inherent in foreign ownership. </a:t>
            </a:r>
          </a:p>
          <a:p>
            <a:pPr algn="just">
              <a:buFont typeface="Wingdings" panose="05000000000000000000" pitchFamily="2" charset="2"/>
              <a:buChar char="§"/>
            </a:pPr>
            <a:r>
              <a:rPr lang="en-US" sz="2400" b="1" dirty="0" smtClean="0">
                <a:solidFill>
                  <a:srgbClr val="FFC000"/>
                </a:solidFill>
              </a:rPr>
              <a:t>The home countries of the MNCs want to ensure that their firms overseas investments are secure. The politics of MNCs emerge when these distinct interests come into conflict with each other.</a:t>
            </a:r>
            <a:endParaRPr lang="en-US" sz="2400" b="1" dirty="0" smtClean="0">
              <a:solidFill>
                <a:srgbClr val="FFC000"/>
              </a:solidFill>
            </a:endParaRPr>
          </a:p>
          <a:p>
            <a:pPr algn="just">
              <a:buFont typeface="Wingdings" panose="05000000000000000000" pitchFamily="2" charset="2"/>
              <a:buChar char="§"/>
            </a:pPr>
            <a:endParaRPr lang="en-US" sz="2400" b="1" dirty="0" smtClean="0">
              <a:solidFill>
                <a:srgbClr val="FFC000"/>
              </a:solidFill>
            </a:endParaRPr>
          </a:p>
          <a:p>
            <a:pPr marL="0" indent="0" algn="just">
              <a:buNone/>
            </a:pPr>
            <a:endParaRPr lang="en-US" sz="2400" b="1" dirty="0" smtClean="0">
              <a:solidFill>
                <a:srgbClr val="FFC000"/>
              </a:solidFill>
            </a:endParaRPr>
          </a:p>
          <a:p>
            <a:pPr>
              <a:buFont typeface="Wingdings" panose="05000000000000000000" pitchFamily="2" charset="2"/>
              <a:buChar char="§"/>
            </a:pPr>
            <a:endParaRPr lang="en-US" sz="2800" b="1" dirty="0">
              <a:solidFill>
                <a:srgbClr val="FFC000"/>
              </a:solidFill>
            </a:endParaRPr>
          </a:p>
        </p:txBody>
      </p:sp>
    </p:spTree>
    <p:extLst>
      <p:ext uri="{BB962C8B-B14F-4D97-AF65-F5344CB8AC3E}">
        <p14:creationId xmlns:p14="http://schemas.microsoft.com/office/powerpoint/2010/main" val="4070652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2</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For many people, a multinational corporation and a firm that engages heavily in international activities are one and the same thing. </a:t>
            </a:r>
          </a:p>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Yet, an MNC is more than just a firm that engages in international activities, and many firms that engage heavily in international activities, and many firms that engage heavily in international activities are not MNCs.</a:t>
            </a:r>
          </a:p>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The standard definition of an MNC is a firm that “controls and manages production establishments – plants – in at least two countries.”  In other words, MNCs place multiple production facilities in multiple countries under the control of a single corporate structure. </a:t>
            </a:r>
          </a:p>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The preceding definition does not capture the full range of MNC activities, however, MNCs are engaged simultaneously in economic production, international trade, and cross-border investment.</a:t>
            </a:r>
          </a:p>
        </p:txBody>
      </p:sp>
    </p:spTree>
    <p:extLst>
      <p:ext uri="{BB962C8B-B14F-4D97-AF65-F5344CB8AC3E}">
        <p14:creationId xmlns:p14="http://schemas.microsoft.com/office/powerpoint/2010/main" val="409488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3</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MNCs are not recent inventions. The British East India Trading Company founded in 1600 is often considered as the first MNC.</a:t>
            </a:r>
          </a:p>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They first emerged as significant and enduring components of the international economy during the late nineteenth century. The first wave of MNCs was dominated by Great Britain. </a:t>
            </a: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In 1914, British investors controlled almost half of the world’s total stock of foreign direct investment, and multinational manufacturing was taking place in a large number of industries, including chemicals, pharmaceuticals, the electrical industry, machinery, automobiles, tires, and processed food. </a:t>
            </a:r>
          </a:p>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By 1020s, the United States was overtaking Britain as the world’s largest source of foreign direct investment. Singer Sewing Machines became the first American firm to create permanent manufacturing facility abroad when it built a plant in Glasgow, Scotland in 1867.</a:t>
            </a:r>
          </a:p>
        </p:txBody>
      </p:sp>
    </p:spTree>
    <p:extLst>
      <p:ext uri="{BB962C8B-B14F-4D97-AF65-F5344CB8AC3E}">
        <p14:creationId xmlns:p14="http://schemas.microsoft.com/office/powerpoint/2010/main" val="1645080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4</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altLang="ru-RU" sz="4000" b="1" dirty="0"/>
              <a:t>A Look at Multinational </a:t>
            </a:r>
            <a:r>
              <a:rPr lang="en-US" altLang="ru-RU" sz="4000" b="1" dirty="0" smtClean="0"/>
              <a:t>Corporations</a:t>
            </a:r>
          </a:p>
          <a:p>
            <a:r>
              <a:rPr lang="en-US" altLang="ru-RU" sz="3600" dirty="0">
                <a:solidFill>
                  <a:srgbClr val="FFFF00"/>
                </a:solidFill>
              </a:rPr>
              <a:t>The United Nations calculates there are 77,000 transnational corporations  (TNCs) in the world and they have 770,000 affiliates.</a:t>
            </a:r>
          </a:p>
          <a:p>
            <a:r>
              <a:rPr lang="en-US" altLang="ru-RU" sz="3600" dirty="0">
                <a:solidFill>
                  <a:srgbClr val="FFFF00"/>
                </a:solidFill>
              </a:rPr>
              <a:t>Most of the parent firms of the largest TNCs are based in the developed economies of the </a:t>
            </a:r>
            <a:r>
              <a:rPr lang="en-US" altLang="ru-RU" sz="3600" b="1" dirty="0">
                <a:solidFill>
                  <a:srgbClr val="FFFF00"/>
                </a:solidFill>
              </a:rPr>
              <a:t>United States</a:t>
            </a:r>
            <a:r>
              <a:rPr lang="en-US" altLang="ru-RU" sz="3600" dirty="0">
                <a:solidFill>
                  <a:srgbClr val="FFFF00"/>
                </a:solidFill>
              </a:rPr>
              <a:t>, </a:t>
            </a:r>
            <a:r>
              <a:rPr lang="en-US" altLang="ru-RU" sz="3600" b="1" dirty="0">
                <a:solidFill>
                  <a:srgbClr val="FFFF00"/>
                </a:solidFill>
              </a:rPr>
              <a:t>Europe</a:t>
            </a:r>
            <a:r>
              <a:rPr lang="en-US" altLang="ru-RU" sz="3600" dirty="0">
                <a:solidFill>
                  <a:srgbClr val="FFFF00"/>
                </a:solidFill>
              </a:rPr>
              <a:t>, and </a:t>
            </a:r>
            <a:r>
              <a:rPr lang="en-US" altLang="ru-RU" sz="3600" b="1" dirty="0">
                <a:solidFill>
                  <a:srgbClr val="FFFF00"/>
                </a:solidFill>
              </a:rPr>
              <a:t>Japan</a:t>
            </a:r>
            <a:r>
              <a:rPr lang="en-US" altLang="ru-RU" sz="3600" dirty="0">
                <a:solidFill>
                  <a:srgbClr val="FFFF00"/>
                </a:solidFill>
              </a:rPr>
              <a:t>.</a:t>
            </a:r>
          </a:p>
          <a:p>
            <a:r>
              <a:rPr lang="en-US" altLang="ru-RU" sz="3600" dirty="0">
                <a:solidFill>
                  <a:srgbClr val="FFFF00"/>
                </a:solidFill>
              </a:rPr>
              <a:t>The top 100 transnational firms operate, on average, in </a:t>
            </a:r>
            <a:r>
              <a:rPr lang="en-US" altLang="ru-RU" sz="3600" b="1" dirty="0">
                <a:solidFill>
                  <a:srgbClr val="FFFF00"/>
                </a:solidFill>
              </a:rPr>
              <a:t>40 countries</a:t>
            </a:r>
            <a:r>
              <a:rPr lang="en-US" altLang="ru-RU" sz="3600" dirty="0">
                <a:solidFill>
                  <a:srgbClr val="FFFF00"/>
                </a:solidFill>
              </a:rPr>
              <a:t>. </a:t>
            </a:r>
          </a:p>
        </p:txBody>
      </p:sp>
    </p:spTree>
    <p:extLst>
      <p:ext uri="{BB962C8B-B14F-4D97-AF65-F5344CB8AC3E}">
        <p14:creationId xmlns:p14="http://schemas.microsoft.com/office/powerpoint/2010/main" val="4175110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5</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As the number of MNCs has increased, the role that they play in the global economy has likewise gained in importance. </a:t>
            </a:r>
          </a:p>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Foreign Direct Investment (FDI) occurs when a firm based in one country builds a new plant or a factory, or purchases an existing one, in a second country. </a:t>
            </a:r>
          </a:p>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Although MNC activities are concentrated in the advanced industrialized world, MNC activities in the developing world have increased substantially during the last 50 years. </a:t>
            </a:r>
          </a:p>
          <a:p>
            <a:pPr>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Historically, developing countries have hosted MNC investments, but the amount of FDI they have attracted has been relatively small. The last 50 years also have seen some developing countries emerge as home bases for MNC parent firms.</a:t>
            </a:r>
          </a:p>
          <a:p>
            <a:pPr>
              <a:buFont typeface="Wingdings" panose="05000000000000000000" pitchFamily="2" charset="2"/>
              <a:buChar char="§"/>
            </a:pPr>
            <a:r>
              <a:rPr lang="en-US" sz="2400" b="1" dirty="0" smtClean="0">
                <a:solidFill>
                  <a:srgbClr val="FFFF00"/>
                </a:solidFill>
                <a:latin typeface="Times New Roman" panose="02020603050405020304" pitchFamily="18" charset="0"/>
                <a:cs typeface="Times New Roman" panose="02020603050405020304" pitchFamily="18" charset="0"/>
              </a:rPr>
              <a:t>It indicates that, for the first time in history, some developing countries really are shifting from a position in which they are only the host to foreign MNCs to a position in which they are both host of foreign firms and home to domestic MNCs.</a:t>
            </a:r>
          </a:p>
        </p:txBody>
      </p:sp>
    </p:spTree>
    <p:extLst>
      <p:ext uri="{BB962C8B-B14F-4D97-AF65-F5344CB8AC3E}">
        <p14:creationId xmlns:p14="http://schemas.microsoft.com/office/powerpoint/2010/main" val="1297291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6</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altLang="ru-RU" sz="3600" b="1" dirty="0"/>
              <a:t>Foreign Direct Investment (FDI</a:t>
            </a:r>
            <a:r>
              <a:rPr lang="en-US" altLang="ru-RU" sz="3600" b="1" dirty="0" smtClean="0"/>
              <a:t>)</a:t>
            </a:r>
          </a:p>
          <a:p>
            <a:r>
              <a:rPr lang="en-US" altLang="ru-RU" sz="2800" b="1" dirty="0">
                <a:solidFill>
                  <a:srgbClr val="FFFF00"/>
                </a:solidFill>
              </a:rPr>
              <a:t>Foreign Direct Investment (FDI): Funds invested by an MNC and one nation for starting, acquiring, or expanding an enterprise in another nation.</a:t>
            </a:r>
          </a:p>
          <a:p>
            <a:r>
              <a:rPr lang="en-US" altLang="ru-RU" sz="2800" b="1" dirty="0">
                <a:solidFill>
                  <a:srgbClr val="FFFF00"/>
                </a:solidFill>
              </a:rPr>
              <a:t>Annual foes of FDI have increased dramatically, rising from $202 billion in 1990 to $916 billion in 2005.</a:t>
            </a:r>
          </a:p>
          <a:p>
            <a:r>
              <a:rPr lang="en-US" altLang="ru-RU" sz="2800" b="1" dirty="0">
                <a:solidFill>
                  <a:srgbClr val="FFFF00"/>
                </a:solidFill>
              </a:rPr>
              <a:t>Three reasons corporations make foreign direct investments:</a:t>
            </a:r>
          </a:p>
          <a:p>
            <a:pPr lvl="1"/>
            <a:r>
              <a:rPr lang="en-US" altLang="ru-RU" sz="2800" b="1" dirty="0">
                <a:solidFill>
                  <a:srgbClr val="FFFF00"/>
                </a:solidFill>
              </a:rPr>
              <a:t>To seek access to new markets</a:t>
            </a:r>
          </a:p>
          <a:p>
            <a:pPr lvl="1"/>
            <a:r>
              <a:rPr lang="en-US" altLang="ru-RU" sz="2800" b="1" dirty="0">
                <a:solidFill>
                  <a:srgbClr val="FFFF00"/>
                </a:solidFill>
              </a:rPr>
              <a:t>To grow beyond a small domestic market</a:t>
            </a:r>
          </a:p>
          <a:p>
            <a:pPr lvl="1"/>
            <a:r>
              <a:rPr lang="en-US" altLang="ru-RU" sz="2800" b="1" dirty="0">
                <a:solidFill>
                  <a:srgbClr val="FFFF00"/>
                </a:solidFill>
              </a:rPr>
              <a:t> To achieve cost and other competitive advantages over competitors</a:t>
            </a:r>
          </a:p>
        </p:txBody>
      </p:sp>
    </p:spTree>
    <p:extLst>
      <p:ext uri="{BB962C8B-B14F-4D97-AF65-F5344CB8AC3E}">
        <p14:creationId xmlns:p14="http://schemas.microsoft.com/office/powerpoint/2010/main" val="1619530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7</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altLang="ru-RU" sz="3600" b="1" dirty="0"/>
              <a:t>FDI in Less </a:t>
            </a:r>
            <a:r>
              <a:rPr lang="en-US" altLang="ru-RU" sz="3600" b="1" dirty="0" smtClean="0"/>
              <a:t>Developed Countries</a:t>
            </a:r>
          </a:p>
          <a:p>
            <a:r>
              <a:rPr lang="en-US" altLang="ru-RU" sz="2800" b="1" dirty="0">
                <a:solidFill>
                  <a:srgbClr val="FFC000"/>
                </a:solidFill>
              </a:rPr>
              <a:t>MNCs are for-profit entities and seek an adequate return on the capital invested in LDCs.</a:t>
            </a:r>
          </a:p>
          <a:p>
            <a:r>
              <a:rPr lang="en-US" altLang="ru-RU" sz="2800" b="1" dirty="0">
                <a:solidFill>
                  <a:srgbClr val="FFC000"/>
                </a:solidFill>
              </a:rPr>
              <a:t>These investments can be significant within local economies.</a:t>
            </a:r>
          </a:p>
          <a:p>
            <a:r>
              <a:rPr lang="en-US" altLang="ru-RU" sz="2800" b="1" dirty="0">
                <a:solidFill>
                  <a:srgbClr val="FFC000"/>
                </a:solidFill>
              </a:rPr>
              <a:t>Many LDCs have altered their trade and investment policies become more attractive to MNCs.</a:t>
            </a:r>
          </a:p>
          <a:p>
            <a:r>
              <a:rPr lang="en-US" altLang="ru-RU" sz="2800" b="1" dirty="0">
                <a:solidFill>
                  <a:srgbClr val="FFC000"/>
                </a:solidFill>
              </a:rPr>
              <a:t>Other elements in the international community have moved from a hostile attitude toward MNCs to embrace a new pragmatism about the promise of FDI.</a:t>
            </a:r>
          </a:p>
          <a:p>
            <a:r>
              <a:rPr lang="en-US" altLang="ru-RU" sz="2800" b="1" dirty="0">
                <a:solidFill>
                  <a:srgbClr val="FFC000"/>
                </a:solidFill>
              </a:rPr>
              <a:t>The alien tort claims act has been used to bring civil actions in the US courts against corporations for violating international law anywhere in the world.</a:t>
            </a:r>
          </a:p>
        </p:txBody>
      </p:sp>
    </p:spTree>
    <p:extLst>
      <p:ext uri="{BB962C8B-B14F-4D97-AF65-F5344CB8AC3E}">
        <p14:creationId xmlns:p14="http://schemas.microsoft.com/office/powerpoint/2010/main" val="2189065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64274"/>
          </a:xfrm>
        </p:spPr>
        <p:txBody>
          <a:bodyPr/>
          <a:lstStyle/>
          <a:p>
            <a:pPr algn="ctr"/>
            <a:r>
              <a:rPr lang="en-US" dirty="0" smtClean="0">
                <a:latin typeface="Times New Roman" panose="02020603050405020304" pitchFamily="18" charset="0"/>
                <a:cs typeface="Times New Roman" panose="02020603050405020304" pitchFamily="18" charset="0"/>
              </a:rPr>
              <a:t>IPE: Multinational Corporations			  </a:t>
            </a:r>
            <a:r>
              <a:rPr lang="en-US" dirty="0" smtClean="0">
                <a:latin typeface="Times New Roman" panose="02020603050405020304" pitchFamily="18" charset="0"/>
                <a:cs typeface="Times New Roman" panose="02020603050405020304" pitchFamily="18" charset="0"/>
              </a:rPr>
              <a:t>8</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Autofit/>
          </a:bodyPr>
          <a:lstStyle/>
          <a:p>
            <a:pPr algn="ctr">
              <a:buFont typeface="Wingdings" panose="05000000000000000000" pitchFamily="2" charset="2"/>
              <a:buChar char="§"/>
            </a:pPr>
            <a:r>
              <a:rPr lang="en-US" altLang="ru-RU" sz="4400" b="1" dirty="0"/>
              <a:t>Negative </a:t>
            </a:r>
            <a:r>
              <a:rPr lang="en-US" altLang="ru-RU" sz="4400" b="1" dirty="0" smtClean="0"/>
              <a:t>Effects of FDI</a:t>
            </a:r>
          </a:p>
          <a:p>
            <a:r>
              <a:rPr lang="en-US" altLang="ru-RU" sz="3200" b="1" dirty="0">
                <a:solidFill>
                  <a:srgbClr val="00B0F0"/>
                </a:solidFill>
              </a:rPr>
              <a:t>Competition from a new foreign affiliate can overwhelm local firms and come to monopolize the domestic market.</a:t>
            </a:r>
          </a:p>
          <a:p>
            <a:r>
              <a:rPr lang="en-US" altLang="ru-RU" sz="3200" b="1" dirty="0">
                <a:solidFill>
                  <a:srgbClr val="00B0F0"/>
                </a:solidFill>
              </a:rPr>
              <a:t>MNCs have been criticized as for repatriating profits back to home countries, so that local residents get limited benefit from the MNCs’ presence.</a:t>
            </a:r>
          </a:p>
          <a:p>
            <a:r>
              <a:rPr lang="en-US" altLang="ru-RU" sz="3200" b="1" dirty="0">
                <a:solidFill>
                  <a:srgbClr val="00B0F0"/>
                </a:solidFill>
              </a:rPr>
              <a:t>The economic impact of multinational corporations is often accompanied by social impacts, which can be negative.</a:t>
            </a:r>
          </a:p>
          <a:p>
            <a:r>
              <a:rPr lang="en-US" altLang="ru-RU" sz="3200" b="1" dirty="0">
                <a:solidFill>
                  <a:srgbClr val="00B0F0"/>
                </a:solidFill>
              </a:rPr>
              <a:t>There have been lawsuits against corporations that alleged human rights abuses, labor abuses, and environmental crimes.</a:t>
            </a:r>
          </a:p>
        </p:txBody>
      </p:sp>
    </p:spTree>
    <p:extLst>
      <p:ext uri="{BB962C8B-B14F-4D97-AF65-F5344CB8AC3E}">
        <p14:creationId xmlns:p14="http://schemas.microsoft.com/office/powerpoint/2010/main" val="1858771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 Boardroom</Template>
  <TotalTime>796</TotalTime>
  <Words>1923</Words>
  <Application>Microsoft Office PowerPoint</Application>
  <PresentationFormat>Widescreen</PresentationFormat>
  <Paragraphs>176</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Arial Black</vt:lpstr>
      <vt:lpstr>Arial Narrow</vt:lpstr>
      <vt:lpstr>Century Gothic</vt:lpstr>
      <vt:lpstr>Times New Roman</vt:lpstr>
      <vt:lpstr>Wingdings</vt:lpstr>
      <vt:lpstr>Wingdings 3</vt:lpstr>
      <vt:lpstr>Ion</vt:lpstr>
      <vt:lpstr>   TIU Tishk International University FASE IRD Department International Political Economy Code: IRD 306</vt:lpstr>
      <vt:lpstr>IPE: Multinational Corporations     1</vt:lpstr>
      <vt:lpstr>IPE: Multinational Corporations     2</vt:lpstr>
      <vt:lpstr>IPE: Multinational Corporations     3</vt:lpstr>
      <vt:lpstr>IPE: Multinational Corporations     4</vt:lpstr>
      <vt:lpstr>IPE: Multinational Corporations    5</vt:lpstr>
      <vt:lpstr>IPE: Multinational Corporations     6</vt:lpstr>
      <vt:lpstr>IPE: Multinational Corporations     7</vt:lpstr>
      <vt:lpstr>IPE: Multinational Corporations     8</vt:lpstr>
      <vt:lpstr>IPE: Multinational Corporations     9</vt:lpstr>
      <vt:lpstr>IPE: Multinational Corporations     10</vt:lpstr>
      <vt:lpstr>IPE: Multinational Corporations     11</vt:lpstr>
      <vt:lpstr>IPE: Multinational Corporations     12</vt:lpstr>
      <vt:lpstr>IPE: Multinational Corporations     13</vt:lpstr>
      <vt:lpstr>IPE: Multinational Corporations     14</vt:lpstr>
      <vt:lpstr>IPE: Multinational Corporations     15</vt:lpstr>
      <vt:lpstr>IPE: Multinational Corporations     16</vt:lpstr>
      <vt:lpstr>IPE: Multinational Corporations     17</vt:lpstr>
      <vt:lpstr>IPE: Multinational Corporations    18</vt:lpstr>
      <vt:lpstr>IPE: Multinational Corporations     19</vt:lpstr>
      <vt:lpstr>IPE: Multinational Corporations     20</vt:lpstr>
      <vt:lpstr>IPE: Multinational Corporations     21</vt:lpstr>
      <vt:lpstr>IPE: Multinational Corporations     22</vt:lpstr>
      <vt:lpstr>IPE: Multinational Corporations     23</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109</cp:revision>
  <dcterms:created xsi:type="dcterms:W3CDTF">2019-02-12T15:13:23Z</dcterms:created>
  <dcterms:modified xsi:type="dcterms:W3CDTF">2019-05-06T17:03:24Z</dcterms:modified>
</cp:coreProperties>
</file>