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4/28/2019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fontScale="92500" lnSpcReduction="10000"/>
          </a:bodyPr>
          <a:lstStyle/>
          <a:p>
            <a:endParaRPr lang="en-US"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Unit </a:t>
            </a:r>
            <a:r>
              <a:rPr lang="en-US" sz="3200" b="1" dirty="0" err="1" smtClean="0">
                <a:latin typeface="Times New Roman" panose="02020603050405020304" pitchFamily="18" charset="0"/>
                <a:cs typeface="Times New Roman" panose="02020603050405020304" pitchFamily="18" charset="0"/>
              </a:rPr>
              <a:t>vI</a:t>
            </a:r>
            <a:r>
              <a:rPr lang="en-US" sz="3200" b="1" dirty="0" smtClean="0">
                <a:latin typeface="Times New Roman" panose="02020603050405020304" pitchFamily="18" charset="0"/>
                <a:cs typeface="Times New Roman" panose="02020603050405020304" pitchFamily="18" charset="0"/>
              </a:rPr>
              <a:t> </a:t>
            </a:r>
            <a:endParaRPr lang="en-US" sz="3200" b="1" dirty="0" smtClean="0">
              <a:latin typeface="Times New Roman" panose="02020603050405020304" pitchFamily="18" charset="0"/>
              <a:cs typeface="Times New Roman" panose="02020603050405020304" pitchFamily="18" charset="0"/>
            </a:endParaRPr>
          </a:p>
          <a:p>
            <a:pPr algn="ctr"/>
            <a:r>
              <a:rPr lang="en-US" sz="4200" b="1" dirty="0" smtClean="0">
                <a:latin typeface="Times New Roman" panose="02020603050405020304" pitchFamily="18" charset="0"/>
                <a:cs typeface="Times New Roman" panose="02020603050405020304" pitchFamily="18" charset="0"/>
              </a:rPr>
              <a:t>IPE: International Monetary system </a:t>
            </a:r>
          </a:p>
          <a:p>
            <a:pPr algn="ctr"/>
            <a:endParaRPr lang="en-US" sz="2800" b="1" i="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Course Educator: Dr. Neville </a:t>
            </a:r>
            <a:r>
              <a:rPr lang="en-US" sz="2800" b="1" i="1" dirty="0" err="1" smtClean="0">
                <a:latin typeface="Times New Roman" panose="02020603050405020304" pitchFamily="18" charset="0"/>
                <a:cs typeface="Times New Roman" panose="02020603050405020304" pitchFamily="18" charset="0"/>
              </a:rPr>
              <a:t>D’Cunha</a:t>
            </a:r>
            <a:endParaRPr lang="en-US" sz="2800" b="1" i="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Associated Professor</a:t>
            </a: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- 9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Whether a fixed or a floating exchange rate is better, therefore, depends a lot on the value governments attach to each side of this trade-off.</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Fixed exchange rates are better for governments that value exchange-rate stability more than domestic autonomy. Floating exchange rates are better for governments that value domestic autonomy more than exchange-rate stability.</a:t>
            </a:r>
          </a:p>
        </p:txBody>
      </p:sp>
    </p:spTree>
    <p:extLst>
      <p:ext uri="{BB962C8B-B14F-4D97-AF65-F5344CB8AC3E}">
        <p14:creationId xmlns:p14="http://schemas.microsoft.com/office/powerpoint/2010/main" val="243011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-10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Balance of Payments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balance of payments is an accounting device that records all international transactions between a particular country and the rest of the world for a given period.</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By recording all such transactions, the balance of payments provides an aggregate picture of the international transactions the particular State conducts in a given year.</a:t>
            </a:r>
          </a:p>
        </p:txBody>
      </p:sp>
    </p:spTree>
    <p:extLst>
      <p:ext uri="{BB962C8B-B14F-4D97-AF65-F5344CB8AC3E}">
        <p14:creationId xmlns:p14="http://schemas.microsoft.com/office/powerpoint/2010/main" val="103804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Balance of Payments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transactions are divided into two broad categories: the current account and the capital account.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current account records all current (nonfinancial) transactions between that particular Country’s residents and the rest of the world.</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These current transactions are divided into four subcategories: (</a:t>
            </a:r>
            <a:r>
              <a:rPr lang="en-US" sz="4000" dirty="0" err="1" smtClean="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 trade account; (ii) service account; (iii) income account; and (iv) unilateral transfers account.</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501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- 12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Balance of Payment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trade account registers imports and exports of goods, including manufactured items and agricultural products.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service account registers imports and exports of service-sector activities, such as banking services, insurance, consulting, transportation, tourism and construction.</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income account registers all payments into and out of the country (Iraq/Kurdistan) in connection with royalties, licensing fees, interest payments, and profits.</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371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- 13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Balance of Payment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Finally, the unilateral transfers account registers all unilateral transfers from Iraq/Kurdistan to other countries and vice versa. Among such transfers are the wages that immigrants working in Iraq/Kurdistan send back to their home countries, gifts, foreign-aid expenditures by the Iraq/Kurdistan government.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all four categories, payments by Iraq/Kurdistan are recorded as credits. Debits are balanced against credits to produce an over-all current account balance.</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183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- 14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Balance of Payment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capital account registers financial flows between Iraq/Kurdistan and the rest of the world. Any time a Iraqi resident purchases a financial asset – a foreign stock, a bond, or even a factory – in another country, this expenditure is registered as a capital outflow.</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Each time a foreigner purchases a Iraqi financial asset, the expenditure is registered as a capital inflow.</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Capital outflows are registered as negative items and capital inflow are registered as positive items in the capital account.</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724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- 15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Rise and Fall of the Bretton Woods System</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American and British policymakers called for multilateral conference attended by 44 countries in Bretton Woods, New Hampshire, USA in 1944.</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international monetary system they built, the Bretton Woods system, provided an explicit code of conduct for international monetary relations and an institutional structure centered on the International Monetary Fund (IMF).</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Bretton Woods system attempted to establish a system of fixed exchange rates in a world in which governments were unwilling to accept the lost of domestic autonomy that such a system required.</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388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- 16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Rise and Fall of the Bretton Woods System</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creating the Bretton Woods system, therefore, governments sought a system that would provide stable exchange rates and simultaneously afford domestic economic autonomy.</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To achieve these goals, the Bretton Woods system introduced four innovations: greater exchange-rate flexibility, capital controls, a stabilization fund and the IMF.</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876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- 17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Rise and Fall of the Bretton Woods System</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Developments in the contemporary international monetary system reflect the same dynamics that shaped developments under the Bretton Woods system.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 refusal by all governments to make meaningful policy adjustments generates financial instability – a sharp drop in equity prices in one case and a severe crisis of the global financial system in another.</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more abstract terms, developments in the contemporary international monetary system is driven by distributive conflict between governments in creditor and debtor economies over who should bear the costs of adjustment.</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035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- 18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Rise and Fall of the Bretton Woods System</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Distributive conflicts are endemic to international monetary systems rather than a consequence of disagreements among specific governments. For even when governments place great  value on exchange-rate stability, exchange cooperation has been profoundly shaped by distributive conflict.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the broader international monetary system as well as in the regional systems, the imbalances themselves, as well as the conflict about who should adjust to  eliminate them, emerge from the way domestic politics shape macroeconomic policies. </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563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742950" indent="-742950" algn="just">
              <a:buAutoNum type="arabicPeriod"/>
            </a:pPr>
            <a:r>
              <a:rPr lang="en-US" sz="3600" dirty="0" smtClean="0">
                <a:latin typeface="Times New Roman" panose="02020603050405020304" pitchFamily="18" charset="0"/>
                <a:cs typeface="Times New Roman" panose="02020603050405020304" pitchFamily="18" charset="0"/>
              </a:rPr>
              <a:t>The sole purpose of the IMS </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is to facilitate international economic exchange.</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Most countries have national currencies that are not generally accepted as legal payment outside their borders.</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International transactions are possible only with an inexpensive means of exchanging one national currency for another.</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The IMS’s primary function is to provide this mechanism.</a:t>
            </a: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- 19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Summary</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Against the backdrop of these constant characteristics of the international monetary systems, we see substantial change over the past few years.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Of particular importance has been China’s emergence as a fundamentally important creditor country in the international monetary system. China’s emergence in this capacity has affected American policy – shifting American focus from Germany and Japan to China</a:t>
            </a:r>
            <a:r>
              <a:rPr lang="en-US" sz="4000" dirty="0" smtClean="0">
                <a:latin typeface="Times New Roman" panose="02020603050405020304" pitchFamily="18" charset="0"/>
                <a:cs typeface="Times New Roman" panose="02020603050405020304" pitchFamily="18" charset="0"/>
              </a:rPr>
              <a:t>.</a:t>
            </a: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814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a:t>
            </a:r>
            <a:r>
              <a:rPr lang="en-US" dirty="0" smtClean="0">
                <a:latin typeface="Times New Roman" panose="02020603050405020304" pitchFamily="18" charset="0"/>
                <a:cs typeface="Times New Roman" panose="02020603050405020304" pitchFamily="18" charset="0"/>
              </a:rPr>
              <a:t>20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Summary</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It </a:t>
            </a:r>
            <a:r>
              <a:rPr lang="en-US" sz="4000" dirty="0" smtClean="0">
                <a:latin typeface="Times New Roman" panose="02020603050405020304" pitchFamily="18" charset="0"/>
                <a:cs typeface="Times New Roman" panose="02020603050405020304" pitchFamily="18" charset="0"/>
              </a:rPr>
              <a:t>has also affected global governance structures. The broadening of the policy coordination process from the Group of 7 to the Group of 20 is symbolic of this change.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More, fundamentally, China’s emergence as a creditor country has placed an emerging market economy in the center of the international monetary system for the first time in its history. It will be interesting to follow the impact of this change in the years to come. </a:t>
            </a: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582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- 2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The Economics of the International Monetary System</a:t>
            </a:r>
          </a:p>
          <a:p>
            <a:pPr marL="0" indent="0" algn="ctr">
              <a:buNone/>
            </a:pPr>
            <a:r>
              <a:rPr lang="en-US" sz="4000" dirty="0" smtClean="0">
                <a:latin typeface="Times New Roman" panose="02020603050405020304" pitchFamily="18" charset="0"/>
                <a:cs typeface="Times New Roman" panose="02020603050405020304" pitchFamily="18" charset="0"/>
              </a:rPr>
              <a:t>In this section we begin by examining three economic concepts that are central to understanding the international monetary system.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We look first at exchange rates and exchange-rates systems.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We then examine the balance of payments and conclude by looking closely at the dynamics of balance-of-payments adjustment.</a:t>
            </a:r>
          </a:p>
        </p:txBody>
      </p:sp>
    </p:spTree>
    <p:extLst>
      <p:ext uri="{BB962C8B-B14F-4D97-AF65-F5344CB8AC3E}">
        <p14:creationId xmlns:p14="http://schemas.microsoft.com/office/powerpoint/2010/main" val="2309480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- 3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 currency’s exchange rate is determined by the interactions between the supply of and the demand for currencies in the foreign exchange market – the market in which the world’s currencies are traded.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An exchange-rate system is a set of rules governing how much national currencies can appreciate and depreciate in the foreign exchange market.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There are two prototypical systems: fixed exchange-rate system and floating exchange-rate systems.</a:t>
            </a:r>
          </a:p>
        </p:txBody>
      </p:sp>
    </p:spTree>
    <p:extLst>
      <p:ext uri="{BB962C8B-B14F-4D97-AF65-F5344CB8AC3E}">
        <p14:creationId xmlns:p14="http://schemas.microsoft.com/office/powerpoint/2010/main" val="1438981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- 4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lnSpcReduction="1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In fixed-exchange-rate system, governments establish a fixed price for their currencies in terms of an external standard, such as gold or another country’s currency.  </a:t>
            </a:r>
          </a:p>
          <a:p>
            <a:pPr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Under post-World War II arrangements, for example, the United States fixed the dollar to gold at $35 per ounce.  </a:t>
            </a:r>
          </a:p>
          <a:p>
            <a:pPr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The government then maintains this fixed price by buying and selling currencies in the foreign exchange market.</a:t>
            </a:r>
          </a:p>
          <a:p>
            <a:pPr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In order to conduct these transactions, governments hold a stock of other countries currencies as foreign exchange reserves.</a:t>
            </a:r>
          </a:p>
          <a:p>
            <a:pPr algn="just">
              <a:buFont typeface="Wingdings" panose="05000000000000000000" pitchFamily="2" charset="2"/>
              <a:buChar char="§"/>
            </a:pPr>
            <a:r>
              <a:rPr lang="en-US" sz="3200" dirty="0" smtClean="0">
                <a:latin typeface="Times New Roman" panose="02020603050405020304" pitchFamily="18" charset="0"/>
                <a:cs typeface="Times New Roman" panose="02020603050405020304" pitchFamily="18" charset="0"/>
              </a:rPr>
              <a:t>Such government purchases and sales of currencies in the foreign exchange market are called foreign exchange market intervention.</a:t>
            </a:r>
          </a:p>
          <a:p>
            <a:pPr algn="just">
              <a:buFont typeface="Wingdings" panose="05000000000000000000" pitchFamily="2" charset="2"/>
              <a:buChar char="§"/>
            </a:pPr>
            <a:endParaRPr lang="en-US" sz="35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308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- 5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a floating exchange-rate system, there are no limits on  how much a currency can move in the foreign exchange market.</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such systems, governments do not maintain a fixed price for there currencies against gold or any other standard. Nor do governments engage in foreign exchange market intervention to influence the value of currencies.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Instead, the value of one currency in terms of another is determined entirely by the activities of private actors –  firms, financial institutions, and individuals – as the purchase and sell currencies in the foreign exchange market.  </a:t>
            </a:r>
          </a:p>
        </p:txBody>
      </p:sp>
    </p:spTree>
    <p:extLst>
      <p:ext uri="{BB962C8B-B14F-4D97-AF65-F5344CB8AC3E}">
        <p14:creationId xmlns:p14="http://schemas.microsoft.com/office/powerpoint/2010/main" val="3575637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- 6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If private demand for a particular currency in the market falls, that currency deprecates. Conversely, if private demand for a particular currency in the market increases, that currency appreciates.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contrast to a fixed exchange-rate system, therefore, a pure floating exchange-rate system calls for no government involvement in determining the value of one currency in terms of another.</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Fixed and floating exchange-rate systems represent the two ends of a continuum. Other exchange-rate systems lie between these two extremes.   </a:t>
            </a:r>
          </a:p>
        </p:txBody>
      </p:sp>
    </p:spTree>
    <p:extLst>
      <p:ext uri="{BB962C8B-B14F-4D97-AF65-F5344CB8AC3E}">
        <p14:creationId xmlns:p14="http://schemas.microsoft.com/office/powerpoint/2010/main" val="3919566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- 7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In a fixed-but-adjustable exchange-rate system- the system that lay at the center of the post-World War II monetary system and the European Union (EU)’s regional exchange rate system between 1979 and 1999- currencies are given a fixed exchange rate against some standard, and the governments are required to maintain this exchange rate.</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Governments do not commit themselves to maintaining a specific fixed price against other currencies or an external standard.</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Because all exchange-rate systems fall somewhere between the two extremes, one can usefully distinguish between such systems on the basis of how much exchange-rate flexibility or rigidity they entail.   </a:t>
            </a:r>
          </a:p>
        </p:txBody>
      </p:sp>
    </p:spTree>
    <p:extLst>
      <p:ext uri="{BB962C8B-B14F-4D97-AF65-F5344CB8AC3E}">
        <p14:creationId xmlns:p14="http://schemas.microsoft.com/office/powerpoint/2010/main" val="770827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7921"/>
          </a:xfrm>
        </p:spPr>
        <p:txBody>
          <a:bodyPr/>
          <a:lstStyle/>
          <a:p>
            <a:pPr algn="ctr"/>
            <a:r>
              <a:rPr lang="en-US" dirty="0" smtClean="0">
                <a:latin typeface="Times New Roman" panose="02020603050405020304" pitchFamily="18" charset="0"/>
                <a:cs typeface="Times New Roman" panose="02020603050405020304" pitchFamily="18" charset="0"/>
              </a:rPr>
              <a:t>IPE: International Monetary System - 8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85000" lnSpcReduction="20000"/>
          </a:bodyPr>
          <a:lstStyle/>
          <a:p>
            <a:pPr marL="0" indent="0" algn="ctr">
              <a:buNone/>
            </a:pPr>
            <a:r>
              <a:rPr lang="en-US" sz="3600"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Exchange-Rate Systems</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Is one exchange-rate system inherently better than another? Not necessarily.  </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Rather than rank systems as better or worse, it is more useful to recognize that all exchange-rate systems embody an important trade-off between exchange-rate stability on the one hand, and domestic economic autonomy on the other.</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Fixed exchange rates provide exchange-rate stability, but they also prevent governments from using monetary policy to manage domestic economic activity.</a:t>
            </a:r>
          </a:p>
          <a:p>
            <a:pPr algn="just">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Floating exchange rates allow governments to  use monetary policy to manage the domestic economy but do not provide much exchange rate stability.</a:t>
            </a:r>
          </a:p>
        </p:txBody>
      </p:sp>
    </p:spTree>
    <p:extLst>
      <p:ext uri="{BB962C8B-B14F-4D97-AF65-F5344CB8AC3E}">
        <p14:creationId xmlns:p14="http://schemas.microsoft.com/office/powerpoint/2010/main" val="2263748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829</TotalTime>
  <Words>213</Words>
  <Application>Microsoft Office PowerPoint</Application>
  <PresentationFormat>Widescreen</PresentationFormat>
  <Paragraphs>103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IPE: International Monetary System - 1 </vt:lpstr>
      <vt:lpstr>IPE: International Monetary System - 2 </vt:lpstr>
      <vt:lpstr>IPE: International Monetary System - 3 </vt:lpstr>
      <vt:lpstr>IPE: International Monetary System - 4 </vt:lpstr>
      <vt:lpstr>IPE: International Monetary System - 5 </vt:lpstr>
      <vt:lpstr>IPE: International Monetary System - 6 </vt:lpstr>
      <vt:lpstr>IPE: International Monetary System - 7 </vt:lpstr>
      <vt:lpstr>IPE: International Monetary System - 8 </vt:lpstr>
      <vt:lpstr>IPE: International Monetary System - 9 </vt:lpstr>
      <vt:lpstr>IPE: International Monetary System -10 </vt:lpstr>
      <vt:lpstr>IPE: International Monetary System - 11 </vt:lpstr>
      <vt:lpstr>IPE: International Monetary System - 12 </vt:lpstr>
      <vt:lpstr>IPE: International Monetary System - 13 </vt:lpstr>
      <vt:lpstr>IPE: International Monetary System - 14 </vt:lpstr>
      <vt:lpstr>IPE: International Monetary System - 15 </vt:lpstr>
      <vt:lpstr>IPE: International Monetary System - 16 </vt:lpstr>
      <vt:lpstr>IPE: International Monetary System - 17 </vt:lpstr>
      <vt:lpstr>IPE: International Monetary System - 18 </vt:lpstr>
      <vt:lpstr>IPE: International Monetary System - 19 </vt:lpstr>
      <vt:lpstr>IPE: International Monetary System - 20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105</cp:revision>
  <dcterms:created xsi:type="dcterms:W3CDTF">2019-02-12T15:13:23Z</dcterms:created>
  <dcterms:modified xsi:type="dcterms:W3CDTF">2019-04-28T15:37:55Z</dcterms:modified>
</cp:coreProperties>
</file>