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9" r:id="rId4"/>
    <p:sldId id="290" r:id="rId5"/>
    <p:sldId id="291" r:id="rId6"/>
    <p:sldId id="293" r:id="rId7"/>
    <p:sldId id="294" r:id="rId8"/>
    <p:sldId id="295" r:id="rId9"/>
    <p:sldId id="296" r:id="rId10"/>
    <p:sldId id="298" r:id="rId11"/>
    <p:sldId id="299" r:id="rId12"/>
    <p:sldId id="300" r:id="rId13"/>
    <p:sldId id="301" r:id="rId14"/>
    <p:sldId id="302" r:id="rId15"/>
    <p:sldId id="303" r:id="rId16"/>
    <p:sldId id="304" r:id="rId17"/>
    <p:sldId id="305" r:id="rId18"/>
    <p:sldId id="30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189D64-EF02-4D27-AF05-7E0510A6DD16}" type="doc">
      <dgm:prSet loTypeId="urn:microsoft.com/office/officeart/2008/layout/HexagonCluster" loCatId="picture" qsTypeId="urn:microsoft.com/office/officeart/2005/8/quickstyle/simple1" qsCatId="simple" csTypeId="urn:microsoft.com/office/officeart/2005/8/colors/accent1_2" csCatId="accent1" phldr="1"/>
      <dgm:spPr/>
      <dgm:t>
        <a:bodyPr/>
        <a:lstStyle/>
        <a:p>
          <a:endParaRPr lang="en-US"/>
        </a:p>
      </dgm:t>
    </dgm:pt>
    <dgm:pt modelId="{72368708-06B3-4FB1-BA61-0AE7C89B9498}">
      <dgm:prSet phldrT="[Text]"/>
      <dgm:spPr/>
      <dgm:t>
        <a:bodyPr/>
        <a:lstStyle/>
        <a:p>
          <a:r>
            <a:rPr lang="en-US" dirty="0" smtClean="0"/>
            <a:t>Diplomacy</a:t>
          </a:r>
          <a:endParaRPr lang="en-US" dirty="0"/>
        </a:p>
      </dgm:t>
    </dgm:pt>
    <dgm:pt modelId="{BB2106E6-9579-4229-8A7D-7B48E36972F7}" type="parTrans" cxnId="{4977BE97-755D-44C6-AB04-FB2A2602C095}">
      <dgm:prSet/>
      <dgm:spPr/>
      <dgm:t>
        <a:bodyPr/>
        <a:lstStyle/>
        <a:p>
          <a:endParaRPr lang="en-US"/>
        </a:p>
      </dgm:t>
    </dgm:pt>
    <dgm:pt modelId="{5CEC1D75-C475-4412-BE56-0DB46F75D85B}" type="sibTrans" cxnId="{4977BE97-755D-44C6-AB04-FB2A2602C095}">
      <dgm:prSet/>
      <dgm:spPr/>
      <dgm:t>
        <a:bodyPr/>
        <a:lstStyle/>
        <a:p>
          <a:endParaRPr lang="en-US"/>
        </a:p>
      </dgm:t>
    </dgm:pt>
    <dgm:pt modelId="{25771F94-89E9-4F31-886D-062F578696DC}">
      <dgm:prSet phldrT="[Text]"/>
      <dgm:spPr/>
      <dgm:t>
        <a:bodyPr/>
        <a:lstStyle/>
        <a:p>
          <a:r>
            <a:rPr lang="en-US" dirty="0" smtClean="0"/>
            <a:t>Firms </a:t>
          </a:r>
          <a:endParaRPr lang="en-US" dirty="0"/>
        </a:p>
      </dgm:t>
    </dgm:pt>
    <dgm:pt modelId="{865932CB-B076-422E-AB7B-1D1122D9B9D0}" type="parTrans" cxnId="{F3685A0C-1812-4979-9986-56FBC574151F}">
      <dgm:prSet/>
      <dgm:spPr/>
      <dgm:t>
        <a:bodyPr/>
        <a:lstStyle/>
        <a:p>
          <a:endParaRPr lang="en-US"/>
        </a:p>
      </dgm:t>
    </dgm:pt>
    <dgm:pt modelId="{798F582C-5D86-4D6E-A668-3BAADB35EB06}" type="sibTrans" cxnId="{F3685A0C-1812-4979-9986-56FBC574151F}">
      <dgm:prSet/>
      <dgm:spPr/>
      <dgm:t>
        <a:bodyPr/>
        <a:lstStyle/>
        <a:p>
          <a:endParaRPr lang="en-US"/>
        </a:p>
      </dgm:t>
    </dgm:pt>
    <dgm:pt modelId="{CA5F624B-4260-4C9B-897A-BF0CDE3E5072}">
      <dgm:prSet phldrT="[Text]"/>
      <dgm:spPr/>
      <dgm:t>
        <a:bodyPr/>
        <a:lstStyle/>
        <a:p>
          <a:r>
            <a:rPr lang="en-US" dirty="0" smtClean="0"/>
            <a:t>States</a:t>
          </a:r>
          <a:endParaRPr lang="en-US" dirty="0"/>
        </a:p>
      </dgm:t>
    </dgm:pt>
    <dgm:pt modelId="{5EDAE15F-E040-4A2D-A3EB-C339C9567E10}" type="parTrans" cxnId="{A079493E-94B3-406E-B966-8A990F9B4BDC}">
      <dgm:prSet/>
      <dgm:spPr/>
      <dgm:t>
        <a:bodyPr/>
        <a:lstStyle/>
        <a:p>
          <a:endParaRPr lang="en-US"/>
        </a:p>
      </dgm:t>
    </dgm:pt>
    <dgm:pt modelId="{552BA287-E115-447A-9656-671314425696}" type="sibTrans" cxnId="{A079493E-94B3-406E-B966-8A990F9B4BDC}">
      <dgm:prSet/>
      <dgm:spPr/>
      <dgm:t>
        <a:bodyPr/>
        <a:lstStyle/>
        <a:p>
          <a:endParaRPr lang="en-US"/>
        </a:p>
      </dgm:t>
    </dgm:pt>
    <dgm:pt modelId="{A2D09D84-A0E1-4F04-ADD0-27B5E72B524E}" type="pres">
      <dgm:prSet presAssocID="{3B189D64-EF02-4D27-AF05-7E0510A6DD16}" presName="Name0" presStyleCnt="0">
        <dgm:presLayoutVars>
          <dgm:chMax val="21"/>
          <dgm:chPref val="21"/>
        </dgm:presLayoutVars>
      </dgm:prSet>
      <dgm:spPr/>
      <dgm:t>
        <a:bodyPr/>
        <a:lstStyle/>
        <a:p>
          <a:endParaRPr lang="en-US"/>
        </a:p>
      </dgm:t>
    </dgm:pt>
    <dgm:pt modelId="{8A4A4571-809E-4A66-BA5F-BE0F59B2015E}" type="pres">
      <dgm:prSet presAssocID="{72368708-06B3-4FB1-BA61-0AE7C89B9498}" presName="text1" presStyleCnt="0"/>
      <dgm:spPr/>
    </dgm:pt>
    <dgm:pt modelId="{22A16CED-2AD6-4CB4-996F-6C7FAF9B06AD}" type="pres">
      <dgm:prSet presAssocID="{72368708-06B3-4FB1-BA61-0AE7C89B9498}" presName="textRepeatNode" presStyleLbl="alignNode1" presStyleIdx="0" presStyleCnt="3">
        <dgm:presLayoutVars>
          <dgm:chMax val="0"/>
          <dgm:chPref val="0"/>
          <dgm:bulletEnabled val="1"/>
        </dgm:presLayoutVars>
      </dgm:prSet>
      <dgm:spPr/>
      <dgm:t>
        <a:bodyPr/>
        <a:lstStyle/>
        <a:p>
          <a:endParaRPr lang="en-US"/>
        </a:p>
      </dgm:t>
    </dgm:pt>
    <dgm:pt modelId="{D0377ADB-FCD7-4A3B-B026-7A73E9CAF8B5}" type="pres">
      <dgm:prSet presAssocID="{72368708-06B3-4FB1-BA61-0AE7C89B9498}" presName="textaccent1" presStyleCnt="0"/>
      <dgm:spPr/>
    </dgm:pt>
    <dgm:pt modelId="{1893D058-4691-4F6C-BB6E-C27A89C6C0EB}" type="pres">
      <dgm:prSet presAssocID="{72368708-06B3-4FB1-BA61-0AE7C89B9498}" presName="accentRepeatNode" presStyleLbl="solidAlignAcc1" presStyleIdx="0" presStyleCnt="6"/>
      <dgm:spPr/>
    </dgm:pt>
    <dgm:pt modelId="{C2D035AD-6000-4700-9CB5-8D4A3A3C0EA5}" type="pres">
      <dgm:prSet presAssocID="{5CEC1D75-C475-4412-BE56-0DB46F75D85B}" presName="image1" presStyleCnt="0"/>
      <dgm:spPr/>
    </dgm:pt>
    <dgm:pt modelId="{E4A7B648-3E2E-4A4C-A718-19C0CE2E41FA}" type="pres">
      <dgm:prSet presAssocID="{5CEC1D75-C475-4412-BE56-0DB46F75D85B}" presName="imageRepeatNode" presStyleLbl="alignAcc1" presStyleIdx="0" presStyleCnt="3"/>
      <dgm:spPr/>
      <dgm:t>
        <a:bodyPr/>
        <a:lstStyle/>
        <a:p>
          <a:endParaRPr lang="en-US"/>
        </a:p>
      </dgm:t>
    </dgm:pt>
    <dgm:pt modelId="{9D2E58AD-CAAC-4C92-9161-CE99D6265C47}" type="pres">
      <dgm:prSet presAssocID="{5CEC1D75-C475-4412-BE56-0DB46F75D85B}" presName="imageaccent1" presStyleCnt="0"/>
      <dgm:spPr/>
    </dgm:pt>
    <dgm:pt modelId="{5A95A0E1-484C-4617-8E58-3F146ED26BC0}" type="pres">
      <dgm:prSet presAssocID="{5CEC1D75-C475-4412-BE56-0DB46F75D85B}" presName="accentRepeatNode" presStyleLbl="solidAlignAcc1" presStyleIdx="1" presStyleCnt="6"/>
      <dgm:spPr/>
    </dgm:pt>
    <dgm:pt modelId="{BB30E051-F4B7-4027-8136-6E81021BAD9E}" type="pres">
      <dgm:prSet presAssocID="{25771F94-89E9-4F31-886D-062F578696DC}" presName="text2" presStyleCnt="0"/>
      <dgm:spPr/>
    </dgm:pt>
    <dgm:pt modelId="{6D67B0AD-2D65-4D35-9201-97179B4FC896}" type="pres">
      <dgm:prSet presAssocID="{25771F94-89E9-4F31-886D-062F578696DC}" presName="textRepeatNode" presStyleLbl="alignNode1" presStyleIdx="1" presStyleCnt="3">
        <dgm:presLayoutVars>
          <dgm:chMax val="0"/>
          <dgm:chPref val="0"/>
          <dgm:bulletEnabled val="1"/>
        </dgm:presLayoutVars>
      </dgm:prSet>
      <dgm:spPr/>
      <dgm:t>
        <a:bodyPr/>
        <a:lstStyle/>
        <a:p>
          <a:endParaRPr lang="en-US"/>
        </a:p>
      </dgm:t>
    </dgm:pt>
    <dgm:pt modelId="{3FD1543A-5359-4559-A205-8D7A17F1C09B}" type="pres">
      <dgm:prSet presAssocID="{25771F94-89E9-4F31-886D-062F578696DC}" presName="textaccent2" presStyleCnt="0"/>
      <dgm:spPr/>
    </dgm:pt>
    <dgm:pt modelId="{1116DD67-E76E-4126-8AF7-13AE5CA0BADE}" type="pres">
      <dgm:prSet presAssocID="{25771F94-89E9-4F31-886D-062F578696DC}" presName="accentRepeatNode" presStyleLbl="solidAlignAcc1" presStyleIdx="2" presStyleCnt="6"/>
      <dgm:spPr/>
    </dgm:pt>
    <dgm:pt modelId="{D517F329-6F1F-40AB-902C-6E856D5F9E43}" type="pres">
      <dgm:prSet presAssocID="{798F582C-5D86-4D6E-A668-3BAADB35EB06}" presName="image2" presStyleCnt="0"/>
      <dgm:spPr/>
    </dgm:pt>
    <dgm:pt modelId="{EB51F549-F8A6-4525-99B1-341FF4C105AF}" type="pres">
      <dgm:prSet presAssocID="{798F582C-5D86-4D6E-A668-3BAADB35EB06}" presName="imageRepeatNode" presStyleLbl="alignAcc1" presStyleIdx="1" presStyleCnt="3"/>
      <dgm:spPr/>
      <dgm:t>
        <a:bodyPr/>
        <a:lstStyle/>
        <a:p>
          <a:endParaRPr lang="en-US"/>
        </a:p>
      </dgm:t>
    </dgm:pt>
    <dgm:pt modelId="{B78FA3DF-B2A8-45A0-BDCB-952DAC8D944E}" type="pres">
      <dgm:prSet presAssocID="{798F582C-5D86-4D6E-A668-3BAADB35EB06}" presName="imageaccent2" presStyleCnt="0"/>
      <dgm:spPr/>
    </dgm:pt>
    <dgm:pt modelId="{7A9D4CCE-B13D-46EC-A5CB-FA087818BBCD}" type="pres">
      <dgm:prSet presAssocID="{798F582C-5D86-4D6E-A668-3BAADB35EB06}" presName="accentRepeatNode" presStyleLbl="solidAlignAcc1" presStyleIdx="3" presStyleCnt="6"/>
      <dgm:spPr/>
    </dgm:pt>
    <dgm:pt modelId="{B92267FE-2167-4012-ADE8-28ACCE0DA67B}" type="pres">
      <dgm:prSet presAssocID="{CA5F624B-4260-4C9B-897A-BF0CDE3E5072}" presName="text3" presStyleCnt="0"/>
      <dgm:spPr/>
    </dgm:pt>
    <dgm:pt modelId="{8FCB5041-CC08-4A39-9EB7-9194EF1454E3}" type="pres">
      <dgm:prSet presAssocID="{CA5F624B-4260-4C9B-897A-BF0CDE3E5072}" presName="textRepeatNode" presStyleLbl="alignNode1" presStyleIdx="2" presStyleCnt="3">
        <dgm:presLayoutVars>
          <dgm:chMax val="0"/>
          <dgm:chPref val="0"/>
          <dgm:bulletEnabled val="1"/>
        </dgm:presLayoutVars>
      </dgm:prSet>
      <dgm:spPr/>
      <dgm:t>
        <a:bodyPr/>
        <a:lstStyle/>
        <a:p>
          <a:endParaRPr lang="en-US"/>
        </a:p>
      </dgm:t>
    </dgm:pt>
    <dgm:pt modelId="{D99BEED4-7ACD-4382-ADB6-5126F8AC3782}" type="pres">
      <dgm:prSet presAssocID="{CA5F624B-4260-4C9B-897A-BF0CDE3E5072}" presName="textaccent3" presStyleCnt="0"/>
      <dgm:spPr/>
    </dgm:pt>
    <dgm:pt modelId="{51EBBF8C-6E0E-4F73-BB0C-16F1048D66A1}" type="pres">
      <dgm:prSet presAssocID="{CA5F624B-4260-4C9B-897A-BF0CDE3E5072}" presName="accentRepeatNode" presStyleLbl="solidAlignAcc1" presStyleIdx="4" presStyleCnt="6"/>
      <dgm:spPr/>
    </dgm:pt>
    <dgm:pt modelId="{40A58663-5C4C-47D7-9EFA-1C585F7CC332}" type="pres">
      <dgm:prSet presAssocID="{552BA287-E115-447A-9656-671314425696}" presName="image3" presStyleCnt="0"/>
      <dgm:spPr/>
    </dgm:pt>
    <dgm:pt modelId="{17E8C6E9-8774-4071-BE2D-68226F61DCC0}" type="pres">
      <dgm:prSet presAssocID="{552BA287-E115-447A-9656-671314425696}" presName="imageRepeatNode" presStyleLbl="alignAcc1" presStyleIdx="2" presStyleCnt="3"/>
      <dgm:spPr/>
      <dgm:t>
        <a:bodyPr/>
        <a:lstStyle/>
        <a:p>
          <a:endParaRPr lang="en-US"/>
        </a:p>
      </dgm:t>
    </dgm:pt>
    <dgm:pt modelId="{19F10989-3D41-48D9-B15F-6F45421F7499}" type="pres">
      <dgm:prSet presAssocID="{552BA287-E115-447A-9656-671314425696}" presName="imageaccent3" presStyleCnt="0"/>
      <dgm:spPr/>
    </dgm:pt>
    <dgm:pt modelId="{4D868F77-A5A1-4F16-A4F6-AF1C39E96ED5}" type="pres">
      <dgm:prSet presAssocID="{552BA287-E115-447A-9656-671314425696}" presName="accentRepeatNode" presStyleLbl="solidAlignAcc1" presStyleIdx="5" presStyleCnt="6"/>
      <dgm:spPr/>
    </dgm:pt>
  </dgm:ptLst>
  <dgm:cxnLst>
    <dgm:cxn modelId="{F9D6B902-D037-4B92-83BB-9AD546A9B957}" type="presOf" srcId="{25771F94-89E9-4F31-886D-062F578696DC}" destId="{6D67B0AD-2D65-4D35-9201-97179B4FC896}" srcOrd="0" destOrd="0" presId="urn:microsoft.com/office/officeart/2008/layout/HexagonCluster"/>
    <dgm:cxn modelId="{DC6D2165-E6DC-4D1D-80E6-DAF69C228314}" type="presOf" srcId="{798F582C-5D86-4D6E-A668-3BAADB35EB06}" destId="{EB51F549-F8A6-4525-99B1-341FF4C105AF}" srcOrd="0" destOrd="0" presId="urn:microsoft.com/office/officeart/2008/layout/HexagonCluster"/>
    <dgm:cxn modelId="{4977BE97-755D-44C6-AB04-FB2A2602C095}" srcId="{3B189D64-EF02-4D27-AF05-7E0510A6DD16}" destId="{72368708-06B3-4FB1-BA61-0AE7C89B9498}" srcOrd="0" destOrd="0" parTransId="{BB2106E6-9579-4229-8A7D-7B48E36972F7}" sibTransId="{5CEC1D75-C475-4412-BE56-0DB46F75D85B}"/>
    <dgm:cxn modelId="{A079493E-94B3-406E-B966-8A990F9B4BDC}" srcId="{3B189D64-EF02-4D27-AF05-7E0510A6DD16}" destId="{CA5F624B-4260-4C9B-897A-BF0CDE3E5072}" srcOrd="2" destOrd="0" parTransId="{5EDAE15F-E040-4A2D-A3EB-C339C9567E10}" sibTransId="{552BA287-E115-447A-9656-671314425696}"/>
    <dgm:cxn modelId="{F3685A0C-1812-4979-9986-56FBC574151F}" srcId="{3B189D64-EF02-4D27-AF05-7E0510A6DD16}" destId="{25771F94-89E9-4F31-886D-062F578696DC}" srcOrd="1" destOrd="0" parTransId="{865932CB-B076-422E-AB7B-1D1122D9B9D0}" sibTransId="{798F582C-5D86-4D6E-A668-3BAADB35EB06}"/>
    <dgm:cxn modelId="{3DE64520-A31F-4712-B8FA-573FA6429000}" type="presOf" srcId="{3B189D64-EF02-4D27-AF05-7E0510A6DD16}" destId="{A2D09D84-A0E1-4F04-ADD0-27B5E72B524E}" srcOrd="0" destOrd="0" presId="urn:microsoft.com/office/officeart/2008/layout/HexagonCluster"/>
    <dgm:cxn modelId="{5E9BA9C9-8A04-47D5-BAFE-BDC71AB76AEA}" type="presOf" srcId="{72368708-06B3-4FB1-BA61-0AE7C89B9498}" destId="{22A16CED-2AD6-4CB4-996F-6C7FAF9B06AD}" srcOrd="0" destOrd="0" presId="urn:microsoft.com/office/officeart/2008/layout/HexagonCluster"/>
    <dgm:cxn modelId="{05697719-03CD-4CF6-9B7E-933C3B8D59F5}" type="presOf" srcId="{552BA287-E115-447A-9656-671314425696}" destId="{17E8C6E9-8774-4071-BE2D-68226F61DCC0}" srcOrd="0" destOrd="0" presId="urn:microsoft.com/office/officeart/2008/layout/HexagonCluster"/>
    <dgm:cxn modelId="{EE353EDF-DE5F-4DBF-83B0-AEE91C6102A1}" type="presOf" srcId="{CA5F624B-4260-4C9B-897A-BF0CDE3E5072}" destId="{8FCB5041-CC08-4A39-9EB7-9194EF1454E3}" srcOrd="0" destOrd="0" presId="urn:microsoft.com/office/officeart/2008/layout/HexagonCluster"/>
    <dgm:cxn modelId="{716D1070-35DB-4F73-9682-F5A049FDDAD1}" type="presOf" srcId="{5CEC1D75-C475-4412-BE56-0DB46F75D85B}" destId="{E4A7B648-3E2E-4A4C-A718-19C0CE2E41FA}" srcOrd="0" destOrd="0" presId="urn:microsoft.com/office/officeart/2008/layout/HexagonCluster"/>
    <dgm:cxn modelId="{262BC263-85F3-47C8-A752-9E2144A2FE1F}" type="presParOf" srcId="{A2D09D84-A0E1-4F04-ADD0-27B5E72B524E}" destId="{8A4A4571-809E-4A66-BA5F-BE0F59B2015E}" srcOrd="0" destOrd="0" presId="urn:microsoft.com/office/officeart/2008/layout/HexagonCluster"/>
    <dgm:cxn modelId="{6AF5088E-DFC8-4E04-9A6C-D34EA088B9F3}" type="presParOf" srcId="{8A4A4571-809E-4A66-BA5F-BE0F59B2015E}" destId="{22A16CED-2AD6-4CB4-996F-6C7FAF9B06AD}" srcOrd="0" destOrd="0" presId="urn:microsoft.com/office/officeart/2008/layout/HexagonCluster"/>
    <dgm:cxn modelId="{A2127403-FBF5-4931-B339-B9CB674AA581}" type="presParOf" srcId="{A2D09D84-A0E1-4F04-ADD0-27B5E72B524E}" destId="{D0377ADB-FCD7-4A3B-B026-7A73E9CAF8B5}" srcOrd="1" destOrd="0" presId="urn:microsoft.com/office/officeart/2008/layout/HexagonCluster"/>
    <dgm:cxn modelId="{4DAEB8C8-E384-4F75-B301-C068CA5C94BB}" type="presParOf" srcId="{D0377ADB-FCD7-4A3B-B026-7A73E9CAF8B5}" destId="{1893D058-4691-4F6C-BB6E-C27A89C6C0EB}" srcOrd="0" destOrd="0" presId="urn:microsoft.com/office/officeart/2008/layout/HexagonCluster"/>
    <dgm:cxn modelId="{15C04F08-C0A6-4A94-9826-8845F51BCF7A}" type="presParOf" srcId="{A2D09D84-A0E1-4F04-ADD0-27B5E72B524E}" destId="{C2D035AD-6000-4700-9CB5-8D4A3A3C0EA5}" srcOrd="2" destOrd="0" presId="urn:microsoft.com/office/officeart/2008/layout/HexagonCluster"/>
    <dgm:cxn modelId="{4C8C8B67-91CA-4ECE-879C-391364BAC778}" type="presParOf" srcId="{C2D035AD-6000-4700-9CB5-8D4A3A3C0EA5}" destId="{E4A7B648-3E2E-4A4C-A718-19C0CE2E41FA}" srcOrd="0" destOrd="0" presId="urn:microsoft.com/office/officeart/2008/layout/HexagonCluster"/>
    <dgm:cxn modelId="{E47A2CD9-47E1-44B1-8B60-4750D7DEEC35}" type="presParOf" srcId="{A2D09D84-A0E1-4F04-ADD0-27B5E72B524E}" destId="{9D2E58AD-CAAC-4C92-9161-CE99D6265C47}" srcOrd="3" destOrd="0" presId="urn:microsoft.com/office/officeart/2008/layout/HexagonCluster"/>
    <dgm:cxn modelId="{4B4A597B-9A1E-43D7-8268-393BFC1AE307}" type="presParOf" srcId="{9D2E58AD-CAAC-4C92-9161-CE99D6265C47}" destId="{5A95A0E1-484C-4617-8E58-3F146ED26BC0}" srcOrd="0" destOrd="0" presId="urn:microsoft.com/office/officeart/2008/layout/HexagonCluster"/>
    <dgm:cxn modelId="{953246A1-04D3-45B3-B2BB-51BF25A66041}" type="presParOf" srcId="{A2D09D84-A0E1-4F04-ADD0-27B5E72B524E}" destId="{BB30E051-F4B7-4027-8136-6E81021BAD9E}" srcOrd="4" destOrd="0" presId="urn:microsoft.com/office/officeart/2008/layout/HexagonCluster"/>
    <dgm:cxn modelId="{C5BB1FDB-E1A1-49AA-80F1-610E84210A8C}" type="presParOf" srcId="{BB30E051-F4B7-4027-8136-6E81021BAD9E}" destId="{6D67B0AD-2D65-4D35-9201-97179B4FC896}" srcOrd="0" destOrd="0" presId="urn:microsoft.com/office/officeart/2008/layout/HexagonCluster"/>
    <dgm:cxn modelId="{7D03D4B9-7B73-4F5E-AA99-38BA8A1DCBAD}" type="presParOf" srcId="{A2D09D84-A0E1-4F04-ADD0-27B5E72B524E}" destId="{3FD1543A-5359-4559-A205-8D7A17F1C09B}" srcOrd="5" destOrd="0" presId="urn:microsoft.com/office/officeart/2008/layout/HexagonCluster"/>
    <dgm:cxn modelId="{B27B6AAF-8252-4AFF-BAA2-DC26A949A7B5}" type="presParOf" srcId="{3FD1543A-5359-4559-A205-8D7A17F1C09B}" destId="{1116DD67-E76E-4126-8AF7-13AE5CA0BADE}" srcOrd="0" destOrd="0" presId="urn:microsoft.com/office/officeart/2008/layout/HexagonCluster"/>
    <dgm:cxn modelId="{BFBB0E5B-16D7-429D-B62F-B6A2823EEC60}" type="presParOf" srcId="{A2D09D84-A0E1-4F04-ADD0-27B5E72B524E}" destId="{D517F329-6F1F-40AB-902C-6E856D5F9E43}" srcOrd="6" destOrd="0" presId="urn:microsoft.com/office/officeart/2008/layout/HexagonCluster"/>
    <dgm:cxn modelId="{FDE1C0D5-BE21-49A1-9F4A-AECCD31FD810}" type="presParOf" srcId="{D517F329-6F1F-40AB-902C-6E856D5F9E43}" destId="{EB51F549-F8A6-4525-99B1-341FF4C105AF}" srcOrd="0" destOrd="0" presId="urn:microsoft.com/office/officeart/2008/layout/HexagonCluster"/>
    <dgm:cxn modelId="{BC152647-3829-4385-B65E-228CF66B9D6F}" type="presParOf" srcId="{A2D09D84-A0E1-4F04-ADD0-27B5E72B524E}" destId="{B78FA3DF-B2A8-45A0-BDCB-952DAC8D944E}" srcOrd="7" destOrd="0" presId="urn:microsoft.com/office/officeart/2008/layout/HexagonCluster"/>
    <dgm:cxn modelId="{B36AC404-C28A-4160-8390-829D6C8DC582}" type="presParOf" srcId="{B78FA3DF-B2A8-45A0-BDCB-952DAC8D944E}" destId="{7A9D4CCE-B13D-46EC-A5CB-FA087818BBCD}" srcOrd="0" destOrd="0" presId="urn:microsoft.com/office/officeart/2008/layout/HexagonCluster"/>
    <dgm:cxn modelId="{88FA5D36-9489-4394-BB56-B4E8126E3298}" type="presParOf" srcId="{A2D09D84-A0E1-4F04-ADD0-27B5E72B524E}" destId="{B92267FE-2167-4012-ADE8-28ACCE0DA67B}" srcOrd="8" destOrd="0" presId="urn:microsoft.com/office/officeart/2008/layout/HexagonCluster"/>
    <dgm:cxn modelId="{E60F1057-1BA4-464A-95DC-8E677E81F5A0}" type="presParOf" srcId="{B92267FE-2167-4012-ADE8-28ACCE0DA67B}" destId="{8FCB5041-CC08-4A39-9EB7-9194EF1454E3}" srcOrd="0" destOrd="0" presId="urn:microsoft.com/office/officeart/2008/layout/HexagonCluster"/>
    <dgm:cxn modelId="{11B5814A-E971-4C17-B812-FE43B533994D}" type="presParOf" srcId="{A2D09D84-A0E1-4F04-ADD0-27B5E72B524E}" destId="{D99BEED4-7ACD-4382-ADB6-5126F8AC3782}" srcOrd="9" destOrd="0" presId="urn:microsoft.com/office/officeart/2008/layout/HexagonCluster"/>
    <dgm:cxn modelId="{C7FA32E8-E538-4614-AE9D-362CE0F8171C}" type="presParOf" srcId="{D99BEED4-7ACD-4382-ADB6-5126F8AC3782}" destId="{51EBBF8C-6E0E-4F73-BB0C-16F1048D66A1}" srcOrd="0" destOrd="0" presId="urn:microsoft.com/office/officeart/2008/layout/HexagonCluster"/>
    <dgm:cxn modelId="{3316E2DF-7C85-4BF2-B694-57673C1D4A37}" type="presParOf" srcId="{A2D09D84-A0E1-4F04-ADD0-27B5E72B524E}" destId="{40A58663-5C4C-47D7-9EFA-1C585F7CC332}" srcOrd="10" destOrd="0" presId="urn:microsoft.com/office/officeart/2008/layout/HexagonCluster"/>
    <dgm:cxn modelId="{B52FE492-3EA6-4AA1-8381-733F68974783}" type="presParOf" srcId="{40A58663-5C4C-47D7-9EFA-1C585F7CC332}" destId="{17E8C6E9-8774-4071-BE2D-68226F61DCC0}" srcOrd="0" destOrd="0" presId="urn:microsoft.com/office/officeart/2008/layout/HexagonCluster"/>
    <dgm:cxn modelId="{CE9C824F-314A-4E5F-A479-766C6288EF8B}" type="presParOf" srcId="{A2D09D84-A0E1-4F04-ADD0-27B5E72B524E}" destId="{19F10989-3D41-48D9-B15F-6F45421F7499}" srcOrd="11" destOrd="0" presId="urn:microsoft.com/office/officeart/2008/layout/HexagonCluster"/>
    <dgm:cxn modelId="{43E1B557-F368-478C-8C23-FA5B0D0917F9}" type="presParOf" srcId="{19F10989-3D41-48D9-B15F-6F45421F7499}" destId="{4D868F77-A5A1-4F16-A4F6-AF1C39E96ED5}"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16CED-2AD6-4CB4-996F-6C7FAF9B06AD}">
      <dsp:nvSpPr>
        <dsp:cNvPr id="0" name=""/>
        <dsp:cNvSpPr/>
      </dsp:nvSpPr>
      <dsp:spPr>
        <a:xfrm>
          <a:off x="3059694" y="1679452"/>
          <a:ext cx="1186307" cy="1022804"/>
        </a:xfrm>
        <a:prstGeom prst="hexagon">
          <a:avLst>
            <a:gd name="adj" fmla="val 25000"/>
            <a:gd name="vf" fmla="val 11547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en-US" sz="1200" kern="1200" dirty="0" smtClean="0"/>
            <a:t>Diplomacy</a:t>
          </a:r>
          <a:endParaRPr lang="en-US" sz="1200" kern="1200" dirty="0"/>
        </a:p>
      </dsp:txBody>
      <dsp:txXfrm>
        <a:off x="3243787" y="1838172"/>
        <a:ext cx="818121" cy="705364"/>
      </dsp:txXfrm>
    </dsp:sp>
    <dsp:sp modelId="{1893D058-4691-4F6C-BB6E-C27A89C6C0EB}">
      <dsp:nvSpPr>
        <dsp:cNvPr id="0" name=""/>
        <dsp:cNvSpPr/>
      </dsp:nvSpPr>
      <dsp:spPr>
        <a:xfrm>
          <a:off x="3090513" y="2130999"/>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A7B648-3E2E-4A4C-A718-19C0CE2E41FA}">
      <dsp:nvSpPr>
        <dsp:cNvPr id="0" name=""/>
        <dsp:cNvSpPr/>
      </dsp:nvSpPr>
      <dsp:spPr>
        <a:xfrm>
          <a:off x="2045633" y="1130083"/>
          <a:ext cx="1186307" cy="1022804"/>
        </a:xfrm>
        <a:prstGeom prst="hexagon">
          <a:avLst>
            <a:gd name="adj" fmla="val 25000"/>
            <a:gd name="vf" fmla="val 11547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95A0E1-484C-4617-8E58-3F146ED26BC0}">
      <dsp:nvSpPr>
        <dsp:cNvPr id="0" name=""/>
        <dsp:cNvSpPr/>
      </dsp:nvSpPr>
      <dsp:spPr>
        <a:xfrm>
          <a:off x="2853252" y="2017775"/>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67B0AD-2D65-4D35-9201-97179B4FC896}">
      <dsp:nvSpPr>
        <dsp:cNvPr id="0" name=""/>
        <dsp:cNvSpPr/>
      </dsp:nvSpPr>
      <dsp:spPr>
        <a:xfrm>
          <a:off x="4070378" y="1117923"/>
          <a:ext cx="1186307" cy="1022804"/>
        </a:xfrm>
        <a:prstGeom prst="hexagon">
          <a:avLst>
            <a:gd name="adj" fmla="val 25000"/>
            <a:gd name="vf" fmla="val 11547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en-US" sz="1200" kern="1200" dirty="0" smtClean="0"/>
            <a:t>Firms </a:t>
          </a:r>
          <a:endParaRPr lang="en-US" sz="1200" kern="1200" dirty="0"/>
        </a:p>
      </dsp:txBody>
      <dsp:txXfrm>
        <a:off x="4254471" y="1276643"/>
        <a:ext cx="818121" cy="705364"/>
      </dsp:txXfrm>
    </dsp:sp>
    <dsp:sp modelId="{1116DD67-E76E-4126-8AF7-13AE5CA0BADE}">
      <dsp:nvSpPr>
        <dsp:cNvPr id="0" name=""/>
        <dsp:cNvSpPr/>
      </dsp:nvSpPr>
      <dsp:spPr>
        <a:xfrm>
          <a:off x="4881374" y="2004534"/>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51F549-F8A6-4525-99B1-341FF4C105AF}">
      <dsp:nvSpPr>
        <dsp:cNvPr id="0" name=""/>
        <dsp:cNvSpPr/>
      </dsp:nvSpPr>
      <dsp:spPr>
        <a:xfrm>
          <a:off x="5081062" y="1679452"/>
          <a:ext cx="1186307" cy="1022804"/>
        </a:xfrm>
        <a:prstGeom prst="hexagon">
          <a:avLst>
            <a:gd name="adj" fmla="val 25000"/>
            <a:gd name="vf" fmla="val 11547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9D4CCE-B13D-46EC-A5CB-FA087818BBCD}">
      <dsp:nvSpPr>
        <dsp:cNvPr id="0" name=""/>
        <dsp:cNvSpPr/>
      </dsp:nvSpPr>
      <dsp:spPr>
        <a:xfrm>
          <a:off x="5111880" y="2130999"/>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CB5041-CC08-4A39-9EB7-9194EF1454E3}">
      <dsp:nvSpPr>
        <dsp:cNvPr id="0" name=""/>
        <dsp:cNvSpPr/>
      </dsp:nvSpPr>
      <dsp:spPr>
        <a:xfrm>
          <a:off x="3059694" y="558826"/>
          <a:ext cx="1186307" cy="1022804"/>
        </a:xfrm>
        <a:prstGeom prst="hexagon">
          <a:avLst>
            <a:gd name="adj" fmla="val 25000"/>
            <a:gd name="vf" fmla="val 11547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en-US" sz="1200" kern="1200" dirty="0" smtClean="0"/>
            <a:t>States</a:t>
          </a:r>
          <a:endParaRPr lang="en-US" sz="1200" kern="1200" dirty="0"/>
        </a:p>
      </dsp:txBody>
      <dsp:txXfrm>
        <a:off x="3243787" y="717546"/>
        <a:ext cx="818121" cy="705364"/>
      </dsp:txXfrm>
    </dsp:sp>
    <dsp:sp modelId="{51EBBF8C-6E0E-4F73-BB0C-16F1048D66A1}">
      <dsp:nvSpPr>
        <dsp:cNvPr id="0" name=""/>
        <dsp:cNvSpPr/>
      </dsp:nvSpPr>
      <dsp:spPr>
        <a:xfrm>
          <a:off x="3863935" y="580985"/>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E8C6E9-8774-4071-BE2D-68226F61DCC0}">
      <dsp:nvSpPr>
        <dsp:cNvPr id="0" name=""/>
        <dsp:cNvSpPr/>
      </dsp:nvSpPr>
      <dsp:spPr>
        <a:xfrm>
          <a:off x="4070378" y="0"/>
          <a:ext cx="1186307" cy="1022804"/>
        </a:xfrm>
        <a:prstGeom prst="hexagon">
          <a:avLst>
            <a:gd name="adj" fmla="val 25000"/>
            <a:gd name="vf" fmla="val 11547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868F77-A5A1-4F16-A4F6-AF1C39E96ED5}">
      <dsp:nvSpPr>
        <dsp:cNvPr id="0" name=""/>
        <dsp:cNvSpPr/>
      </dsp:nvSpPr>
      <dsp:spPr>
        <a:xfrm>
          <a:off x="4105418" y="449115"/>
          <a:ext cx="138895" cy="119709"/>
        </a:xfrm>
        <a:prstGeom prst="hexagon">
          <a:avLst>
            <a:gd name="adj" fmla="val 25000"/>
            <a:gd name="vf" fmla="val 115470"/>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4/28/2019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fontScale="77500" lnSpcReduction="20000"/>
          </a:bodyPr>
          <a:lstStyle/>
          <a:p>
            <a:endParaRPr lang="en-US" b="1" dirty="0" smtClean="0">
              <a:latin typeface="Times New Roman" panose="02020603050405020304" pitchFamily="18" charset="0"/>
              <a:cs typeface="Times New Roman" panose="02020603050405020304" pitchFamily="18" charset="0"/>
            </a:endParaRPr>
          </a:p>
          <a:p>
            <a:pPr algn="ctr"/>
            <a:r>
              <a:rPr lang="en-US" sz="5100" b="1" dirty="0" smtClean="0">
                <a:latin typeface="Times New Roman" panose="02020603050405020304" pitchFamily="18" charset="0"/>
                <a:cs typeface="Times New Roman" panose="02020603050405020304" pitchFamily="18" charset="0"/>
              </a:rPr>
              <a:t>Unit - v </a:t>
            </a:r>
            <a:endParaRPr lang="en-US" sz="5100" b="1" dirty="0" smtClean="0">
              <a:latin typeface="Times New Roman" panose="02020603050405020304" pitchFamily="18" charset="0"/>
              <a:cs typeface="Times New Roman" panose="02020603050405020304" pitchFamily="18" charset="0"/>
            </a:endParaRPr>
          </a:p>
          <a:p>
            <a:pPr algn="ctr"/>
            <a:r>
              <a:rPr lang="en-US" sz="5800" b="1" dirty="0" smtClean="0">
                <a:latin typeface="Times New Roman" panose="02020603050405020304" pitchFamily="18" charset="0"/>
                <a:cs typeface="Times New Roman" panose="02020603050405020304" pitchFamily="18" charset="0"/>
              </a:rPr>
              <a:t>IPE</a:t>
            </a:r>
            <a:r>
              <a:rPr lang="en-US" sz="5800" b="1" dirty="0">
                <a:latin typeface="Times New Roman" panose="02020603050405020304" pitchFamily="18" charset="0"/>
                <a:cs typeface="Times New Roman" panose="02020603050405020304" pitchFamily="18" charset="0"/>
              </a:rPr>
              <a:t>: </a:t>
            </a:r>
            <a:r>
              <a:rPr lang="en-US" sz="5800" b="1" dirty="0" smtClean="0">
                <a:latin typeface="Times New Roman" panose="02020603050405020304" pitchFamily="18" charset="0"/>
                <a:cs typeface="Times New Roman" panose="02020603050405020304" pitchFamily="18" charset="0"/>
              </a:rPr>
              <a:t>States, firms and diplomacy </a:t>
            </a:r>
          </a:p>
          <a:p>
            <a:pPr algn="ctr"/>
            <a:endParaRPr lang="en-US" sz="2800" b="1" i="1" dirty="0" smtClean="0">
              <a:latin typeface="Times New Roman" panose="02020603050405020304" pitchFamily="18" charset="0"/>
              <a:cs typeface="Times New Roman" panose="02020603050405020304" pitchFamily="18" charset="0"/>
            </a:endParaRPr>
          </a:p>
          <a:p>
            <a:pPr algn="ctr"/>
            <a:r>
              <a:rPr lang="en-US" sz="4000" b="1" i="1" dirty="0" smtClean="0">
                <a:latin typeface="Times New Roman" panose="02020603050405020304" pitchFamily="18" charset="0"/>
                <a:cs typeface="Times New Roman" panose="02020603050405020304" pitchFamily="18" charset="0"/>
              </a:rPr>
              <a:t>Course  </a:t>
            </a:r>
            <a:r>
              <a:rPr lang="en-US" sz="4000" b="1" i="1" dirty="0">
                <a:latin typeface="Times New Roman" panose="02020603050405020304" pitchFamily="18" charset="0"/>
                <a:cs typeface="Times New Roman" panose="02020603050405020304" pitchFamily="18" charset="0"/>
              </a:rPr>
              <a:t>Educator: Dr. Neville </a:t>
            </a:r>
            <a:r>
              <a:rPr lang="en-US" sz="4000" b="1" i="1" dirty="0" smtClean="0">
                <a:latin typeface="Times New Roman" panose="02020603050405020304" pitchFamily="18" charset="0"/>
                <a:cs typeface="Times New Roman" panose="02020603050405020304" pitchFamily="18" charset="0"/>
              </a:rPr>
              <a:t>D’Cunha</a:t>
            </a:r>
          </a:p>
          <a:p>
            <a:pPr algn="ctr"/>
            <a:r>
              <a:rPr lang="en-US" sz="4000" b="1" i="1" dirty="0">
                <a:latin typeface="Times New Roman" panose="02020603050405020304" pitchFamily="18" charset="0"/>
                <a:cs typeface="Times New Roman" panose="02020603050405020304" pitchFamily="18" charset="0"/>
              </a:rPr>
              <a:t>Associated Professor</a:t>
            </a:r>
          </a:p>
          <a:p>
            <a:pPr algn="ctr"/>
            <a:endParaRPr lang="en-US" sz="2800" b="1" i="1" dirty="0" smtClean="0">
              <a:latin typeface="Times New Roman" panose="02020603050405020304" pitchFamily="18" charset="0"/>
              <a:cs typeface="Times New Roman" panose="02020603050405020304" pitchFamily="18" charset="0"/>
            </a:endParaRP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9</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The importance of firms as major actors in the world system- will be obvious enough to leaders of finance and industry.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They will not need reminding that markets may be moved, governments blown off course and balances of power upset by the big oil firms, by the handful of grain dealers, by major chemical or pharmaceutical makers.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It will come as no surprise to them that the game of diplomacy these days have extra new dimensions as well as the conventional one between governments.</a:t>
            </a:r>
          </a:p>
        </p:txBody>
      </p:sp>
    </p:spTree>
    <p:extLst>
      <p:ext uri="{BB962C8B-B14F-4D97-AF65-F5344CB8AC3E}">
        <p14:creationId xmlns:p14="http://schemas.microsoft.com/office/powerpoint/2010/main" val="2764919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10</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Under the pressures of structural change firms can decide to make strategic or tactical alliance with other firms in their own or a related sector of business.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In contrast, in IR it is accepted as normal that states should ally themselves with others while remaining competitors, </a:t>
            </a:r>
            <a:r>
              <a:rPr lang="en-US" sz="4700" dirty="0">
                <a:solidFill>
                  <a:srgbClr val="FFFF00"/>
                </a:solidFill>
                <a:latin typeface="Times New Roman" panose="02020603050405020304" pitchFamily="18" charset="0"/>
                <a:cs typeface="Times New Roman" panose="02020603050405020304" pitchFamily="18" charset="0"/>
              </a:rPr>
              <a:t>	</a:t>
            </a:r>
            <a:r>
              <a:rPr lang="en-US" sz="4700" dirty="0" smtClean="0">
                <a:solidFill>
                  <a:srgbClr val="FFFF00"/>
                </a:solidFill>
                <a:latin typeface="Times New Roman" panose="02020603050405020304" pitchFamily="18" charset="0"/>
                <a:cs typeface="Times New Roman" panose="02020603050405020304" pitchFamily="18" charset="0"/>
              </a:rPr>
              <a:t>so that bargaining that takes place between allies is 	extremely tough about who takes key decisions, 	how risks are managed and how benefits are shared.</a:t>
            </a:r>
          </a:p>
        </p:txBody>
      </p:sp>
    </p:spTree>
    <p:extLst>
      <p:ext uri="{BB962C8B-B14F-4D97-AF65-F5344CB8AC3E}">
        <p14:creationId xmlns:p14="http://schemas.microsoft.com/office/powerpoint/2010/main" val="940292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11</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In the 21</a:t>
            </a:r>
            <a:r>
              <a:rPr lang="en-US" sz="4700" baseline="30000" dirty="0" smtClean="0">
                <a:solidFill>
                  <a:srgbClr val="FFFF00"/>
                </a:solidFill>
                <a:latin typeface="Times New Roman" panose="02020603050405020304" pitchFamily="18" charset="0"/>
                <a:cs typeface="Times New Roman" panose="02020603050405020304" pitchFamily="18" charset="0"/>
              </a:rPr>
              <a:t>st</a:t>
            </a:r>
            <a:r>
              <a:rPr lang="en-US" sz="4700" dirty="0" smtClean="0">
                <a:solidFill>
                  <a:srgbClr val="FFFF00"/>
                </a:solidFill>
                <a:latin typeface="Times New Roman" panose="02020603050405020304" pitchFamily="18" charset="0"/>
                <a:cs typeface="Times New Roman" panose="02020603050405020304" pitchFamily="18" charset="0"/>
              </a:rPr>
              <a:t> Century IPE studies, MNCs or transnational corporations should now be put center stage; that their corporate strategies in choosing host countries as partners are already having great influence on the development of the global political economy, and will continue increasingly to do so.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The assertion that firms are major actors is at odds with the conventions of international relations.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IPE is presently stuck in the study of mercantilism, liberalism and socialism (Marxism).</a:t>
            </a:r>
          </a:p>
        </p:txBody>
      </p:sp>
    </p:spTree>
    <p:extLst>
      <p:ext uri="{BB962C8B-B14F-4D97-AF65-F5344CB8AC3E}">
        <p14:creationId xmlns:p14="http://schemas.microsoft.com/office/powerpoint/2010/main" val="3557138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12</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In common with many contemporary political economists, our interest is not confined to the behavior of states or the outcomes of states.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Who-gets-what questions must also now be asked – about social groups, generations, genders, and not least, about firms and the sectors in which they operate.  </a:t>
            </a:r>
          </a:p>
        </p:txBody>
      </p:sp>
    </p:spTree>
    <p:extLst>
      <p:ext uri="{BB962C8B-B14F-4D97-AF65-F5344CB8AC3E}">
        <p14:creationId xmlns:p14="http://schemas.microsoft.com/office/powerpoint/2010/main" val="963438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13</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It needs recognizing that both types of bargaining are interdependent with developments in state-state bargaining and that this in turn is interdependent with other two forms of transnational diplomacy.</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Who-gets-what questions must also now be asked – about social groups, generations, genders, and not least, about firms and the sectors in which they operate.  </a:t>
            </a:r>
          </a:p>
        </p:txBody>
      </p:sp>
    </p:spTree>
    <p:extLst>
      <p:ext uri="{BB962C8B-B14F-4D97-AF65-F5344CB8AC3E}">
        <p14:creationId xmlns:p14="http://schemas.microsoft.com/office/powerpoint/2010/main" val="3086501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14</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Firms as Diplomats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In the discipline of Management studies, corporate diplomacy is becoming at least as important a subject as analysis of individual firms and their corporate strategies for finance, production and marketing.</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In the study of international relations, an interest in bargaining is already beginning to supplant the still-fashionable analysis of international regimes.</a:t>
            </a:r>
          </a:p>
        </p:txBody>
      </p:sp>
    </p:spTree>
    <p:extLst>
      <p:ext uri="{BB962C8B-B14F-4D97-AF65-F5344CB8AC3E}">
        <p14:creationId xmlns:p14="http://schemas.microsoft.com/office/powerpoint/2010/main" val="2337278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15</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Summary</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A focus on bargaining, and the interdependence of the three sides of diplomacy that together constitute transnational bargaining, will necessary prove more flexible and better able to keep up with the change in global structures.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No bargain is forever, and this is generally well understood by anyone with hands-on experience of negotiation. </a:t>
            </a:r>
          </a:p>
        </p:txBody>
      </p:sp>
    </p:spTree>
    <p:extLst>
      <p:ext uri="{BB962C8B-B14F-4D97-AF65-F5344CB8AC3E}">
        <p14:creationId xmlns:p14="http://schemas.microsoft.com/office/powerpoint/2010/main" val="3527728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16</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75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Summary</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The political art for government diplomats, is to devise bargains that will hold as long as possible bargains that will not easily be upset by changes that will hold as long as possible, bargains that will not easily be upset by changes in other bargaining relationships.</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This is true for political coalitions between parties, or between governments and social groups, such as labor; and it is equally true for bargains between governments and foreign firms, and between firms and other firms. </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The multiplicity of variables in the pattern of any one player’s interlocking series of bargains is self-evident.</a:t>
            </a:r>
          </a:p>
        </p:txBody>
      </p:sp>
    </p:spTree>
    <p:extLst>
      <p:ext uri="{BB962C8B-B14F-4D97-AF65-F5344CB8AC3E}">
        <p14:creationId xmlns:p14="http://schemas.microsoft.com/office/powerpoint/2010/main" val="1412629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17</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75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Summary</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Today, the complexity of the factors involved in each of the three forms of transnational bargaining, and the multiplicity of variables at play, incline us to deep skepticism about general theories (understanding).</a:t>
            </a:r>
          </a:p>
          <a:p>
            <a:pPr algn="just">
              <a:buFont typeface="Wingdings" panose="05000000000000000000" pitchFamily="2" charset="2"/>
              <a:buChar char="§"/>
            </a:pPr>
            <a:r>
              <a:rPr lang="en-US" sz="4700" dirty="0" smtClean="0">
                <a:solidFill>
                  <a:srgbClr val="FFFF00"/>
                </a:solidFill>
                <a:latin typeface="Times New Roman" panose="02020603050405020304" pitchFamily="18" charset="0"/>
                <a:cs typeface="Times New Roman" panose="02020603050405020304" pitchFamily="18" charset="0"/>
              </a:rPr>
              <a:t>Not only are (political) economics – or the (political) economists – inseparable from the real world of power and politics, but outcomes in the global political economy, the product of this complex interplay of bargains, are subject to the great divergences that is the hallmark of twenty-first century international political economy.</a:t>
            </a:r>
          </a:p>
        </p:txBody>
      </p:sp>
    </p:spTree>
    <p:extLst>
      <p:ext uri="{BB962C8B-B14F-4D97-AF65-F5344CB8AC3E}">
        <p14:creationId xmlns:p14="http://schemas.microsoft.com/office/powerpoint/2010/main" val="3909799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Susan Strong argues that changes in the international economy have altered the relationship between states and MNCs and have given rise to new forms of diplomacy in the international arena.</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Technological developments, the growing mobility of capital, and the decreasing costs of communication and transportation have led increasing numbers of firms to plan their activities on a global basis.</a:t>
            </a: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- 2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This has increased competition among states as they encourage firms to locate within their territories.</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international economic environment within which all states operate has been fundamentally transformed, and governments are being forced to adapt to this new reality.</a:t>
            </a: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1197851049"/>
              </p:ext>
            </p:extLst>
          </p:nvPr>
        </p:nvGraphicFramePr>
        <p:xfrm>
          <a:off x="2031999" y="3998794"/>
          <a:ext cx="8313004" cy="2702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297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a:t>
            </a:r>
            <a:r>
              <a:rPr lang="en-US" smtClean="0">
                <a:latin typeface="Times New Roman" panose="02020603050405020304" pitchFamily="18" charset="0"/>
                <a:cs typeface="Times New Roman" panose="02020603050405020304" pitchFamily="18" charset="0"/>
              </a:rPr>
              <a:t>- 3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algn="ctr">
              <a:buFont typeface="Wingdings" panose="05000000000000000000" pitchFamily="2" charset="2"/>
              <a:buChar char="§"/>
            </a:pPr>
            <a:r>
              <a:rPr lang="en-US" sz="4200" b="1" dirty="0" smtClean="0">
                <a:solidFill>
                  <a:srgbClr val="00B0F0"/>
                </a:solidFill>
                <a:latin typeface="Times New Roman" panose="02020603050405020304" pitchFamily="18" charset="0"/>
                <a:cs typeface="Times New Roman" panose="02020603050405020304" pitchFamily="18" charset="0"/>
              </a:rPr>
              <a:t>Structural Change</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driving forces of structural change behind the liberation of Central Europe,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disintegration of the former Soviet Union,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intractable payments deficit of the United States, the Japanese surpluses,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rapid rise of the East Asian newly industrialized countries, and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U-turns of many developing country governments from military or authoritarian government to democracy, and from protection and import substitution toward open borders and export promotion.</a:t>
            </a: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85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- 4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0000" lnSpcReduction="20000"/>
          </a:bodyPr>
          <a:lstStyle/>
          <a:p>
            <a:pPr algn="ctr">
              <a:buFont typeface="Wingdings" panose="05000000000000000000" pitchFamily="2" charset="2"/>
              <a:buChar char="§"/>
            </a:pPr>
            <a:r>
              <a:rPr lang="en-US" sz="4200" b="1" dirty="0" smtClean="0">
                <a:solidFill>
                  <a:srgbClr val="00B0F0"/>
                </a:solidFill>
                <a:latin typeface="Times New Roman" panose="02020603050405020304" pitchFamily="18" charset="0"/>
                <a:cs typeface="Times New Roman" panose="02020603050405020304" pitchFamily="18" charset="0"/>
              </a:rPr>
              <a:t>Structural Change</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These common driving forces of structural change towards open borders and export promotion of technological change which has speeded up in its turn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internationalization of production and the dispersion of manufacturing industry to newly industrialized countries;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increased capital mobility, which has made this dispersion of industry easier and speedier; and those changes in the structure of knowledge that have made transnational communications cheap and fast and have raised people’s awareness of the potential for material betterment in a market economy.</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These common roots have resulted at the same time and in many countries, in the demand for democratic government and for the flexibility that is impossible in a command economy. </a:t>
            </a: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106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10000"/>
          </a:bodyPr>
          <a:lstStyle/>
          <a:p>
            <a:pPr algn="ctr">
              <a:buFont typeface="Wingdings" panose="05000000000000000000" pitchFamily="2" charset="2"/>
              <a:buChar char="§"/>
            </a:pPr>
            <a:r>
              <a:rPr lang="en-US" sz="4200" b="1" dirty="0" smtClean="0">
                <a:solidFill>
                  <a:srgbClr val="00B0F0"/>
                </a:solidFill>
                <a:latin typeface="Times New Roman" panose="02020603050405020304" pitchFamily="18" charset="0"/>
                <a:cs typeface="Times New Roman" panose="02020603050405020304" pitchFamily="18" charset="0"/>
              </a:rPr>
              <a:t>Structural Change</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Besides the accelerating rate of technological change, two other critical developments contributed to the rapid internationalization of production.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One, was the liberalization of international finance, beginning perhaps with the innovation of Eurocurrency by 1960s.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Second, Financial deregulation initiated by the United States in the mid-1970s and early 1980s.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Third, contributing factor to internationalization  has been the steady and cumulative  lowering of the real costs of trans-border transport and communication. </a:t>
            </a: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063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6</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7500" lnSpcReduction="20000"/>
          </a:bodyPr>
          <a:lstStyle/>
          <a:p>
            <a:pPr algn="ctr">
              <a:buFont typeface="Wingdings" panose="05000000000000000000" pitchFamily="2" charset="2"/>
              <a:buChar char="§"/>
            </a:pPr>
            <a:r>
              <a:rPr lang="en-US" sz="5200" b="1" dirty="0" smtClean="0">
                <a:solidFill>
                  <a:srgbClr val="00B0F0"/>
                </a:solidFill>
                <a:latin typeface="Times New Roman" panose="02020603050405020304" pitchFamily="18" charset="0"/>
                <a:cs typeface="Times New Roman" panose="02020603050405020304" pitchFamily="18" charset="0"/>
              </a:rPr>
              <a:t>Broader Perspectives</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These structural changes have permeated beyond finance and production to affect global politics at a deep level. They have, for instance, significantly affected North-South relations.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In the space of a decade, there has been a striking shift away from policies  of import-substitution and protection towards export promotion, liberalization and privatization.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In a global economy, there has come greater awareness of what is going on in other countries and of the widening gap between living standards in the affluent West and their own.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In the world market economy, competition among producers has lowered costs to consumers and widened their choice of goods while raising their real incomes.</a:t>
            </a:r>
          </a:p>
        </p:txBody>
      </p:sp>
    </p:spTree>
    <p:extLst>
      <p:ext uri="{BB962C8B-B14F-4D97-AF65-F5344CB8AC3E}">
        <p14:creationId xmlns:p14="http://schemas.microsoft.com/office/powerpoint/2010/main" val="376686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7</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Two sides of Diplomacy: State-Firm Diplomacy</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net result of these structural changes is that there now is greatly intensified competition among states for world market shares.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transnational firm has command of an arsenal of economic weapons that are badly needed by any state wishing to win world market shares.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firm has, first, command of technology;</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Second, ready access to global sources of capital;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Third, ready access to major markets in America, Europe and often Japan.</a:t>
            </a:r>
          </a:p>
        </p:txBody>
      </p:sp>
    </p:spTree>
    <p:extLst>
      <p:ext uri="{BB962C8B-B14F-4D97-AF65-F5344CB8AC3E}">
        <p14:creationId xmlns:p14="http://schemas.microsoft.com/office/powerpoint/2010/main" val="166758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Unit VII–IPE: States, Firms and Diplomacy – </a:t>
            </a:r>
            <a:r>
              <a:rPr lang="en-US" dirty="0" smtClean="0">
                <a:latin typeface="Times New Roman" panose="02020603050405020304" pitchFamily="18" charset="0"/>
                <a:cs typeface="Times New Roman" panose="02020603050405020304" pitchFamily="18" charset="0"/>
              </a:rPr>
              <a:t>8</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5200" b="1" dirty="0" smtClean="0">
                <a:solidFill>
                  <a:srgbClr val="00B0F0"/>
                </a:solidFill>
                <a:latin typeface="Times New Roman" panose="02020603050405020304" pitchFamily="18" charset="0"/>
                <a:cs typeface="Times New Roman" panose="02020603050405020304" pitchFamily="18" charset="0"/>
              </a:rPr>
              <a:t>Two sides of Diplomacy: State-Firm Diplomacy</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While the bargaining assets of the firm are specific to the enterprise, the bargaining assets of the state are specific to the territory it rules over.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The enterprise can operate in that territory – even if it just sells goods or services to people living there – only by permission  and on the terms laid down by the government.  </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Yet it is the firm that is adding value to the labor, materials and know-how going into the product.</a:t>
            </a:r>
          </a:p>
          <a:p>
            <a:pPr algn="just">
              <a:buFont typeface="Wingdings" panose="05000000000000000000" pitchFamily="2" charset="2"/>
              <a:buChar char="§"/>
            </a:pPr>
            <a:r>
              <a:rPr lang="en-US" sz="4400" dirty="0" smtClean="0">
                <a:solidFill>
                  <a:srgbClr val="FFFF00"/>
                </a:solidFill>
                <a:latin typeface="Times New Roman" panose="02020603050405020304" pitchFamily="18" charset="0"/>
                <a:cs typeface="Times New Roman" panose="02020603050405020304" pitchFamily="18" charset="0"/>
              </a:rPr>
              <a:t>States are therefore competing with other states to get the value-added done in their territory and not elsewhere. That is the basis of the bargain.</a:t>
            </a:r>
          </a:p>
        </p:txBody>
      </p:sp>
    </p:spTree>
    <p:extLst>
      <p:ext uri="{BB962C8B-B14F-4D97-AF65-F5344CB8AC3E}">
        <p14:creationId xmlns:p14="http://schemas.microsoft.com/office/powerpoint/2010/main" val="2576872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823</TotalTime>
  <Words>1570</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Unit VII–IPE: States, Firms and Diplomacy - 1 </vt:lpstr>
      <vt:lpstr>Unit VII–IPE: States, Firms and Diplomacy - 2 </vt:lpstr>
      <vt:lpstr>Unit VII–IPE: States, Firms and Diplomacy - 3 </vt:lpstr>
      <vt:lpstr>Unit VII–IPE: States, Firms and Diplomacy - 4 </vt:lpstr>
      <vt:lpstr>Unit VII–IPE: States, Firms and Diplomacy – 5  </vt:lpstr>
      <vt:lpstr>Unit VII–IPE: States, Firms and Diplomacy – 6  </vt:lpstr>
      <vt:lpstr>Unit VII–IPE: States, Firms and Diplomacy – 7  </vt:lpstr>
      <vt:lpstr>Unit VII–IPE: States, Firms and Diplomacy – 8  </vt:lpstr>
      <vt:lpstr>Unit VII–IPE: States, Firms and Diplomacy – 9  </vt:lpstr>
      <vt:lpstr>Unit VII–IPE: States, Firms and Diplomacy – 10  </vt:lpstr>
      <vt:lpstr>Unit VII–IPE: States, Firms and Diplomacy – 11  </vt:lpstr>
      <vt:lpstr>Unit VII–IPE: States, Firms and Diplomacy – 12  </vt:lpstr>
      <vt:lpstr>Unit VII–IPE: States, Firms and Diplomacy – 13  </vt:lpstr>
      <vt:lpstr>Unit VII–IPE: States, Firms and Diplomacy – 14  </vt:lpstr>
      <vt:lpstr>Unit VII–IPE: States, Firms and Diplomacy – 15  </vt:lpstr>
      <vt:lpstr>Unit VII–IPE: States, Firms and Diplomacy – 16  </vt:lpstr>
      <vt:lpstr>Unit VII–IPE: States, Firms and Diplomacy – 17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103</cp:revision>
  <dcterms:created xsi:type="dcterms:W3CDTF">2019-02-12T15:13:23Z</dcterms:created>
  <dcterms:modified xsi:type="dcterms:W3CDTF">2019-04-28T15:35:55Z</dcterms:modified>
</cp:coreProperties>
</file>