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70" r:id="rId4"/>
    <p:sldId id="257" r:id="rId5"/>
    <p:sldId id="264" r:id="rId6"/>
    <p:sldId id="280" r:id="rId7"/>
    <p:sldId id="284" r:id="rId8"/>
    <p:sldId id="281" r:id="rId9"/>
    <p:sldId id="285" r:id="rId10"/>
    <p:sldId id="275" r:id="rId11"/>
    <p:sldId id="276" r:id="rId12"/>
    <p:sldId id="287" r:id="rId13"/>
    <p:sldId id="288" r:id="rId14"/>
    <p:sldId id="289" r:id="rId15"/>
    <p:sldId id="290" r:id="rId16"/>
    <p:sldId id="291" r:id="rId17"/>
    <p:sldId id="292" r:id="rId18"/>
    <p:sldId id="277" r:id="rId19"/>
    <p:sldId id="278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36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E2EDD-CB56-436B-9228-12732BA3C153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58B80-31DF-47D8-BA16-1953D6079E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CF5C3-4F47-4963-BE2A-96A0850C0FFA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AE86C-FE16-4E3B-8745-B4129F079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7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AE86C-FE16-4E3B-8745-B4129F079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1295399"/>
            <a:ext cx="7683500" cy="22145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2425" y="6362700"/>
            <a:ext cx="5899150" cy="282577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8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7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70361"/>
            <a:ext cx="7886700" cy="377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0" y="135593"/>
            <a:ext cx="1143000" cy="8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5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09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390" y="2911153"/>
            <a:ext cx="7475220" cy="1187355"/>
          </a:xfrm>
          <a:noFill/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Introduction to Economics</a:t>
            </a:r>
            <a:b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Chapter 1: What’s Economics? </a:t>
            </a:r>
            <a:b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endParaRPr lang="en-US" sz="2200" b="1" i="1" dirty="0">
              <a:effectLst>
                <a:glow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Most </a:t>
            </a:r>
            <a:r>
              <a:rPr lang="en-US" dirty="0"/>
              <a:t>choices are “how-much” choices made at the margin.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make a choice at the margin, you evaluate the consequences of making incremental </a:t>
            </a:r>
            <a:r>
              <a:rPr lang="en-US" dirty="0" smtClean="0"/>
              <a:t>(small or tiny) changes </a:t>
            </a:r>
            <a:r>
              <a:rPr lang="en-US" dirty="0"/>
              <a:t>in the use of your time</a:t>
            </a:r>
            <a:r>
              <a:rPr lang="en-US" dirty="0" smtClean="0"/>
              <a:t>. </a:t>
            </a:r>
            <a:r>
              <a:rPr lang="en-US" dirty="0"/>
              <a:t>Rational </a:t>
            </a:r>
            <a:r>
              <a:rPr lang="en-US" dirty="0" smtClean="0"/>
              <a:t>people often </a:t>
            </a:r>
            <a:r>
              <a:rPr lang="en-US" dirty="0"/>
              <a:t>make decisions by comparing </a:t>
            </a:r>
            <a:r>
              <a:rPr lang="en-US" i="1" dirty="0"/>
              <a:t>marginal benefits </a:t>
            </a:r>
            <a:r>
              <a:rPr lang="en-US" dirty="0"/>
              <a:t>and </a:t>
            </a:r>
            <a:r>
              <a:rPr lang="en-US" i="1" dirty="0"/>
              <a:t>marginal costs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When exams roll around, your decision </a:t>
            </a:r>
            <a:r>
              <a:rPr lang="en-US" sz="2000" dirty="0" smtClean="0"/>
              <a:t>is not </a:t>
            </a:r>
            <a:r>
              <a:rPr lang="en-US" sz="2000" dirty="0"/>
              <a:t>between blowing them off and studying twenty-four hours a day but </a:t>
            </a:r>
            <a:r>
              <a:rPr lang="en-US" sz="2000" dirty="0" smtClean="0"/>
              <a:t>whether to </a:t>
            </a:r>
            <a:r>
              <a:rPr lang="en-US" sz="2000" dirty="0"/>
              <a:t>spend an extra hour reviewing your notes instead of watching TV.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468935"/>
            <a:ext cx="3260962" cy="1325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Choices </a:t>
            </a:r>
            <a:r>
              <a:rPr lang="en-US" sz="2800" dirty="0"/>
              <a:t>Respond to Incentives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220988"/>
            <a:ext cx="7886700" cy="27840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change in marginal cost or a change in marginal benefit changes the incentives that we face and leads us to change our choice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An incentive </a:t>
            </a:r>
            <a:r>
              <a:rPr lang="en-US" sz="2400" dirty="0"/>
              <a:t>is something (such as a prospect of a punishment or reward) that </a:t>
            </a:r>
            <a:r>
              <a:rPr lang="en-US" sz="2400" dirty="0" smtClean="0"/>
              <a:t>induces a </a:t>
            </a:r>
            <a:r>
              <a:rPr lang="en-US" sz="2400" dirty="0"/>
              <a:t>person to act. Because rational people make decisions by comparing </a:t>
            </a:r>
            <a:r>
              <a:rPr lang="en-US" sz="2400" dirty="0" smtClean="0"/>
              <a:t>costs and </a:t>
            </a:r>
            <a:r>
              <a:rPr lang="en-US" sz="2400" dirty="0"/>
              <a:t>benefits, they respond to incentives.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318" y="847627"/>
            <a:ext cx="3868739" cy="227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7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78" y="922858"/>
            <a:ext cx="2414801" cy="132556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Trade </a:t>
            </a:r>
            <a:r>
              <a:rPr lang="en-US" sz="3600" dirty="0"/>
              <a:t>Can Make</a:t>
            </a:r>
            <a:br>
              <a:rPr lang="en-US" sz="3600" dirty="0"/>
            </a:br>
            <a:r>
              <a:rPr lang="en-US" sz="3600" dirty="0"/>
              <a:t>Everyone Better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trade affects your family. When a member of </a:t>
            </a:r>
            <a:r>
              <a:rPr lang="en-US" dirty="0" smtClean="0"/>
              <a:t>your family </a:t>
            </a:r>
            <a:r>
              <a:rPr lang="en-US" dirty="0"/>
              <a:t>looks for a job, she competes against members of other families who </a:t>
            </a:r>
            <a:r>
              <a:rPr lang="en-US" dirty="0" smtClean="0"/>
              <a:t>are looking </a:t>
            </a:r>
            <a:r>
              <a:rPr lang="en-US" dirty="0"/>
              <a:t>for jobs. Families also compete against one another when they go </a:t>
            </a:r>
            <a:r>
              <a:rPr lang="en-US" dirty="0" smtClean="0"/>
              <a:t>shopping because </a:t>
            </a:r>
            <a:r>
              <a:rPr lang="en-US" dirty="0"/>
              <a:t>each family wants to buy the best goods at the lowest prices. </a:t>
            </a:r>
            <a:endParaRPr lang="en-US" dirty="0" smtClean="0"/>
          </a:p>
          <a:p>
            <a:r>
              <a:rPr lang="en-US" dirty="0" smtClean="0"/>
              <a:t>Is it good if your family decides to live alone in the town?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06" y="477061"/>
            <a:ext cx="3792063" cy="22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5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762" y="1523527"/>
            <a:ext cx="3739488" cy="673763"/>
          </a:xfrm>
        </p:spPr>
        <p:txBody>
          <a:bodyPr>
            <a:noAutofit/>
          </a:bodyPr>
          <a:lstStyle/>
          <a:p>
            <a:r>
              <a:rPr lang="en-US" sz="3600" dirty="0"/>
              <a:t>Markets Are Usually a Good</a:t>
            </a:r>
            <a:br>
              <a:rPr lang="en-US" sz="3600" dirty="0"/>
            </a:br>
            <a:r>
              <a:rPr lang="en-US" sz="3600" dirty="0"/>
              <a:t>Way to Organize Economic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60855"/>
            <a:ext cx="7886700" cy="28877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market economy, </a:t>
            </a:r>
            <a:r>
              <a:rPr lang="en-US" dirty="0" smtClean="0"/>
              <a:t>the </a:t>
            </a:r>
            <a:r>
              <a:rPr lang="en-US" dirty="0"/>
              <a:t>decisions of millions of firms </a:t>
            </a:r>
            <a:r>
              <a:rPr lang="en-US" dirty="0" smtClean="0"/>
              <a:t>and households are put together. </a:t>
            </a:r>
            <a:r>
              <a:rPr lang="en-US" dirty="0"/>
              <a:t>Firms decide whom to hire and what to make. </a:t>
            </a:r>
            <a:endParaRPr lang="en-US" dirty="0" smtClean="0"/>
          </a:p>
          <a:p>
            <a:r>
              <a:rPr lang="en-US" dirty="0" smtClean="0"/>
              <a:t>Households </a:t>
            </a:r>
            <a:r>
              <a:rPr lang="en-US" dirty="0"/>
              <a:t>decide </a:t>
            </a:r>
            <a:r>
              <a:rPr lang="en-US" dirty="0" smtClean="0"/>
              <a:t>which firms </a:t>
            </a:r>
            <a:r>
              <a:rPr lang="en-US" dirty="0"/>
              <a:t>to work for and what to buy with their incomes.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firms and </a:t>
            </a:r>
            <a:r>
              <a:rPr lang="en-US" dirty="0" smtClean="0"/>
              <a:t>households interact </a:t>
            </a:r>
            <a:r>
              <a:rPr lang="en-US" dirty="0"/>
              <a:t>in the marketplace, where prices and self-interest guide their decisions.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716555"/>
            <a:ext cx="4357535" cy="228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5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Governments Can Sometimes</a:t>
            </a:r>
            <a:br>
              <a:rPr lang="en-US" dirty="0"/>
            </a:br>
            <a:r>
              <a:rPr lang="en-US" dirty="0" smtClean="0"/>
              <a:t>Improve Market </a:t>
            </a:r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important, market economies need </a:t>
            </a:r>
            <a:r>
              <a:rPr lang="en-US" dirty="0" smtClean="0"/>
              <a:t>institutions to </a:t>
            </a:r>
            <a:r>
              <a:rPr lang="en-US" dirty="0"/>
              <a:t>enforce property rights so individuals can own and control scarce </a:t>
            </a:r>
            <a:r>
              <a:rPr lang="en-US" dirty="0" smtClean="0"/>
              <a:t>resources. </a:t>
            </a:r>
          </a:p>
          <a:p>
            <a:r>
              <a:rPr lang="en-US" dirty="0" smtClean="0"/>
              <a:t>A </a:t>
            </a:r>
            <a:r>
              <a:rPr lang="en-US" dirty="0"/>
              <a:t>farmer won’t grow food if she expects her crop to be stolen;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restaurant </a:t>
            </a:r>
            <a:r>
              <a:rPr lang="en-US" dirty="0" smtClean="0"/>
              <a:t>won’t serve </a:t>
            </a:r>
            <a:r>
              <a:rPr lang="en-US" dirty="0"/>
              <a:t>meals unless it is assured that customers will pay before they </a:t>
            </a:r>
            <a:r>
              <a:rPr lang="en-US" dirty="0" smtClean="0"/>
              <a:t>leave.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1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 </a:t>
            </a:r>
            <a:r>
              <a:rPr lang="en-US" sz="3100" dirty="0"/>
              <a:t>Country’s Standard of </a:t>
            </a:r>
            <a:r>
              <a:rPr lang="en-US" sz="3100" dirty="0" smtClean="0"/>
              <a:t>Living Depends </a:t>
            </a:r>
            <a:r>
              <a:rPr lang="en-US" sz="3100" dirty="0"/>
              <a:t>on Its Ability to Produce Goods and </a:t>
            </a:r>
            <a:r>
              <a:rPr lang="en-US" sz="3100" dirty="0" smtClean="0"/>
              <a:t>Services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explains these large differences in living standards among countries </a:t>
            </a:r>
            <a:r>
              <a:rPr lang="en-US" dirty="0" smtClean="0"/>
              <a:t>and over </a:t>
            </a:r>
            <a:r>
              <a:rPr lang="en-US" dirty="0"/>
              <a:t>time? </a:t>
            </a:r>
            <a:endParaRPr lang="en-US" dirty="0" smtClean="0"/>
          </a:p>
          <a:p>
            <a:r>
              <a:rPr lang="en-US" dirty="0" smtClean="0"/>
              <a:t>productivity—that </a:t>
            </a:r>
            <a:r>
              <a:rPr lang="en-US" dirty="0"/>
              <a:t>is, the </a:t>
            </a:r>
            <a:r>
              <a:rPr lang="en-US" dirty="0" smtClean="0"/>
              <a:t>amount of </a:t>
            </a:r>
            <a:r>
              <a:rPr lang="en-US" dirty="0"/>
              <a:t>goods and services produced by each unit of labor input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nations </a:t>
            </a:r>
            <a:r>
              <a:rPr lang="en-US" dirty="0" smtClean="0"/>
              <a:t>where workers </a:t>
            </a:r>
            <a:r>
              <a:rPr lang="en-US" dirty="0"/>
              <a:t>can produce a large quantity of goods and services per hour, most </a:t>
            </a:r>
            <a:r>
              <a:rPr lang="en-US" dirty="0" smtClean="0"/>
              <a:t>people enjoy </a:t>
            </a:r>
            <a:r>
              <a:rPr lang="en-US" dirty="0"/>
              <a:t>a high standard of living; in nations where workers are less </a:t>
            </a:r>
            <a:r>
              <a:rPr lang="en-US" dirty="0" smtClean="0"/>
              <a:t>productive, most </a:t>
            </a:r>
            <a:r>
              <a:rPr lang="en-US" dirty="0"/>
              <a:t>people endure a more meager existence.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Prices </a:t>
            </a:r>
            <a:r>
              <a:rPr lang="en-US" dirty="0"/>
              <a:t>Rise When the</a:t>
            </a:r>
            <a:br>
              <a:rPr lang="en-US" dirty="0"/>
            </a:br>
            <a:r>
              <a:rPr lang="en-US" dirty="0"/>
              <a:t>Government Prints Too Much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Inflation an </a:t>
            </a:r>
            <a:r>
              <a:rPr lang="en-US" dirty="0"/>
              <a:t>increase in the </a:t>
            </a:r>
            <a:r>
              <a:rPr lang="en-US" dirty="0" smtClean="0"/>
              <a:t>overall level </a:t>
            </a:r>
            <a:r>
              <a:rPr lang="en-US" dirty="0"/>
              <a:t>of prices in </a:t>
            </a:r>
            <a:r>
              <a:rPr lang="en-US" dirty="0" smtClean="0"/>
              <a:t>the economy.</a:t>
            </a:r>
          </a:p>
          <a:p>
            <a:pPr marL="0" indent="0">
              <a:buNone/>
            </a:pPr>
            <a:r>
              <a:rPr lang="en-US" dirty="0"/>
              <a:t>What causes inflation? In almost all cases of large or persistent inflation, </a:t>
            </a:r>
            <a:r>
              <a:rPr lang="en-US" dirty="0" smtClean="0"/>
              <a:t>the problem </a:t>
            </a:r>
            <a:r>
              <a:rPr lang="en-US" dirty="0"/>
              <a:t>is growth in the quantity of money. When a government </a:t>
            </a:r>
            <a:r>
              <a:rPr lang="en-US" dirty="0" smtClean="0"/>
              <a:t>prints </a:t>
            </a:r>
            <a:r>
              <a:rPr lang="en-US" dirty="0"/>
              <a:t>large </a:t>
            </a:r>
            <a:r>
              <a:rPr lang="en-US" dirty="0" smtClean="0"/>
              <a:t>quantities of </a:t>
            </a:r>
            <a:r>
              <a:rPr lang="en-US" dirty="0"/>
              <a:t>the nation’s money, the value of the money falls.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Society </a:t>
            </a:r>
            <a:r>
              <a:rPr lang="en-US" dirty="0"/>
              <a:t>Faces a Short-Run</a:t>
            </a:r>
            <a:br>
              <a:rPr lang="en-US" dirty="0"/>
            </a:br>
            <a:r>
              <a:rPr lang="en-US" dirty="0"/>
              <a:t>Trade-off between Inflation and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02257"/>
            <a:ext cx="7886700" cy="3546354"/>
          </a:xfrm>
        </p:spPr>
        <p:txBody>
          <a:bodyPr>
            <a:normAutofit/>
          </a:bodyPr>
          <a:lstStyle/>
          <a:p>
            <a:r>
              <a:rPr lang="en-US" dirty="0"/>
              <a:t>Increasing the amount of money in the economy stimulates the overall level </a:t>
            </a:r>
            <a:r>
              <a:rPr lang="en-US" dirty="0" smtClean="0"/>
              <a:t>of spending </a:t>
            </a:r>
            <a:r>
              <a:rPr lang="en-US" dirty="0"/>
              <a:t>and thus the demand for goods and services.</a:t>
            </a:r>
          </a:p>
          <a:p>
            <a:r>
              <a:rPr lang="en-US" dirty="0" smtClean="0"/>
              <a:t>Higher </a:t>
            </a:r>
            <a:r>
              <a:rPr lang="en-US" dirty="0"/>
              <a:t>demand may over time cause firms to raise </a:t>
            </a:r>
            <a:r>
              <a:rPr lang="en-US" dirty="0" smtClean="0"/>
              <a:t>their prices</a:t>
            </a:r>
            <a:r>
              <a:rPr lang="en-US" dirty="0"/>
              <a:t>, but in </a:t>
            </a:r>
            <a:r>
              <a:rPr lang="en-US" dirty="0" smtClean="0"/>
              <a:t>the meantime</a:t>
            </a:r>
            <a:r>
              <a:rPr lang="en-US" dirty="0"/>
              <a:t>, it also encourages them to hire more workers and produce a </a:t>
            </a:r>
            <a:r>
              <a:rPr lang="en-US" dirty="0" smtClean="0"/>
              <a:t>larger quantity </a:t>
            </a:r>
            <a:r>
              <a:rPr lang="en-US" dirty="0"/>
              <a:t>of goods and services.</a:t>
            </a:r>
          </a:p>
          <a:p>
            <a:r>
              <a:rPr lang="en-US" dirty="0" smtClean="0"/>
              <a:t>More </a:t>
            </a:r>
            <a:r>
              <a:rPr lang="en-US" dirty="0"/>
              <a:t>hiring means lower unemployment.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3307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Economics </a:t>
            </a:r>
            <a:r>
              <a:rPr lang="en-US" b="1" dirty="0"/>
              <a:t>divides in two main parts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/>
              <a:t>Microeconomics</a:t>
            </a:r>
            <a:br>
              <a:rPr lang="en-US" sz="2700" b="1" dirty="0"/>
            </a:br>
            <a:r>
              <a:rPr lang="en-US" sz="2700" b="1" dirty="0"/>
              <a:t>Macroeconomics</a:t>
            </a:r>
            <a:br>
              <a:rPr lang="en-US" sz="2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5" y="2470361"/>
            <a:ext cx="4333875" cy="297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24" y="1405835"/>
            <a:ext cx="7886700" cy="377825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Microeconomics</a:t>
            </a:r>
            <a:r>
              <a:rPr lang="en-US" dirty="0"/>
              <a:t> is the study of choices that individuals and businesses make, the way those choices interact in markets, and the influence of governments.</a:t>
            </a:r>
          </a:p>
          <a:p>
            <a:r>
              <a:rPr lang="en-US" dirty="0"/>
              <a:t>An example of a microeconomic question is</a:t>
            </a:r>
            <a:r>
              <a:rPr lang="en-US" dirty="0" smtClean="0"/>
              <a:t>: Why do you b</a:t>
            </a:r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Macroeconomics</a:t>
            </a:r>
            <a:r>
              <a:rPr lang="en-US" dirty="0"/>
              <a:t> is the study of the performance of the national and global economies.</a:t>
            </a:r>
          </a:p>
          <a:p>
            <a:r>
              <a:rPr lang="en-US" dirty="0"/>
              <a:t>An example of a macroeconomic question is: Why is the unemployment rate in the United States so high?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1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647782"/>
            <a:ext cx="7886700" cy="3778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8364" y="1084562"/>
            <a:ext cx="82969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TradeGothicLTStd-BdCn20"/>
              </a:rPr>
              <a:t>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he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word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latin typeface="PalatinoLTStd-Italic"/>
              </a:rPr>
              <a:t>economy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comes from the Greek word </a:t>
            </a:r>
            <a:r>
              <a:rPr lang="en-US" sz="2000" i="1" dirty="0" err="1">
                <a:solidFill>
                  <a:srgbClr val="FF0000"/>
                </a:solidFill>
                <a:latin typeface="PalatinoLTStd-Italic"/>
              </a:rPr>
              <a:t>oikonomos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, which means “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one who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manages a household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.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 A household faces many decisions. It must decide which household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members do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which tasks and what each member receives in return: Who cooks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dinner? Who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does the laundry? Who gets the extra dessert at dinner? Who gets to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drive the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car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PalatinoLTStd-Roman"/>
              </a:rPr>
              <a:t>?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PalatinoLTStd-Roman"/>
            </a:endParaRP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Like a household, a society faces many decisions. It must find some way</a:t>
            </a:r>
          </a:p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to decide what jobs will be done and who will do them.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It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must also allocate the goods and services they produce.</a:t>
            </a:r>
          </a:p>
        </p:txBody>
      </p:sp>
    </p:spTree>
    <p:extLst>
      <p:ext uri="{BB962C8B-B14F-4D97-AF65-F5344CB8AC3E}">
        <p14:creationId xmlns:p14="http://schemas.microsoft.com/office/powerpoint/2010/main" val="3193509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1696"/>
            <a:ext cx="7886700" cy="733686"/>
          </a:xfrm>
        </p:spPr>
        <p:txBody>
          <a:bodyPr/>
          <a:lstStyle/>
          <a:p>
            <a:r>
              <a:rPr lang="en-US" dirty="0" smtClean="0"/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8925"/>
            <a:ext cx="7886700" cy="4269686"/>
          </a:xfrm>
        </p:spPr>
        <p:txBody>
          <a:bodyPr numCol="2">
            <a:normAutofit fontScale="32500" lnSpcReduction="20000"/>
          </a:bodyPr>
          <a:lstStyle/>
          <a:p>
            <a:r>
              <a:rPr lang="en-US" sz="7200" dirty="0"/>
              <a:t>What’s your cost </a:t>
            </a:r>
            <a:r>
              <a:rPr lang="en-US" sz="7200" dirty="0" smtClean="0"/>
              <a:t>for </a:t>
            </a:r>
            <a:r>
              <a:rPr lang="en-US" sz="7200" dirty="0"/>
              <a:t>going to college? </a:t>
            </a:r>
          </a:p>
          <a:p>
            <a:r>
              <a:rPr lang="en-US" sz="7200" dirty="0"/>
              <a:t>What’s your benefit from going to college? </a:t>
            </a:r>
            <a:endParaRPr lang="en-US" sz="7200" dirty="0" smtClean="0"/>
          </a:p>
          <a:p>
            <a:r>
              <a:rPr lang="en-US" sz="7200" dirty="0"/>
              <a:t>Give three examples of important trade-offs that </a:t>
            </a:r>
            <a:r>
              <a:rPr lang="en-US" sz="7200" dirty="0" smtClean="0"/>
              <a:t>you face everyday.</a:t>
            </a:r>
            <a:endParaRPr lang="en-US" sz="7200" dirty="0"/>
          </a:p>
          <a:p>
            <a:r>
              <a:rPr lang="en-US" sz="7200" dirty="0" smtClean="0"/>
              <a:t>What </a:t>
            </a:r>
            <a:r>
              <a:rPr lang="en-US" sz="7200" dirty="0"/>
              <a:t>items would you include to figure out the </a:t>
            </a:r>
            <a:r>
              <a:rPr lang="en-US" sz="7200" dirty="0" smtClean="0"/>
              <a:t>opportunity cost </a:t>
            </a:r>
            <a:r>
              <a:rPr lang="en-US" sz="7200" dirty="0"/>
              <a:t>of </a:t>
            </a:r>
            <a:r>
              <a:rPr lang="en-US" sz="7200" dirty="0" smtClean="0"/>
              <a:t> a </a:t>
            </a:r>
            <a:r>
              <a:rPr lang="en-US" sz="7200" dirty="0"/>
              <a:t>vacation </a:t>
            </a:r>
            <a:r>
              <a:rPr lang="en-US" sz="7200" dirty="0" smtClean="0"/>
              <a:t>to  Turkey?</a:t>
            </a:r>
            <a:endParaRPr lang="en-US" sz="7200" dirty="0"/>
          </a:p>
          <a:p>
            <a:r>
              <a:rPr lang="en-US" sz="7200" dirty="0" smtClean="0"/>
              <a:t>Water is important </a:t>
            </a:r>
            <a:r>
              <a:rPr lang="en-US" sz="7200" dirty="0"/>
              <a:t>for life. Is the marginal benefit of </a:t>
            </a:r>
            <a:r>
              <a:rPr lang="en-US" sz="7200" dirty="0" smtClean="0"/>
              <a:t>a glass </a:t>
            </a:r>
            <a:r>
              <a:rPr lang="en-US" sz="7200" dirty="0"/>
              <a:t>of water large or small</a:t>
            </a:r>
            <a:r>
              <a:rPr lang="en-US" sz="7200" dirty="0" smtClean="0"/>
              <a:t>?</a:t>
            </a:r>
          </a:p>
          <a:p>
            <a:pPr marL="0" indent="0">
              <a:buNone/>
            </a:pPr>
            <a:endParaRPr lang="en-US" sz="7200" dirty="0"/>
          </a:p>
          <a:p>
            <a:r>
              <a:rPr lang="en-US" sz="7200" dirty="0" smtClean="0"/>
              <a:t>Why </a:t>
            </a:r>
            <a:r>
              <a:rPr lang="en-US" sz="7200" dirty="0"/>
              <a:t>should policymakers </a:t>
            </a:r>
            <a:r>
              <a:rPr lang="en-US" sz="7200" dirty="0" smtClean="0"/>
              <a:t>in the government think </a:t>
            </a:r>
            <a:r>
              <a:rPr lang="en-US" sz="7200" dirty="0"/>
              <a:t>about incentives</a:t>
            </a:r>
            <a:r>
              <a:rPr lang="en-US" sz="7200" dirty="0" smtClean="0"/>
              <a:t>?                                                                             </a:t>
            </a:r>
          </a:p>
          <a:p>
            <a:r>
              <a:rPr lang="en-US" sz="7200" dirty="0" smtClean="0"/>
              <a:t>Why </a:t>
            </a:r>
            <a:r>
              <a:rPr lang="en-US" sz="7200" dirty="0"/>
              <a:t>isn’t trade among countries like a game </a:t>
            </a:r>
            <a:r>
              <a:rPr lang="en-US" sz="7200" dirty="0" smtClean="0"/>
              <a:t>with some </a:t>
            </a:r>
            <a:r>
              <a:rPr lang="en-US" sz="7200" dirty="0"/>
              <a:t>winners and some losers</a:t>
            </a:r>
            <a:r>
              <a:rPr lang="en-US" sz="7200" dirty="0" smtClean="0"/>
              <a:t>?</a:t>
            </a:r>
          </a:p>
          <a:p>
            <a:r>
              <a:rPr lang="en-US" sz="7200" dirty="0" smtClean="0"/>
              <a:t>Why </a:t>
            </a:r>
            <a:r>
              <a:rPr lang="en-US" sz="7200" dirty="0"/>
              <a:t>is productivity important?</a:t>
            </a:r>
          </a:p>
          <a:p>
            <a:r>
              <a:rPr lang="en-US" sz="7200" dirty="0" smtClean="0"/>
              <a:t>What </a:t>
            </a:r>
            <a:r>
              <a:rPr lang="en-US" sz="7200" dirty="0"/>
              <a:t>is inflation and what causes it?</a:t>
            </a:r>
          </a:p>
          <a:p>
            <a:r>
              <a:rPr lang="en-US" sz="7200" dirty="0" smtClean="0"/>
              <a:t>How </a:t>
            </a:r>
            <a:r>
              <a:rPr lang="en-US" sz="7200" dirty="0"/>
              <a:t>are inflation and unemployment related in </a:t>
            </a:r>
            <a:r>
              <a:rPr lang="en-US" sz="7200" dirty="0" smtClean="0"/>
              <a:t>the short </a:t>
            </a:r>
            <a:r>
              <a:rPr lang="en-US" sz="7200" dirty="0"/>
              <a:t>run?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8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7811"/>
            <a:ext cx="342473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Why should I care about economics?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79927"/>
            <a:ext cx="5144353" cy="3068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Economics affects everyone’s lives. Learning about economic concepts can help you to </a:t>
            </a:r>
            <a:r>
              <a:rPr lang="en-US" dirty="0" smtClean="0"/>
              <a:t>understand your choices, the market, the news</a:t>
            </a:r>
            <a:r>
              <a:rPr lang="en-US" dirty="0"/>
              <a:t>, make financial decisions, shape public policy, and see the world in a new way.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31" y="950941"/>
            <a:ext cx="3871036" cy="253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35"/>
            <a:ext cx="7886700" cy="1325563"/>
          </a:xfrm>
        </p:spPr>
        <p:txBody>
          <a:bodyPr/>
          <a:lstStyle/>
          <a:p>
            <a:r>
              <a:rPr lang="en-US" dirty="0" smtClean="0"/>
              <a:t>Economics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2689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/>
              <a:t>the study of scarcity, the study of how people use resources and respond to incentives, or the study of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human choice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Economics </a:t>
            </a:r>
            <a:r>
              <a:rPr lang="en-US" dirty="0"/>
              <a:t>is the social science that studies the </a:t>
            </a:r>
            <a:r>
              <a:rPr lang="en-US" dirty="0">
                <a:solidFill>
                  <a:srgbClr val="FF0000"/>
                </a:solidFill>
              </a:rPr>
              <a:t>choices</a:t>
            </a:r>
            <a:r>
              <a:rPr lang="en-US" dirty="0"/>
              <a:t> that individuals, businesses, governments, and entire societies make as they cope with </a:t>
            </a:r>
            <a:r>
              <a:rPr lang="en-US" dirty="0">
                <a:solidFill>
                  <a:srgbClr val="FF0000"/>
                </a:solidFill>
              </a:rPr>
              <a:t>scarcity</a:t>
            </a:r>
            <a:r>
              <a:rPr lang="en-US" dirty="0"/>
              <a:t> and the </a:t>
            </a:r>
            <a:r>
              <a:rPr lang="en-US" dirty="0">
                <a:solidFill>
                  <a:srgbClr val="FF0000"/>
                </a:solidFill>
              </a:rPr>
              <a:t>incentives</a:t>
            </a:r>
            <a:r>
              <a:rPr lang="en-US" dirty="0"/>
              <a:t> that influence and reconcile those choices.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ideas define the economic way of thinking: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</a:t>
            </a:r>
            <a:r>
              <a:rPr lang="en-US" dirty="0"/>
              <a:t>choice is a </a:t>
            </a:r>
            <a:r>
              <a:rPr lang="en-US" dirty="0" smtClean="0"/>
              <a:t>tradeoff because of scarcity.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People make rational choices by comparing benefits and costs.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Most </a:t>
            </a:r>
            <a:r>
              <a:rPr lang="en-US" dirty="0"/>
              <a:t>choices are “how-much” choices made at the margin.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Choices respond to incentives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Trade </a:t>
            </a:r>
            <a:r>
              <a:rPr lang="en-US" dirty="0" smtClean="0"/>
              <a:t>can </a:t>
            </a:r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e</a:t>
            </a:r>
            <a:r>
              <a:rPr lang="en-US" dirty="0" smtClean="0"/>
              <a:t>veryone </a:t>
            </a:r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o</a:t>
            </a:r>
            <a:r>
              <a:rPr lang="en-US" dirty="0" smtClean="0"/>
              <a:t>ff.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</a:t>
            </a:r>
            <a:r>
              <a:rPr lang="en-US" dirty="0" smtClean="0"/>
              <a:t>arkets are usually a good way to organize economic activity.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G</a:t>
            </a:r>
            <a:r>
              <a:rPr lang="en-US" dirty="0" smtClean="0"/>
              <a:t>overnments can sometimes improve market outcomes.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 </a:t>
            </a:r>
            <a:r>
              <a:rPr lang="en-US" dirty="0" smtClean="0"/>
              <a:t>country’s standard of living depends on its ability to produce goods and services.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Prices rise when the government prints too much money.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Society faces a short-run trade-off between inflation and unemployment.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1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choice is a tradeoff because of scarcity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get something that we </a:t>
            </a:r>
            <a:r>
              <a:rPr lang="en-US" dirty="0" smtClean="0"/>
              <a:t>like, we </a:t>
            </a:r>
            <a:r>
              <a:rPr lang="en-US" dirty="0"/>
              <a:t>usually have to give up something else that we also like. Making </a:t>
            </a:r>
            <a:r>
              <a:rPr lang="en-US" dirty="0" smtClean="0"/>
              <a:t>decisions requires </a:t>
            </a:r>
            <a:r>
              <a:rPr lang="en-US" dirty="0"/>
              <a:t>trading off one goal against another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Consider a student who must decide how to allocate her most </a:t>
            </a:r>
            <a:r>
              <a:rPr lang="en-US" sz="1800" dirty="0" smtClean="0"/>
              <a:t>valuable resource— her </a:t>
            </a:r>
            <a:r>
              <a:rPr lang="en-US" sz="1800" dirty="0"/>
              <a:t>time. She can spend all of her time studying economics, spend </a:t>
            </a:r>
            <a:r>
              <a:rPr lang="en-US" sz="1800" dirty="0" smtClean="0"/>
              <a:t>all of </a:t>
            </a:r>
            <a:r>
              <a:rPr lang="en-US" sz="1800" dirty="0"/>
              <a:t>it studying </a:t>
            </a:r>
            <a:r>
              <a:rPr lang="en-US" sz="1800" dirty="0" smtClean="0"/>
              <a:t>math, </a:t>
            </a:r>
            <a:r>
              <a:rPr lang="en-US" sz="1800" dirty="0"/>
              <a:t>or divide it between the two fields</a:t>
            </a:r>
            <a:r>
              <a:rPr lang="en-US" sz="1800" dirty="0" smtClean="0"/>
              <a:t>. Time is a scarce resource.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5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704240"/>
            <a:ext cx="78867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Scarcity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03" y="3029803"/>
            <a:ext cx="5321774" cy="25672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management of society’s resources is important because resources </a:t>
            </a:r>
            <a:r>
              <a:rPr lang="en-US" dirty="0" smtClean="0"/>
              <a:t>are scarce</a:t>
            </a:r>
            <a:r>
              <a:rPr lang="en-US" dirty="0"/>
              <a:t>. </a:t>
            </a:r>
            <a:r>
              <a:rPr lang="en-US" sz="3200" b="1" dirty="0">
                <a:solidFill>
                  <a:srgbClr val="FF0000"/>
                </a:solidFill>
              </a:rPr>
              <a:t>Scarcity </a:t>
            </a:r>
            <a:r>
              <a:rPr lang="en-US" dirty="0"/>
              <a:t>means that society has limited resources and therefore </a:t>
            </a:r>
            <a:r>
              <a:rPr lang="en-US" dirty="0" smtClean="0"/>
              <a:t>cannot produce </a:t>
            </a:r>
            <a:r>
              <a:rPr lang="en-US" dirty="0"/>
              <a:t>all the goods and services people wish to have. Just as each member </a:t>
            </a:r>
            <a:r>
              <a:rPr lang="en-US" dirty="0" smtClean="0"/>
              <a:t>of a </a:t>
            </a:r>
            <a:r>
              <a:rPr lang="en-US" dirty="0"/>
              <a:t>household cannot get everything she wants, each individual in a society </a:t>
            </a:r>
            <a:r>
              <a:rPr lang="en-US" dirty="0" smtClean="0"/>
              <a:t>cannot attain </a:t>
            </a:r>
            <a:r>
              <a:rPr lang="en-US" dirty="0"/>
              <a:t>the highest standard of living to which she might aspire.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36" y="483281"/>
            <a:ext cx="3965564" cy="244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7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14" y="1689311"/>
            <a:ext cx="358794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People </a:t>
            </a:r>
            <a:r>
              <a:rPr lang="en-US" sz="4000" dirty="0"/>
              <a:t>make rational choices by comparing benefits and costs.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807842"/>
            <a:ext cx="7886700" cy="3778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Because people face trade-offs, making decisions requires comparing the </a:t>
            </a:r>
            <a:r>
              <a:rPr lang="en-US" dirty="0" smtClean="0"/>
              <a:t>costs and </a:t>
            </a:r>
            <a:r>
              <a:rPr lang="en-US" dirty="0"/>
              <a:t>benefits of alternative courses of action. In many cases, however, the cost </a:t>
            </a:r>
            <a:r>
              <a:rPr lang="en-US" dirty="0" smtClean="0"/>
              <a:t>of an </a:t>
            </a:r>
            <a:r>
              <a:rPr lang="en-US" dirty="0"/>
              <a:t>action is not as obvious as it might first appear.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5" r="12985" b="4693"/>
          <a:stretch/>
        </p:blipFill>
        <p:spPr>
          <a:xfrm>
            <a:off x="4544704" y="751261"/>
            <a:ext cx="3473355" cy="26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5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51" y="186483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Opportunity </a:t>
            </a:r>
            <a:br>
              <a:rPr lang="en-US" b="1" dirty="0" smtClean="0"/>
            </a:br>
            <a:r>
              <a:rPr lang="en-US" b="1" dirty="0" smtClean="0"/>
              <a:t>Cost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72" y="4067149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opportunity cost of something is the highest-valued alternative that must be given up to get it.</a:t>
            </a:r>
          </a:p>
          <a:p>
            <a:pPr marL="0" indent="0">
              <a:buNone/>
            </a:pPr>
            <a:r>
              <a:rPr lang="en-US" dirty="0"/>
              <a:t>What is your opportunity cost of going to a </a:t>
            </a:r>
            <a:r>
              <a:rPr lang="en-US" dirty="0" smtClean="0"/>
              <a:t>café with friends?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668" y="1328869"/>
            <a:ext cx="4540204" cy="25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53537"/>
      </p:ext>
    </p:extLst>
  </p:cSld>
  <p:clrMapOvr>
    <a:masterClrMapping/>
  </p:clrMapOvr>
</p:sld>
</file>

<file path=ppt/theme/theme1.xml><?xml version="1.0" encoding="utf-8"?>
<a:theme xmlns:a="http://schemas.openxmlformats.org/drawingml/2006/main" name="Eco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1482</Words>
  <Application>Microsoft Office PowerPoint</Application>
  <PresentationFormat>On-screen Show (4:3)</PresentationFormat>
  <Paragraphs>99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PalatinoLTStd-Italic</vt:lpstr>
      <vt:lpstr>PalatinoLTStd-Roman</vt:lpstr>
      <vt:lpstr>TradeGothicLTStd-BdCn20</vt:lpstr>
      <vt:lpstr>Econ Theme</vt:lpstr>
      <vt:lpstr>       Introduction to Economics Chapter 1: What’s Economics?  </vt:lpstr>
      <vt:lpstr>PowerPoint Presentation</vt:lpstr>
      <vt:lpstr>Why should I care about economics? </vt:lpstr>
      <vt:lpstr>Economics </vt:lpstr>
      <vt:lpstr>Key ideas define the economic way of thinking: </vt:lpstr>
      <vt:lpstr>A choice is a tradeoff because of scarcity</vt:lpstr>
      <vt:lpstr>Scarcity </vt:lpstr>
      <vt:lpstr> People make rational choices by comparing benefits and costs. </vt:lpstr>
      <vt:lpstr>Opportunity  Cost </vt:lpstr>
      <vt:lpstr> Most choices are “how-much” choices made at the margin. </vt:lpstr>
      <vt:lpstr>Choices Respond to Incentives </vt:lpstr>
      <vt:lpstr>Trade Can Make Everyone Better Off</vt:lpstr>
      <vt:lpstr>Markets Are Usually a Good Way to Organize Economic Activity</vt:lpstr>
      <vt:lpstr>Governments Can Sometimes Improve Market Outcomes</vt:lpstr>
      <vt:lpstr>A Country’s Standard of Living Depends on Its Ability to Produce Goods and Services</vt:lpstr>
      <vt:lpstr>Prices Rise When the Government Prints Too Much Money</vt:lpstr>
      <vt:lpstr>Society Faces a Short-Run Trade-off between Inflation and Unemployment</vt:lpstr>
      <vt:lpstr> Economics divides in two main parts:   Microeconomics Macroeconomics </vt:lpstr>
      <vt:lpstr>PowerPoint Presentation</vt:lpstr>
      <vt:lpstr>Question Bank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khadija Alaa</dc:creator>
  <cp:lastModifiedBy>khadija Alaa</cp:lastModifiedBy>
  <cp:revision>134</cp:revision>
  <dcterms:created xsi:type="dcterms:W3CDTF">2018-10-08T09:14:37Z</dcterms:created>
  <dcterms:modified xsi:type="dcterms:W3CDTF">2019-04-18T07:45:08Z</dcterms:modified>
</cp:coreProperties>
</file>