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31"/>
  </p:notesMasterIdLst>
  <p:sldIdLst>
    <p:sldId id="276" r:id="rId3"/>
    <p:sldId id="275" r:id="rId4"/>
    <p:sldId id="274" r:id="rId5"/>
    <p:sldId id="280" r:id="rId6"/>
    <p:sldId id="284" r:id="rId7"/>
    <p:sldId id="319" r:id="rId8"/>
    <p:sldId id="285" r:id="rId9"/>
    <p:sldId id="286" r:id="rId10"/>
    <p:sldId id="288" r:id="rId11"/>
    <p:sldId id="293" r:id="rId12"/>
    <p:sldId id="294" r:id="rId13"/>
    <p:sldId id="295" r:id="rId14"/>
    <p:sldId id="300" r:id="rId15"/>
    <p:sldId id="302" r:id="rId16"/>
    <p:sldId id="311" r:id="rId17"/>
    <p:sldId id="312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6" r:id="rId26"/>
    <p:sldId id="313" r:id="rId27"/>
    <p:sldId id="318" r:id="rId28"/>
    <p:sldId id="268" r:id="rId29"/>
    <p:sldId id="270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70C3B-12F3-4F0F-BBBA-0B9A65474A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BA30-B362-4A33-A795-2E35924C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4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184CC8-2732-446F-A604-D0DE39A382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1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130B2-275E-45CA-8970-787C0834A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E4B6-8B7E-4C3B-ABCD-13A0AD82B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35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049E8-6AD7-4913-A4FA-F191A922C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22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E7F3C-2B98-4A74-86FF-FDEBD20F3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28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2AC64-808F-44F2-A964-F12F43AB2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213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09069-402F-4D76-BF8E-6EB851461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137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A1258-86C9-4922-9535-3465F6063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7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10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45D1D-1CAD-49F2-8DE0-02A442ABB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32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5190F-2AB1-4EF1-8B44-8769A5A8F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04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153E7-E547-4A02-B340-B9C866ADA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33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6B1078-FCAD-4C6E-B313-82E296B6E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95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6D4587-C0B3-4279-8935-3CA3D18987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08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5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26839053-D264-48AD-A2D2-A4DD18F29A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Relationship Id="rId1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8.png"/><Relationship Id="rId12" Type="http://schemas.openxmlformats.org/officeDocument/2006/relationships/image" Target="../media/image4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22.png"/><Relationship Id="rId5" Type="http://schemas.openxmlformats.org/officeDocument/2006/relationships/image" Target="../media/image38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g"/><Relationship Id="rId4" Type="http://schemas.openxmlformats.org/officeDocument/2006/relationships/image" Target="../media/image44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7869428" cy="3370153"/>
          </a:xfrm>
        </p:spPr>
        <p:txBody>
          <a:bodyPr/>
          <a:lstStyle/>
          <a:p>
            <a:pPr algn="r"/>
            <a:r>
              <a:rPr lang="en-US" dirty="0"/>
              <a:t>Chapter </a:t>
            </a:r>
            <a:r>
              <a:rPr lang="en-US" dirty="0" smtClean="0"/>
              <a:t>-2</a:t>
            </a:r>
            <a:r>
              <a:rPr lang="en-US" dirty="0"/>
              <a:t/>
            </a:r>
            <a:br>
              <a:rPr lang="en-US" dirty="0"/>
            </a:br>
            <a:r>
              <a:rPr lang="en-US" sz="7200" dirty="0"/>
              <a:t>Gender and Family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Mohsin</a:t>
            </a:r>
            <a:r>
              <a:rPr lang="en-US" dirty="0"/>
              <a:t> Uddin</a:t>
            </a:r>
          </a:p>
        </p:txBody>
      </p:sp>
    </p:spTree>
    <p:extLst>
      <p:ext uri="{BB962C8B-B14F-4D97-AF65-F5344CB8AC3E}">
        <p14:creationId xmlns:p14="http://schemas.microsoft.com/office/powerpoint/2010/main" val="3092747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Sex and Gender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30725"/>
          </a:xfrm>
        </p:spPr>
        <p:txBody>
          <a:bodyPr/>
          <a:lstStyle/>
          <a:p>
            <a:r>
              <a:rPr lang="en-US" altLang="en-US"/>
              <a:t>Sex:  Biological </a:t>
            </a:r>
          </a:p>
          <a:p>
            <a:r>
              <a:rPr lang="en-US" altLang="en-US"/>
              <a:t>Gender:  Social/Symbolic</a:t>
            </a:r>
          </a:p>
          <a:p>
            <a:pPr lvl="1"/>
            <a:r>
              <a:rPr lang="en-US" altLang="en-US" sz="2400"/>
              <a:t>Expectations made clear by culture/religious values</a:t>
            </a:r>
          </a:p>
          <a:p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 lvl="2"/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2743200"/>
            <a:ext cx="3429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Boys: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Tough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Physical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Powerful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Confident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876800" y="2743200"/>
            <a:ext cx="3429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Girls: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Feminine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Modest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Obedient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Caring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05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Sex and Gender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30725"/>
          </a:xfrm>
        </p:spPr>
        <p:txBody>
          <a:bodyPr/>
          <a:lstStyle/>
          <a:p>
            <a:r>
              <a:rPr lang="en-US" altLang="en-US" dirty="0"/>
              <a:t>Deviation = negative reactions</a:t>
            </a:r>
          </a:p>
          <a:p>
            <a:pPr lvl="1"/>
            <a:r>
              <a:rPr lang="en-US" altLang="en-US" dirty="0" smtClean="0"/>
              <a:t>Collectivist/Individualistic</a:t>
            </a:r>
            <a:endParaRPr lang="en-US" alt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2743200"/>
            <a:ext cx="3429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Boys: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Tough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Physical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876800" y="2743200"/>
            <a:ext cx="3429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Girls: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Feminine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Modest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96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All In The Family :  Gender Roles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4530725"/>
          </a:xfrm>
        </p:spPr>
        <p:txBody>
          <a:bodyPr/>
          <a:lstStyle/>
          <a:p>
            <a:pPr lvl="1"/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endParaRPr lang="en-US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1066800"/>
            <a:ext cx="8382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22350" marR="0" lvl="2" indent="-3508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17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1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Cultural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66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022350" marR="0" lvl="2" indent="-3508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Men:  Task functions/superior gender</a:t>
            </a:r>
          </a:p>
          <a:p>
            <a:pPr marL="1339850" marR="0" lvl="3" indent="-315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Dominant role/Income earner/Undisputed authority</a:t>
            </a:r>
          </a:p>
          <a:p>
            <a:pPr marL="1339850" marR="0" lvl="3" indent="-315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Oldest son assumes authority in absence of father</a:t>
            </a:r>
          </a:p>
          <a:p>
            <a:pPr marL="1339850" marR="0" lvl="3" indent="-315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022350" marR="0" lvl="2" indent="-3508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Female: Social and cultural tasks/subservient gender</a:t>
            </a:r>
          </a:p>
          <a:p>
            <a:pPr marL="1339850" marR="0" lvl="3" indent="-315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Domestic role/Need protection</a:t>
            </a:r>
          </a:p>
          <a:p>
            <a:pPr marL="1339850" marR="0" lvl="3" indent="-315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Sacrifice self for family</a:t>
            </a:r>
          </a:p>
          <a:p>
            <a:pPr marL="669925" marR="0" lvl="1" indent="-3254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88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Status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/>
              <a:t>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Status </a:t>
            </a:r>
            <a:r>
              <a:rPr lang="en-US" altLang="en-US" sz="1900" dirty="0"/>
              <a:t>is a position in society that carries with it certain distinct behaviors and abilities. 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solidFill>
                  <a:schemeClr val="accent2"/>
                </a:solidFill>
              </a:rPr>
              <a:t>High Status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Age/Beauty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Position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Talent (celebrities)</a:t>
            </a:r>
          </a:p>
          <a:p>
            <a:pPr>
              <a:lnSpc>
                <a:spcPct val="80000"/>
              </a:lnSpc>
            </a:pPr>
            <a:r>
              <a:rPr lang="en-US" altLang="en-US" sz="1900" dirty="0">
                <a:solidFill>
                  <a:schemeClr val="accent2"/>
                </a:solidFill>
              </a:rPr>
              <a:t>Low Status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Age/Beauty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Gender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Introverted/Social </a:t>
            </a:r>
            <a:r>
              <a:rPr lang="en-US" altLang="en-US" sz="1700" dirty="0" smtClean="0">
                <a:solidFill>
                  <a:schemeClr val="accent2"/>
                </a:solidFill>
              </a:rPr>
              <a:t>nervousness</a:t>
            </a:r>
            <a:endParaRPr lang="en-US" altLang="en-US" sz="1700" dirty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Position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solidFill>
                  <a:schemeClr val="accent2"/>
                </a:solidFill>
              </a:rPr>
              <a:t>Cultural hierarchy application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Men = high status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700" dirty="0">
                <a:solidFill>
                  <a:schemeClr val="accent2"/>
                </a:solidFill>
              </a:rPr>
              <a:t>Women = low status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81000" y="1219200"/>
            <a:ext cx="8340725" cy="0"/>
          </a:xfrm>
          <a:prstGeom prst="line">
            <a:avLst/>
          </a:prstGeom>
          <a:noFill/>
          <a:ln w="9525">
            <a:solidFill>
              <a:srgbClr val="F3A2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766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Gender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Gender </a:t>
            </a:r>
            <a:r>
              <a:rPr lang="en-US" altLang="en-US" i="1" dirty="0"/>
              <a:t>is</a:t>
            </a:r>
            <a:r>
              <a:rPr lang="en-US" altLang="en-US" dirty="0"/>
              <a:t> part of culture</a:t>
            </a:r>
          </a:p>
          <a:p>
            <a:pPr lvl="1"/>
            <a:r>
              <a:rPr lang="en-US" altLang="en-US" i="1" dirty="0"/>
              <a:t>has its own</a:t>
            </a:r>
            <a:r>
              <a:rPr lang="en-US" altLang="en-US" dirty="0"/>
              <a:t> culture</a:t>
            </a:r>
          </a:p>
          <a:p>
            <a:pPr lvl="1"/>
            <a:r>
              <a:rPr lang="en-US" altLang="en-US" dirty="0"/>
              <a:t>gender </a:t>
            </a:r>
            <a:r>
              <a:rPr lang="en-US" altLang="en-US" b="1" dirty="0"/>
              <a:t>norms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Gender as status: </a:t>
            </a:r>
          </a:p>
          <a:p>
            <a:pPr lvl="1"/>
            <a:r>
              <a:rPr lang="en-US" altLang="en-US" dirty="0"/>
              <a:t>"tomboys</a:t>
            </a:r>
            <a:r>
              <a:rPr lang="en-US" altLang="en-US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867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African American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altLang="en-US" dirty="0"/>
              <a:t>Matriarchal society</a:t>
            </a:r>
          </a:p>
          <a:p>
            <a:pPr lvl="1"/>
            <a:r>
              <a:rPr lang="en-US" altLang="en-US" dirty="0"/>
              <a:t>Mother is both wage earner and nurturer</a:t>
            </a:r>
          </a:p>
          <a:p>
            <a:pPr lvl="1"/>
            <a:r>
              <a:rPr lang="en-US" altLang="en-US" dirty="0"/>
              <a:t>Mother-Son relationship</a:t>
            </a:r>
          </a:p>
          <a:p>
            <a:pPr lvl="1"/>
            <a:r>
              <a:rPr lang="en-US" altLang="en-US" dirty="0"/>
              <a:t>Reasons:</a:t>
            </a:r>
          </a:p>
          <a:p>
            <a:pPr lvl="2"/>
            <a:r>
              <a:rPr lang="en-US" altLang="en-US" dirty="0"/>
              <a:t>Slavery</a:t>
            </a:r>
          </a:p>
          <a:p>
            <a:pPr lvl="2"/>
            <a:r>
              <a:rPr lang="en-US" altLang="en-US" dirty="0" smtClean="0"/>
              <a:t>Crime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256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Mexican/Mexican American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Patriarchal Society</a:t>
            </a:r>
          </a:p>
          <a:p>
            <a:pPr lvl="1"/>
            <a:r>
              <a:rPr lang="en-US" altLang="en-US" dirty="0"/>
              <a:t>Cultural ties strong</a:t>
            </a:r>
          </a:p>
          <a:p>
            <a:pPr lvl="1"/>
            <a:r>
              <a:rPr lang="en-US" altLang="en-US" dirty="0"/>
              <a:t>Father dominant over home</a:t>
            </a:r>
          </a:p>
          <a:p>
            <a:pPr lvl="1"/>
            <a:r>
              <a:rPr lang="en-US" altLang="en-US" dirty="0"/>
              <a:t>Mother takes care of home</a:t>
            </a:r>
          </a:p>
          <a:p>
            <a:pPr lvl="1"/>
            <a:r>
              <a:rPr lang="en-US" altLang="en-US" dirty="0"/>
              <a:t>Children in hierarchy</a:t>
            </a:r>
          </a:p>
          <a:p>
            <a:pPr lvl="2"/>
            <a:r>
              <a:rPr lang="en-US" altLang="en-US" dirty="0"/>
              <a:t>Oldest son</a:t>
            </a:r>
          </a:p>
          <a:p>
            <a:pPr lvl="2"/>
            <a:r>
              <a:rPr lang="en-US" altLang="en-US" dirty="0"/>
              <a:t>Oldest daughter</a:t>
            </a:r>
          </a:p>
          <a:p>
            <a:pPr lvl="1"/>
            <a:r>
              <a:rPr lang="en-US" altLang="en-US" dirty="0"/>
              <a:t>Social forces impact children/culture</a:t>
            </a:r>
          </a:p>
          <a:p>
            <a:pPr lvl="1"/>
            <a:r>
              <a:rPr lang="en-US" altLang="en-US" dirty="0"/>
              <a:t>3 generation rule for immigration</a:t>
            </a:r>
          </a:p>
        </p:txBody>
      </p:sp>
    </p:spTree>
    <p:extLst>
      <p:ext uri="{BB962C8B-B14F-4D97-AF65-F5344CB8AC3E}">
        <p14:creationId xmlns:p14="http://schemas.microsoft.com/office/powerpoint/2010/main" val="2294503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916" y="772668"/>
            <a:ext cx="373379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319" y="630936"/>
            <a:ext cx="7498080" cy="595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15911" y="950975"/>
            <a:ext cx="1249679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08976" y="950975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5319" y="1271016"/>
            <a:ext cx="981456" cy="5958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0160" y="1271016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916" y="1796795"/>
            <a:ext cx="373379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5319" y="1655064"/>
            <a:ext cx="7796783" cy="595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95488" y="1655064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5319" y="2039111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6565" y="3402607"/>
            <a:ext cx="7654290" cy="223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222885" indent="-256540" algn="just">
              <a:lnSpc>
                <a:spcPct val="100000"/>
              </a:lnSpc>
              <a:spcBef>
                <a:spcPts val="100"/>
              </a:spcBef>
            </a:pPr>
            <a:r>
              <a:rPr sz="1250" spc="2195" dirty="0">
                <a:solidFill>
                  <a:srgbClr val="002060"/>
                </a:solidFill>
                <a:latin typeface="Wingdings"/>
                <a:cs typeface="Wingdings"/>
              </a:rPr>
              <a:t></a:t>
            </a:r>
            <a:r>
              <a:rPr sz="1250" spc="219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002060"/>
                </a:solidFill>
                <a:latin typeface="Times New Roman"/>
                <a:cs typeface="Times New Roman"/>
              </a:rPr>
              <a:t>Family </a:t>
            </a:r>
            <a:r>
              <a:rPr sz="2800" spc="45" dirty="0">
                <a:solidFill>
                  <a:srgbClr val="002060"/>
                </a:solidFill>
                <a:latin typeface="Times New Roman"/>
                <a:cs typeface="Times New Roman"/>
              </a:rPr>
              <a:t>is </a:t>
            </a:r>
            <a:r>
              <a:rPr sz="2800" spc="110" dirty="0">
                <a:solidFill>
                  <a:srgbClr val="002060"/>
                </a:solidFill>
                <a:latin typeface="Times New Roman"/>
                <a:cs typeface="Times New Roman"/>
              </a:rPr>
              <a:t>one </a:t>
            </a:r>
            <a:r>
              <a:rPr sz="2800" spc="45" dirty="0">
                <a:solidFill>
                  <a:srgbClr val="002060"/>
                </a:solidFill>
                <a:latin typeface="Times New Roman"/>
                <a:cs typeface="Times New Roman"/>
              </a:rPr>
              <a:t>of </a:t>
            </a:r>
            <a:r>
              <a:rPr sz="2800" spc="110" dirty="0">
                <a:solidFill>
                  <a:srgbClr val="002060"/>
                </a:solidFill>
                <a:latin typeface="Times New Roman"/>
                <a:cs typeface="Times New Roman"/>
              </a:rPr>
              <a:t>the </a:t>
            </a:r>
            <a:r>
              <a:rPr sz="2800" spc="130" dirty="0">
                <a:solidFill>
                  <a:srgbClr val="002060"/>
                </a:solidFill>
                <a:latin typeface="Times New Roman"/>
                <a:cs typeface="Times New Roman"/>
              </a:rPr>
              <a:t>primary </a:t>
            </a:r>
            <a:r>
              <a:rPr sz="2800" spc="80" dirty="0">
                <a:solidFill>
                  <a:srgbClr val="002060"/>
                </a:solidFill>
                <a:latin typeface="Times New Roman"/>
                <a:cs typeface="Times New Roman"/>
              </a:rPr>
              <a:t>places </a:t>
            </a:r>
            <a:r>
              <a:rPr sz="2800" spc="135" dirty="0">
                <a:solidFill>
                  <a:srgbClr val="002060"/>
                </a:solidFill>
                <a:latin typeface="Times New Roman"/>
                <a:cs typeface="Times New Roman"/>
              </a:rPr>
              <a:t>where </a:t>
            </a:r>
            <a:r>
              <a:rPr sz="2800" spc="110" dirty="0">
                <a:solidFill>
                  <a:srgbClr val="002060"/>
                </a:solidFill>
                <a:latin typeface="Times New Roman"/>
                <a:cs typeface="Times New Roman"/>
              </a:rPr>
              <a:t>people </a:t>
            </a:r>
            <a:r>
              <a:rPr sz="2800" spc="105" dirty="0">
                <a:solidFill>
                  <a:srgbClr val="002060"/>
                </a:solidFill>
                <a:latin typeface="Times New Roman"/>
                <a:cs typeface="Times New Roman"/>
              </a:rPr>
              <a:t>are  </a:t>
            </a:r>
            <a:r>
              <a:rPr sz="2800" spc="-30" dirty="0">
                <a:solidFill>
                  <a:srgbClr val="002060"/>
                </a:solidFill>
                <a:latin typeface="Times New Roman"/>
                <a:cs typeface="Times New Roman"/>
              </a:rPr>
              <a:t>taught </a:t>
            </a:r>
            <a:r>
              <a:rPr sz="2800" spc="130" dirty="0">
                <a:solidFill>
                  <a:srgbClr val="002060"/>
                </a:solidFill>
                <a:latin typeface="Times New Roman"/>
                <a:cs typeface="Times New Roman"/>
              </a:rPr>
              <a:t>about </a:t>
            </a:r>
            <a:r>
              <a:rPr sz="2800" spc="95" dirty="0">
                <a:solidFill>
                  <a:srgbClr val="002060"/>
                </a:solidFill>
                <a:latin typeface="Times New Roman"/>
                <a:cs typeface="Times New Roman"/>
              </a:rPr>
              <a:t>gender, </a:t>
            </a:r>
            <a:r>
              <a:rPr sz="2800" spc="130" dirty="0">
                <a:solidFill>
                  <a:srgbClr val="002060"/>
                </a:solidFill>
                <a:latin typeface="Times New Roman"/>
                <a:cs typeface="Times New Roman"/>
              </a:rPr>
              <a:t>gender </a:t>
            </a:r>
            <a:r>
              <a:rPr sz="2800" spc="80" dirty="0">
                <a:solidFill>
                  <a:srgbClr val="002060"/>
                </a:solidFill>
                <a:latin typeface="Times New Roman"/>
                <a:cs typeface="Times New Roman"/>
              </a:rPr>
              <a:t>roles </a:t>
            </a:r>
            <a:r>
              <a:rPr sz="2800" spc="175" dirty="0">
                <a:solidFill>
                  <a:srgbClr val="002060"/>
                </a:solidFill>
                <a:latin typeface="Times New Roman"/>
                <a:cs typeface="Times New Roman"/>
              </a:rPr>
              <a:t>and </a:t>
            </a:r>
            <a:r>
              <a:rPr sz="2800" spc="130" dirty="0">
                <a:solidFill>
                  <a:srgbClr val="002060"/>
                </a:solidFill>
                <a:latin typeface="Times New Roman"/>
                <a:cs typeface="Times New Roman"/>
              </a:rPr>
              <a:t>gender </a:t>
            </a:r>
            <a:r>
              <a:rPr sz="2800" spc="75" dirty="0">
                <a:solidFill>
                  <a:srgbClr val="002060"/>
                </a:solidFill>
                <a:latin typeface="Times New Roman"/>
                <a:cs typeface="Times New Roman"/>
              </a:rPr>
              <a:t>socialization  </a:t>
            </a:r>
            <a:r>
              <a:rPr sz="2800" spc="90" dirty="0">
                <a:solidFill>
                  <a:srgbClr val="002060"/>
                </a:solidFill>
                <a:latin typeface="Times New Roman"/>
                <a:cs typeface="Times New Roman"/>
              </a:rPr>
              <a:t>(Risman</a:t>
            </a:r>
            <a:r>
              <a:rPr sz="2800" spc="7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2060"/>
                </a:solidFill>
                <a:latin typeface="Times New Roman"/>
                <a:cs typeface="Times New Roman"/>
              </a:rPr>
              <a:t>1998)</a:t>
            </a: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250" spc="2195" dirty="0">
                <a:solidFill>
                  <a:srgbClr val="002060"/>
                </a:solidFill>
                <a:latin typeface="Wingdings"/>
                <a:cs typeface="Wingdings"/>
              </a:rPr>
              <a:t></a:t>
            </a:r>
            <a:r>
              <a:rPr sz="1250" spc="4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002060"/>
                </a:solidFill>
                <a:latin typeface="Times New Roman"/>
                <a:cs typeface="Times New Roman"/>
              </a:rPr>
              <a:t>Gender</a:t>
            </a:r>
            <a:r>
              <a:rPr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45" dirty="0">
                <a:solidFill>
                  <a:srgbClr val="002060"/>
                </a:solidFill>
                <a:latin typeface="Times New Roman"/>
                <a:cs typeface="Times New Roman"/>
              </a:rPr>
              <a:t>is</a:t>
            </a:r>
            <a:r>
              <a:rPr sz="28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002060"/>
                </a:solidFill>
                <a:latin typeface="Times New Roman"/>
                <a:cs typeface="Times New Roman"/>
              </a:rPr>
              <a:t>learned</a:t>
            </a:r>
            <a:r>
              <a:rPr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002060"/>
                </a:solidFill>
                <a:latin typeface="Times New Roman"/>
                <a:cs typeface="Times New Roman"/>
              </a:rPr>
              <a:t>at</a:t>
            </a:r>
            <a:r>
              <a:rPr sz="28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8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002060"/>
                </a:solidFill>
                <a:latin typeface="Times New Roman"/>
                <a:cs typeface="Times New Roman"/>
              </a:rPr>
              <a:t>young</a:t>
            </a:r>
            <a:r>
              <a:rPr sz="2800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002060"/>
                </a:solidFill>
                <a:latin typeface="Times New Roman"/>
                <a:cs typeface="Times New Roman"/>
              </a:rPr>
              <a:t>age</a:t>
            </a:r>
            <a:r>
              <a:rPr sz="28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2060"/>
                </a:solidFill>
                <a:latin typeface="Times New Roman"/>
                <a:cs typeface="Times New Roman"/>
              </a:rPr>
              <a:t>and</a:t>
            </a:r>
            <a:r>
              <a:rPr sz="28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002060"/>
                </a:solidFill>
                <a:latin typeface="Times New Roman"/>
                <a:cs typeface="Times New Roman"/>
              </a:rPr>
              <a:t>begins</a:t>
            </a:r>
            <a:r>
              <a:rPr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within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60" dirty="0">
                <a:solidFill>
                  <a:srgbClr val="FFFFFF"/>
                </a:solidFill>
                <a:latin typeface="Times New Roman"/>
                <a:cs typeface="Times New Roman"/>
              </a:rPr>
              <a:t>family</a:t>
            </a:r>
            <a:r>
              <a:rPr sz="2100" spc="-26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5319" y="27709"/>
            <a:ext cx="7598111" cy="29908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715" y="1944623"/>
            <a:ext cx="373380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9119" y="1802892"/>
            <a:ext cx="2962656" cy="595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9119" y="2122932"/>
            <a:ext cx="3424428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46932" y="2122932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4715" y="2648711"/>
            <a:ext cx="373380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119" y="2506979"/>
            <a:ext cx="3549396" cy="5958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9119" y="2827020"/>
            <a:ext cx="1743456" cy="595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5960" y="2827020"/>
            <a:ext cx="423672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4715" y="3352800"/>
            <a:ext cx="373380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19" y="3211067"/>
            <a:ext cx="3358896" cy="595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19" y="3531108"/>
            <a:ext cx="2363724" cy="5958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86227" y="3531108"/>
            <a:ext cx="423672" cy="595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4715" y="4056888"/>
            <a:ext cx="373380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9119" y="3915155"/>
            <a:ext cx="3747516" cy="5958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9119" y="4235196"/>
            <a:ext cx="3115056" cy="5958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119" y="4555235"/>
            <a:ext cx="2090927" cy="5958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13432" y="4555235"/>
            <a:ext cx="423671" cy="595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119" y="4939284"/>
            <a:ext cx="423672" cy="595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35880" y="2138425"/>
            <a:ext cx="3606800" cy="3041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815" marR="26289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600" spc="-7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002060"/>
                </a:solidFill>
                <a:latin typeface="Times New Roman"/>
                <a:cs typeface="Times New Roman"/>
              </a:rPr>
              <a:t>A </a:t>
            </a:r>
            <a:r>
              <a:rPr sz="2800" spc="150" dirty="0">
                <a:solidFill>
                  <a:srgbClr val="002060"/>
                </a:solidFill>
                <a:latin typeface="Times New Roman"/>
                <a:cs typeface="Times New Roman"/>
              </a:rPr>
              <a:t>group </a:t>
            </a:r>
            <a:r>
              <a:rPr sz="2800" spc="80" dirty="0">
                <a:solidFill>
                  <a:srgbClr val="002060"/>
                </a:solidFill>
                <a:latin typeface="Times New Roman"/>
                <a:cs typeface="Times New Roman"/>
              </a:rPr>
              <a:t>consisting </a:t>
            </a:r>
            <a:r>
              <a:rPr sz="2800" spc="45" dirty="0">
                <a:solidFill>
                  <a:srgbClr val="002060"/>
                </a:solidFill>
                <a:latin typeface="Times New Roman"/>
                <a:cs typeface="Times New Roman"/>
              </a:rPr>
              <a:t>of  </a:t>
            </a:r>
            <a:r>
              <a:rPr sz="2800" spc="120" dirty="0">
                <a:solidFill>
                  <a:srgbClr val="002060"/>
                </a:solidFill>
                <a:latin typeface="Times New Roman"/>
                <a:cs typeface="Times New Roman"/>
              </a:rPr>
              <a:t>parents </a:t>
            </a:r>
            <a:r>
              <a:rPr sz="2800" spc="170" dirty="0">
                <a:solidFill>
                  <a:srgbClr val="002060"/>
                </a:solidFill>
                <a:latin typeface="Times New Roman"/>
                <a:cs typeface="Times New Roman"/>
              </a:rPr>
              <a:t>and </a:t>
            </a:r>
            <a:r>
              <a:rPr sz="2800" spc="95" dirty="0">
                <a:solidFill>
                  <a:srgbClr val="002060"/>
                </a:solidFill>
                <a:latin typeface="Times New Roman"/>
                <a:cs typeface="Times New Roman"/>
              </a:rPr>
              <a:t>their</a:t>
            </a:r>
            <a:r>
              <a:rPr sz="2800" spc="-3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spc="1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children</a:t>
            </a:r>
            <a:endParaRPr lang="en-US" sz="2800" spc="1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7815" marR="26289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spc="120" dirty="0" smtClean="0">
                <a:solidFill>
                  <a:srgbClr val="002060"/>
                </a:solidFill>
                <a:latin typeface="Times New Roman"/>
                <a:cs typeface="Times New Roman"/>
              </a:rPr>
              <a:t>United </a:t>
            </a:r>
            <a:r>
              <a:rPr sz="2800" spc="114" dirty="0">
                <a:solidFill>
                  <a:srgbClr val="002060"/>
                </a:solidFill>
                <a:latin typeface="Times New Roman"/>
                <a:cs typeface="Times New Roman"/>
              </a:rPr>
              <a:t>by </a:t>
            </a:r>
            <a:r>
              <a:rPr sz="2800" spc="100" dirty="0">
                <a:solidFill>
                  <a:srgbClr val="002060"/>
                </a:solidFill>
                <a:latin typeface="Times New Roman"/>
                <a:cs typeface="Times New Roman"/>
              </a:rPr>
              <a:t>marriage, </a:t>
            </a:r>
            <a:endParaRPr lang="en-US" sz="1600" spc="2195" dirty="0">
              <a:solidFill>
                <a:srgbClr val="002060"/>
              </a:solidFill>
              <a:latin typeface="Wingdings"/>
              <a:cs typeface="Times New Roman"/>
            </a:endParaRPr>
          </a:p>
          <a:p>
            <a:pPr marL="297815" marR="26289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spc="90" dirty="0" smtClean="0">
                <a:solidFill>
                  <a:srgbClr val="002060"/>
                </a:solidFill>
                <a:latin typeface="Times New Roman"/>
                <a:cs typeface="Times New Roman"/>
              </a:rPr>
              <a:t>There </a:t>
            </a:r>
            <a:r>
              <a:rPr sz="2800" spc="105" dirty="0">
                <a:solidFill>
                  <a:srgbClr val="002060"/>
                </a:solidFill>
                <a:latin typeface="Times New Roman"/>
                <a:cs typeface="Times New Roman"/>
              </a:rPr>
              <a:t>are </a:t>
            </a:r>
            <a:r>
              <a:rPr sz="2800" spc="155" dirty="0">
                <a:solidFill>
                  <a:srgbClr val="002060"/>
                </a:solidFill>
                <a:latin typeface="Times New Roman"/>
                <a:cs typeface="Times New Roman"/>
              </a:rPr>
              <a:t>many </a:t>
            </a:r>
            <a:r>
              <a:rPr lang="en-US" sz="2800" spc="155" dirty="0" smtClean="0">
                <a:solidFill>
                  <a:srgbClr val="002060"/>
                </a:solidFill>
                <a:latin typeface="Times New Roman"/>
                <a:cs typeface="Times New Roman"/>
              </a:rPr>
              <a:t>family </a:t>
            </a:r>
            <a:r>
              <a:rPr sz="2800" spc="105" dirty="0" smtClean="0">
                <a:solidFill>
                  <a:srgbClr val="002060"/>
                </a:solidFill>
                <a:latin typeface="Times New Roman"/>
                <a:cs typeface="Times New Roman"/>
              </a:rPr>
              <a:t>structures</a:t>
            </a:r>
            <a:endParaRPr sz="2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821423" y="230124"/>
            <a:ext cx="963168" cy="13670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078547" y="411065"/>
            <a:ext cx="637730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00" b="1" spc="190" dirty="0">
                <a:solidFill>
                  <a:srgbClr val="002060"/>
                </a:solidFill>
              </a:rPr>
              <a:t>Family </a:t>
            </a:r>
            <a:r>
              <a:rPr sz="4800" b="1" spc="110" dirty="0">
                <a:solidFill>
                  <a:srgbClr val="002060"/>
                </a:solidFill>
              </a:rPr>
              <a:t>is </a:t>
            </a:r>
            <a:r>
              <a:rPr sz="4800" b="1" spc="335" dirty="0">
                <a:solidFill>
                  <a:srgbClr val="002060"/>
                </a:solidFill>
              </a:rPr>
              <a:t>an</a:t>
            </a:r>
            <a:r>
              <a:rPr sz="4800" b="1" spc="-360" dirty="0">
                <a:solidFill>
                  <a:srgbClr val="002060"/>
                </a:solidFill>
              </a:rPr>
              <a:t> </a:t>
            </a:r>
            <a:r>
              <a:rPr sz="4800" b="1" spc="229" dirty="0">
                <a:solidFill>
                  <a:srgbClr val="002060"/>
                </a:solidFill>
              </a:rPr>
              <a:t>institution</a:t>
            </a:r>
          </a:p>
        </p:txBody>
      </p:sp>
      <p:sp>
        <p:nvSpPr>
          <p:cNvPr id="24" name="object 24"/>
          <p:cNvSpPr/>
          <p:nvPr/>
        </p:nvSpPr>
        <p:spPr>
          <a:xfrm>
            <a:off x="150320" y="1940952"/>
            <a:ext cx="4038600" cy="321016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287011" y="5626608"/>
            <a:ext cx="423672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8005" y="5051323"/>
            <a:ext cx="77768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sz="1250" spc="44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Times New Roman"/>
                <a:cs typeface="Times New Roman"/>
              </a:rPr>
              <a:t>Used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Times New Roman"/>
                <a:cs typeface="Times New Roman"/>
              </a:rPr>
              <a:t>to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Times New Roman"/>
                <a:cs typeface="Times New Roman"/>
              </a:rPr>
              <a:t>refer</a:t>
            </a:r>
            <a:r>
              <a:rPr sz="2400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Times New Roman"/>
                <a:cs typeface="Times New Roman"/>
              </a:rPr>
              <a:t>to</a:t>
            </a:r>
            <a:r>
              <a:rPr sz="2400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Times New Roman"/>
                <a:cs typeface="Times New Roman"/>
              </a:rPr>
              <a:t>feminine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75" dirty="0">
                <a:solidFill>
                  <a:srgbClr val="002060"/>
                </a:solidFill>
                <a:latin typeface="Times New Roman"/>
                <a:cs typeface="Times New Roman"/>
              </a:rPr>
              <a:t>and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002060"/>
                </a:solidFill>
                <a:latin typeface="Times New Roman"/>
                <a:cs typeface="Times New Roman"/>
              </a:rPr>
              <a:t>masculine</a:t>
            </a:r>
            <a:r>
              <a:rPr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Times New Roman"/>
                <a:cs typeface="Times New Roman"/>
              </a:rPr>
              <a:t>social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Times New Roman"/>
                <a:cs typeface="Times New Roman"/>
              </a:rPr>
              <a:t>expectations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80" dirty="0">
                <a:solidFill>
                  <a:srgbClr val="002060"/>
                </a:solidFill>
                <a:latin typeface="Times New Roman"/>
                <a:cs typeface="Times New Roman"/>
              </a:rPr>
              <a:t>in  </a:t>
            </a:r>
            <a:r>
              <a:rPr sz="2400" spc="114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400" spc="6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Times New Roman"/>
                <a:cs typeface="Times New Roman"/>
              </a:rPr>
              <a:t>family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Times New Roman"/>
                <a:cs typeface="Times New Roman"/>
              </a:rPr>
              <a:t>based</a:t>
            </a:r>
            <a:r>
              <a:rPr sz="2400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002060"/>
                </a:solidFill>
                <a:latin typeface="Times New Roman"/>
                <a:cs typeface="Times New Roman"/>
              </a:rPr>
              <a:t>on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Times New Roman"/>
                <a:cs typeface="Times New Roman"/>
              </a:rPr>
              <a:t>person’s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Times New Roman"/>
                <a:cs typeface="Times New Roman"/>
              </a:rPr>
              <a:t>sex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05855" y="230124"/>
            <a:ext cx="963168" cy="1367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823272" y="426212"/>
            <a:ext cx="373824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290" dirty="0">
                <a:solidFill>
                  <a:srgbClr val="002060"/>
                </a:solidFill>
              </a:rPr>
              <a:t>Gender</a:t>
            </a:r>
            <a:r>
              <a:rPr sz="4000" b="1" spc="-60" dirty="0">
                <a:solidFill>
                  <a:srgbClr val="002060"/>
                </a:solidFill>
              </a:rPr>
              <a:t> </a:t>
            </a:r>
            <a:r>
              <a:rPr sz="4000" b="1" spc="125" dirty="0">
                <a:solidFill>
                  <a:srgbClr val="002060"/>
                </a:solidFill>
              </a:rPr>
              <a:t>Roles</a:t>
            </a:r>
          </a:p>
        </p:txBody>
      </p:sp>
      <p:sp>
        <p:nvSpPr>
          <p:cNvPr id="10" name="object 10"/>
          <p:cNvSpPr/>
          <p:nvPr/>
        </p:nvSpPr>
        <p:spPr>
          <a:xfrm>
            <a:off x="457200" y="1676400"/>
            <a:ext cx="3352800" cy="2752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0" y="1676400"/>
            <a:ext cx="3752850" cy="28145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75405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Opening discussion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3693319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There are some situations which come in the way of free participation of girls in the activities of the school. Can you redeem these situations as a </a:t>
            </a:r>
            <a:r>
              <a:rPr lang="en-US" sz="2800" dirty="0" smtClean="0"/>
              <a:t>Father/Brother </a:t>
            </a:r>
            <a:r>
              <a:rPr lang="en-US" sz="2800" dirty="0"/>
              <a:t>in </a:t>
            </a:r>
            <a:r>
              <a:rPr lang="en-US" sz="2800" dirty="0" smtClean="0"/>
              <a:t>favor </a:t>
            </a:r>
            <a:r>
              <a:rPr lang="en-US" sz="2800" dirty="0"/>
              <a:t>of the girls? How do you do that? </a:t>
            </a:r>
            <a:endParaRPr lang="en-US" sz="2400" dirty="0" smtClean="0"/>
          </a:p>
          <a:p>
            <a:pPr marL="342900" indent="-342900" algn="l">
              <a:buAutoNum type="alphaLcParenBoth"/>
            </a:pP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school has arranged an </a:t>
            </a:r>
            <a:r>
              <a:rPr lang="en-US" sz="2400" dirty="0" smtClean="0">
                <a:solidFill>
                  <a:srgbClr val="FF0000"/>
                </a:solidFill>
              </a:rPr>
              <a:t>trip </a:t>
            </a:r>
            <a:r>
              <a:rPr lang="en-US" sz="2400" dirty="0">
                <a:solidFill>
                  <a:srgbClr val="FF0000"/>
                </a:solidFill>
              </a:rPr>
              <a:t>for children. Some parents are not agreeing to send their daughters to the </a:t>
            </a:r>
            <a:r>
              <a:rPr lang="en-US" sz="2400" dirty="0" smtClean="0">
                <a:solidFill>
                  <a:srgbClr val="FF0000"/>
                </a:solidFill>
              </a:rPr>
              <a:t>trip.</a:t>
            </a:r>
          </a:p>
          <a:p>
            <a:pPr marL="342900" indent="-342900" algn="l"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girl is being bullied by her classmates.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l"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/>
              <a:t>Girls studying in a school are allowed only indoor games. </a:t>
            </a:r>
            <a:endParaRPr lang="en-US" sz="2400" dirty="0" smtClean="0"/>
          </a:p>
          <a:p>
            <a:pPr marL="342900" indent="-342900" algn="l">
              <a:buAutoNum type="alphaLcParenBoth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Some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boys in the class are using foul language against girls</a:t>
            </a:r>
          </a:p>
        </p:txBody>
      </p:sp>
    </p:spTree>
    <p:extLst>
      <p:ext uri="{BB962C8B-B14F-4D97-AF65-F5344CB8AC3E}">
        <p14:creationId xmlns:p14="http://schemas.microsoft.com/office/powerpoint/2010/main" val="2163216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800" y="152400"/>
            <a:ext cx="4114800" cy="2288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88947" y="2720339"/>
            <a:ext cx="557784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0059" y="3147060"/>
            <a:ext cx="588264" cy="789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0352" y="3147060"/>
            <a:ext cx="557783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81118" y="2322137"/>
            <a:ext cx="7693659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0025">
              <a:lnSpc>
                <a:spcPct val="100000"/>
              </a:lnSpc>
              <a:spcBef>
                <a:spcPts val="95"/>
              </a:spcBef>
            </a:pPr>
            <a:r>
              <a:rPr sz="2800" spc="95" dirty="0"/>
              <a:t>-</a:t>
            </a:r>
            <a:r>
              <a:rPr sz="2800" spc="95" dirty="0">
                <a:solidFill>
                  <a:srgbClr val="002060"/>
                </a:solidFill>
              </a:rPr>
              <a:t>There</a:t>
            </a:r>
            <a:r>
              <a:rPr sz="2800" spc="-35" dirty="0">
                <a:solidFill>
                  <a:srgbClr val="002060"/>
                </a:solidFill>
              </a:rPr>
              <a:t> </a:t>
            </a:r>
            <a:r>
              <a:rPr sz="2800" spc="140" dirty="0">
                <a:solidFill>
                  <a:srgbClr val="002060"/>
                </a:solidFill>
              </a:rPr>
              <a:t>are</a:t>
            </a:r>
            <a:r>
              <a:rPr sz="2800" spc="-15" dirty="0">
                <a:solidFill>
                  <a:srgbClr val="002060"/>
                </a:solidFill>
              </a:rPr>
              <a:t> </a:t>
            </a:r>
            <a:r>
              <a:rPr sz="2800" spc="204" dirty="0">
                <a:solidFill>
                  <a:srgbClr val="002060"/>
                </a:solidFill>
              </a:rPr>
              <a:t>many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sz="2800" spc="135" dirty="0">
                <a:solidFill>
                  <a:srgbClr val="002060"/>
                </a:solidFill>
              </a:rPr>
              <a:t>stereotypes</a:t>
            </a:r>
            <a:r>
              <a:rPr sz="2800" spc="-15" dirty="0">
                <a:solidFill>
                  <a:srgbClr val="002060"/>
                </a:solidFill>
              </a:rPr>
              <a:t> </a:t>
            </a:r>
            <a:r>
              <a:rPr sz="2800" spc="175" dirty="0">
                <a:solidFill>
                  <a:srgbClr val="002060"/>
                </a:solidFill>
              </a:rPr>
              <a:t>we</a:t>
            </a:r>
            <a:r>
              <a:rPr sz="2800" spc="5" dirty="0">
                <a:solidFill>
                  <a:srgbClr val="002060"/>
                </a:solidFill>
              </a:rPr>
              <a:t> </a:t>
            </a:r>
            <a:r>
              <a:rPr sz="2800" spc="140" dirty="0">
                <a:solidFill>
                  <a:srgbClr val="002060"/>
                </a:solidFill>
              </a:rPr>
              <a:t>are</a:t>
            </a:r>
            <a:r>
              <a:rPr sz="2800" spc="-15" dirty="0">
                <a:solidFill>
                  <a:srgbClr val="002060"/>
                </a:solidFill>
              </a:rPr>
              <a:t> </a:t>
            </a:r>
            <a:r>
              <a:rPr sz="2800" spc="130" dirty="0">
                <a:solidFill>
                  <a:srgbClr val="002060"/>
                </a:solidFill>
              </a:rPr>
              <a:t>expected</a:t>
            </a:r>
            <a:r>
              <a:rPr sz="2800" spc="5" dirty="0">
                <a:solidFill>
                  <a:srgbClr val="002060"/>
                </a:solidFill>
              </a:rPr>
              <a:t> </a:t>
            </a:r>
            <a:r>
              <a:rPr sz="2800" spc="125" dirty="0">
                <a:solidFill>
                  <a:srgbClr val="002060"/>
                </a:solidFill>
              </a:rPr>
              <a:t>to  </a:t>
            </a:r>
            <a:r>
              <a:rPr sz="2800" spc="105" dirty="0">
                <a:solidFill>
                  <a:srgbClr val="002060"/>
                </a:solidFill>
              </a:rPr>
              <a:t>follow</a:t>
            </a:r>
            <a:endParaRPr sz="2800" dirty="0">
              <a:solidFill>
                <a:srgbClr val="002060"/>
              </a:solidFill>
            </a:endParaRPr>
          </a:p>
          <a:p>
            <a:pPr marL="12700">
              <a:lnSpc>
                <a:spcPct val="100000"/>
              </a:lnSpc>
            </a:pPr>
            <a:r>
              <a:rPr sz="2800" spc="55" dirty="0"/>
              <a:t>-</a:t>
            </a:r>
            <a:r>
              <a:rPr sz="2800" spc="55" dirty="0">
                <a:solidFill>
                  <a:srgbClr val="002060"/>
                </a:solidFill>
              </a:rPr>
              <a:t>Society</a:t>
            </a:r>
            <a:r>
              <a:rPr sz="2800" spc="10" dirty="0">
                <a:solidFill>
                  <a:srgbClr val="002060"/>
                </a:solidFill>
              </a:rPr>
              <a:t> </a:t>
            </a:r>
            <a:r>
              <a:rPr sz="2800" spc="105" dirty="0">
                <a:solidFill>
                  <a:srgbClr val="002060"/>
                </a:solidFill>
              </a:rPr>
              <a:t>expects</a:t>
            </a:r>
            <a:r>
              <a:rPr sz="2800" spc="5" dirty="0">
                <a:solidFill>
                  <a:srgbClr val="002060"/>
                </a:solidFill>
              </a:rPr>
              <a:t> </a:t>
            </a:r>
            <a:r>
              <a:rPr sz="2800" spc="135" dirty="0">
                <a:solidFill>
                  <a:srgbClr val="002060"/>
                </a:solidFill>
              </a:rPr>
              <a:t>children</a:t>
            </a:r>
            <a:r>
              <a:rPr sz="2800" spc="-30" dirty="0">
                <a:solidFill>
                  <a:srgbClr val="002060"/>
                </a:solidFill>
              </a:rPr>
              <a:t> </a:t>
            </a:r>
            <a:r>
              <a:rPr sz="2800" spc="125" dirty="0">
                <a:solidFill>
                  <a:srgbClr val="002060"/>
                </a:solidFill>
              </a:rPr>
              <a:t>to</a:t>
            </a:r>
            <a:r>
              <a:rPr sz="2800" spc="-10" dirty="0">
                <a:solidFill>
                  <a:srgbClr val="002060"/>
                </a:solidFill>
              </a:rPr>
              <a:t> </a:t>
            </a:r>
            <a:r>
              <a:rPr sz="2800" spc="105" dirty="0">
                <a:solidFill>
                  <a:srgbClr val="002060"/>
                </a:solidFill>
              </a:rPr>
              <a:t>follow</a:t>
            </a:r>
            <a:r>
              <a:rPr sz="2800" spc="-10" dirty="0">
                <a:solidFill>
                  <a:srgbClr val="002060"/>
                </a:solidFill>
              </a:rPr>
              <a:t> </a:t>
            </a:r>
            <a:r>
              <a:rPr sz="2800" spc="175" dirty="0">
                <a:solidFill>
                  <a:srgbClr val="002060"/>
                </a:solidFill>
              </a:rPr>
              <a:t>gender</a:t>
            </a:r>
            <a:r>
              <a:rPr sz="2800" spc="-20" dirty="0">
                <a:solidFill>
                  <a:srgbClr val="002060"/>
                </a:solidFill>
              </a:rPr>
              <a:t> </a:t>
            </a:r>
            <a:r>
              <a:rPr sz="2800" spc="175" dirty="0">
                <a:solidFill>
                  <a:srgbClr val="002060"/>
                </a:solidFill>
              </a:rPr>
              <a:t>norms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14601" y="3841588"/>
            <a:ext cx="4657344" cy="27570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506968" y="1530096"/>
            <a:ext cx="384048" cy="539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68121" y="1424420"/>
            <a:ext cx="3256279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60" dirty="0">
                <a:solidFill>
                  <a:srgbClr val="002060"/>
                </a:solidFill>
                <a:latin typeface="Times New Roman"/>
                <a:cs typeface="Times New Roman"/>
              </a:rPr>
              <a:t>For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Times New Roman"/>
                <a:cs typeface="Times New Roman"/>
              </a:rPr>
              <a:t>girl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002060"/>
                </a:solidFill>
                <a:latin typeface="Times New Roman"/>
                <a:cs typeface="Times New Roman"/>
              </a:rPr>
              <a:t>play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Times New Roman"/>
                <a:cs typeface="Times New Roman"/>
              </a:rPr>
              <a:t>with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Times New Roman"/>
                <a:cs typeface="Times New Roman"/>
              </a:rPr>
              <a:t>truck?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9543" y="153923"/>
            <a:ext cx="963168" cy="1367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1044" y="368834"/>
            <a:ext cx="657796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295" dirty="0" smtClean="0">
                <a:solidFill>
                  <a:srgbClr val="002060"/>
                </a:solidFill>
              </a:rPr>
              <a:t>What </a:t>
            </a:r>
            <a:r>
              <a:rPr sz="4000" spc="280" dirty="0" smtClean="0">
                <a:solidFill>
                  <a:srgbClr val="002060"/>
                </a:solidFill>
              </a:rPr>
              <a:t>makes </a:t>
            </a:r>
            <a:r>
              <a:rPr sz="4000" spc="145" dirty="0" smtClean="0">
                <a:solidFill>
                  <a:srgbClr val="002060"/>
                </a:solidFill>
              </a:rPr>
              <a:t>it</a:t>
            </a:r>
            <a:r>
              <a:rPr sz="4000" spc="-665" dirty="0" smtClean="0">
                <a:solidFill>
                  <a:srgbClr val="002060"/>
                </a:solidFill>
              </a:rPr>
              <a:t> </a:t>
            </a:r>
            <a:r>
              <a:rPr sz="4000" spc="290" dirty="0" smtClean="0">
                <a:solidFill>
                  <a:srgbClr val="002060"/>
                </a:solidFill>
              </a:rPr>
              <a:t>wrong…</a:t>
            </a:r>
            <a:endParaRPr sz="4000" spc="290" dirty="0">
              <a:solidFill>
                <a:srgbClr val="00206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5424627"/>
            <a:ext cx="301942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spc="15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Times New Roman"/>
                <a:cs typeface="Times New Roman"/>
              </a:rPr>
              <a:t>boy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Times New Roman"/>
                <a:cs typeface="Times New Roman"/>
              </a:rPr>
              <a:t>play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Times New Roman"/>
                <a:cs typeface="Times New Roman"/>
              </a:rPr>
              <a:t>with  </a:t>
            </a:r>
            <a:r>
              <a:rPr sz="2500" spc="85" dirty="0">
                <a:solidFill>
                  <a:srgbClr val="FFFFFF"/>
                </a:solidFill>
                <a:latin typeface="Times New Roman"/>
                <a:cs typeface="Times New Roman"/>
              </a:rPr>
              <a:t>dolls?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00300" y="2284857"/>
            <a:ext cx="4648200" cy="2600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624583" y="1600200"/>
            <a:ext cx="423672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7420" y="1984248"/>
            <a:ext cx="423671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81000" y="1231497"/>
            <a:ext cx="3282477" cy="335284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50" spc="4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chemeClr val="accent2"/>
                </a:solidFill>
                <a:latin typeface="Times New Roman"/>
                <a:cs typeface="Times New Roman"/>
              </a:rPr>
              <a:t>2 </a:t>
            </a:r>
            <a:r>
              <a:rPr sz="3200" spc="125" dirty="0">
                <a:solidFill>
                  <a:schemeClr val="accent2"/>
                </a:solidFill>
                <a:latin typeface="Times New Roman"/>
                <a:cs typeface="Times New Roman"/>
              </a:rPr>
              <a:t>parent</a:t>
            </a:r>
            <a:endParaRPr sz="3200" dirty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200" spc="60" dirty="0" smtClean="0">
                <a:solidFill>
                  <a:srgbClr val="002060"/>
                </a:solidFill>
                <a:latin typeface="Times New Roman"/>
                <a:cs typeface="Times New Roman"/>
              </a:rPr>
              <a:t>Single </a:t>
            </a:r>
            <a:r>
              <a:rPr sz="3200" spc="130" dirty="0">
                <a:solidFill>
                  <a:srgbClr val="002060"/>
                </a:solidFill>
                <a:latin typeface="Times New Roman"/>
                <a:cs typeface="Times New Roman"/>
              </a:rPr>
              <a:t>parent</a:t>
            </a:r>
            <a:endParaRPr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200" spc="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Extended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200" spc="70" dirty="0" smtClean="0">
                <a:solidFill>
                  <a:srgbClr val="002060"/>
                </a:solidFill>
                <a:latin typeface="Times New Roman"/>
                <a:cs typeface="Times New Roman"/>
              </a:rPr>
              <a:t>Stepfamilies</a:t>
            </a:r>
            <a:endParaRPr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505"/>
              </a:spcBef>
            </a:pPr>
            <a:r>
              <a:rPr sz="3200" spc="75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Non-biological</a:t>
            </a:r>
            <a:r>
              <a:rPr sz="3200" spc="7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endParaRPr lang="en-US" sz="3200" spc="75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505"/>
              </a:spcBef>
            </a:pPr>
            <a:r>
              <a:rPr sz="3200" spc="-70" dirty="0" smtClean="0">
                <a:solidFill>
                  <a:srgbClr val="002060"/>
                </a:solidFill>
                <a:latin typeface="Times New Roman"/>
                <a:cs typeface="Times New Roman"/>
              </a:rPr>
              <a:t>families </a:t>
            </a:r>
            <a:r>
              <a:rPr sz="3200" spc="45" dirty="0">
                <a:solidFill>
                  <a:srgbClr val="002060"/>
                </a:solidFill>
                <a:latin typeface="Times New Roman"/>
                <a:cs typeface="Times New Roman"/>
              </a:rPr>
              <a:t>of</a:t>
            </a:r>
            <a:r>
              <a:rPr sz="3200" spc="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spc="60" dirty="0">
                <a:solidFill>
                  <a:srgbClr val="002060"/>
                </a:solidFill>
                <a:latin typeface="Times New Roman"/>
                <a:cs typeface="Times New Roman"/>
              </a:rPr>
              <a:t>choice</a:t>
            </a:r>
            <a:endParaRPr sz="32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414515" y="153923"/>
            <a:ext cx="963167" cy="1367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528339" y="212587"/>
            <a:ext cx="490474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90" dirty="0"/>
              <a:t>Family</a:t>
            </a:r>
            <a:r>
              <a:rPr spc="-35" dirty="0"/>
              <a:t> </a:t>
            </a:r>
            <a:r>
              <a:rPr spc="220" dirty="0"/>
              <a:t>Structures</a:t>
            </a:r>
          </a:p>
        </p:txBody>
      </p:sp>
      <p:sp>
        <p:nvSpPr>
          <p:cNvPr id="35" name="object 35"/>
          <p:cNvSpPr/>
          <p:nvPr/>
        </p:nvSpPr>
        <p:spPr>
          <a:xfrm>
            <a:off x="2030602" y="4956212"/>
            <a:ext cx="2312797" cy="1740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08120" y="1170684"/>
            <a:ext cx="3962400" cy="396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2098548" y="2685288"/>
            <a:ext cx="557784" cy="789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56532" y="1828800"/>
            <a:ext cx="4049268" cy="39799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60070" indent="-256540">
              <a:lnSpc>
                <a:spcPct val="100000"/>
              </a:lnSpc>
              <a:spcBef>
                <a:spcPts val="95"/>
              </a:spcBef>
            </a:pPr>
            <a:r>
              <a:rPr sz="1650" spc="294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65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Stereotyped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FF0000"/>
                </a:solidFill>
                <a:latin typeface="Times New Roman"/>
                <a:cs typeface="Times New Roman"/>
              </a:rPr>
              <a:t>that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14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800" spc="-6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85" dirty="0">
                <a:solidFill>
                  <a:srgbClr val="FF0000"/>
                </a:solidFill>
                <a:latin typeface="Times New Roman"/>
                <a:cs typeface="Times New Roman"/>
              </a:rPr>
              <a:t>“norm” </a:t>
            </a:r>
            <a:r>
              <a:rPr sz="2800" spc="12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2800" spc="110" dirty="0">
                <a:solidFill>
                  <a:srgbClr val="FF0000"/>
                </a:solidFill>
                <a:latin typeface="Times New Roman"/>
                <a:cs typeface="Times New Roman"/>
              </a:rPr>
              <a:t>family  </a:t>
            </a:r>
            <a:r>
              <a:rPr sz="2800" spc="150" dirty="0">
                <a:solidFill>
                  <a:srgbClr val="FF0000"/>
                </a:solidFill>
                <a:latin typeface="Times New Roman"/>
                <a:cs typeface="Times New Roman"/>
              </a:rPr>
              <a:t>structure</a:t>
            </a:r>
            <a:endParaRPr sz="2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675"/>
              </a:spcBef>
            </a:pPr>
            <a:r>
              <a:rPr sz="1650" spc="294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650" spc="-2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FF0000"/>
                </a:solidFill>
                <a:latin typeface="Times New Roman"/>
                <a:cs typeface="Times New Roman"/>
              </a:rPr>
              <a:t>Consists </a:t>
            </a:r>
            <a:r>
              <a:rPr sz="2800" spc="6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2800" spc="-120" dirty="0">
                <a:solidFill>
                  <a:srgbClr val="FF0000"/>
                </a:solidFill>
                <a:latin typeface="Times New Roman"/>
                <a:cs typeface="Times New Roman"/>
              </a:rPr>
              <a:t>heterosexual  </a:t>
            </a:r>
            <a:r>
              <a:rPr sz="2800" spc="160" dirty="0">
                <a:solidFill>
                  <a:srgbClr val="FF0000"/>
                </a:solidFill>
                <a:latin typeface="Times New Roman"/>
                <a:cs typeface="Times New Roman"/>
              </a:rPr>
              <a:t>parents </a:t>
            </a:r>
            <a:r>
              <a:rPr sz="2800" spc="95" dirty="0">
                <a:solidFill>
                  <a:srgbClr val="FF0000"/>
                </a:solidFill>
                <a:latin typeface="Times New Roman"/>
                <a:cs typeface="Times New Roman"/>
              </a:rPr>
              <a:t>legally </a:t>
            </a:r>
            <a:r>
              <a:rPr sz="2800" spc="170" dirty="0">
                <a:solidFill>
                  <a:srgbClr val="FF0000"/>
                </a:solidFill>
                <a:latin typeface="Times New Roman"/>
                <a:cs typeface="Times New Roman"/>
              </a:rPr>
              <a:t>married  </a:t>
            </a:r>
            <a:r>
              <a:rPr sz="2800" spc="130" dirty="0">
                <a:solidFill>
                  <a:srgbClr val="FF0000"/>
                </a:solidFill>
                <a:latin typeface="Times New Roman"/>
                <a:cs typeface="Times New Roman"/>
              </a:rPr>
              <a:t>carrying </a:t>
            </a:r>
            <a:r>
              <a:rPr sz="2800" spc="180" dirty="0">
                <a:solidFill>
                  <a:srgbClr val="FF0000"/>
                </a:solidFill>
                <a:latin typeface="Times New Roman"/>
                <a:cs typeface="Times New Roman"/>
              </a:rPr>
              <a:t>out </a:t>
            </a:r>
            <a:r>
              <a:rPr sz="2800" spc="12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2800" spc="145" dirty="0">
                <a:solidFill>
                  <a:srgbClr val="FF0000"/>
                </a:solidFill>
                <a:latin typeface="Times New Roman"/>
                <a:cs typeface="Times New Roman"/>
              </a:rPr>
              <a:t>separate  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masculine </a:t>
            </a:r>
            <a:r>
              <a:rPr sz="2800" spc="229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800" spc="125" dirty="0">
                <a:solidFill>
                  <a:srgbClr val="FF0000"/>
                </a:solidFill>
                <a:latin typeface="Times New Roman"/>
                <a:cs typeface="Times New Roman"/>
              </a:rPr>
              <a:t>feminine  </a:t>
            </a:r>
            <a:r>
              <a:rPr sz="2800" spc="100" dirty="0">
                <a:solidFill>
                  <a:srgbClr val="FF0000"/>
                </a:solidFill>
                <a:latin typeface="Times New Roman"/>
                <a:cs typeface="Times New Roman"/>
              </a:rPr>
              <a:t>roles</a:t>
            </a:r>
            <a:endParaRPr sz="2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05956" y="77723"/>
            <a:ext cx="963168" cy="1367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892044" y="252317"/>
            <a:ext cx="457708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254" dirty="0">
                <a:solidFill>
                  <a:srgbClr val="FF0000"/>
                </a:solidFill>
              </a:rPr>
              <a:t>Nuclear</a:t>
            </a:r>
            <a:r>
              <a:rPr sz="4400" spc="-15" dirty="0">
                <a:solidFill>
                  <a:srgbClr val="FF0000"/>
                </a:solidFill>
              </a:rPr>
              <a:t> </a:t>
            </a:r>
            <a:r>
              <a:rPr sz="4400" spc="160" dirty="0">
                <a:solidFill>
                  <a:srgbClr val="FF0000"/>
                </a:solidFill>
              </a:rPr>
              <a:t>Family?</a:t>
            </a:r>
          </a:p>
        </p:txBody>
      </p:sp>
      <p:sp>
        <p:nvSpPr>
          <p:cNvPr id="18" name="object 18"/>
          <p:cNvSpPr/>
          <p:nvPr/>
        </p:nvSpPr>
        <p:spPr>
          <a:xfrm>
            <a:off x="840994" y="1175066"/>
            <a:ext cx="2971800" cy="22259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6132" y="3733800"/>
            <a:ext cx="3200400" cy="2550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916" y="2305811"/>
            <a:ext cx="373379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319" y="2164079"/>
            <a:ext cx="1118616" cy="595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7319" y="2164079"/>
            <a:ext cx="445007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5711" y="2164079"/>
            <a:ext cx="1014984" cy="595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5319" y="2484120"/>
            <a:ext cx="2205228" cy="5958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3932" y="2484120"/>
            <a:ext cx="423671" cy="595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0916" y="3009900"/>
            <a:ext cx="373379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5319" y="2868167"/>
            <a:ext cx="1632204" cy="595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5319" y="3188207"/>
            <a:ext cx="2205228" cy="5958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3932" y="3188207"/>
            <a:ext cx="423671" cy="595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0916" y="3713988"/>
            <a:ext cx="373379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5319" y="3572255"/>
            <a:ext cx="1283208" cy="5958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5319" y="3892296"/>
            <a:ext cx="2270760" cy="5958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69464" y="3892296"/>
            <a:ext cx="423672" cy="595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5999" y="2164079"/>
            <a:ext cx="2634995" cy="2357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sz="125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250" spc="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FF0000"/>
                </a:solidFill>
                <a:latin typeface="Times New Roman"/>
                <a:cs typeface="Times New Roman"/>
              </a:rPr>
              <a:t>Parent-child  </a:t>
            </a:r>
            <a:r>
              <a:rPr sz="2400" spc="4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spc="5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210" dirty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2400" spc="18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19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45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2400" spc="6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90" dirty="0">
                <a:solidFill>
                  <a:srgbClr val="FF0000"/>
                </a:solidFill>
                <a:latin typeface="Times New Roman"/>
                <a:cs typeface="Times New Roman"/>
              </a:rPr>
              <a:t>tion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505"/>
              </a:spcBef>
            </a:pPr>
            <a:r>
              <a:rPr sz="140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400" spc="2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Children’s  </a:t>
            </a:r>
            <a:r>
              <a:rPr sz="2400" spc="4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400" spc="5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2400" spc="21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mm</a:t>
            </a:r>
            <a:r>
              <a:rPr sz="2400" spc="18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sz="2400" spc="19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sz="2400" spc="4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ic</a:t>
            </a:r>
            <a:r>
              <a:rPr sz="2400" spc="6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400" spc="9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tion</a:t>
            </a:r>
            <a:endParaRPr sz="2400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505"/>
              </a:spcBef>
            </a:pPr>
            <a:r>
              <a:rPr sz="140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400" spc="2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FF0000"/>
                </a:solidFill>
                <a:latin typeface="Times New Roman"/>
                <a:cs typeface="Times New Roman"/>
              </a:rPr>
              <a:t>Couple  </a:t>
            </a:r>
            <a:r>
              <a:rPr sz="2400" spc="4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spc="5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210" dirty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2400" spc="18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19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45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2400" spc="6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90" dirty="0">
                <a:solidFill>
                  <a:srgbClr val="FF0000"/>
                </a:solidFill>
                <a:latin typeface="Times New Roman"/>
                <a:cs typeface="Times New Roman"/>
              </a:rPr>
              <a:t>tion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09204" y="306324"/>
            <a:ext cx="963168" cy="13670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844295" y="474123"/>
            <a:ext cx="78867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9300">
              <a:lnSpc>
                <a:spcPct val="100000"/>
              </a:lnSpc>
              <a:spcBef>
                <a:spcPts val="95"/>
              </a:spcBef>
            </a:pPr>
            <a:r>
              <a:rPr sz="4000" spc="275" dirty="0">
                <a:solidFill>
                  <a:srgbClr val="FF0000"/>
                </a:solidFill>
              </a:rPr>
              <a:t>Communicating </a:t>
            </a:r>
            <a:r>
              <a:rPr sz="4000" spc="229" dirty="0">
                <a:solidFill>
                  <a:srgbClr val="FF0000"/>
                </a:solidFill>
              </a:rPr>
              <a:t>in</a:t>
            </a:r>
            <a:r>
              <a:rPr sz="4000" spc="-300" dirty="0">
                <a:solidFill>
                  <a:srgbClr val="FF0000"/>
                </a:solidFill>
              </a:rPr>
              <a:t> </a:t>
            </a:r>
            <a:r>
              <a:rPr sz="4000" spc="195" dirty="0">
                <a:solidFill>
                  <a:srgbClr val="FF0000"/>
                </a:solidFill>
              </a:rPr>
              <a:t>family</a:t>
            </a:r>
          </a:p>
        </p:txBody>
      </p:sp>
      <p:sp>
        <p:nvSpPr>
          <p:cNvPr id="20" name="object 20"/>
          <p:cNvSpPr/>
          <p:nvPr/>
        </p:nvSpPr>
        <p:spPr>
          <a:xfrm>
            <a:off x="460755" y="1673351"/>
            <a:ext cx="4510024" cy="33955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Gender attribute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Males are more intelligent than females </a:t>
            </a:r>
            <a:endParaRPr lang="en-US" sz="2400" dirty="0" smtClean="0"/>
          </a:p>
          <a:p>
            <a:r>
              <a:rPr lang="en-US" sz="2400" dirty="0"/>
              <a:t>Males are more self-confidence than </a:t>
            </a:r>
            <a:r>
              <a:rPr lang="en-US" sz="2400" dirty="0" smtClean="0"/>
              <a:t>females</a:t>
            </a:r>
          </a:p>
          <a:p>
            <a:r>
              <a:rPr lang="en-US" sz="2400" dirty="0"/>
              <a:t>Certain types of social activities are not suitable for women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Males have greater tolerance to pain than </a:t>
            </a:r>
            <a:r>
              <a:rPr lang="en-US" sz="2400" dirty="0" smtClean="0"/>
              <a:t>females</a:t>
            </a:r>
          </a:p>
          <a:p>
            <a:r>
              <a:rPr lang="en-US" sz="2400" dirty="0"/>
              <a:t>Some jobs are more suitable to females than to males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Household work is the duty of all women and girls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61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Biological attribute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Women may tolerate children. </a:t>
            </a:r>
            <a:endParaRPr lang="en-US" sz="2400" dirty="0" smtClean="0"/>
          </a:p>
          <a:p>
            <a:r>
              <a:rPr lang="en-US" sz="2400" dirty="0"/>
              <a:t>Female voice is generally harsher than that of males. </a:t>
            </a:r>
            <a:endParaRPr lang="en-US" sz="2400" dirty="0" smtClean="0"/>
          </a:p>
          <a:p>
            <a:r>
              <a:rPr lang="en-US" sz="2400" dirty="0"/>
              <a:t>For a women, the looks and character are more important than anything else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63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642359" y="2110739"/>
            <a:ext cx="423672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3471" y="2494788"/>
            <a:ext cx="423672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9411" y="2878835"/>
            <a:ext cx="423672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84223" y="1220537"/>
            <a:ext cx="6068060" cy="1498487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5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250" spc="2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60" dirty="0">
                <a:solidFill>
                  <a:srgbClr val="FF0000"/>
                </a:solidFill>
                <a:latin typeface="Times New Roman"/>
                <a:cs typeface="Times New Roman"/>
              </a:rPr>
              <a:t>Siblings </a:t>
            </a:r>
            <a:r>
              <a:rPr sz="2100" spc="80" dirty="0">
                <a:solidFill>
                  <a:srgbClr val="FF0000"/>
                </a:solidFill>
                <a:latin typeface="Times New Roman"/>
                <a:cs typeface="Times New Roman"/>
              </a:rPr>
              <a:t>influence </a:t>
            </a:r>
            <a:r>
              <a:rPr sz="2100" spc="125" dirty="0">
                <a:solidFill>
                  <a:srgbClr val="FF0000"/>
                </a:solidFill>
                <a:latin typeface="Times New Roman"/>
                <a:cs typeface="Times New Roman"/>
              </a:rPr>
              <a:t>gender</a:t>
            </a:r>
            <a:endParaRPr sz="21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5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250" spc="4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95" dirty="0">
                <a:solidFill>
                  <a:srgbClr val="FF0000"/>
                </a:solidFill>
                <a:latin typeface="Times New Roman"/>
                <a:cs typeface="Times New Roman"/>
              </a:rPr>
              <a:t>Parents</a:t>
            </a:r>
            <a:r>
              <a:rPr sz="21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40" dirty="0">
                <a:solidFill>
                  <a:srgbClr val="FF0000"/>
                </a:solidFill>
                <a:latin typeface="Times New Roman"/>
                <a:cs typeface="Times New Roman"/>
              </a:rPr>
              <a:t>tend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95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1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75" dirty="0">
                <a:solidFill>
                  <a:srgbClr val="FF0000"/>
                </a:solidFill>
                <a:latin typeface="Times New Roman"/>
                <a:cs typeface="Times New Roman"/>
              </a:rPr>
              <a:t>give</a:t>
            </a:r>
            <a:r>
              <a:rPr sz="21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00" dirty="0">
                <a:solidFill>
                  <a:srgbClr val="FF0000"/>
                </a:solidFill>
                <a:latin typeface="Times New Roman"/>
                <a:cs typeface="Times New Roman"/>
              </a:rPr>
              <a:t>children</a:t>
            </a:r>
            <a:r>
              <a:rPr sz="21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30" dirty="0">
                <a:solidFill>
                  <a:srgbClr val="FF0000"/>
                </a:solidFill>
                <a:latin typeface="Times New Roman"/>
                <a:cs typeface="Times New Roman"/>
              </a:rPr>
              <a:t>gender</a:t>
            </a:r>
            <a:r>
              <a:rPr sz="21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specific</a:t>
            </a:r>
            <a:r>
              <a:rPr lang="en-US" sz="2100" spc="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toys</a:t>
            </a:r>
            <a:r>
              <a:rPr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880" dirty="0">
                <a:solidFill>
                  <a:schemeClr val="bg1"/>
                </a:solidFill>
                <a:latin typeface="Times New Roman"/>
                <a:cs typeface="Times New Roman"/>
              </a:rPr>
              <a:t>toys</a:t>
            </a:r>
            <a:endParaRPr sz="21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250" spc="2195" dirty="0">
                <a:solidFill>
                  <a:srgbClr val="FF0000"/>
                </a:solidFill>
                <a:latin typeface="Wingdings"/>
                <a:cs typeface="Wingdings"/>
              </a:rPr>
              <a:t></a:t>
            </a:r>
            <a:r>
              <a:rPr sz="125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14" dirty="0">
                <a:solidFill>
                  <a:srgbClr val="FF0000"/>
                </a:solidFill>
                <a:latin typeface="Times New Roman"/>
                <a:cs typeface="Times New Roman"/>
              </a:rPr>
              <a:t>Children </a:t>
            </a:r>
            <a:r>
              <a:rPr sz="2100" spc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gende</a:t>
            </a:r>
            <a:r>
              <a:rPr lang="en-US" sz="2100" spc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2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46619" y="534923"/>
            <a:ext cx="963168" cy="1367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221358" y="555395"/>
            <a:ext cx="619379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400" b="1" spc="250" dirty="0">
                <a:solidFill>
                  <a:srgbClr val="002060"/>
                </a:solidFill>
              </a:rPr>
              <a:t>Child</a:t>
            </a:r>
            <a:r>
              <a:rPr sz="4400" b="1" spc="-55" dirty="0">
                <a:solidFill>
                  <a:srgbClr val="002060"/>
                </a:solidFill>
              </a:rPr>
              <a:t> </a:t>
            </a:r>
            <a:r>
              <a:rPr sz="4400" b="1" spc="275" dirty="0">
                <a:solidFill>
                  <a:srgbClr val="002060"/>
                </a:solidFill>
              </a:rPr>
              <a:t>Communication</a:t>
            </a:r>
          </a:p>
        </p:txBody>
      </p:sp>
      <p:sp>
        <p:nvSpPr>
          <p:cNvPr id="15" name="object 15"/>
          <p:cNvSpPr/>
          <p:nvPr/>
        </p:nvSpPr>
        <p:spPr>
          <a:xfrm>
            <a:off x="588073" y="3023559"/>
            <a:ext cx="2994787" cy="2173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8073" y="5501318"/>
            <a:ext cx="34448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80" dirty="0">
                <a:latin typeface="Times New Roman"/>
                <a:cs typeface="Times New Roman"/>
              </a:rPr>
              <a:t>Studies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show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that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girls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110" dirty="0">
                <a:latin typeface="Times New Roman"/>
                <a:cs typeface="Times New Roman"/>
              </a:rPr>
              <a:t>with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older  brother </a:t>
            </a:r>
            <a:r>
              <a:rPr sz="1800" spc="120" dirty="0">
                <a:latin typeface="Times New Roman"/>
                <a:cs typeface="Times New Roman"/>
              </a:rPr>
              <a:t>tend </a:t>
            </a:r>
            <a:r>
              <a:rPr sz="1800" spc="80" dirty="0">
                <a:latin typeface="Times New Roman"/>
                <a:cs typeface="Times New Roman"/>
              </a:rPr>
              <a:t>to </a:t>
            </a:r>
            <a:r>
              <a:rPr sz="1800" spc="95" dirty="0">
                <a:latin typeface="Times New Roman"/>
                <a:cs typeface="Times New Roman"/>
              </a:rPr>
              <a:t>have </a:t>
            </a:r>
            <a:r>
              <a:rPr sz="1800" spc="85" dirty="0">
                <a:latin typeface="Times New Roman"/>
                <a:cs typeface="Times New Roman"/>
              </a:rPr>
              <a:t>masculine  </a:t>
            </a:r>
            <a:r>
              <a:rPr sz="1800" spc="75" dirty="0">
                <a:latin typeface="Times New Roman"/>
                <a:cs typeface="Times New Roman"/>
              </a:rPr>
              <a:t>identities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39411" y="3023559"/>
            <a:ext cx="3688334" cy="2343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244718" y="5859146"/>
            <a:ext cx="2077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5" dirty="0">
                <a:latin typeface="Times New Roman"/>
                <a:cs typeface="Times New Roman"/>
              </a:rPr>
              <a:t>Gender </a:t>
            </a:r>
            <a:r>
              <a:rPr sz="1800" spc="45" dirty="0">
                <a:latin typeface="Times New Roman"/>
                <a:cs typeface="Times New Roman"/>
              </a:rPr>
              <a:t>specific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toys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337055"/>
            <a:ext cx="4011167" cy="3185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37247" y="5676900"/>
            <a:ext cx="481583" cy="679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31707" y="6042659"/>
            <a:ext cx="481583" cy="679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7208" y="5383401"/>
            <a:ext cx="8060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Parents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are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most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influential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to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their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children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114" dirty="0">
                <a:latin typeface="Times New Roman"/>
                <a:cs typeface="Times New Roman"/>
              </a:rPr>
              <a:t>-Children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are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likely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to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model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behaviors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90" dirty="0">
                <a:latin typeface="Times New Roman"/>
                <a:cs typeface="Times New Roman"/>
              </a:rPr>
              <a:t>who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50" dirty="0" smtClean="0">
                <a:latin typeface="Times New Roman"/>
                <a:cs typeface="Times New Roman"/>
              </a:rPr>
              <a:t>respect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76800" y="1219200"/>
            <a:ext cx="3962400" cy="396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12594" y="386537"/>
            <a:ext cx="46780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90" dirty="0"/>
              <a:t>Gender </a:t>
            </a:r>
            <a:r>
              <a:rPr sz="3200" spc="70" dirty="0"/>
              <a:t>Role</a:t>
            </a:r>
            <a:r>
              <a:rPr sz="3200" spc="-254" dirty="0"/>
              <a:t> </a:t>
            </a:r>
            <a:r>
              <a:rPr sz="3200" spc="105" dirty="0"/>
              <a:t>Socialization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4600" y="762000"/>
            <a:ext cx="3429000" cy="6934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Home 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2769989"/>
          </a:xfrm>
        </p:spPr>
        <p:txBody>
          <a:bodyPr/>
          <a:lstStyle/>
          <a:p>
            <a:pPr algn="just"/>
            <a:r>
              <a:rPr lang="en-US" sz="3600" dirty="0">
                <a:solidFill>
                  <a:srgbClr val="002060"/>
                </a:solidFill>
              </a:rPr>
              <a:t>Prepare a </a:t>
            </a:r>
            <a:r>
              <a:rPr lang="en-US" sz="3600" dirty="0" smtClean="0">
                <a:solidFill>
                  <a:srgbClr val="002060"/>
                </a:solidFill>
              </a:rPr>
              <a:t>Chart paper(A2 size) to </a:t>
            </a:r>
            <a:r>
              <a:rPr lang="en-US" sz="3600" dirty="0">
                <a:solidFill>
                  <a:srgbClr val="002060"/>
                </a:solidFill>
              </a:rPr>
              <a:t>depict the status of women in our society by taking/ pasting pictures and headlines that appear in Newspapers and magazines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5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600" dirty="0" smtClean="0"/>
              <a:t>dimensions</a:t>
            </a:r>
            <a:endParaRPr lang="en-US" altLang="en-US" sz="2600" dirty="0"/>
          </a:p>
          <a:p>
            <a:pPr lvl="1"/>
            <a:r>
              <a:rPr lang="en-US" altLang="en-US" sz="2200" dirty="0" smtClean="0"/>
              <a:t>Hierarchy</a:t>
            </a:r>
            <a:endParaRPr lang="en-US" altLang="en-US" sz="2200" dirty="0"/>
          </a:p>
          <a:p>
            <a:pPr lvl="1"/>
            <a:r>
              <a:rPr lang="en-US" altLang="en-US" sz="2200" dirty="0"/>
              <a:t>Deviation from ideal role</a:t>
            </a:r>
          </a:p>
          <a:p>
            <a:endParaRPr lang="en-US" altLang="en-US" sz="2600" dirty="0"/>
          </a:p>
          <a:p>
            <a:r>
              <a:rPr lang="en-US" altLang="en-US" sz="2600" b="1" dirty="0">
                <a:solidFill>
                  <a:schemeClr val="accent2"/>
                </a:solidFill>
              </a:rPr>
              <a:t>Family</a:t>
            </a:r>
          </a:p>
          <a:p>
            <a:r>
              <a:rPr lang="en-US" altLang="en-US" sz="2600" dirty="0"/>
              <a:t>Social</a:t>
            </a:r>
          </a:p>
          <a:p>
            <a:r>
              <a:rPr lang="en-US" altLang="en-US" sz="2600" dirty="0"/>
              <a:t>Occupational</a:t>
            </a:r>
          </a:p>
        </p:txBody>
      </p:sp>
      <p:pic>
        <p:nvPicPr>
          <p:cNvPr id="16391" name="Picture 7" descr="j02165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590800"/>
            <a:ext cx="25019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79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Power/Status and Gender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men and women have different power bases in our society?</a:t>
            </a:r>
          </a:p>
          <a:p>
            <a:pPr marL="742950" lvl="1" indent="-285750">
              <a:buFont typeface="Wingdings" panose="05000000000000000000" pitchFamily="2" charset="2"/>
              <a:buNone/>
            </a:pPr>
            <a:endParaRPr lang="en-US" altLang="en-US" sz="2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z="2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does culture impact the issue of power/status and gender?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381000" y="1219200"/>
            <a:ext cx="8340725" cy="0"/>
          </a:xfrm>
          <a:prstGeom prst="line">
            <a:avLst/>
          </a:prstGeom>
          <a:noFill/>
          <a:ln w="9525">
            <a:solidFill>
              <a:srgbClr val="F3A2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9509" name="Picture 5" descr="j0233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516188"/>
            <a:ext cx="3516313" cy="3573462"/>
          </a:xfrm>
        </p:spPr>
      </p:pic>
    </p:spTree>
    <p:extLst>
      <p:ext uri="{BB962C8B-B14F-4D97-AF65-F5344CB8AC3E}">
        <p14:creationId xmlns:p14="http://schemas.microsoft.com/office/powerpoint/2010/main" val="324270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some words given below. Convert them into appropriate gender inclusive words.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600200"/>
          <a:ext cx="78867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750">
                  <a:extLst>
                    <a:ext uri="{9D8B030D-6E8A-4147-A177-3AD203B41FA5}">
                      <a16:colId xmlns:a16="http://schemas.microsoft.com/office/drawing/2014/main" val="3521414785"/>
                    </a:ext>
                  </a:extLst>
                </a:gridCol>
                <a:gridCol w="3790950">
                  <a:extLst>
                    <a:ext uri="{9D8B030D-6E8A-4147-A177-3AD203B41FA5}">
                      <a16:colId xmlns:a16="http://schemas.microsoft.com/office/drawing/2014/main" val="410369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Gender exclusive word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Gender inclusive word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5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Housewife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1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Postman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63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Sportsman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9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Chairman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3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Man made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66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Cleaning lady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64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Working men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5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94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Distance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514600"/>
            <a:ext cx="4038600" cy="5826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66"/>
                </a:solidFill>
              </a:rPr>
              <a:t>Small power distance:</a:t>
            </a:r>
          </a:p>
          <a:p>
            <a:pPr marL="0" indent="0">
              <a:buNone/>
            </a:pPr>
            <a:endParaRPr lang="en-US" altLang="en-US" sz="2200" dirty="0"/>
          </a:p>
          <a:p>
            <a:r>
              <a:rPr lang="en-US" altLang="en-US" sz="2200" dirty="0"/>
              <a:t>Inter-dependence between less/more powerful</a:t>
            </a:r>
          </a:p>
          <a:p>
            <a:r>
              <a:rPr lang="en-US" altLang="en-US" sz="2200" dirty="0"/>
              <a:t>Family members treated equally</a:t>
            </a:r>
          </a:p>
          <a:p>
            <a:r>
              <a:rPr lang="en-US" altLang="en-US" sz="2200" dirty="0"/>
              <a:t>Familial decisions made democratically</a:t>
            </a:r>
          </a:p>
        </p:txBody>
      </p:sp>
      <p:pic>
        <p:nvPicPr>
          <p:cNvPr id="150532" name="Picture 4" descr="j030084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4648200"/>
            <a:ext cx="1814513" cy="1528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4343400" y="381000"/>
            <a:ext cx="4191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Large power distance: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Inequalities among people expected.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Dependence expected of those more powerful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Obedience of children expected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Familial decisions made via hierarchy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Father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Eldest son</a:t>
            </a:r>
          </a:p>
        </p:txBody>
      </p:sp>
      <p:pic>
        <p:nvPicPr>
          <p:cNvPr id="150534" name="Picture 6" descr="j03029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14400"/>
            <a:ext cx="1127125" cy="1579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3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All In The Family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30725"/>
          </a:xfrm>
        </p:spPr>
        <p:txBody>
          <a:bodyPr/>
          <a:lstStyle/>
          <a:p>
            <a:r>
              <a:rPr lang="en-US" altLang="en-US" dirty="0"/>
              <a:t>Hierarchy</a:t>
            </a:r>
          </a:p>
          <a:p>
            <a:pPr lvl="1"/>
            <a:r>
              <a:rPr lang="en-US" altLang="en-US" dirty="0"/>
              <a:t>Patriarchal</a:t>
            </a:r>
          </a:p>
          <a:p>
            <a:pPr lvl="1"/>
            <a:r>
              <a:rPr lang="en-US" altLang="en-US" dirty="0"/>
              <a:t>Matriarchal</a:t>
            </a:r>
          </a:p>
          <a:p>
            <a:pPr lvl="1"/>
            <a:r>
              <a:rPr lang="en-US" altLang="en-US" dirty="0"/>
              <a:t>Each with its own cultural responsibility</a:t>
            </a:r>
          </a:p>
          <a:p>
            <a:r>
              <a:rPr lang="en-US" altLang="en-US" dirty="0" smtClean="0"/>
              <a:t>Sincere </a:t>
            </a:r>
            <a:r>
              <a:rPr lang="en-US" altLang="en-US" dirty="0"/>
              <a:t>roles</a:t>
            </a:r>
          </a:p>
          <a:p>
            <a:pPr lvl="1"/>
            <a:r>
              <a:rPr lang="en-US" altLang="en-US" dirty="0"/>
              <a:t>Father/Mother</a:t>
            </a:r>
          </a:p>
          <a:p>
            <a:r>
              <a:rPr lang="en-US" altLang="en-US" dirty="0"/>
              <a:t>Default roles</a:t>
            </a:r>
          </a:p>
          <a:p>
            <a:pPr lvl="1"/>
            <a:r>
              <a:rPr lang="en-US" altLang="en-US" dirty="0"/>
              <a:t>Oldest child/Relative</a:t>
            </a:r>
          </a:p>
          <a:p>
            <a:pPr lvl="1"/>
            <a:r>
              <a:rPr lang="en-US" altLang="en-US" dirty="0"/>
              <a:t>“She wears the pants in the family”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105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Family roles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4530725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en-US" altLang="en-US"/>
              <a:t>Social/Symbolic</a:t>
            </a:r>
          </a:p>
          <a:p>
            <a:pPr lvl="1"/>
            <a:r>
              <a:rPr lang="en-US" altLang="en-US" sz="2400"/>
              <a:t>Expectations made clear by culture/religious values</a:t>
            </a:r>
          </a:p>
          <a:p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 lvl="2"/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85800" y="1447800"/>
            <a:ext cx="4038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Father &amp; Husband</a:t>
            </a:r>
            <a:endParaRPr kumimoji="0" lang="en-US" altLang="en-US" sz="3000" b="0" i="0" u="sng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Leader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Directs family per roles each holds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Provider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Wage earner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Bill payer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Strength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Disciplinarian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953000" y="1447800"/>
            <a:ext cx="396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Mother &amp; Wife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Follower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Take direction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Nurturer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Teach manners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Taxi driver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Counselor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Listen to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Chef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Shopper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23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829</Words>
  <Application>Microsoft Office PowerPoint</Application>
  <PresentationFormat>On-screen Show (4:3)</PresentationFormat>
  <Paragraphs>226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Garamond</vt:lpstr>
      <vt:lpstr>Mangal</vt:lpstr>
      <vt:lpstr>Times New Roman</vt:lpstr>
      <vt:lpstr>Wingdings</vt:lpstr>
      <vt:lpstr>Office Theme</vt:lpstr>
      <vt:lpstr>Edge</vt:lpstr>
      <vt:lpstr>Chapter -2 Gender and Family  Mohsin Uddin</vt:lpstr>
      <vt:lpstr>Opening discussion</vt:lpstr>
      <vt:lpstr>Home work</vt:lpstr>
      <vt:lpstr>Roles</vt:lpstr>
      <vt:lpstr>Power/Status and Gender</vt:lpstr>
      <vt:lpstr>There are some words given below. Convert them into appropriate gender inclusive words. </vt:lpstr>
      <vt:lpstr>Power Distance</vt:lpstr>
      <vt:lpstr>All In The Family</vt:lpstr>
      <vt:lpstr>Family roles</vt:lpstr>
      <vt:lpstr>Sex and Gender</vt:lpstr>
      <vt:lpstr>Sex and Gender</vt:lpstr>
      <vt:lpstr>All In The Family :  Gender Roles</vt:lpstr>
      <vt:lpstr>Status  </vt:lpstr>
      <vt:lpstr>Gender</vt:lpstr>
      <vt:lpstr>African American</vt:lpstr>
      <vt:lpstr>Mexican/Mexican American</vt:lpstr>
      <vt:lpstr>PowerPoint Presentation</vt:lpstr>
      <vt:lpstr>Family is an institution</vt:lpstr>
      <vt:lpstr>Gender Roles</vt:lpstr>
      <vt:lpstr>-There are many stereotypes we are expected to  follow -Society expects children to follow gender norms</vt:lpstr>
      <vt:lpstr>What makes it wrong…</vt:lpstr>
      <vt:lpstr>Family Structures</vt:lpstr>
      <vt:lpstr>Nuclear Family?</vt:lpstr>
      <vt:lpstr>Communicating in family</vt:lpstr>
      <vt:lpstr>Gender attribute </vt:lpstr>
      <vt:lpstr>Biological attribute  </vt:lpstr>
      <vt:lpstr>Child Communication</vt:lpstr>
      <vt:lpstr>Gender Role Socialization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Roles in the Family</dc:title>
  <dc:creator>mobballin34</dc:creator>
  <cp:lastModifiedBy>Windows User</cp:lastModifiedBy>
  <cp:revision>18</cp:revision>
  <dcterms:created xsi:type="dcterms:W3CDTF">2019-04-07T12:42:31Z</dcterms:created>
  <dcterms:modified xsi:type="dcterms:W3CDTF">2019-04-22T11:29:14Z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2019-04-07T00:00:00Z</vt:filetime>
  </property>
</Properties>
</file>