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6" r:id="rId4"/>
    <p:sldId id="287"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184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3539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5174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09585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90734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58653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83409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14025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934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8338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59736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65810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26148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5780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0617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03342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778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38B09-1D5E-4394-B371-40212A9C1B67}" type="datetimeFigureOut">
              <a:rPr lang="en-US" smtClean="0"/>
              <a:t>4/1/2019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28362490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82" y="1"/>
            <a:ext cx="12301182" cy="3944202"/>
          </a:xfrm>
        </p:spPr>
        <p:txBody>
          <a:bodyPr>
            <a:normAutofit fontScale="90000"/>
          </a:bodyPr>
          <a:lstStyle/>
          <a:p>
            <a:pPr algn="ct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a:latin typeface="Arial Narrow" panose="020B0606020202030204" pitchFamily="34" charset="0"/>
              </a:rPr>
              <a:t/>
            </a:r>
            <a:br>
              <a:rPr lang="en-US" sz="4000" dirty="0">
                <a:latin typeface="Arial Narrow" panose="020B0606020202030204" pitchFamily="34" charset="0"/>
              </a:rPr>
            </a:b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FASE</a:t>
            </a:r>
            <a:br>
              <a:rPr lang="en-US" sz="4000" dirty="0" smtClean="0">
                <a:latin typeface="Arial Narrow" panose="020B0606020202030204" pitchFamily="34" charset="0"/>
              </a:rPr>
            </a:br>
            <a:r>
              <a:rPr lang="en-US" sz="4000" dirty="0" smtClean="0">
                <a:latin typeface="Arial Narrow" panose="020B0606020202030204" pitchFamily="34" charset="0"/>
              </a:rPr>
              <a:t>IRD Department</a:t>
            </a:r>
            <a:br>
              <a:rPr lang="en-US" sz="4000" dirty="0" smtClean="0">
                <a:latin typeface="Arial Narrow" panose="020B0606020202030204" pitchFamily="34" charset="0"/>
              </a:rPr>
            </a:br>
            <a:r>
              <a:rPr lang="en-US" sz="4900" b="1" dirty="0" smtClean="0">
                <a:latin typeface="Arial Black" panose="020B0A04020102020204" pitchFamily="34" charset="0"/>
              </a:rPr>
              <a:t>International Political Economy</a:t>
            </a:r>
            <a:r>
              <a:rPr lang="en-US" dirty="0" smtClean="0"/>
              <a:t/>
            </a:r>
            <a:br>
              <a:rPr lang="en-US" dirty="0" smtClean="0"/>
            </a:br>
            <a:r>
              <a:rPr lang="en-US" dirty="0" smtClean="0"/>
              <a:t>Code: IRD 306</a:t>
            </a:r>
            <a:endParaRPr lang="en-US" dirty="0"/>
          </a:p>
        </p:txBody>
      </p:sp>
      <p:sp>
        <p:nvSpPr>
          <p:cNvPr id="3" name="Subtitle 2"/>
          <p:cNvSpPr>
            <a:spLocks noGrp="1"/>
          </p:cNvSpPr>
          <p:nvPr>
            <p:ph type="subTitle" idx="1"/>
          </p:nvPr>
        </p:nvSpPr>
        <p:spPr>
          <a:xfrm>
            <a:off x="0" y="3807725"/>
            <a:ext cx="12192000" cy="3050275"/>
          </a:xfrm>
        </p:spPr>
        <p:txBody>
          <a:bodyPr>
            <a:normAutofit/>
          </a:bodyPr>
          <a:lstStyle/>
          <a:p>
            <a:endParaRPr lang="en-US"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Topic 4 </a:t>
            </a:r>
            <a:r>
              <a:rPr lang="en-US" sz="3200" b="1" dirty="0">
                <a:latin typeface="Times New Roman" panose="02020603050405020304" pitchFamily="18" charset="0"/>
                <a:cs typeface="Times New Roman" panose="02020603050405020304" pitchFamily="18" charset="0"/>
              </a:rPr>
              <a:t>–IPE: </a:t>
            </a:r>
            <a:r>
              <a:rPr lang="en-US" sz="3200" b="1" dirty="0" smtClean="0">
                <a:latin typeface="Times New Roman" panose="02020603050405020304" pitchFamily="18" charset="0"/>
                <a:cs typeface="Times New Roman" panose="02020603050405020304" pitchFamily="18" charset="0"/>
              </a:rPr>
              <a:t>world trade organization  (WTO)</a:t>
            </a:r>
            <a:endParaRPr lang="en-US" sz="2800" b="1" i="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HE Educator</a:t>
            </a:r>
          </a:p>
          <a:p>
            <a:pPr algn="ctr"/>
            <a:r>
              <a:rPr lang="en-US" sz="2800" b="1" i="1" dirty="0" smtClean="0">
                <a:latin typeface="Times New Roman" panose="02020603050405020304" pitchFamily="18" charset="0"/>
                <a:cs typeface="Times New Roman" panose="02020603050405020304" pitchFamily="18" charset="0"/>
              </a:rPr>
              <a:t>Dr Neville D’Cunha</a:t>
            </a:r>
          </a:p>
          <a:p>
            <a:pPr algn="ctr"/>
            <a:r>
              <a:rPr lang="en-US" sz="2800" b="1" i="1" dirty="0" smtClean="0">
                <a:latin typeface="Times New Roman" panose="02020603050405020304" pitchFamily="18" charset="0"/>
                <a:cs typeface="Times New Roman" panose="02020603050405020304" pitchFamily="18" charset="0"/>
              </a:rPr>
              <a:t>Professor of IRD</a:t>
            </a:r>
          </a:p>
          <a:p>
            <a:pPr algn="ct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(9)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lnSpcReduction="10000"/>
          </a:bodyPr>
          <a:lstStyle/>
          <a:p>
            <a:pPr marL="0" indent="0" algn="ctr">
              <a:buNone/>
            </a:pPr>
            <a:r>
              <a:rPr lang="en-US" sz="4400" b="1" dirty="0" smtClean="0">
                <a:solidFill>
                  <a:srgbClr val="FFFF00"/>
                </a:solidFill>
                <a:latin typeface="Times New Roman" panose="02020603050405020304" pitchFamily="18" charset="0"/>
                <a:cs typeface="Times New Roman" panose="02020603050405020304" pitchFamily="18" charset="0"/>
              </a:rPr>
              <a:t>Rules: Intergovernmental Bargaining </a:t>
            </a:r>
          </a:p>
          <a:p>
            <a:pPr>
              <a:buFont typeface="Wingdings" panose="05000000000000000000" pitchFamily="2" charset="2"/>
              <a:buChar char="§"/>
            </a:pPr>
            <a:r>
              <a:rPr lang="en-US" sz="5400" dirty="0" smtClean="0">
                <a:latin typeface="Times New Roman" panose="02020603050405020304" pitchFamily="18" charset="0"/>
                <a:cs typeface="Times New Roman" panose="02020603050405020304" pitchFamily="18" charset="0"/>
              </a:rPr>
              <a:t>All WTO rules are created by governments through intergovernmental bargaining.</a:t>
            </a:r>
          </a:p>
          <a:p>
            <a:pPr>
              <a:buFont typeface="Wingdings" panose="05000000000000000000" pitchFamily="2" charset="2"/>
              <a:buChar char="§"/>
            </a:pPr>
            <a:r>
              <a:rPr lang="en-US" sz="5400" dirty="0" smtClean="0">
                <a:solidFill>
                  <a:srgbClr val="FFFF00"/>
                </a:solidFill>
                <a:latin typeface="Times New Roman" panose="02020603050405020304" pitchFamily="18" charset="0"/>
                <a:cs typeface="Times New Roman" panose="02020603050405020304" pitchFamily="18" charset="0"/>
              </a:rPr>
              <a:t>IB is the WTO’s primary decision-making process, and it involves negotiating agreements that directly liberalize trade and indirectly support that goal. </a:t>
            </a: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638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(10)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7500" lnSpcReduction="20000"/>
          </a:bodyPr>
          <a:lstStyle/>
          <a:p>
            <a:pPr marL="0" indent="0" algn="ctr">
              <a:buNone/>
            </a:pPr>
            <a:r>
              <a:rPr lang="en-US" sz="4600" b="1" dirty="0" smtClean="0">
                <a:solidFill>
                  <a:srgbClr val="FFFF00"/>
                </a:solidFill>
                <a:latin typeface="Times New Roman" panose="02020603050405020304" pitchFamily="18" charset="0"/>
                <a:cs typeface="Times New Roman" panose="02020603050405020304" pitchFamily="18" charset="0"/>
              </a:rPr>
              <a:t>Rules: Intergovernmental Bargaining </a:t>
            </a:r>
          </a:p>
          <a:p>
            <a:pPr>
              <a:buFont typeface="Wingdings" panose="05000000000000000000" pitchFamily="2" charset="2"/>
              <a:buChar char="§"/>
            </a:pPr>
            <a:r>
              <a:rPr lang="en-US" sz="5400" dirty="0" smtClean="0">
                <a:latin typeface="Times New Roman" panose="02020603050405020304" pitchFamily="18" charset="0"/>
                <a:cs typeface="Times New Roman" panose="02020603050405020304" pitchFamily="18" charset="0"/>
              </a:rPr>
              <a:t>To liberalize trade, governments must alter policies that restrict the cross-border flow of goods and services.</a:t>
            </a:r>
          </a:p>
          <a:p>
            <a:pPr>
              <a:buFont typeface="Wingdings" panose="05000000000000000000" pitchFamily="2" charset="2"/>
              <a:buChar char="§"/>
            </a:pPr>
            <a:r>
              <a:rPr lang="en-US" sz="5400" dirty="0" smtClean="0">
                <a:latin typeface="Times New Roman" panose="02020603050405020304" pitchFamily="18" charset="0"/>
                <a:cs typeface="Times New Roman" panose="02020603050405020304" pitchFamily="18" charset="0"/>
              </a:rPr>
              <a:t>Such policies include tariffs, which are taxes that governments impose on foreign goods entering the country.</a:t>
            </a:r>
          </a:p>
          <a:p>
            <a:pPr>
              <a:buFont typeface="Wingdings" panose="05000000000000000000" pitchFamily="2" charset="2"/>
              <a:buChar char="§"/>
            </a:pPr>
            <a:r>
              <a:rPr lang="en-US" sz="5400" dirty="0" smtClean="0">
                <a:solidFill>
                  <a:srgbClr val="FFFF00"/>
                </a:solidFill>
                <a:latin typeface="Times New Roman" panose="02020603050405020304" pitchFamily="18" charset="0"/>
                <a:cs typeface="Times New Roman" panose="02020603050405020304" pitchFamily="18" charset="0"/>
              </a:rPr>
              <a:t>They also include a wide range of nontariff barriers such as health and safety regulations, government purchasing practices, and many other government regulations. </a:t>
            </a: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55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(11)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0000" lnSpcReduction="20000"/>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Rules: Intergovernmental Bargaining </a:t>
            </a:r>
          </a:p>
          <a:p>
            <a:pPr>
              <a:buFont typeface="Wingdings" panose="05000000000000000000" pitchFamily="2" charset="2"/>
              <a:buChar char="§"/>
            </a:pPr>
            <a:r>
              <a:rPr lang="en-US" sz="5400" dirty="0" smtClean="0">
                <a:latin typeface="Times New Roman" panose="02020603050405020304" pitchFamily="18" charset="0"/>
                <a:cs typeface="Times New Roman" panose="02020603050405020304" pitchFamily="18" charset="0"/>
              </a:rPr>
              <a:t>IB focuses on negotiating agreements that reduce and eliminate these government-imposed barriers to market access.</a:t>
            </a:r>
          </a:p>
          <a:p>
            <a:pPr>
              <a:buFont typeface="Wingdings" panose="05000000000000000000" pitchFamily="2" charset="2"/>
              <a:buChar char="§"/>
            </a:pPr>
            <a:r>
              <a:rPr lang="en-US" sz="5400" b="1" dirty="0" smtClean="0">
                <a:solidFill>
                  <a:srgbClr val="92D050"/>
                </a:solidFill>
                <a:latin typeface="Times New Roman" panose="02020603050405020304" pitchFamily="18" charset="0"/>
                <a:cs typeface="Times New Roman" panose="02020603050405020304" pitchFamily="18" charset="0"/>
              </a:rPr>
              <a:t>Rather than bargain continuously, governments organize their negotiations in bargaining rounds, each with a definite starting date and a target date.</a:t>
            </a:r>
          </a:p>
          <a:p>
            <a:pPr>
              <a:buFont typeface="Wingdings" panose="05000000000000000000" pitchFamily="2" charset="2"/>
              <a:buChar char="§"/>
            </a:pPr>
            <a:r>
              <a:rPr lang="en-US" sz="5400" dirty="0" smtClean="0">
                <a:solidFill>
                  <a:srgbClr val="FFFF00"/>
                </a:solidFill>
                <a:latin typeface="Times New Roman" panose="02020603050405020304" pitchFamily="18" charset="0"/>
                <a:cs typeface="Times New Roman" panose="02020603050405020304" pitchFamily="18" charset="0"/>
              </a:rPr>
              <a:t>At the beginning of each round, governments meet as the </a:t>
            </a:r>
            <a:r>
              <a:rPr lang="en-US" sz="5400" b="1" dirty="0" smtClean="0">
                <a:solidFill>
                  <a:schemeClr val="bg1"/>
                </a:solidFill>
                <a:latin typeface="Times New Roman" panose="02020603050405020304" pitchFamily="18" charset="0"/>
                <a:cs typeface="Times New Roman" panose="02020603050405020304" pitchFamily="18" charset="0"/>
              </a:rPr>
              <a:t>WTO Ministerial Conference</a:t>
            </a:r>
            <a:r>
              <a:rPr lang="en-US" sz="5400" dirty="0" smtClean="0">
                <a:solidFill>
                  <a:srgbClr val="FFFF00"/>
                </a:solidFill>
                <a:latin typeface="Times New Roman" panose="02020603050405020304" pitchFamily="18" charset="0"/>
                <a:cs typeface="Times New Roman" panose="02020603050405020304" pitchFamily="18" charset="0"/>
              </a:rPr>
              <a:t>, the highest level of WTO decision making. Once the Ministerial Conference has ended, low-level national officials conduct detailed negotiations on the topics embodied in the agenda. </a:t>
            </a: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322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(12)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20000"/>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Rules: Intergovernmental Bargaining </a:t>
            </a:r>
          </a:p>
          <a:p>
            <a:pPr>
              <a:buFont typeface="Wingdings" panose="05000000000000000000" pitchFamily="2" charset="2"/>
              <a:buChar char="§"/>
            </a:pPr>
            <a:r>
              <a:rPr lang="en-US" sz="5400" dirty="0" smtClean="0">
                <a:latin typeface="Times New Roman" panose="02020603050405020304" pitchFamily="18" charset="0"/>
                <a:cs typeface="Times New Roman" panose="02020603050405020304" pitchFamily="18" charset="0"/>
              </a:rPr>
              <a:t>Once negotiations have produced the outlines of a complete agreement, trade ministers meet at a final Ministerial Conference to conclude the round.</a:t>
            </a:r>
          </a:p>
          <a:p>
            <a:pPr>
              <a:buFont typeface="Wingdings" panose="05000000000000000000" pitchFamily="2" charset="2"/>
              <a:buChar char="§"/>
            </a:pPr>
            <a:r>
              <a:rPr lang="en-US" sz="5400" b="1" dirty="0" smtClean="0">
                <a:solidFill>
                  <a:srgbClr val="92D050"/>
                </a:solidFill>
                <a:latin typeface="Times New Roman" panose="02020603050405020304" pitchFamily="18" charset="0"/>
                <a:cs typeface="Times New Roman" panose="02020603050405020304" pitchFamily="18" charset="0"/>
              </a:rPr>
              <a:t>National governments then ratify the agreement and implement it according to an agreed timetable.</a:t>
            </a:r>
          </a:p>
          <a:p>
            <a:pPr marL="0" indent="0" algn="ctr">
              <a:buNone/>
            </a:pPr>
            <a:r>
              <a:rPr lang="en-US" sz="5400" dirty="0" smtClean="0">
                <a:solidFill>
                  <a:srgbClr val="FFFF00"/>
                </a:solidFill>
                <a:latin typeface="Times New Roman" panose="02020603050405020304" pitchFamily="18" charset="0"/>
                <a:cs typeface="Times New Roman" panose="02020603050405020304" pitchFamily="18" charset="0"/>
              </a:rPr>
              <a:t> </a:t>
            </a:r>
            <a:r>
              <a:rPr lang="en-US" sz="5400" dirty="0">
                <a:solidFill>
                  <a:srgbClr val="FFFF00"/>
                </a:solidFill>
                <a:latin typeface="Times New Roman" panose="02020603050405020304" pitchFamily="18" charset="0"/>
                <a:cs typeface="Times New Roman" panose="02020603050405020304" pitchFamily="18" charset="0"/>
              </a:rPr>
              <a:t> (Nine Rounds have been concluded)</a:t>
            </a:r>
            <a:endParaRPr lang="en-US" sz="5400" dirty="0">
              <a:solidFill>
                <a:schemeClr val="tx1">
                  <a:lumMod val="65000"/>
                </a:schemeClr>
              </a:solidFill>
              <a:latin typeface="Times New Roman" panose="02020603050405020304" pitchFamily="18" charset="0"/>
              <a:cs typeface="Times New Roman" panose="02020603050405020304" pitchFamily="18" charset="0"/>
            </a:endParaRPr>
          </a:p>
          <a:p>
            <a:pPr marL="0" indent="0">
              <a:buNone/>
            </a:pP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165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(13)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0000" lnSpcReduction="20000"/>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Rules: Intergovernmental Bargaining </a:t>
            </a:r>
          </a:p>
          <a:p>
            <a:pPr>
              <a:buFont typeface="Wingdings" panose="05000000000000000000" pitchFamily="2" charset="2"/>
              <a:buChar char="§"/>
            </a:pPr>
            <a:r>
              <a:rPr lang="en-US" sz="5400" dirty="0" smtClean="0">
                <a:solidFill>
                  <a:srgbClr val="00B0F0"/>
                </a:solidFill>
                <a:latin typeface="Times New Roman" panose="02020603050405020304" pitchFamily="18" charset="0"/>
                <a:cs typeface="Times New Roman" panose="02020603050405020304" pitchFamily="18" charset="0"/>
              </a:rPr>
              <a:t>The rules established by IB provide a framework of law for international trade relations. Participation in the WTO, therefore, requires governments to accept common rules that constrain their actions.</a:t>
            </a:r>
          </a:p>
          <a:p>
            <a:pPr>
              <a:buFont typeface="Wingdings" panose="05000000000000000000" pitchFamily="2" charset="2"/>
              <a:buChar char="§"/>
            </a:pPr>
            <a:r>
              <a:rPr lang="en-US" sz="5400" b="1" dirty="0" smtClean="0">
                <a:solidFill>
                  <a:srgbClr val="92D050"/>
                </a:solidFill>
                <a:latin typeface="Times New Roman" panose="02020603050405020304" pitchFamily="18" charset="0"/>
                <a:cs typeface="Times New Roman" panose="02020603050405020304" pitchFamily="18" charset="0"/>
              </a:rPr>
              <a:t>By accepting these constraints, governments shift international trade relations from the anarchic international environment in which “might is right” into a rule-based system in which governments have common rights and responsibilities.</a:t>
            </a:r>
          </a:p>
          <a:p>
            <a:pPr>
              <a:buFont typeface="Wingdings" panose="05000000000000000000" pitchFamily="2" charset="2"/>
              <a:buChar char="§"/>
            </a:pPr>
            <a:r>
              <a:rPr lang="en-US" sz="5400" b="1" dirty="0" smtClean="0">
                <a:solidFill>
                  <a:srgbClr val="92D050"/>
                </a:solidFill>
                <a:latin typeface="Times New Roman" panose="02020603050405020304" pitchFamily="18" charset="0"/>
                <a:cs typeface="Times New Roman" panose="02020603050405020304" pitchFamily="18" charset="0"/>
              </a:rPr>
              <a:t>In this way, the multilateral trade system brings the rule of law into international trade relations.</a:t>
            </a:r>
          </a:p>
          <a:p>
            <a:pPr>
              <a:buFont typeface="Wingdings" panose="05000000000000000000" pitchFamily="2" charset="2"/>
              <a:buChar char="§"/>
            </a:pP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724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(14)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10000"/>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WTO: Dispute Settlement Mechanism  </a:t>
            </a:r>
          </a:p>
          <a:p>
            <a:pPr>
              <a:buFont typeface="Wingdings" panose="05000000000000000000" pitchFamily="2" charset="2"/>
              <a:buChar char="§"/>
            </a:pPr>
            <a:r>
              <a:rPr lang="en-US" sz="5400" dirty="0" smtClean="0">
                <a:solidFill>
                  <a:srgbClr val="00B0F0"/>
                </a:solidFill>
                <a:latin typeface="Times New Roman" panose="02020603050405020304" pitchFamily="18" charset="0"/>
                <a:cs typeface="Times New Roman" panose="02020603050405020304" pitchFamily="18" charset="0"/>
              </a:rPr>
              <a:t>The WTO’s DSM ensures that governments comply with the rules they establish.</a:t>
            </a:r>
          </a:p>
          <a:p>
            <a:pPr>
              <a:buFont typeface="Wingdings" panose="05000000000000000000" pitchFamily="2" charset="2"/>
              <a:buChar char="§"/>
            </a:pPr>
            <a:r>
              <a:rPr lang="en-US" sz="5400" dirty="0" smtClean="0">
                <a:solidFill>
                  <a:srgbClr val="FFC000"/>
                </a:solidFill>
                <a:latin typeface="Times New Roman" panose="02020603050405020304" pitchFamily="18" charset="0"/>
                <a:cs typeface="Times New Roman" panose="02020603050405020304" pitchFamily="18" charset="0"/>
              </a:rPr>
              <a:t>Individual compliance with established rules is not guaranteed. Even though most governments comply with most of their WTO obligations most of the time, there are times when some don’t.</a:t>
            </a:r>
            <a:endParaRPr lang="en-US" sz="5400" b="1" dirty="0" smtClean="0">
              <a:solidFill>
                <a:srgbClr val="FFC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746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(15)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10000"/>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WTO: Dispute Settlement Mechanism  </a:t>
            </a:r>
          </a:p>
          <a:p>
            <a:pPr>
              <a:buFont typeface="Wingdings" panose="05000000000000000000" pitchFamily="2" charset="2"/>
              <a:buChar char="§"/>
            </a:pPr>
            <a:r>
              <a:rPr lang="en-US" sz="5400" dirty="0" smtClean="0">
                <a:solidFill>
                  <a:srgbClr val="FFC000"/>
                </a:solidFill>
                <a:latin typeface="Times New Roman" panose="02020603050405020304" pitchFamily="18" charset="0"/>
                <a:cs typeface="Times New Roman" panose="02020603050405020304" pitchFamily="18" charset="0"/>
              </a:rPr>
              <a:t>Moreover, if all governments believed they could disregard WTO rules with impunity, they could comply less often.</a:t>
            </a:r>
          </a:p>
          <a:p>
            <a:pPr>
              <a:buFont typeface="Wingdings" panose="05000000000000000000" pitchFamily="2" charset="2"/>
              <a:buChar char="§"/>
            </a:pPr>
            <a:r>
              <a:rPr lang="en-US" sz="5400" dirty="0" smtClean="0">
                <a:solidFill>
                  <a:srgbClr val="00B0F0"/>
                </a:solidFill>
                <a:latin typeface="Times New Roman" panose="02020603050405020304" pitchFamily="18" charset="0"/>
                <a:cs typeface="Times New Roman" panose="02020603050405020304" pitchFamily="18" charset="0"/>
              </a:rPr>
              <a:t>The DSM ensures compliance by helping governments resolve disputes and by authorizing punishment in the event of noncompliance.</a:t>
            </a:r>
            <a:endParaRPr lang="en-US" sz="5400" b="1" dirty="0" smtClean="0">
              <a:solidFill>
                <a:srgbClr val="00B0F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427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(16)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10000"/>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WTO: Dispute Settlement Mechanism  </a:t>
            </a:r>
          </a:p>
          <a:p>
            <a:pPr>
              <a:buFont typeface="Wingdings" panose="05000000000000000000" pitchFamily="2" charset="2"/>
              <a:buChar char="§"/>
            </a:pPr>
            <a:r>
              <a:rPr lang="en-US" sz="5400" dirty="0" smtClean="0">
                <a:solidFill>
                  <a:srgbClr val="FFC000"/>
                </a:solidFill>
                <a:latin typeface="Times New Roman" panose="02020603050405020304" pitchFamily="18" charset="0"/>
                <a:cs typeface="Times New Roman" panose="02020603050405020304" pitchFamily="18" charset="0"/>
              </a:rPr>
              <a:t>The DSM ensures compliance by providing an independent quasi-judicial tribunal. This tribunal investigates the facts and the relevant WTO rules whenever a dispute is initiated and then reaches a finding.</a:t>
            </a:r>
          </a:p>
          <a:p>
            <a:pPr>
              <a:buFont typeface="Wingdings" panose="05000000000000000000" pitchFamily="2" charset="2"/>
              <a:buChar char="§"/>
            </a:pPr>
            <a:r>
              <a:rPr lang="en-US" sz="5400" dirty="0" smtClean="0">
                <a:solidFill>
                  <a:srgbClr val="00B050"/>
                </a:solidFill>
                <a:latin typeface="Times New Roman" panose="02020603050405020304" pitchFamily="18" charset="0"/>
                <a:cs typeface="Times New Roman" panose="02020603050405020304" pitchFamily="18" charset="0"/>
              </a:rPr>
              <a:t>A government found to be in violation is required to alter the offending policy or to compensate the country or countries that are harmed.</a:t>
            </a:r>
            <a:endParaRPr lang="en-US" sz="5400" b="1" dirty="0" smtClean="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320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(17)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20000"/>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WTO: In a nutshell   </a:t>
            </a:r>
          </a:p>
          <a:p>
            <a:pPr>
              <a:buFont typeface="Wingdings" panose="05000000000000000000" pitchFamily="2" charset="2"/>
              <a:buChar char="§"/>
            </a:pPr>
            <a:r>
              <a:rPr lang="en-US" sz="5400" dirty="0" smtClean="0">
                <a:solidFill>
                  <a:srgbClr val="FFC000"/>
                </a:solidFill>
                <a:latin typeface="Times New Roman" panose="02020603050405020304" pitchFamily="18" charset="0"/>
                <a:cs typeface="Times New Roman" panose="02020603050405020304" pitchFamily="18" charset="0"/>
              </a:rPr>
              <a:t>The WTO, therefore, is an international political system that regulates national trade policies.</a:t>
            </a:r>
          </a:p>
          <a:p>
            <a:pPr>
              <a:buFont typeface="Wingdings" panose="05000000000000000000" pitchFamily="2" charset="2"/>
              <a:buChar char="§"/>
            </a:pPr>
            <a:r>
              <a:rPr lang="en-US" sz="5400" dirty="0" smtClean="0">
                <a:solidFill>
                  <a:srgbClr val="00B0F0"/>
                </a:solidFill>
                <a:latin typeface="Times New Roman" panose="02020603050405020304" pitchFamily="18" charset="0"/>
                <a:cs typeface="Times New Roman" panose="02020603050405020304" pitchFamily="18" charset="0"/>
              </a:rPr>
              <a:t>It is based on rules that constrain what governments can do to restrict the flow of goods into their countries and to encourage the export of domestic goods to foreign markets.</a:t>
            </a:r>
            <a:endParaRPr lang="en-US" sz="5400" b="1" dirty="0" smtClean="0">
              <a:solidFill>
                <a:srgbClr val="00B0F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2772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(18)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10000"/>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WTO: In a nutshell   </a:t>
            </a:r>
          </a:p>
          <a:p>
            <a:pPr>
              <a:buFont typeface="Wingdings" panose="05000000000000000000" pitchFamily="2" charset="2"/>
              <a:buChar char="§"/>
            </a:pPr>
            <a:r>
              <a:rPr lang="en-US" sz="5400" dirty="0" smtClean="0">
                <a:solidFill>
                  <a:srgbClr val="00B0F0"/>
                </a:solidFill>
                <a:latin typeface="Times New Roman" panose="02020603050405020304" pitchFamily="18" charset="0"/>
                <a:cs typeface="Times New Roman" panose="02020603050405020304" pitchFamily="18" charset="0"/>
              </a:rPr>
              <a:t>All of these rules have been created (and can be amended) through intergovernmental bargaining.</a:t>
            </a:r>
          </a:p>
          <a:p>
            <a:pPr>
              <a:buFont typeface="Wingdings" panose="05000000000000000000" pitchFamily="2" charset="2"/>
              <a:buChar char="§"/>
            </a:pPr>
            <a:r>
              <a:rPr lang="en-US" sz="5400" dirty="0" smtClean="0">
                <a:solidFill>
                  <a:srgbClr val="FFC000"/>
                </a:solidFill>
                <a:latin typeface="Times New Roman" panose="02020603050405020304" pitchFamily="18" charset="0"/>
                <a:cs typeface="Times New Roman" panose="02020603050405020304" pitchFamily="18" charset="0"/>
              </a:rPr>
              <a:t>Because compliance with the rules cannot be taken for granted, governments have established a dispute-settlement mechanism to help ensure that members comply.</a:t>
            </a:r>
            <a:endParaRPr lang="en-US" sz="5400" b="1" dirty="0" smtClean="0">
              <a:solidFill>
                <a:srgbClr val="FFC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5400" dirty="0" smtClean="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84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742950" indent="-742950">
              <a:buAutoNum type="arabicPeriod"/>
            </a:pPr>
            <a:r>
              <a:rPr lang="en-US" sz="4000" dirty="0" smtClean="0">
                <a:solidFill>
                  <a:srgbClr val="FFC000"/>
                </a:solidFill>
                <a:latin typeface="Times New Roman" panose="02020603050405020304" pitchFamily="18" charset="0"/>
                <a:cs typeface="Times New Roman" panose="02020603050405020304" pitchFamily="18" charset="0"/>
              </a:rPr>
              <a:t>National economies </a:t>
            </a:r>
            <a:r>
              <a:rPr lang="en-US" sz="4000" dirty="0" smtClean="0">
                <a:latin typeface="Times New Roman" panose="02020603050405020304" pitchFamily="18" charset="0"/>
                <a:cs typeface="Times New Roman" panose="02020603050405020304" pitchFamily="18" charset="0"/>
              </a:rPr>
              <a:t>are becoming deeply connected. You probably notice these connections most as a consumer, since many of the goods you buy are produced, either in whole or in part, in a foreign country.</a:t>
            </a:r>
          </a:p>
          <a:p>
            <a:pPr marL="742950" indent="-742950">
              <a:buAutoNum type="arabicPeriod"/>
            </a:pPr>
            <a:r>
              <a:rPr lang="en-US" sz="4000" dirty="0" smtClean="0">
                <a:solidFill>
                  <a:srgbClr val="FFC000"/>
                </a:solidFill>
                <a:latin typeface="Times New Roman" panose="02020603050405020304" pitchFamily="18" charset="0"/>
                <a:cs typeface="Times New Roman" panose="02020603050405020304" pitchFamily="18" charset="0"/>
              </a:rPr>
              <a:t>Internationalization</a:t>
            </a:r>
            <a:r>
              <a:rPr lang="en-US" sz="4000" dirty="0" smtClean="0">
                <a:latin typeface="Times New Roman" panose="02020603050405020304" pitchFamily="18" charset="0"/>
                <a:cs typeface="Times New Roman" panose="02020603050405020304" pitchFamily="18" charset="0"/>
              </a:rPr>
              <a:t> has been brought about by the rapid growth of world trade.  </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Indeed, </a:t>
            </a:r>
            <a:r>
              <a:rPr lang="en-US" sz="4000" dirty="0" smtClean="0">
                <a:solidFill>
                  <a:srgbClr val="FFC000"/>
                </a:solidFill>
                <a:latin typeface="Times New Roman" panose="02020603050405020304" pitchFamily="18" charset="0"/>
                <a:cs typeface="Times New Roman" panose="02020603050405020304" pitchFamily="18" charset="0"/>
              </a:rPr>
              <a:t>globalization</a:t>
            </a:r>
            <a:r>
              <a:rPr lang="en-US" sz="4000" dirty="0" smtClean="0">
                <a:latin typeface="Times New Roman" panose="02020603050405020304" pitchFamily="18" charset="0"/>
                <a:cs typeface="Times New Roman" panose="02020603050405020304" pitchFamily="18" charset="0"/>
              </a:rPr>
              <a:t> is a consequence of these differential (created and consumed) growth rates.</a:t>
            </a:r>
          </a:p>
        </p:txBody>
      </p:sp>
    </p:spTree>
    <p:extLst>
      <p:ext uri="{BB962C8B-B14F-4D97-AF65-F5344CB8AC3E}">
        <p14:creationId xmlns:p14="http://schemas.microsoft.com/office/powerpoint/2010/main" val="312739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(19)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5100" b="1" dirty="0" smtClean="0">
                <a:solidFill>
                  <a:srgbClr val="FFFF00"/>
                </a:solidFill>
                <a:latin typeface="Times New Roman" panose="02020603050405020304" pitchFamily="18" charset="0"/>
                <a:cs typeface="Times New Roman" panose="02020603050405020304" pitchFamily="18" charset="0"/>
              </a:rPr>
              <a:t>WTO: In a nutshell   </a:t>
            </a:r>
          </a:p>
          <a:p>
            <a:pPr algn="ctr">
              <a:buFont typeface="Wingdings" panose="05000000000000000000" pitchFamily="2" charset="2"/>
              <a:buChar char="§"/>
            </a:pPr>
            <a:r>
              <a:rPr lang="en-US" sz="5400" dirty="0" smtClean="0">
                <a:solidFill>
                  <a:srgbClr val="92D050"/>
                </a:solidFill>
                <a:latin typeface="Times New Roman" panose="02020603050405020304" pitchFamily="18" charset="0"/>
                <a:cs typeface="Times New Roman" panose="02020603050405020304" pitchFamily="18" charset="0"/>
              </a:rPr>
              <a:t>By creating rules, establishing a decision-making process to extend and revise them, enforcing compliance, governments have brought the rule of law into international trade relations.</a:t>
            </a:r>
            <a:endParaRPr lang="en-US" sz="5400" b="1" dirty="0" smtClean="0">
              <a:solidFill>
                <a:srgbClr val="92D050"/>
              </a:solidFill>
              <a:latin typeface="Times New Roman" panose="02020603050405020304" pitchFamily="18" charset="0"/>
              <a:cs typeface="Times New Roman" panose="02020603050405020304" pitchFamily="18" charset="0"/>
            </a:endParaRPr>
          </a:p>
          <a:p>
            <a:pPr marL="0" indent="0">
              <a:buNone/>
            </a:pPr>
            <a:endParaRPr lang="en-US" sz="5400" dirty="0" smtClean="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556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(2)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lnSpcReduction="10000"/>
          </a:bodyPr>
          <a:lstStyle/>
          <a:p>
            <a:pPr marL="742950" indent="-742950">
              <a:buAutoNum type="arabicPeriod"/>
            </a:pPr>
            <a:r>
              <a:rPr lang="en-US" sz="4000" dirty="0" smtClean="0">
                <a:latin typeface="Times New Roman" panose="02020603050405020304" pitchFamily="18" charset="0"/>
                <a:cs typeface="Times New Roman" panose="02020603050405020304" pitchFamily="18" charset="0"/>
              </a:rPr>
              <a:t>None of this has occurred spontaneously. Even though one could argue that the growth of trade reflects the operation of global markets, it rest on political structures.</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This is certainly the case with international trade. World trade has grown so rapidly over the last 60 years because an international political structure, the World Trade Organization (WTO), and its predecessor, the </a:t>
            </a:r>
            <a:r>
              <a:rPr lang="en-US" sz="4000" dirty="0" smtClean="0">
                <a:solidFill>
                  <a:srgbClr val="FFC000"/>
                </a:solidFill>
                <a:latin typeface="Times New Roman" panose="02020603050405020304" pitchFamily="18" charset="0"/>
                <a:cs typeface="Times New Roman" panose="02020603050405020304" pitchFamily="18" charset="0"/>
              </a:rPr>
              <a:t>General Agreement on Tariffs and Trade (GATT)</a:t>
            </a:r>
            <a:r>
              <a:rPr lang="en-US" sz="4000" dirty="0" smtClean="0">
                <a:latin typeface="Times New Roman" panose="02020603050405020304" pitchFamily="18" charset="0"/>
                <a:cs typeface="Times New Roman" panose="02020603050405020304" pitchFamily="18" charset="0"/>
              </a:rPr>
              <a:t>, has supported and encouraged such growth.</a:t>
            </a:r>
          </a:p>
        </p:txBody>
      </p:sp>
    </p:spTree>
    <p:extLst>
      <p:ext uri="{BB962C8B-B14F-4D97-AF65-F5344CB8AC3E}">
        <p14:creationId xmlns:p14="http://schemas.microsoft.com/office/powerpoint/2010/main" val="50732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(3)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742950" indent="-742950">
              <a:buAutoNum type="arabicPeriod"/>
            </a:pPr>
            <a:r>
              <a:rPr lang="en-US" sz="4000" dirty="0" smtClean="0">
                <a:latin typeface="Times New Roman" panose="02020603050405020304" pitchFamily="18" charset="0"/>
                <a:cs typeface="Times New Roman" panose="02020603050405020304" pitchFamily="18" charset="0"/>
              </a:rPr>
              <a:t>Between 1947 and 1994 the GATT fulfilled the role now played by the WTO.</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In 1995, governments folded the GATT into the newly established WTO where it continues to provide many of the rules governing international trade relations.</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The rules at the center of the world trade system were thus established initially in 1947 and have been gradually revised, amended, and extended ever since.</a:t>
            </a:r>
          </a:p>
        </p:txBody>
      </p:sp>
    </p:spTree>
    <p:extLst>
      <p:ext uri="{BB962C8B-B14F-4D97-AF65-F5344CB8AC3E}">
        <p14:creationId xmlns:p14="http://schemas.microsoft.com/office/powerpoint/2010/main" val="1277975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(4)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742950" indent="-742950">
              <a:buAutoNum type="arabicPeriod"/>
            </a:pPr>
            <a:r>
              <a:rPr lang="en-US" sz="4000" dirty="0" smtClean="0">
                <a:latin typeface="Times New Roman" panose="02020603050405020304" pitchFamily="18" charset="0"/>
                <a:cs typeface="Times New Roman" panose="02020603050405020304" pitchFamily="18" charset="0"/>
              </a:rPr>
              <a:t>As a political system, the WTO can be broken down into </a:t>
            </a:r>
            <a:r>
              <a:rPr lang="en-US" sz="4000" dirty="0" smtClean="0">
                <a:solidFill>
                  <a:srgbClr val="92D050"/>
                </a:solidFill>
                <a:latin typeface="Times New Roman" panose="02020603050405020304" pitchFamily="18" charset="0"/>
                <a:cs typeface="Times New Roman" panose="02020603050405020304" pitchFamily="18" charset="0"/>
              </a:rPr>
              <a:t>three</a:t>
            </a:r>
            <a:r>
              <a:rPr lang="en-US" sz="4000" dirty="0" smtClean="0">
                <a:latin typeface="Times New Roman" panose="02020603050405020304" pitchFamily="18" charset="0"/>
                <a:cs typeface="Times New Roman" panose="02020603050405020304" pitchFamily="18" charset="0"/>
              </a:rPr>
              <a:t> distinct components: </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t>
            </a:r>
            <a:r>
              <a:rPr lang="en-US" sz="4000" dirty="0" err="1" smtClean="0">
                <a:latin typeface="Times New Roman" panose="02020603050405020304" pitchFamily="18" charset="0"/>
                <a:cs typeface="Times New Roman" panose="02020603050405020304" pitchFamily="18" charset="0"/>
              </a:rPr>
              <a:t>i</a:t>
            </a:r>
            <a:r>
              <a:rPr lang="en-US" sz="4000" dirty="0" smtClean="0">
                <a:latin typeface="Times New Roman" panose="02020603050405020304" pitchFamily="18" charset="0"/>
                <a:cs typeface="Times New Roman" panose="02020603050405020304" pitchFamily="18" charset="0"/>
              </a:rPr>
              <a:t>) </a:t>
            </a:r>
            <a:r>
              <a:rPr lang="en-US" sz="4000" dirty="0" smtClean="0">
                <a:solidFill>
                  <a:srgbClr val="92D050"/>
                </a:solidFill>
                <a:latin typeface="Times New Roman" panose="02020603050405020304" pitchFamily="18" charset="0"/>
                <a:cs typeface="Times New Roman" panose="02020603050405020304" pitchFamily="18" charset="0"/>
              </a:rPr>
              <a:t>a set of principles and rules, </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(ii) </a:t>
            </a:r>
            <a:r>
              <a:rPr lang="en-US" sz="4000" dirty="0" smtClean="0">
                <a:solidFill>
                  <a:srgbClr val="FFC000"/>
                </a:solidFill>
                <a:latin typeface="Times New Roman" panose="02020603050405020304" pitchFamily="18" charset="0"/>
                <a:cs typeface="Times New Roman" panose="02020603050405020304" pitchFamily="18" charset="0"/>
              </a:rPr>
              <a:t>an intergovernmental bargaining process</a:t>
            </a:r>
            <a:r>
              <a:rPr lang="en-US" sz="4000" dirty="0" smtClean="0">
                <a:latin typeface="Times New Roman" panose="02020603050405020304" pitchFamily="18" charset="0"/>
                <a:cs typeface="Times New Roman" panose="02020603050405020304" pitchFamily="18" charset="0"/>
              </a:rPr>
              <a:t>, and </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(iii) </a:t>
            </a:r>
            <a:r>
              <a:rPr lang="en-US" sz="4000" dirty="0" smtClean="0">
                <a:solidFill>
                  <a:srgbClr val="FFFF00"/>
                </a:solidFill>
                <a:latin typeface="Times New Roman" panose="02020603050405020304" pitchFamily="18" charset="0"/>
                <a:cs typeface="Times New Roman" panose="02020603050405020304" pitchFamily="18" charset="0"/>
              </a:rPr>
              <a:t>a dispute settlement mechanism</a:t>
            </a:r>
            <a:r>
              <a:rPr lang="en-US" sz="4000" dirty="0" smtClean="0">
                <a:latin typeface="Times New Roman" panose="02020603050405020304" pitchFamily="18" charset="0"/>
                <a:cs typeface="Times New Roman" panose="02020603050405020304" pitchFamily="18" charset="0"/>
              </a:rPr>
              <a:t>.</a:t>
            </a:r>
          </a:p>
          <a:p>
            <a:pPr marL="0" indent="0">
              <a:buNone/>
            </a:pPr>
            <a:r>
              <a:rPr lang="en-US" sz="4000" dirty="0" smtClean="0">
                <a:solidFill>
                  <a:srgbClr val="FFFF00"/>
                </a:solidFill>
                <a:latin typeface="Times New Roman" panose="02020603050405020304" pitchFamily="18" charset="0"/>
                <a:cs typeface="Times New Roman" panose="02020603050405020304" pitchFamily="18" charset="0"/>
              </a:rPr>
              <a:t>Two</a:t>
            </a:r>
            <a:r>
              <a:rPr lang="en-US" sz="4000" dirty="0" smtClean="0">
                <a:latin typeface="Times New Roman" panose="02020603050405020304" pitchFamily="18" charset="0"/>
                <a:cs typeface="Times New Roman" panose="02020603050405020304" pitchFamily="18" charset="0"/>
              </a:rPr>
              <a:t> core principles stand at the base of the WTO:</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t>
            </a:r>
            <a:r>
              <a:rPr lang="en-US" sz="4000" dirty="0" err="1" smtClean="0">
                <a:latin typeface="Times New Roman" panose="02020603050405020304" pitchFamily="18" charset="0"/>
                <a:cs typeface="Times New Roman" panose="02020603050405020304" pitchFamily="18" charset="0"/>
              </a:rPr>
              <a:t>i</a:t>
            </a:r>
            <a:r>
              <a:rPr lang="en-US" sz="4000" dirty="0" smtClean="0">
                <a:latin typeface="Times New Roman" panose="02020603050405020304" pitchFamily="18" charset="0"/>
                <a:cs typeface="Times New Roman" panose="02020603050405020304" pitchFamily="18" charset="0"/>
              </a:rPr>
              <a:t>) </a:t>
            </a:r>
            <a:r>
              <a:rPr lang="en-US" sz="4000" dirty="0" smtClean="0">
                <a:solidFill>
                  <a:srgbClr val="FFFF00"/>
                </a:solidFill>
                <a:latin typeface="Times New Roman" panose="02020603050405020304" pitchFamily="18" charset="0"/>
                <a:cs typeface="Times New Roman" panose="02020603050405020304" pitchFamily="18" charset="0"/>
              </a:rPr>
              <a:t>Market liberalism</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(ii) </a:t>
            </a:r>
            <a:r>
              <a:rPr lang="en-US" sz="4000" dirty="0" smtClean="0">
                <a:solidFill>
                  <a:srgbClr val="FFC000"/>
                </a:solidFill>
                <a:latin typeface="Times New Roman" panose="02020603050405020304" pitchFamily="18" charset="0"/>
                <a:cs typeface="Times New Roman" panose="02020603050405020304" pitchFamily="18" charset="0"/>
              </a:rPr>
              <a:t>Nondiscrimination</a:t>
            </a:r>
          </a:p>
          <a:p>
            <a:pPr marL="0" indent="0">
              <a:buNone/>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705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(5)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55000" lnSpcReduction="20000"/>
          </a:bodyPr>
          <a:lstStyle/>
          <a:p>
            <a:pPr marL="742950" indent="-742950" algn="ctr">
              <a:buAutoNum type="arabicPeriod"/>
            </a:pPr>
            <a:r>
              <a:rPr lang="en-US" sz="7300" b="1" dirty="0" smtClean="0">
                <a:solidFill>
                  <a:srgbClr val="FFFF00"/>
                </a:solidFill>
                <a:latin typeface="Times New Roman" panose="02020603050405020304" pitchFamily="18" charset="0"/>
                <a:cs typeface="Times New Roman" panose="02020603050405020304" pitchFamily="18" charset="0"/>
              </a:rPr>
              <a:t>Market liberalism: </a:t>
            </a:r>
          </a:p>
          <a:p>
            <a:pPr>
              <a:buFont typeface="Wingdings" panose="05000000000000000000" pitchFamily="2" charset="2"/>
              <a:buChar char="§"/>
            </a:pPr>
            <a:r>
              <a:rPr lang="en-US" sz="6500" dirty="0" smtClean="0">
                <a:latin typeface="Times New Roman" panose="02020603050405020304" pitchFamily="18" charset="0"/>
                <a:cs typeface="Times New Roman" panose="02020603050405020304" pitchFamily="18" charset="0"/>
              </a:rPr>
              <a:t>Market liberalism provides the economic rationale for the trade system</a:t>
            </a:r>
            <a:r>
              <a:rPr lang="en-US" sz="58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6500" dirty="0" smtClean="0">
                <a:solidFill>
                  <a:srgbClr val="92D050"/>
                </a:solidFill>
                <a:latin typeface="Times New Roman" panose="02020603050405020304" pitchFamily="18" charset="0"/>
                <a:cs typeface="Times New Roman" panose="02020603050405020304" pitchFamily="18" charset="0"/>
              </a:rPr>
              <a:t>Market liberalism asserts that an open, or liberal, international trade system raises the world’s standard of living.</a:t>
            </a:r>
          </a:p>
          <a:p>
            <a:pPr>
              <a:buFont typeface="Wingdings" panose="05000000000000000000" pitchFamily="2" charset="2"/>
              <a:buChar char="§"/>
            </a:pPr>
            <a:r>
              <a:rPr lang="en-US" sz="6500" dirty="0" smtClean="0">
                <a:latin typeface="Times New Roman" panose="02020603050405020304" pitchFamily="18" charset="0"/>
                <a:cs typeface="Times New Roman" panose="02020603050405020304" pitchFamily="18" charset="0"/>
              </a:rPr>
              <a:t>Every country – no matter how poor or how rich – enjoys a higher standard of living with trade than it can achieve without trade.</a:t>
            </a:r>
          </a:p>
          <a:p>
            <a:pPr>
              <a:buFont typeface="Wingdings" panose="05000000000000000000" pitchFamily="2" charset="2"/>
              <a:buChar char="§"/>
            </a:pPr>
            <a:r>
              <a:rPr lang="en-US" sz="5800" dirty="0" smtClean="0">
                <a:solidFill>
                  <a:srgbClr val="FFFF00"/>
                </a:solidFill>
                <a:latin typeface="Times New Roman" panose="02020603050405020304" pitchFamily="18" charset="0"/>
                <a:cs typeface="Times New Roman" panose="02020603050405020304" pitchFamily="18" charset="0"/>
              </a:rPr>
              <a:t>Moreover, the gains from trade are greatest – for each country and for the world as a whole – when goods can flow freely across national borders unimpeded by government- imposed barriers</a:t>
            </a:r>
            <a:r>
              <a:rPr lang="en-US" sz="4000" dirty="0" smtClean="0">
                <a:solidFill>
                  <a:srgbClr val="FFFF0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a:t>
            </a: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757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(6)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47500" lnSpcReduction="20000"/>
          </a:bodyPr>
          <a:lstStyle/>
          <a:p>
            <a:pPr marL="0" indent="0" algn="ctr">
              <a:buNone/>
            </a:pPr>
            <a:r>
              <a:rPr lang="en-US" sz="7300" b="1" dirty="0" smtClean="0">
                <a:solidFill>
                  <a:srgbClr val="FFFF00"/>
                </a:solidFill>
                <a:latin typeface="Times New Roman" panose="02020603050405020304" pitchFamily="18" charset="0"/>
                <a:cs typeface="Times New Roman" panose="02020603050405020304" pitchFamily="18" charset="0"/>
              </a:rPr>
              <a:t>2. Nondiscrimination: </a:t>
            </a:r>
          </a:p>
          <a:p>
            <a:pPr>
              <a:buFont typeface="Wingdings" panose="05000000000000000000" pitchFamily="2" charset="2"/>
              <a:buChar char="§"/>
            </a:pPr>
            <a:r>
              <a:rPr lang="en-US" sz="6500" dirty="0" smtClean="0">
                <a:latin typeface="Times New Roman" panose="02020603050405020304" pitchFamily="18" charset="0"/>
                <a:cs typeface="Times New Roman" panose="02020603050405020304" pitchFamily="18" charset="0"/>
              </a:rPr>
              <a:t>It is the second core principle of the multilateral trade system. This principle takes two specific forms within the WTO</a:t>
            </a:r>
            <a:endParaRPr lang="en-US" sz="5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6500" dirty="0" smtClean="0">
                <a:solidFill>
                  <a:srgbClr val="92D050"/>
                </a:solidFill>
                <a:latin typeface="Times New Roman" panose="02020603050405020304" pitchFamily="18" charset="0"/>
                <a:cs typeface="Times New Roman" panose="02020603050405020304" pitchFamily="18" charset="0"/>
              </a:rPr>
              <a:t>The first form </a:t>
            </a:r>
            <a:r>
              <a:rPr lang="en-US" sz="6500" b="1" dirty="0" smtClean="0">
                <a:solidFill>
                  <a:srgbClr val="92D050"/>
                </a:solidFill>
                <a:latin typeface="Times New Roman" panose="02020603050405020304" pitchFamily="18" charset="0"/>
                <a:cs typeface="Times New Roman" panose="02020603050405020304" pitchFamily="18" charset="0"/>
              </a:rPr>
              <a:t>Most-Favored Nation (MFN) </a:t>
            </a:r>
            <a:r>
              <a:rPr lang="en-US" sz="6500" dirty="0" smtClean="0">
                <a:solidFill>
                  <a:srgbClr val="92D050"/>
                </a:solidFill>
                <a:latin typeface="Times New Roman" panose="02020603050405020304" pitchFamily="18" charset="0"/>
                <a:cs typeface="Times New Roman" panose="02020603050405020304" pitchFamily="18" charset="0"/>
              </a:rPr>
              <a:t>prohibits governments from using trade policies to provide special advantages to some countries and not to others. </a:t>
            </a:r>
            <a:r>
              <a:rPr lang="en-US" sz="6500" b="1" dirty="0" smtClean="0">
                <a:solidFill>
                  <a:srgbClr val="92D050"/>
                </a:solidFill>
                <a:latin typeface="Times New Roman" panose="02020603050405020304" pitchFamily="18" charset="0"/>
                <a:cs typeface="Times New Roman" panose="02020603050405020304" pitchFamily="18" charset="0"/>
              </a:rPr>
              <a:t>MFN</a:t>
            </a:r>
            <a:r>
              <a:rPr lang="en-US" sz="6500" dirty="0" smtClean="0">
                <a:solidFill>
                  <a:srgbClr val="92D050"/>
                </a:solidFill>
                <a:latin typeface="Times New Roman" panose="02020603050405020304" pitchFamily="18" charset="0"/>
                <a:cs typeface="Times New Roman" panose="02020603050405020304" pitchFamily="18" charset="0"/>
              </a:rPr>
              <a:t> simply requires each WTO member to treat all WTO members the same.</a:t>
            </a:r>
          </a:p>
          <a:p>
            <a:pPr>
              <a:buFont typeface="Wingdings" panose="05000000000000000000" pitchFamily="2" charset="2"/>
              <a:buChar char="§"/>
            </a:pPr>
            <a:r>
              <a:rPr lang="en-US" sz="6500" b="1" dirty="0" smtClean="0">
                <a:solidFill>
                  <a:srgbClr val="FFFF00"/>
                </a:solidFill>
                <a:latin typeface="Times New Roman" panose="02020603050405020304" pitchFamily="18" charset="0"/>
                <a:cs typeface="Times New Roman" panose="02020603050405020304" pitchFamily="18" charset="0"/>
              </a:rPr>
              <a:t>National treatment </a:t>
            </a:r>
            <a:r>
              <a:rPr lang="en-US" sz="6500" dirty="0" smtClean="0">
                <a:solidFill>
                  <a:srgbClr val="FFFF00"/>
                </a:solidFill>
                <a:latin typeface="Times New Roman" panose="02020603050405020304" pitchFamily="18" charset="0"/>
                <a:cs typeface="Times New Roman" panose="02020603050405020304" pitchFamily="18" charset="0"/>
              </a:rPr>
              <a:t>is the second form of nondiscrimination found in the WTO. </a:t>
            </a:r>
            <a:r>
              <a:rPr lang="en-US" sz="6500" b="1" dirty="0" smtClean="0">
                <a:solidFill>
                  <a:srgbClr val="FFFF00"/>
                </a:solidFill>
                <a:latin typeface="Times New Roman" panose="02020603050405020304" pitchFamily="18" charset="0"/>
                <a:cs typeface="Times New Roman" panose="02020603050405020304" pitchFamily="18" charset="0"/>
              </a:rPr>
              <a:t>National treatment </a:t>
            </a:r>
            <a:r>
              <a:rPr lang="en-US" sz="6500" dirty="0" smtClean="0">
                <a:solidFill>
                  <a:srgbClr val="FFFF00"/>
                </a:solidFill>
                <a:latin typeface="Times New Roman" panose="02020603050405020304" pitchFamily="18" charset="0"/>
                <a:cs typeface="Times New Roman" panose="02020603050405020304" pitchFamily="18" charset="0"/>
              </a:rPr>
              <a:t>prohibits governments from using taxes, regulations, and other domestic policies to provide an advantage to domestic firms at the expense of foreign firms. In simple language, national treatment requires governments to treat domestic and foreign versions of the same product identically once they enter the domestic market.</a:t>
            </a:r>
          </a:p>
        </p:txBody>
      </p:sp>
    </p:spTree>
    <p:extLst>
      <p:ext uri="{BB962C8B-B14F-4D97-AF65-F5344CB8AC3E}">
        <p14:creationId xmlns:p14="http://schemas.microsoft.com/office/powerpoint/2010/main" val="456528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(7)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lnSpcReduction="10000"/>
          </a:bodyPr>
          <a:lstStyle/>
          <a:p>
            <a:pPr marL="0" indent="0" algn="ctr">
              <a:buNone/>
            </a:pPr>
            <a:r>
              <a:rPr lang="en-US" sz="7300" b="1" dirty="0" smtClean="0">
                <a:solidFill>
                  <a:srgbClr val="FFFF00"/>
                </a:solidFill>
                <a:latin typeface="Times New Roman" panose="02020603050405020304" pitchFamily="18" charset="0"/>
                <a:cs typeface="Times New Roman" panose="02020603050405020304" pitchFamily="18" charset="0"/>
              </a:rPr>
              <a:t>Rules, Rules, Rules</a:t>
            </a:r>
          </a:p>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These two core principles are accompanied by hundreds of other rules.</a:t>
            </a:r>
          </a:p>
          <a:p>
            <a:pPr>
              <a:buFont typeface="Wingdings" panose="05000000000000000000" pitchFamily="2" charset="2"/>
              <a:buChar char="§"/>
            </a:pPr>
            <a:r>
              <a:rPr lang="en-US" sz="4000" dirty="0" smtClean="0">
                <a:solidFill>
                  <a:srgbClr val="FFFF00"/>
                </a:solidFill>
                <a:latin typeface="Times New Roman" panose="02020603050405020304" pitchFamily="18" charset="0"/>
                <a:cs typeface="Times New Roman" panose="02020603050405020304" pitchFamily="18" charset="0"/>
              </a:rPr>
              <a:t>These rules provide the </a:t>
            </a:r>
            <a:r>
              <a:rPr lang="en-US" sz="4000" b="1" dirty="0" smtClean="0">
                <a:solidFill>
                  <a:srgbClr val="FFFF00"/>
                </a:solidFill>
                <a:latin typeface="Times New Roman" panose="02020603050405020304" pitchFamily="18" charset="0"/>
                <a:cs typeface="Times New Roman" panose="02020603050405020304" pitchFamily="18" charset="0"/>
              </a:rPr>
              <a:t>central legal structure</a:t>
            </a:r>
            <a:r>
              <a:rPr lang="en-US" sz="4000" dirty="0" smtClean="0">
                <a:solidFill>
                  <a:srgbClr val="FFFF00"/>
                </a:solidFill>
                <a:latin typeface="Times New Roman" panose="02020603050405020304" pitchFamily="18" charset="0"/>
                <a:cs typeface="Times New Roman" panose="02020603050405020304" pitchFamily="18" charset="0"/>
              </a:rPr>
              <a:t> for international trade.</a:t>
            </a:r>
          </a:p>
          <a:p>
            <a:pPr>
              <a:buFont typeface="Wingdings" panose="05000000000000000000" pitchFamily="2" charset="2"/>
              <a:buChar char="§"/>
            </a:pPr>
            <a:r>
              <a:rPr lang="en-US" sz="4000" dirty="0" smtClean="0">
                <a:solidFill>
                  <a:srgbClr val="FFFF00"/>
                </a:solidFill>
                <a:latin typeface="Times New Roman" panose="02020603050405020304" pitchFamily="18" charset="0"/>
                <a:cs typeface="Times New Roman" panose="02020603050405020304" pitchFamily="18" charset="0"/>
              </a:rPr>
              <a:t>As a group, these rules constrain the policies that governments can use to </a:t>
            </a:r>
            <a:r>
              <a:rPr lang="en-US" sz="4000" b="1" dirty="0" smtClean="0">
                <a:solidFill>
                  <a:srgbClr val="FFFF00"/>
                </a:solidFill>
                <a:latin typeface="Times New Roman" panose="02020603050405020304" pitchFamily="18" charset="0"/>
                <a:cs typeface="Times New Roman" panose="02020603050405020304" pitchFamily="18" charset="0"/>
              </a:rPr>
              <a:t>control</a:t>
            </a:r>
            <a:r>
              <a:rPr lang="en-US" sz="4000" dirty="0" smtClean="0">
                <a:solidFill>
                  <a:srgbClr val="FFFF00"/>
                </a:solidFill>
                <a:latin typeface="Times New Roman" panose="02020603050405020304" pitchFamily="18" charset="0"/>
                <a:cs typeface="Times New Roman" panose="02020603050405020304" pitchFamily="18" charset="0"/>
              </a:rPr>
              <a:t> the flow of goods, services, and technology into and out of their national economies. </a:t>
            </a: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543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4 –IPE: WTO  (8)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4400" b="1" dirty="0" smtClean="0">
                <a:solidFill>
                  <a:srgbClr val="FFFF00"/>
                </a:solidFill>
                <a:latin typeface="Times New Roman" panose="02020603050405020304" pitchFamily="18" charset="0"/>
                <a:cs typeface="Times New Roman" panose="02020603050405020304" pitchFamily="18" charset="0"/>
              </a:rPr>
              <a:t>Rules, Rules, Rules</a:t>
            </a:r>
          </a:p>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Some of these rules are </a:t>
            </a:r>
            <a:r>
              <a:rPr lang="en-US" sz="4000" b="1" dirty="0" smtClean="0">
                <a:solidFill>
                  <a:srgbClr val="FFFF00"/>
                </a:solidFill>
                <a:latin typeface="Times New Roman" panose="02020603050405020304" pitchFamily="18" charset="0"/>
                <a:cs typeface="Times New Roman" panose="02020603050405020304" pitchFamily="18" charset="0"/>
              </a:rPr>
              <a:t>proscriptive,</a:t>
            </a:r>
            <a:r>
              <a:rPr lang="en-US" sz="4000" dirty="0" smtClean="0">
                <a:latin typeface="Times New Roman" panose="02020603050405020304" pitchFamily="18" charset="0"/>
                <a:cs typeface="Times New Roman" panose="02020603050405020304" pitchFamily="18" charset="0"/>
              </a:rPr>
              <a:t> such as prohibition against government discrimination.</a:t>
            </a:r>
          </a:p>
          <a:p>
            <a:pPr>
              <a:buFont typeface="Wingdings" panose="05000000000000000000" pitchFamily="2" charset="2"/>
              <a:buChar char="§"/>
            </a:pPr>
            <a:r>
              <a:rPr lang="en-US" sz="4000" dirty="0" smtClean="0">
                <a:solidFill>
                  <a:srgbClr val="FFFF00"/>
                </a:solidFill>
                <a:latin typeface="Times New Roman" panose="02020603050405020304" pitchFamily="18" charset="0"/>
                <a:cs typeface="Times New Roman" panose="02020603050405020304" pitchFamily="18" charset="0"/>
              </a:rPr>
              <a:t>Others are </a:t>
            </a:r>
            <a:r>
              <a:rPr lang="en-US" sz="4000" b="1" dirty="0" smtClean="0">
                <a:solidFill>
                  <a:srgbClr val="00B0F0"/>
                </a:solidFill>
                <a:latin typeface="Times New Roman" panose="02020603050405020304" pitchFamily="18" charset="0"/>
                <a:cs typeface="Times New Roman" panose="02020603050405020304" pitchFamily="18" charset="0"/>
              </a:rPr>
              <a:t>prescriptive</a:t>
            </a:r>
            <a:r>
              <a:rPr lang="en-US" sz="4000" dirty="0" smtClean="0">
                <a:solidFill>
                  <a:srgbClr val="FFFF00"/>
                </a:solidFill>
                <a:latin typeface="Times New Roman" panose="02020603050405020304" pitchFamily="18" charset="0"/>
                <a:cs typeface="Times New Roman" panose="02020603050405020304" pitchFamily="18" charset="0"/>
              </a:rPr>
              <a:t>, such as requirements for governments to protect intellectual property. </a:t>
            </a:r>
          </a:p>
          <a:p>
            <a:pPr>
              <a:buFont typeface="Wingdings" panose="05000000000000000000" pitchFamily="2" charset="2"/>
              <a:buChar char="§"/>
            </a:pPr>
            <a:r>
              <a:rPr lang="en-US" sz="4000" dirty="0" smtClean="0">
                <a:solidFill>
                  <a:schemeClr val="tx1">
                    <a:lumMod val="65000"/>
                  </a:schemeClr>
                </a:solidFill>
                <a:latin typeface="Times New Roman" panose="02020603050405020304" pitchFamily="18" charset="0"/>
                <a:cs typeface="Times New Roman" panose="02020603050405020304" pitchFamily="18" charset="0"/>
              </a:rPr>
              <a:t>All rules entail obligations to other WTO members to constrain the ability of governments to </a:t>
            </a:r>
            <a:r>
              <a:rPr lang="en-US" sz="4000" b="1" dirty="0" smtClean="0">
                <a:solidFill>
                  <a:schemeClr val="tx1">
                    <a:lumMod val="65000"/>
                  </a:schemeClr>
                </a:solidFill>
                <a:latin typeface="Times New Roman" panose="02020603050405020304" pitchFamily="18" charset="0"/>
                <a:cs typeface="Times New Roman" panose="02020603050405020304" pitchFamily="18" charset="0"/>
              </a:rPr>
              <a:t>regulate</a:t>
            </a:r>
            <a:r>
              <a:rPr lang="en-US" sz="4000" dirty="0" smtClean="0">
                <a:solidFill>
                  <a:schemeClr val="tx1">
                    <a:lumMod val="65000"/>
                  </a:schemeClr>
                </a:solidFill>
                <a:latin typeface="Times New Roman" panose="02020603050405020304" pitchFamily="18" charset="0"/>
                <a:cs typeface="Times New Roman" panose="02020603050405020304" pitchFamily="18" charset="0"/>
              </a:rPr>
              <a:t> the interaction between the national and the global economies. </a:t>
            </a:r>
          </a:p>
          <a:p>
            <a:pPr>
              <a:buFont typeface="Wingdings" panose="05000000000000000000" pitchFamily="2" charset="2"/>
              <a:buChar char="§"/>
            </a:pPr>
            <a:endParaRPr lang="en-US" sz="4000" dirty="0" smtClean="0">
              <a:solidFill>
                <a:schemeClr val="tx1">
                  <a:lumMod val="65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3500" dirty="0" smtClean="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6500"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06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 Boardroom</Template>
  <TotalTime>891</TotalTime>
  <Words>1396</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Arial Narrow</vt:lpstr>
      <vt:lpstr>Century Gothic</vt:lpstr>
      <vt:lpstr>Times New Roman</vt:lpstr>
      <vt:lpstr>Wingdings</vt:lpstr>
      <vt:lpstr>Wingdings 3</vt:lpstr>
      <vt:lpstr>Ion</vt:lpstr>
      <vt:lpstr>   TIU Tishk International University FASE IRD Department International Political Economy Code: IRD 306</vt:lpstr>
      <vt:lpstr>Topic 4 –IPE: WTO  (1)  </vt:lpstr>
      <vt:lpstr>Topic 4 –IPE: WTO  (2)  </vt:lpstr>
      <vt:lpstr>Topic 4 –IPE: WTO  (3)  </vt:lpstr>
      <vt:lpstr>Topic 4 –IPE: WTO  (4)  </vt:lpstr>
      <vt:lpstr>Topic 4 –IPE: WTO  (5)  </vt:lpstr>
      <vt:lpstr>Topic 4 –IPE: WTO  (6)  </vt:lpstr>
      <vt:lpstr>Topic 4 –IPE: WTO  (7)  </vt:lpstr>
      <vt:lpstr>Topic 4 –IPE: WTO  (8)  </vt:lpstr>
      <vt:lpstr>Topic 4 –IPE: WTO  (9)  </vt:lpstr>
      <vt:lpstr>Topic 4 –IPE: WTO  (10)  </vt:lpstr>
      <vt:lpstr>Topic 4 –IPE: WTO  (11)  </vt:lpstr>
      <vt:lpstr>Topic 4 –IPE: WTO  (12)  </vt:lpstr>
      <vt:lpstr>Topic 4 –IPE: WTO  (13)  </vt:lpstr>
      <vt:lpstr>Topic 4 –IPE: WTO  (14)  </vt:lpstr>
      <vt:lpstr>Topic 4 –IPE: WTO  (15)  </vt:lpstr>
      <vt:lpstr>Topic 4 –IPE: WTO  (16)  </vt:lpstr>
      <vt:lpstr>Topic 4 –IPE: WTO  (17)  </vt:lpstr>
      <vt:lpstr>Topic 4 –IPE: WTO  (18)  </vt:lpstr>
      <vt:lpstr>Topic 4 –IPE: WTO  (19)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101</cp:revision>
  <dcterms:created xsi:type="dcterms:W3CDTF">2019-02-12T15:13:23Z</dcterms:created>
  <dcterms:modified xsi:type="dcterms:W3CDTF">2019-04-01T11:22:34Z</dcterms:modified>
</cp:coreProperties>
</file>