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7" r:id="rId3"/>
    <p:sldId id="288" r:id="rId4"/>
    <p:sldId id="258" r:id="rId5"/>
    <p:sldId id="259" r:id="rId6"/>
    <p:sldId id="260" r:id="rId7"/>
    <p:sldId id="261" r:id="rId8"/>
    <p:sldId id="307" r:id="rId9"/>
    <p:sldId id="308" r:id="rId10"/>
    <p:sldId id="309" r:id="rId11"/>
    <p:sldId id="310" r:id="rId12"/>
    <p:sldId id="314" r:id="rId13"/>
    <p:sldId id="264" r:id="rId14"/>
    <p:sldId id="282" r:id="rId15"/>
    <p:sldId id="31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227625-E59C-4465-8F05-D854C285C405}"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6485-42A2-47D1-9631-D2D3F3E2CC7E}" type="slidenum">
              <a:rPr lang="en-US" smtClean="0"/>
              <a:t>‹#›</a:t>
            </a:fld>
            <a:endParaRPr lang="en-US"/>
          </a:p>
        </p:txBody>
      </p:sp>
    </p:spTree>
    <p:extLst>
      <p:ext uri="{BB962C8B-B14F-4D97-AF65-F5344CB8AC3E}">
        <p14:creationId xmlns:p14="http://schemas.microsoft.com/office/powerpoint/2010/main" val="2265204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27625-E59C-4465-8F05-D854C285C405}"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6485-42A2-47D1-9631-D2D3F3E2CC7E}" type="slidenum">
              <a:rPr lang="en-US" smtClean="0"/>
              <a:t>‹#›</a:t>
            </a:fld>
            <a:endParaRPr lang="en-US"/>
          </a:p>
        </p:txBody>
      </p:sp>
    </p:spTree>
    <p:extLst>
      <p:ext uri="{BB962C8B-B14F-4D97-AF65-F5344CB8AC3E}">
        <p14:creationId xmlns:p14="http://schemas.microsoft.com/office/powerpoint/2010/main" val="225617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27625-E59C-4465-8F05-D854C285C405}"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6485-42A2-47D1-9631-D2D3F3E2CC7E}" type="slidenum">
              <a:rPr lang="en-US" smtClean="0"/>
              <a:t>‹#›</a:t>
            </a:fld>
            <a:endParaRPr lang="en-US"/>
          </a:p>
        </p:txBody>
      </p:sp>
    </p:spTree>
    <p:extLst>
      <p:ext uri="{BB962C8B-B14F-4D97-AF65-F5344CB8AC3E}">
        <p14:creationId xmlns:p14="http://schemas.microsoft.com/office/powerpoint/2010/main" val="1307929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27625-E59C-4465-8F05-D854C285C405}"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6485-42A2-47D1-9631-D2D3F3E2CC7E}" type="slidenum">
              <a:rPr lang="en-US" smtClean="0"/>
              <a:t>‹#›</a:t>
            </a:fld>
            <a:endParaRPr lang="en-US"/>
          </a:p>
        </p:txBody>
      </p:sp>
    </p:spTree>
    <p:extLst>
      <p:ext uri="{BB962C8B-B14F-4D97-AF65-F5344CB8AC3E}">
        <p14:creationId xmlns:p14="http://schemas.microsoft.com/office/powerpoint/2010/main" val="2391502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227625-E59C-4465-8F05-D854C285C405}"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6485-42A2-47D1-9631-D2D3F3E2CC7E}" type="slidenum">
              <a:rPr lang="en-US" smtClean="0"/>
              <a:t>‹#›</a:t>
            </a:fld>
            <a:endParaRPr lang="en-US"/>
          </a:p>
        </p:txBody>
      </p:sp>
    </p:spTree>
    <p:extLst>
      <p:ext uri="{BB962C8B-B14F-4D97-AF65-F5344CB8AC3E}">
        <p14:creationId xmlns:p14="http://schemas.microsoft.com/office/powerpoint/2010/main" val="2492941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227625-E59C-4465-8F05-D854C285C405}" type="datetimeFigureOut">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96485-42A2-47D1-9631-D2D3F3E2CC7E}" type="slidenum">
              <a:rPr lang="en-US" smtClean="0"/>
              <a:t>‹#›</a:t>
            </a:fld>
            <a:endParaRPr lang="en-US"/>
          </a:p>
        </p:txBody>
      </p:sp>
    </p:spTree>
    <p:extLst>
      <p:ext uri="{BB962C8B-B14F-4D97-AF65-F5344CB8AC3E}">
        <p14:creationId xmlns:p14="http://schemas.microsoft.com/office/powerpoint/2010/main" val="1107115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227625-E59C-4465-8F05-D854C285C405}" type="datetimeFigureOut">
              <a:rPr lang="en-US" smtClean="0"/>
              <a:t>4/3/2019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D96485-42A2-47D1-9631-D2D3F3E2CC7E}" type="slidenum">
              <a:rPr lang="en-US" smtClean="0"/>
              <a:t>‹#›</a:t>
            </a:fld>
            <a:endParaRPr lang="en-US"/>
          </a:p>
        </p:txBody>
      </p:sp>
    </p:spTree>
    <p:extLst>
      <p:ext uri="{BB962C8B-B14F-4D97-AF65-F5344CB8AC3E}">
        <p14:creationId xmlns:p14="http://schemas.microsoft.com/office/powerpoint/2010/main" val="1432556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227625-E59C-4465-8F05-D854C285C405}" type="datetimeFigureOut">
              <a:rPr lang="en-US" smtClean="0"/>
              <a:t>4/3/2019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D96485-42A2-47D1-9631-D2D3F3E2CC7E}" type="slidenum">
              <a:rPr lang="en-US" smtClean="0"/>
              <a:t>‹#›</a:t>
            </a:fld>
            <a:endParaRPr lang="en-US"/>
          </a:p>
        </p:txBody>
      </p:sp>
    </p:spTree>
    <p:extLst>
      <p:ext uri="{BB962C8B-B14F-4D97-AF65-F5344CB8AC3E}">
        <p14:creationId xmlns:p14="http://schemas.microsoft.com/office/powerpoint/2010/main" val="3848093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27625-E59C-4465-8F05-D854C285C405}" type="datetimeFigureOut">
              <a:rPr lang="en-US" smtClean="0"/>
              <a:t>4/3/2019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D96485-42A2-47D1-9631-D2D3F3E2CC7E}" type="slidenum">
              <a:rPr lang="en-US" smtClean="0"/>
              <a:t>‹#›</a:t>
            </a:fld>
            <a:endParaRPr lang="en-US"/>
          </a:p>
        </p:txBody>
      </p:sp>
    </p:spTree>
    <p:extLst>
      <p:ext uri="{BB962C8B-B14F-4D97-AF65-F5344CB8AC3E}">
        <p14:creationId xmlns:p14="http://schemas.microsoft.com/office/powerpoint/2010/main" val="4172166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227625-E59C-4465-8F05-D854C285C405}" type="datetimeFigureOut">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96485-42A2-47D1-9631-D2D3F3E2CC7E}" type="slidenum">
              <a:rPr lang="en-US" smtClean="0"/>
              <a:t>‹#›</a:t>
            </a:fld>
            <a:endParaRPr lang="en-US"/>
          </a:p>
        </p:txBody>
      </p:sp>
    </p:spTree>
    <p:extLst>
      <p:ext uri="{BB962C8B-B14F-4D97-AF65-F5344CB8AC3E}">
        <p14:creationId xmlns:p14="http://schemas.microsoft.com/office/powerpoint/2010/main" val="1099619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227625-E59C-4465-8F05-D854C285C405}" type="datetimeFigureOut">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96485-42A2-47D1-9631-D2D3F3E2CC7E}" type="slidenum">
              <a:rPr lang="en-US" smtClean="0"/>
              <a:t>‹#›</a:t>
            </a:fld>
            <a:endParaRPr lang="en-US"/>
          </a:p>
        </p:txBody>
      </p:sp>
    </p:spTree>
    <p:extLst>
      <p:ext uri="{BB962C8B-B14F-4D97-AF65-F5344CB8AC3E}">
        <p14:creationId xmlns:p14="http://schemas.microsoft.com/office/powerpoint/2010/main" val="3500424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27625-E59C-4465-8F05-D854C285C405}" type="datetimeFigureOut">
              <a:rPr lang="en-US" smtClean="0"/>
              <a:t>4/3/2019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96485-42A2-47D1-9631-D2D3F3E2CC7E}" type="slidenum">
              <a:rPr lang="en-US" smtClean="0"/>
              <a:t>‹#›</a:t>
            </a:fld>
            <a:endParaRPr lang="en-US"/>
          </a:p>
        </p:txBody>
      </p:sp>
    </p:spTree>
    <p:extLst>
      <p:ext uri="{BB962C8B-B14F-4D97-AF65-F5344CB8AC3E}">
        <p14:creationId xmlns:p14="http://schemas.microsoft.com/office/powerpoint/2010/main" val="3906731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microeconomicsnotes.com/wp-content/uploads/2018/09/clip_image020_thumb2.jpg"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4.bp.blogspot.com/-y5uu3NIFb_Q/Td0N3ugi-TI/AAAAAAAABH0/rBZ_6ZEua-4/s1600/Keynes+General+Theory+of+Income+and+Employment+or+Explain+the+following+concepts+Effective+Demand+and+Aggregate+Demand.jp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microeconomicsnotes.com/wp-content/uploads/2018/09/clip_image018_thumb1.png"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1900" y="965033"/>
            <a:ext cx="4419600" cy="2895600"/>
          </a:xfrm>
          <a:prstGeom prst="rect">
            <a:avLst/>
          </a:prstGeom>
        </p:spPr>
      </p:pic>
      <p:sp>
        <p:nvSpPr>
          <p:cNvPr id="8" name="TextBox 7"/>
          <p:cNvSpPr txBox="1"/>
          <p:nvPr/>
        </p:nvSpPr>
        <p:spPr>
          <a:xfrm>
            <a:off x="2971800" y="1"/>
            <a:ext cx="6019800" cy="1015663"/>
          </a:xfrm>
          <a:prstGeom prst="rect">
            <a:avLst/>
          </a:prstGeom>
          <a:noFill/>
        </p:spPr>
        <p:txBody>
          <a:bodyPr wrap="square">
            <a:spAutoFit/>
          </a:bodyPr>
          <a:lstStyle/>
          <a:p>
            <a:pPr algn="ctr">
              <a:defRPr/>
            </a:pPr>
            <a:r>
              <a:rPr lang="en-US" sz="6000" b="1" dirty="0">
                <a:solidFill>
                  <a:srgbClr val="FEC200"/>
                </a:solidFill>
                <a:effectLst>
                  <a:outerShdw blurRad="38100" dist="38100" dir="2700000" algn="tl">
                    <a:srgbClr val="000000">
                      <a:alpha val="43137"/>
                    </a:srgbClr>
                  </a:outerShdw>
                </a:effectLst>
                <a:latin typeface="Bell MT" panose="02020503060305020303" pitchFamily="18" charset="0"/>
                <a:cs typeface="Arial" charset="0"/>
              </a:rPr>
              <a:t>Macroeconomics</a:t>
            </a:r>
          </a:p>
        </p:txBody>
      </p:sp>
      <p:sp>
        <p:nvSpPr>
          <p:cNvPr id="9" name="TextBox 8"/>
          <p:cNvSpPr txBox="1"/>
          <p:nvPr/>
        </p:nvSpPr>
        <p:spPr>
          <a:xfrm>
            <a:off x="1967335" y="3810001"/>
            <a:ext cx="8382000" cy="1015663"/>
          </a:xfrm>
          <a:prstGeom prst="rect">
            <a:avLst/>
          </a:prstGeom>
          <a:noFill/>
        </p:spPr>
        <p:txBody>
          <a:bodyPr wrap="square">
            <a:spAutoFit/>
          </a:bodyPr>
          <a:lstStyle/>
          <a:p>
            <a:pPr algn="ctr">
              <a:defRPr/>
            </a:pPr>
            <a:r>
              <a:rPr lang="en-US" sz="6000" b="1" dirty="0">
                <a:solidFill>
                  <a:schemeClr val="tx2">
                    <a:lumMod val="75000"/>
                  </a:schemeClr>
                </a:solidFill>
                <a:effectLst>
                  <a:outerShdw blurRad="38100" dist="38100" dir="2700000" algn="tl">
                    <a:srgbClr val="000000">
                      <a:alpha val="43137"/>
                    </a:srgbClr>
                  </a:outerShdw>
                </a:effectLst>
                <a:latin typeface="Bell MT" panose="02020503060305020303" pitchFamily="18" charset="0"/>
                <a:cs typeface="Arial" charset="0"/>
              </a:rPr>
              <a:t>Theory </a:t>
            </a:r>
            <a:r>
              <a:rPr lang="en-US" sz="6000" b="1" dirty="0" smtClean="0">
                <a:solidFill>
                  <a:schemeClr val="tx2">
                    <a:lumMod val="75000"/>
                  </a:schemeClr>
                </a:solidFill>
                <a:effectLst>
                  <a:outerShdw blurRad="38100" dist="38100" dir="2700000" algn="tl">
                    <a:srgbClr val="000000">
                      <a:alpha val="43137"/>
                    </a:srgbClr>
                  </a:outerShdw>
                </a:effectLst>
                <a:latin typeface="Bell MT" panose="02020503060305020303" pitchFamily="18" charset="0"/>
                <a:cs typeface="Arial" charset="0"/>
              </a:rPr>
              <a:t>of Employment</a:t>
            </a:r>
            <a:endParaRPr lang="en-US" sz="6000" b="1" dirty="0">
              <a:solidFill>
                <a:schemeClr val="tx2">
                  <a:lumMod val="75000"/>
                </a:schemeClr>
              </a:solidFill>
              <a:effectLst>
                <a:outerShdw blurRad="38100" dist="38100" dir="2700000" algn="tl">
                  <a:srgbClr val="000000">
                    <a:alpha val="43137"/>
                  </a:srgbClr>
                </a:outerShdw>
              </a:effectLst>
              <a:latin typeface="Bell MT" panose="02020503060305020303" pitchFamily="18" charset="0"/>
              <a:cs typeface="Arial" charset="0"/>
            </a:endParaRPr>
          </a:p>
        </p:txBody>
      </p:sp>
      <p:sp>
        <p:nvSpPr>
          <p:cNvPr id="6" name="TextBox 5"/>
          <p:cNvSpPr txBox="1"/>
          <p:nvPr/>
        </p:nvSpPr>
        <p:spPr>
          <a:xfrm>
            <a:off x="3899444" y="5144323"/>
            <a:ext cx="4303062" cy="1661993"/>
          </a:xfrm>
          <a:prstGeom prst="rect">
            <a:avLst/>
          </a:prstGeom>
          <a:noFill/>
        </p:spPr>
        <p:txBody>
          <a:bodyPr wrap="square">
            <a:spAutoFit/>
          </a:bodyPr>
          <a:lstStyle/>
          <a:p>
            <a:pPr algn="ctr">
              <a:defRPr/>
            </a:pPr>
            <a:r>
              <a:rPr lang="en-US" sz="3200" b="1" dirty="0" smtClean="0">
                <a:solidFill>
                  <a:srgbClr val="002060"/>
                </a:solidFill>
                <a:latin typeface="Bell MT" panose="02020503060305020303" pitchFamily="18" charset="0"/>
                <a:cs typeface="Arial" charset="0"/>
              </a:rPr>
              <a:t>HE EDUCATOR</a:t>
            </a:r>
          </a:p>
          <a:p>
            <a:pPr algn="ctr">
              <a:defRPr/>
            </a:pPr>
            <a:endParaRPr lang="en-US" sz="500" b="1" dirty="0" smtClean="0">
              <a:solidFill>
                <a:srgbClr val="002060"/>
              </a:solidFill>
              <a:latin typeface="Bell MT" panose="02020503060305020303" pitchFamily="18" charset="0"/>
              <a:cs typeface="Arial" charset="0"/>
            </a:endParaRPr>
          </a:p>
          <a:p>
            <a:pPr algn="ctr">
              <a:defRPr/>
            </a:pPr>
            <a:endParaRPr lang="en-US" sz="100" dirty="0" smtClean="0">
              <a:solidFill>
                <a:srgbClr val="002060"/>
              </a:solidFill>
              <a:latin typeface="Bell MT" panose="02020503060305020303" pitchFamily="18" charset="0"/>
              <a:cs typeface="Arial" charset="0"/>
            </a:endParaRPr>
          </a:p>
          <a:p>
            <a:pPr algn="ctr">
              <a:defRPr/>
            </a:pPr>
            <a:r>
              <a:rPr lang="en-US" sz="2400" b="1" dirty="0" smtClean="0">
                <a:solidFill>
                  <a:srgbClr val="002060"/>
                </a:solidFill>
                <a:latin typeface="Bell MT" panose="02020503060305020303" pitchFamily="18" charset="0"/>
                <a:cs typeface="Arial" charset="0"/>
              </a:rPr>
              <a:t>Dr. </a:t>
            </a:r>
            <a:r>
              <a:rPr lang="en-US" sz="2400" b="1" dirty="0">
                <a:solidFill>
                  <a:srgbClr val="002060"/>
                </a:solidFill>
                <a:latin typeface="Bell MT" panose="02020503060305020303" pitchFamily="18" charset="0"/>
                <a:cs typeface="Arial" charset="0"/>
              </a:rPr>
              <a:t>Waqar </a:t>
            </a:r>
            <a:r>
              <a:rPr lang="en-US" sz="2400" b="1" dirty="0" smtClean="0">
                <a:solidFill>
                  <a:srgbClr val="002060"/>
                </a:solidFill>
                <a:latin typeface="Bell MT" panose="02020503060305020303" pitchFamily="18" charset="0"/>
                <a:cs typeface="Arial" charset="0"/>
              </a:rPr>
              <a:t>Ahmad</a:t>
            </a:r>
            <a:endParaRPr lang="en-US" sz="2400" b="1" dirty="0">
              <a:solidFill>
                <a:srgbClr val="002060"/>
              </a:solidFill>
              <a:latin typeface="Bell MT" panose="02020503060305020303" pitchFamily="18" charset="0"/>
              <a:cs typeface="Arial" charset="0"/>
            </a:endParaRPr>
          </a:p>
          <a:p>
            <a:pPr algn="ctr">
              <a:defRPr/>
            </a:pPr>
            <a:r>
              <a:rPr lang="en-US" sz="2000" b="1" dirty="0" smtClean="0">
                <a:solidFill>
                  <a:srgbClr val="002060"/>
                </a:solidFill>
                <a:latin typeface="Bell MT" panose="02020503060305020303" pitchFamily="18" charset="0"/>
                <a:cs typeface="Arial" charset="0"/>
              </a:rPr>
              <a:t>Faculty of </a:t>
            </a:r>
            <a:r>
              <a:rPr lang="en-US" sz="2000" b="1" dirty="0">
                <a:solidFill>
                  <a:srgbClr val="002060"/>
                </a:solidFill>
                <a:latin typeface="Bell MT" panose="02020503060305020303" pitchFamily="18" charset="0"/>
                <a:cs typeface="Arial" charset="0"/>
              </a:rPr>
              <a:t>Administrative </a:t>
            </a:r>
            <a:r>
              <a:rPr lang="en-US" sz="2000" b="1" dirty="0" smtClean="0">
                <a:solidFill>
                  <a:srgbClr val="002060"/>
                </a:solidFill>
                <a:latin typeface="Bell MT" panose="02020503060305020303" pitchFamily="18" charset="0"/>
                <a:cs typeface="Arial" charset="0"/>
              </a:rPr>
              <a:t>Sciences </a:t>
            </a:r>
            <a:r>
              <a:rPr lang="en-US" sz="2000" b="1" dirty="0">
                <a:solidFill>
                  <a:srgbClr val="002060"/>
                </a:solidFill>
                <a:latin typeface="Bell MT" panose="02020503060305020303" pitchFamily="18" charset="0"/>
                <a:cs typeface="Arial" charset="0"/>
              </a:rPr>
              <a:t>and </a:t>
            </a:r>
            <a:r>
              <a:rPr lang="en-US" sz="2000" b="1" dirty="0" smtClean="0">
                <a:solidFill>
                  <a:srgbClr val="002060"/>
                </a:solidFill>
                <a:latin typeface="Bell MT" panose="02020503060305020303" pitchFamily="18" charset="0"/>
                <a:cs typeface="Arial" charset="0"/>
              </a:rPr>
              <a:t>Economics</a:t>
            </a:r>
          </a:p>
        </p:txBody>
      </p:sp>
      <p:pic>
        <p:nvPicPr>
          <p:cNvPr id="7" name="Picture 2" descr="Keynesian Theory of Employme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8463" y="4041263"/>
            <a:ext cx="838872" cy="629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276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13509" y="329334"/>
            <a:ext cx="10633364" cy="4351338"/>
          </a:xfrm>
        </p:spPr>
        <p:txBody>
          <a:bodyPr>
            <a:noAutofit/>
          </a:bodyPr>
          <a:lstStyle/>
          <a:p>
            <a:pPr algn="just">
              <a:lnSpc>
                <a:spcPct val="160000"/>
              </a:lnSpc>
            </a:pPr>
            <a:r>
              <a:rPr lang="en-US" sz="2400" dirty="0"/>
              <a:t>Aggregate supply function represents different amounts of money which the entrepreneurs must get from the sale of output at varying levels of employment. Or stated in a different way, aggregate supply function represents different levels of income (and thus output and employment) which the entrepreneurs will supply at different levels of expenditures</a:t>
            </a:r>
            <a:r>
              <a:rPr lang="en-US" sz="2400" dirty="0" smtClean="0"/>
              <a:t>.</a:t>
            </a:r>
          </a:p>
          <a:p>
            <a:pPr algn="just">
              <a:lnSpc>
                <a:spcPct val="160000"/>
              </a:lnSpc>
            </a:pPr>
            <a:r>
              <a:rPr lang="en-US" sz="2400" dirty="0"/>
              <a:t>Aggregate supply schedule </a:t>
            </a:r>
            <a:r>
              <a:rPr lang="en-US" sz="2400" dirty="0" smtClean="0"/>
              <a:t>also </a:t>
            </a:r>
            <a:r>
              <a:rPr lang="en-US" sz="2400" dirty="0"/>
              <a:t>slopes upwards to the right, indicating that at higher levels of employment expected minimum sale proceeds increase. After the full employment level is </a:t>
            </a:r>
            <a:r>
              <a:rPr lang="en-US" sz="2400" dirty="0" smtClean="0"/>
              <a:t>reached. AS </a:t>
            </a:r>
            <a:r>
              <a:rPr lang="en-US" sz="2400" dirty="0"/>
              <a:t>curve becomes perfectly inelastic (a vertical straight line) which shows that employment cannot increase further even if minimum expected sale proceeds increase.</a:t>
            </a:r>
          </a:p>
          <a:p>
            <a:pPr algn="just">
              <a:lnSpc>
                <a:spcPct val="160000"/>
              </a:lnSpc>
            </a:pPr>
            <a:endParaRPr lang="en-US" sz="2400" dirty="0"/>
          </a:p>
          <a:p>
            <a:pPr algn="just">
              <a:lnSpc>
                <a:spcPct val="160000"/>
              </a:lnSpc>
            </a:pPr>
            <a:endParaRPr lang="en-US" sz="2400" dirty="0"/>
          </a:p>
          <a:p>
            <a:pPr algn="just">
              <a:lnSpc>
                <a:spcPct val="160000"/>
              </a:lnSpc>
            </a:pPr>
            <a:endParaRPr lang="en-US" sz="2400" dirty="0"/>
          </a:p>
        </p:txBody>
      </p:sp>
    </p:spTree>
    <p:extLst>
      <p:ext uri="{BB962C8B-B14F-4D97-AF65-F5344CB8AC3E}">
        <p14:creationId xmlns:p14="http://schemas.microsoft.com/office/powerpoint/2010/main" val="3893268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microeconomicsnotes.com/wp-content/uploads/2018/09/clip_image020_thumb2_thumb.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842655" y="249382"/>
            <a:ext cx="7980217" cy="6317673"/>
          </a:xfrm>
          <a:prstGeom prst="rect">
            <a:avLst/>
          </a:prstGeom>
          <a:noFill/>
          <a:ln>
            <a:noFill/>
          </a:ln>
        </p:spPr>
      </p:pic>
    </p:spTree>
    <p:extLst>
      <p:ext uri="{BB962C8B-B14F-4D97-AF65-F5344CB8AC3E}">
        <p14:creationId xmlns:p14="http://schemas.microsoft.com/office/powerpoint/2010/main" val="4175640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297" y="544720"/>
            <a:ext cx="11084666" cy="5478423"/>
          </a:xfrm>
          <a:prstGeom prst="rect">
            <a:avLst/>
          </a:prstGeom>
        </p:spPr>
        <p:txBody>
          <a:bodyPr wrap="square">
            <a:spAutoFit/>
          </a:bodyPr>
          <a:lstStyle/>
          <a:p>
            <a:pPr algn="just" fontAlgn="base">
              <a:lnSpc>
                <a:spcPct val="200000"/>
              </a:lnSpc>
            </a:pPr>
            <a:r>
              <a:rPr lang="en-US" sz="2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equilibrium level of employment is determined at the point of intersection between aggregate demand function and aggregate supply function. This is also the point of effective demand. Aggregate supply represents costs, while aggregate demand represents expected receipts of the entrepreneurs.</a:t>
            </a:r>
            <a:endParaRPr lang="en-US" sz="2500" dirty="0">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200000"/>
              </a:lnSpc>
            </a:pPr>
            <a:r>
              <a:rPr lang="en-US" sz="25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So long as receipts are greater than costs, the employment will continue to increase. This process will go on till receipts become equal to costs. No employment will be offered to the workers if costs are greater than receipts</a:t>
            </a:r>
            <a:r>
              <a:rPr lang="en-US" sz="25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5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3603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163" y="-7649"/>
            <a:ext cx="10515600" cy="1325563"/>
          </a:xfrm>
        </p:spPr>
        <p:txBody>
          <a:bodyPr/>
          <a:lstStyle/>
          <a:p>
            <a:r>
              <a:rPr lang="en-US" b="1" dirty="0"/>
              <a:t>Summary of Keynesian Theory of Employment</a:t>
            </a:r>
            <a:r>
              <a:rPr lang="en-US" b="1" dirty="0" smtClean="0"/>
              <a:t>:</a:t>
            </a:r>
            <a:endParaRPr lang="en-US" dirty="0"/>
          </a:p>
        </p:txBody>
      </p:sp>
      <p:sp>
        <p:nvSpPr>
          <p:cNvPr id="3" name="Content Placeholder 2"/>
          <p:cNvSpPr>
            <a:spLocks noGrp="1"/>
          </p:cNvSpPr>
          <p:nvPr>
            <p:ph sz="half" idx="1"/>
          </p:nvPr>
        </p:nvSpPr>
        <p:spPr>
          <a:xfrm>
            <a:off x="838200" y="1073006"/>
            <a:ext cx="10515600" cy="4351338"/>
          </a:xfrm>
        </p:spPr>
        <p:txBody>
          <a:bodyPr>
            <a:noAutofit/>
          </a:bodyPr>
          <a:lstStyle/>
          <a:p>
            <a:pPr algn="just">
              <a:lnSpc>
                <a:spcPct val="150000"/>
              </a:lnSpc>
            </a:pPr>
            <a:r>
              <a:rPr lang="en-US" sz="2000" dirty="0"/>
              <a:t>Keynesian theory of employment, as developed in the General Theory is outlined in Chart-1.</a:t>
            </a:r>
          </a:p>
          <a:p>
            <a:pPr algn="just">
              <a:lnSpc>
                <a:spcPct val="150000"/>
              </a:lnSpc>
            </a:pPr>
            <a:r>
              <a:rPr lang="en-US" sz="2000" b="1" dirty="0"/>
              <a:t>The main propositions of the theory are given below:</a:t>
            </a:r>
            <a:endParaRPr lang="en-US" sz="2000" dirty="0"/>
          </a:p>
          <a:p>
            <a:pPr algn="just" fontAlgn="base">
              <a:lnSpc>
                <a:spcPct val="150000"/>
              </a:lnSpc>
            </a:pPr>
            <a:r>
              <a:rPr lang="en-US" sz="2000" dirty="0"/>
              <a:t>(</a:t>
            </a:r>
            <a:r>
              <a:rPr lang="en-US" sz="2000" dirty="0" err="1"/>
              <a:t>i</a:t>
            </a:r>
            <a:r>
              <a:rPr lang="en-US" sz="2000" dirty="0"/>
              <a:t>) Total employment = total output = total income. As employment increases, output and income also increase proportionately.</a:t>
            </a:r>
          </a:p>
          <a:p>
            <a:pPr algn="just" fontAlgn="base">
              <a:lnSpc>
                <a:spcPct val="150000"/>
              </a:lnSpc>
            </a:pPr>
            <a:r>
              <a:rPr lang="en-US" sz="2000" dirty="0"/>
              <a:t>(ii) Volume of employment depends upon effective demand.</a:t>
            </a:r>
          </a:p>
          <a:p>
            <a:pPr algn="just" fontAlgn="base">
              <a:lnSpc>
                <a:spcPct val="150000"/>
              </a:lnSpc>
            </a:pPr>
            <a:r>
              <a:rPr lang="en-US" sz="2000" dirty="0"/>
              <a:t>(iii) Effective demand, in turn, is determined by aggregate supply function (representing costs of entrepreneurs) and aggregate demand function (representing receipts of entrepreneurs). It is determined at the point where aggregate demand and aggregate supply are equal</a:t>
            </a:r>
            <a:r>
              <a:rPr lang="en-US" sz="2000" dirty="0" smtClean="0"/>
              <a:t>.</a:t>
            </a:r>
          </a:p>
          <a:p>
            <a:pPr algn="just" fontAlgn="base">
              <a:lnSpc>
                <a:spcPct val="150000"/>
              </a:lnSpc>
            </a:pPr>
            <a:r>
              <a:rPr lang="en-US" sz="2000" dirty="0"/>
              <a:t>(iv) Keynes assumed aggregate supply function as given in the short period and regarded aggregate demand as the most important element in his theory.</a:t>
            </a:r>
          </a:p>
          <a:p>
            <a:pPr algn="just" fontAlgn="base">
              <a:lnSpc>
                <a:spcPct val="150000"/>
              </a:lnSpc>
            </a:pPr>
            <a:endParaRPr lang="en-US" sz="2000" dirty="0"/>
          </a:p>
          <a:p>
            <a:pPr algn="just">
              <a:lnSpc>
                <a:spcPct val="150000"/>
              </a:lnSpc>
            </a:pPr>
            <a:endParaRPr lang="en-US" sz="2000" dirty="0"/>
          </a:p>
        </p:txBody>
      </p:sp>
      <p:sp>
        <p:nvSpPr>
          <p:cNvPr id="4" name="Content Placeholder 3"/>
          <p:cNvSpPr>
            <a:spLocks noGrp="1"/>
          </p:cNvSpPr>
          <p:nvPr>
            <p:ph sz="half" idx="2"/>
          </p:nvPr>
        </p:nvSpPr>
        <p:spPr/>
        <p:txBody>
          <a:bodyPr>
            <a:normAutofit/>
          </a:bodyPr>
          <a:lstStyle/>
          <a:p>
            <a:pPr fontAlgn="base"/>
            <a:endParaRPr lang="en-US" dirty="0"/>
          </a:p>
          <a:p>
            <a:endParaRPr lang="en-US" dirty="0"/>
          </a:p>
        </p:txBody>
      </p:sp>
    </p:spTree>
    <p:extLst>
      <p:ext uri="{BB962C8B-B14F-4D97-AF65-F5344CB8AC3E}">
        <p14:creationId xmlns:p14="http://schemas.microsoft.com/office/powerpoint/2010/main" val="423227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8928" y="592570"/>
            <a:ext cx="10515600" cy="4351338"/>
          </a:xfrm>
        </p:spPr>
        <p:txBody>
          <a:bodyPr>
            <a:noAutofit/>
          </a:bodyPr>
          <a:lstStyle/>
          <a:p>
            <a:pPr algn="just" fontAlgn="base">
              <a:lnSpc>
                <a:spcPct val="150000"/>
              </a:lnSpc>
            </a:pPr>
            <a:r>
              <a:rPr lang="en-US" sz="1800" dirty="0" smtClean="0"/>
              <a:t>(</a:t>
            </a:r>
            <a:r>
              <a:rPr lang="en-US" sz="1800" dirty="0"/>
              <a:t>v) Aggregate demand function is governed by consumption expenditure and investment expenditure.</a:t>
            </a:r>
          </a:p>
          <a:p>
            <a:pPr algn="just" fontAlgn="base">
              <a:lnSpc>
                <a:spcPct val="150000"/>
              </a:lnSpc>
            </a:pPr>
            <a:r>
              <a:rPr lang="en-US" sz="1800" dirty="0"/>
              <a:t>(vi) Consumption expenditure depends upon the size of income and the propensity of consume. Consumption expenditure is fairly stable in the short-period because propensity to consume does not change quickly.</a:t>
            </a:r>
          </a:p>
          <a:p>
            <a:pPr algn="just" fontAlgn="base">
              <a:lnSpc>
                <a:spcPct val="150000"/>
              </a:lnSpc>
            </a:pPr>
            <a:r>
              <a:rPr lang="en-US" sz="1700" dirty="0" smtClean="0"/>
              <a:t>(</a:t>
            </a:r>
            <a:r>
              <a:rPr lang="en-US" sz="1700" dirty="0"/>
              <a:t>vii) Investment expenditure is governed by marginal efficiency of capital (i.e., profitability of capital) and the rate of interest. Unlike consumption expenditure, investment expenditure is highly unstable.</a:t>
            </a:r>
          </a:p>
          <a:p>
            <a:pPr algn="just" fontAlgn="base">
              <a:lnSpc>
                <a:spcPct val="150000"/>
              </a:lnSpc>
            </a:pPr>
            <a:r>
              <a:rPr lang="en-US" sz="1700" dirty="0"/>
              <a:t>(viii) The marginal efficiency of capital is determined by the supply price of capital assets on the one hand and the prospective yield on the other. Prospective yield, in turn, depends upon future expectations. This explains why the marginal efficiency of capital and hence investment expenditure fluctuates.</a:t>
            </a:r>
          </a:p>
          <a:p>
            <a:pPr algn="just" fontAlgn="base">
              <a:lnSpc>
                <a:spcPct val="150000"/>
              </a:lnSpc>
            </a:pPr>
            <a:r>
              <a:rPr lang="en-US" sz="1700" dirty="0"/>
              <a:t>(ix) Rate of interest is a monetary phenomenon and is determined by the demand for money (liquidity preference) and the quantity of money. Liquidity preference depends upon three motives- transaction motive, precautionary motive, and speculative motive. Quantity of money is regulated by the monetary authority</a:t>
            </a:r>
            <a:r>
              <a:rPr lang="en-US" sz="1700" dirty="0" smtClean="0"/>
              <a:t>.</a:t>
            </a:r>
            <a:endParaRPr lang="en-US" sz="1700" dirty="0"/>
          </a:p>
        </p:txBody>
      </p:sp>
    </p:spTree>
    <p:extLst>
      <p:ext uri="{BB962C8B-B14F-4D97-AF65-F5344CB8AC3E}">
        <p14:creationId xmlns:p14="http://schemas.microsoft.com/office/powerpoint/2010/main" val="1948318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756454" y="2570205"/>
            <a:ext cx="5018169" cy="1446550"/>
          </a:xfrm>
          <a:prstGeom prst="rect">
            <a:avLst/>
          </a:prstGeom>
          <a:noFill/>
        </p:spPr>
        <p:txBody>
          <a:bodyPr wrap="none" rtlCol="0">
            <a:spAutoFit/>
          </a:bodyPr>
          <a:lstStyle/>
          <a:p>
            <a:r>
              <a:rPr lang="en-US" sz="8800" b="1" dirty="0" smtClean="0"/>
              <a:t>Thank You</a:t>
            </a:r>
            <a:endParaRPr lang="en-US" sz="8800" b="1" dirty="0"/>
          </a:p>
        </p:txBody>
      </p:sp>
    </p:spTree>
    <p:extLst>
      <p:ext uri="{BB962C8B-B14F-4D97-AF65-F5344CB8AC3E}">
        <p14:creationId xmlns:p14="http://schemas.microsoft.com/office/powerpoint/2010/main" val="2830823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2726" y="378882"/>
            <a:ext cx="7356765" cy="5414431"/>
          </a:xfrm>
          <a:prstGeom prst="rect">
            <a:avLst/>
          </a:prstGeom>
        </p:spPr>
        <p:txBody>
          <a:bodyPr wrap="square">
            <a:spAutoFit/>
          </a:bodyPr>
          <a:lstStyle/>
          <a:p>
            <a:pPr algn="just">
              <a:lnSpc>
                <a:spcPct val="200000"/>
              </a:lnSpc>
            </a:pPr>
            <a:r>
              <a:rPr lang="en-US" sz="2200" b="1" dirty="0">
                <a:latin typeface="+mj-lt"/>
                <a:cs typeface="Arial" pitchFamily="34" charset="0"/>
              </a:rPr>
              <a:t>Keynes offered this theory in 1936. Keynes explained in this theory that employment depends upon the income. If the standard of national income is higher then rate of employment will also be higher. </a:t>
            </a:r>
            <a:endParaRPr lang="en-US" sz="2200" b="1" dirty="0" smtClean="0">
              <a:latin typeface="+mj-lt"/>
              <a:cs typeface="Arial" pitchFamily="34" charset="0"/>
            </a:endParaRPr>
          </a:p>
          <a:p>
            <a:pPr algn="just">
              <a:lnSpc>
                <a:spcPct val="200000"/>
              </a:lnSpc>
            </a:pPr>
            <a:r>
              <a:rPr lang="en-US" sz="2200" b="1" dirty="0" smtClean="0">
                <a:latin typeface="+mj-lt"/>
                <a:cs typeface="Arial" pitchFamily="34" charset="0"/>
              </a:rPr>
              <a:t>On </a:t>
            </a:r>
            <a:r>
              <a:rPr lang="en-US" sz="2200" b="1" dirty="0">
                <a:latin typeface="+mj-lt"/>
                <a:cs typeface="Arial" pitchFamily="34" charset="0"/>
              </a:rPr>
              <a:t>the other hand if the level of national income is lower then the level of employment will also be lower. The equilibrium level of income and employment will be that where aggregate demand is equal to the aggregate supply</a:t>
            </a:r>
            <a:r>
              <a:rPr lang="en-US" sz="2200" b="1" dirty="0" smtClean="0">
                <a:latin typeface="+mj-lt"/>
                <a:cs typeface="Arial" pitchFamily="34" charset="0"/>
              </a:rPr>
              <a:t>.</a:t>
            </a:r>
            <a:endParaRPr lang="en-US" sz="2200" b="1" dirty="0">
              <a:latin typeface="+mj-lt"/>
            </a:endParaRPr>
          </a:p>
        </p:txBody>
      </p:sp>
      <p:pic>
        <p:nvPicPr>
          <p:cNvPr id="3" name="BLOGGER_PHOTO_ID_5610655961802012978" descr="http://4.bp.blogspot.com/-y5uu3NIFb_Q/Td0N3ugi-TI/AAAAAAAABH0/rBZ_6ZEua-4/s320/Keynes%2BGeneral%2BTheory%2Bof%2BIncome%2Band%2BEmployment%2Bor%2BExplain%2Bthe%2Bfollowing%2Bconcepts%2BEffective%2BDemand%2Band%2BAggregate%2BDemand.jpg">
            <a:hlinkClick r:id="rId2"/>
          </p:cNvPr>
          <p:cNvPicPr/>
          <p:nvPr/>
        </p:nvPicPr>
        <p:blipFill>
          <a:blip r:embed="rId3"/>
          <a:srcRect/>
          <a:stretch>
            <a:fillRect/>
          </a:stretch>
        </p:blipFill>
        <p:spPr bwMode="auto">
          <a:xfrm>
            <a:off x="422564" y="692727"/>
            <a:ext cx="3913908" cy="5444835"/>
          </a:xfrm>
          <a:prstGeom prst="rect">
            <a:avLst/>
          </a:prstGeom>
          <a:noFill/>
          <a:ln w="9525">
            <a:noFill/>
            <a:miter lim="800000"/>
            <a:headEnd/>
            <a:tailEnd/>
          </a:ln>
        </p:spPr>
      </p:pic>
    </p:spTree>
    <p:extLst>
      <p:ext uri="{BB962C8B-B14F-4D97-AF65-F5344CB8AC3E}">
        <p14:creationId xmlns:p14="http://schemas.microsoft.com/office/powerpoint/2010/main" val="1743600924"/>
      </p:ext>
    </p:extLst>
  </p:cSld>
  <p:clrMapOvr>
    <a:masterClrMapping/>
  </p:clrMapOvr>
  <p:transition advClick="0" advTm="2000">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7309" y="274466"/>
            <a:ext cx="11083636" cy="5978560"/>
          </a:xfrm>
          <a:prstGeom prst="rect">
            <a:avLst/>
          </a:prstGeom>
        </p:spPr>
        <p:txBody>
          <a:bodyPr wrap="square">
            <a:spAutoFit/>
          </a:bodyPr>
          <a:lstStyle/>
          <a:p>
            <a:pPr algn="just">
              <a:lnSpc>
                <a:spcPct val="150000"/>
              </a:lnSpc>
            </a:pPr>
            <a:r>
              <a:rPr lang="en-US" sz="3000" dirty="0" smtClean="0">
                <a:latin typeface="+mj-lt"/>
                <a:cs typeface="Arial" pitchFamily="34" charset="0"/>
              </a:rPr>
              <a:t>According to Keynesian, the main reason of unemployment is deficiency of aggregate demand. Aggregate demand can be increased by increasing investment, as consumption remains constant in short period.</a:t>
            </a:r>
          </a:p>
          <a:p>
            <a:pPr algn="just">
              <a:lnSpc>
                <a:spcPct val="150000"/>
              </a:lnSpc>
            </a:pPr>
            <a:endParaRPr lang="en-US" sz="1500" dirty="0" smtClean="0">
              <a:latin typeface="+mj-lt"/>
              <a:cs typeface="Arial" pitchFamily="34" charset="0"/>
            </a:endParaRPr>
          </a:p>
          <a:p>
            <a:pPr algn="just">
              <a:lnSpc>
                <a:spcPct val="150000"/>
              </a:lnSpc>
            </a:pPr>
            <a:r>
              <a:rPr lang="en-US" sz="3000" dirty="0" smtClean="0">
                <a:latin typeface="+mj-lt"/>
                <a:cs typeface="Arial" pitchFamily="34" charset="0"/>
              </a:rPr>
              <a:t>During period of depression the expectation of profit is remote. Thus private sector will not make any investment. Hence to achieve the objective of full employment investment by government will be called.</a:t>
            </a:r>
            <a:br>
              <a:rPr lang="en-US" sz="3000" dirty="0" smtClean="0">
                <a:latin typeface="+mj-lt"/>
                <a:cs typeface="Arial" pitchFamily="34" charset="0"/>
              </a:rPr>
            </a:br>
            <a:endParaRPr lang="en-US" sz="3000" dirty="0">
              <a:latin typeface="+mj-lt"/>
            </a:endParaRPr>
          </a:p>
        </p:txBody>
      </p:sp>
    </p:spTree>
    <p:extLst>
      <p:ext uri="{BB962C8B-B14F-4D97-AF65-F5344CB8AC3E}">
        <p14:creationId xmlns:p14="http://schemas.microsoft.com/office/powerpoint/2010/main" val="1133289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10515600" cy="1325563"/>
          </a:xfrm>
        </p:spPr>
        <p:txBody>
          <a:bodyPr/>
          <a:lstStyle/>
          <a:p>
            <a:r>
              <a:rPr lang="en-US" b="1" i="1" dirty="0" smtClean="0"/>
              <a:t>Introduction to Keynesian Theory</a:t>
            </a:r>
            <a:endParaRPr lang="en-US" b="1" i="1" dirty="0"/>
          </a:p>
        </p:txBody>
      </p:sp>
      <p:sp>
        <p:nvSpPr>
          <p:cNvPr id="3" name="Content Placeholder 2"/>
          <p:cNvSpPr>
            <a:spLocks noGrp="1"/>
          </p:cNvSpPr>
          <p:nvPr>
            <p:ph sz="half" idx="1"/>
          </p:nvPr>
        </p:nvSpPr>
        <p:spPr>
          <a:xfrm>
            <a:off x="658090" y="1039524"/>
            <a:ext cx="11076709" cy="4351338"/>
          </a:xfrm>
        </p:spPr>
        <p:txBody>
          <a:bodyPr>
            <a:noAutofit/>
          </a:bodyPr>
          <a:lstStyle/>
          <a:p>
            <a:pPr algn="just">
              <a:lnSpc>
                <a:spcPct val="170000"/>
              </a:lnSpc>
            </a:pPr>
            <a:r>
              <a:rPr lang="en-US" sz="2300" dirty="0"/>
              <a:t>Keynes was the first to develop a systematic theory of employment in his book. The General Theory of Employment, Interest and Money (1936). </a:t>
            </a:r>
            <a:endParaRPr lang="en-US" sz="2300" dirty="0" smtClean="0"/>
          </a:p>
          <a:p>
            <a:pPr algn="just">
              <a:lnSpc>
                <a:spcPct val="170000"/>
              </a:lnSpc>
            </a:pPr>
            <a:r>
              <a:rPr lang="en-US" sz="2300" dirty="0"/>
              <a:t>The classical and the neoclassical economists almost neglected the problem of </a:t>
            </a:r>
            <a:r>
              <a:rPr lang="en-US" sz="2300" dirty="0" smtClean="0"/>
              <a:t>unemployment.</a:t>
            </a:r>
          </a:p>
          <a:p>
            <a:pPr algn="just">
              <a:lnSpc>
                <a:spcPct val="170000"/>
              </a:lnSpc>
            </a:pPr>
            <a:r>
              <a:rPr lang="en-US" sz="2300" dirty="0"/>
              <a:t>They regarded unemployment as a temporary phenomenon and assumed that there is always a tendency towards full employment. It was Keynes who led a vigorous and systematic attack on the traditional theory of employment and replaced it with a more general and more realistic theory.</a:t>
            </a:r>
          </a:p>
          <a:p>
            <a:pPr algn="just">
              <a:lnSpc>
                <a:spcPct val="170000"/>
              </a:lnSpc>
            </a:pPr>
            <a:endParaRPr lang="en-US" sz="2300" dirty="0"/>
          </a:p>
        </p:txBody>
      </p:sp>
    </p:spTree>
    <p:extLst>
      <p:ext uri="{BB962C8B-B14F-4D97-AF65-F5344CB8AC3E}">
        <p14:creationId xmlns:p14="http://schemas.microsoft.com/office/powerpoint/2010/main" val="2991664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78391"/>
            <a:ext cx="10882745" cy="1325563"/>
          </a:xfrm>
        </p:spPr>
        <p:txBody>
          <a:bodyPr>
            <a:normAutofit/>
          </a:bodyPr>
          <a:lstStyle/>
          <a:p>
            <a:pPr algn="just"/>
            <a:r>
              <a:rPr lang="en-US" b="1" dirty="0"/>
              <a:t>Keynes’ main criticism of the classical theory was on the following two grounds</a:t>
            </a:r>
            <a:r>
              <a:rPr lang="en-US" b="1" dirty="0" smtClean="0"/>
              <a:t>:</a:t>
            </a:r>
            <a:endParaRPr lang="en-US" b="1" dirty="0"/>
          </a:p>
        </p:txBody>
      </p:sp>
      <p:sp>
        <p:nvSpPr>
          <p:cNvPr id="3" name="Content Placeholder 2"/>
          <p:cNvSpPr>
            <a:spLocks noGrp="1"/>
          </p:cNvSpPr>
          <p:nvPr>
            <p:ph sz="half" idx="1"/>
          </p:nvPr>
        </p:nvSpPr>
        <p:spPr>
          <a:xfrm>
            <a:off x="838200" y="1603954"/>
            <a:ext cx="10882745" cy="4351338"/>
          </a:xfrm>
        </p:spPr>
        <p:txBody>
          <a:bodyPr>
            <a:noAutofit/>
          </a:bodyPr>
          <a:lstStyle/>
          <a:p>
            <a:pPr algn="just">
              <a:lnSpc>
                <a:spcPct val="170000"/>
              </a:lnSpc>
            </a:pPr>
            <a:r>
              <a:rPr lang="en-US" sz="1900" dirty="0"/>
              <a:t>(a) The classical prediction that full- employment equilibrium will be achieved in the long-run was not acceptable to Keynes, who wanted to solve the short run problem of unemployment. According to Keynes, in the long-run there is no problem; in the long-run, we are all dead</a:t>
            </a:r>
            <a:r>
              <a:rPr lang="en-US" sz="1900" dirty="0" smtClean="0"/>
              <a:t>.</a:t>
            </a:r>
          </a:p>
          <a:p>
            <a:pPr algn="just">
              <a:lnSpc>
                <a:spcPct val="170000"/>
              </a:lnSpc>
            </a:pPr>
            <a:r>
              <a:rPr lang="en-US" sz="1900" dirty="0"/>
              <a:t>(b) Keynes </a:t>
            </a:r>
            <a:r>
              <a:rPr lang="en-US" sz="1900" dirty="0" err="1"/>
              <a:t>criticised</a:t>
            </a:r>
            <a:r>
              <a:rPr lang="en-US" sz="1900" dirty="0"/>
              <a:t> the classical assumption of self-regulating economy. The great depression of 1930s led Keynes to believe that full employment equilibrium in the economy was not be automatically achieved in the short period; and that government intervention was necessary to tackle the problem of the economy.</a:t>
            </a:r>
          </a:p>
          <a:p>
            <a:pPr marL="0" indent="0" algn="just" fontAlgn="base">
              <a:lnSpc>
                <a:spcPct val="170000"/>
              </a:lnSpc>
              <a:buNone/>
            </a:pPr>
            <a:r>
              <a:rPr lang="en-US" sz="1900" dirty="0"/>
              <a:t>	</a:t>
            </a:r>
            <a:r>
              <a:rPr lang="en-US" sz="1900" b="1" dirty="0" smtClean="0"/>
              <a:t>Keynes</a:t>
            </a:r>
            <a:r>
              <a:rPr lang="en-US" sz="1900" b="1" dirty="0"/>
              <a:t>’ theory of employment is called the effective demand theory of employment. According to </a:t>
            </a:r>
            <a:r>
              <a:rPr lang="en-US" sz="1900" b="1" dirty="0" smtClean="0"/>
              <a:t>	this </a:t>
            </a:r>
            <a:r>
              <a:rPr lang="en-US" sz="1900" b="1" dirty="0"/>
              <a:t>theory, unemployment arises due to the deficiency to effective demand and the method of </a:t>
            </a:r>
            <a:r>
              <a:rPr lang="en-US" sz="1900" b="1" dirty="0" smtClean="0"/>
              <a:t>	remove </a:t>
            </a:r>
            <a:r>
              <a:rPr lang="en-US" sz="1900" b="1" dirty="0"/>
              <a:t>unemployment is to raise effective demand.</a:t>
            </a:r>
          </a:p>
          <a:p>
            <a:pPr algn="just">
              <a:lnSpc>
                <a:spcPct val="170000"/>
              </a:lnSpc>
            </a:pPr>
            <a:endParaRPr lang="en-US" sz="1900" dirty="0"/>
          </a:p>
          <a:p>
            <a:pPr algn="just">
              <a:lnSpc>
                <a:spcPct val="170000"/>
              </a:lnSpc>
            </a:pPr>
            <a:endParaRPr lang="en-US" sz="1900" dirty="0"/>
          </a:p>
        </p:txBody>
      </p:sp>
    </p:spTree>
    <p:extLst>
      <p:ext uri="{BB962C8B-B14F-4D97-AF65-F5344CB8AC3E}">
        <p14:creationId xmlns:p14="http://schemas.microsoft.com/office/powerpoint/2010/main" val="3552651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a:t>Features of Keynesian Theory of Employment</a:t>
            </a:r>
            <a:r>
              <a:rPr lang="en-US" b="1" dirty="0" smtClean="0"/>
              <a:t>:</a:t>
            </a:r>
            <a:endParaRPr lang="en-US" dirty="0"/>
          </a:p>
        </p:txBody>
      </p:sp>
      <p:sp>
        <p:nvSpPr>
          <p:cNvPr id="3" name="Content Placeholder 2"/>
          <p:cNvSpPr>
            <a:spLocks noGrp="1"/>
          </p:cNvSpPr>
          <p:nvPr>
            <p:ph sz="half" idx="1"/>
          </p:nvPr>
        </p:nvSpPr>
        <p:spPr>
          <a:xfrm>
            <a:off x="838200" y="1049770"/>
            <a:ext cx="10841182" cy="4351338"/>
          </a:xfrm>
        </p:spPr>
        <p:txBody>
          <a:bodyPr>
            <a:noAutofit/>
          </a:bodyPr>
          <a:lstStyle/>
          <a:p>
            <a:pPr algn="just">
              <a:lnSpc>
                <a:spcPct val="150000"/>
              </a:lnSpc>
            </a:pPr>
            <a:r>
              <a:rPr lang="en-US" sz="1600" dirty="0"/>
              <a:t>(</a:t>
            </a:r>
            <a:r>
              <a:rPr lang="en-US" sz="1600" dirty="0" err="1"/>
              <a:t>i</a:t>
            </a:r>
            <a:r>
              <a:rPr lang="en-US" sz="1600" dirty="0"/>
              <a:t>) It is general theory in the sense that- </a:t>
            </a:r>
            <a:endParaRPr lang="en-US" sz="1600" dirty="0" smtClean="0"/>
          </a:p>
          <a:p>
            <a:pPr marL="457200" lvl="1" indent="0" algn="just">
              <a:lnSpc>
                <a:spcPct val="150000"/>
              </a:lnSpc>
              <a:buNone/>
            </a:pPr>
            <a:r>
              <a:rPr lang="en-US" sz="1600" dirty="0" smtClean="0"/>
              <a:t>(</a:t>
            </a:r>
            <a:r>
              <a:rPr lang="en-US" sz="1600" dirty="0"/>
              <a:t>a) it deals with all levels of employment, whether it is full employment, widespread unemployment or some intermediate level; </a:t>
            </a:r>
            <a:endParaRPr lang="en-US" sz="1600" dirty="0" smtClean="0"/>
          </a:p>
          <a:p>
            <a:pPr marL="457200" lvl="1" indent="0" algn="just">
              <a:lnSpc>
                <a:spcPct val="150000"/>
              </a:lnSpc>
              <a:buNone/>
            </a:pPr>
            <a:r>
              <a:rPr lang="en-US" sz="1600" dirty="0" smtClean="0"/>
              <a:t>(</a:t>
            </a:r>
            <a:r>
              <a:rPr lang="en-US" sz="1600" dirty="0"/>
              <a:t>b) it explains inflation as readily as it does unemployment, because basically both situations are a matter of volume of employment, and </a:t>
            </a:r>
            <a:endParaRPr lang="en-US" sz="1600" dirty="0" smtClean="0"/>
          </a:p>
          <a:p>
            <a:pPr marL="457200" lvl="1" indent="0" algn="just">
              <a:lnSpc>
                <a:spcPct val="150000"/>
              </a:lnSpc>
              <a:buNone/>
            </a:pPr>
            <a:r>
              <a:rPr lang="en-US" sz="1600" dirty="0" smtClean="0"/>
              <a:t>(</a:t>
            </a:r>
            <a:r>
              <a:rPr lang="en-US" sz="1600" dirty="0"/>
              <a:t>c) it relates to changes in the employment and output in the economic system as a whole.</a:t>
            </a:r>
          </a:p>
          <a:p>
            <a:pPr algn="just">
              <a:lnSpc>
                <a:spcPct val="150000"/>
              </a:lnSpc>
            </a:pPr>
            <a:r>
              <a:rPr lang="en-US" sz="1600" dirty="0"/>
              <a:t>ii) Keynesian theory of employment is a short-run theory which attempts to </a:t>
            </a:r>
            <a:r>
              <a:rPr lang="en-US" sz="1600" dirty="0" smtClean="0"/>
              <a:t>analyze </a:t>
            </a:r>
            <a:r>
              <a:rPr lang="en-US" sz="1600" dirty="0"/>
              <a:t>the short-run phenomenon of unemployment. He assumed constant all those strategic variables which remain stable and change very little in the </a:t>
            </a:r>
            <a:r>
              <a:rPr lang="en-US" sz="1600" dirty="0" smtClean="0"/>
              <a:t>short-run</a:t>
            </a:r>
          </a:p>
          <a:p>
            <a:pPr algn="just">
              <a:lnSpc>
                <a:spcPct val="150000"/>
              </a:lnSpc>
            </a:pPr>
            <a:r>
              <a:rPr lang="en-US" sz="1600" dirty="0"/>
              <a:t>(iii) Keynesian theory is based on empirical foundations and has important policy implications.</a:t>
            </a:r>
          </a:p>
          <a:p>
            <a:pPr algn="just">
              <a:lnSpc>
                <a:spcPct val="150000"/>
              </a:lnSpc>
            </a:pPr>
            <a:r>
              <a:rPr lang="en-US" sz="1600" dirty="0"/>
              <a:t>(iv) Keynes did not have much faith in the policy of laissez faire and automatic adjustment of the economic system. On the contrary, he advocated government intervention to reform the capitalist system.</a:t>
            </a:r>
          </a:p>
          <a:p>
            <a:pPr algn="just">
              <a:lnSpc>
                <a:spcPct val="150000"/>
              </a:lnSpc>
            </a:pPr>
            <a:r>
              <a:rPr lang="en-US" sz="1600" dirty="0"/>
              <a:t>(v) In this theory, Keynes gave money specially an important role in the determination of employment and output in the economic system as a whole.</a:t>
            </a:r>
          </a:p>
          <a:p>
            <a:pPr algn="just">
              <a:lnSpc>
                <a:spcPct val="150000"/>
              </a:lnSpc>
            </a:pPr>
            <a:endParaRPr lang="en-US" sz="1600" dirty="0"/>
          </a:p>
          <a:p>
            <a:pPr algn="just">
              <a:lnSpc>
                <a:spcPct val="150000"/>
              </a:lnSpc>
            </a:pPr>
            <a:endParaRPr lang="en-US" sz="1600" dirty="0"/>
          </a:p>
        </p:txBody>
      </p:sp>
    </p:spTree>
    <p:extLst>
      <p:ext uri="{BB962C8B-B14F-4D97-AF65-F5344CB8AC3E}">
        <p14:creationId xmlns:p14="http://schemas.microsoft.com/office/powerpoint/2010/main" val="896325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695"/>
            <a:ext cx="10515600" cy="1325563"/>
          </a:xfrm>
        </p:spPr>
        <p:txBody>
          <a:bodyPr/>
          <a:lstStyle/>
          <a:p>
            <a:r>
              <a:rPr lang="en-US" b="1" dirty="0"/>
              <a:t>Assumptions of the Theory</a:t>
            </a:r>
            <a:r>
              <a:rPr lang="en-US" b="1" dirty="0" smtClean="0"/>
              <a:t>:</a:t>
            </a:r>
            <a:endParaRPr lang="en-US" b="1" dirty="0"/>
          </a:p>
        </p:txBody>
      </p:sp>
      <p:sp>
        <p:nvSpPr>
          <p:cNvPr id="3" name="Content Placeholder 2"/>
          <p:cNvSpPr>
            <a:spLocks noGrp="1"/>
          </p:cNvSpPr>
          <p:nvPr>
            <p:ph sz="half" idx="1"/>
          </p:nvPr>
        </p:nvSpPr>
        <p:spPr>
          <a:xfrm>
            <a:off x="838200" y="897367"/>
            <a:ext cx="10952018" cy="4351338"/>
          </a:xfrm>
        </p:spPr>
        <p:txBody>
          <a:bodyPr>
            <a:noAutofit/>
          </a:bodyPr>
          <a:lstStyle/>
          <a:p>
            <a:pPr marL="0" indent="0" algn="just" fontAlgn="base">
              <a:lnSpc>
                <a:spcPct val="170000"/>
              </a:lnSpc>
              <a:buNone/>
            </a:pPr>
            <a:r>
              <a:rPr lang="en-US" sz="2100" dirty="0"/>
              <a:t>(</a:t>
            </a:r>
            <a:r>
              <a:rPr lang="en-US" sz="2100" dirty="0" err="1"/>
              <a:t>i</a:t>
            </a:r>
            <a:r>
              <a:rPr lang="en-US" sz="2100" dirty="0"/>
              <a:t>) Keynes confines his analysis to the short-period.</a:t>
            </a:r>
          </a:p>
          <a:p>
            <a:pPr marL="0" indent="0" algn="just" fontAlgn="base">
              <a:lnSpc>
                <a:spcPct val="170000"/>
              </a:lnSpc>
              <a:buNone/>
            </a:pPr>
            <a:r>
              <a:rPr lang="en-US" sz="2100" dirty="0"/>
              <a:t>(ii) He assumes that there is perfect competition in the market.</a:t>
            </a:r>
          </a:p>
          <a:p>
            <a:pPr marL="0" indent="0" algn="just" fontAlgn="base">
              <a:lnSpc>
                <a:spcPct val="170000"/>
              </a:lnSpc>
              <a:buNone/>
            </a:pPr>
            <a:r>
              <a:rPr lang="en-US" sz="2100" dirty="0"/>
              <a:t>(iii) He carries out his analysis in the closed economy, ignoring the effect of foreign trade.</a:t>
            </a:r>
          </a:p>
          <a:p>
            <a:pPr marL="0" indent="0" algn="just" fontAlgn="base">
              <a:lnSpc>
                <a:spcPct val="170000"/>
              </a:lnSpc>
              <a:buNone/>
            </a:pPr>
            <a:r>
              <a:rPr lang="en-US" sz="2100" dirty="0"/>
              <a:t>(iv) His analysis is a macro-economic analysis, i.e., it deals with aggregates</a:t>
            </a:r>
            <a:r>
              <a:rPr lang="en-US" sz="2100" dirty="0" smtClean="0"/>
              <a:t>.</a:t>
            </a:r>
          </a:p>
          <a:p>
            <a:pPr marL="0" indent="0" algn="just" fontAlgn="base">
              <a:lnSpc>
                <a:spcPct val="170000"/>
              </a:lnSpc>
              <a:buNone/>
            </a:pPr>
            <a:r>
              <a:rPr lang="en-US" sz="2100" dirty="0"/>
              <a:t>(v) He assumes the operation of the law of diminishing returns or increasing costs.</a:t>
            </a:r>
          </a:p>
          <a:p>
            <a:pPr marL="0" indent="0" algn="just" fontAlgn="base">
              <a:lnSpc>
                <a:spcPct val="170000"/>
              </a:lnSpc>
              <a:buNone/>
            </a:pPr>
            <a:r>
              <a:rPr lang="en-US" sz="2100" dirty="0"/>
              <a:t>(vi) The government is assumed to have no part play either as taxer or a spender, i.e., the fiscal operations of the government is not explicitly </a:t>
            </a:r>
            <a:r>
              <a:rPr lang="en-US" sz="2100" dirty="0" smtClean="0"/>
              <a:t>recognized.</a:t>
            </a:r>
            <a:endParaRPr lang="en-US" sz="2100" dirty="0"/>
          </a:p>
          <a:p>
            <a:pPr marL="0" indent="0" algn="just" fontAlgn="base">
              <a:lnSpc>
                <a:spcPct val="170000"/>
              </a:lnSpc>
              <a:buNone/>
            </a:pPr>
            <a:r>
              <a:rPr lang="en-US" sz="2100" dirty="0"/>
              <a:t>(vii) He assumes that </a:t>
            </a:r>
            <a:r>
              <a:rPr lang="en-US" sz="2100" dirty="0" err="1"/>
              <a:t>labour</a:t>
            </a:r>
            <a:r>
              <a:rPr lang="en-US" sz="2100" dirty="0"/>
              <a:t> has money illusion. It means that a worker feels better when his wages double even when prices also double, thus leaving his real wage unchanged.</a:t>
            </a:r>
          </a:p>
          <a:p>
            <a:pPr algn="just">
              <a:lnSpc>
                <a:spcPct val="170000"/>
              </a:lnSpc>
            </a:pPr>
            <a:endParaRPr lang="en-US" sz="1800" dirty="0"/>
          </a:p>
          <a:p>
            <a:pPr algn="just" fontAlgn="base">
              <a:lnSpc>
                <a:spcPct val="170000"/>
              </a:lnSpc>
            </a:pPr>
            <a:endParaRPr lang="en-US" sz="1800" dirty="0"/>
          </a:p>
          <a:p>
            <a:pPr algn="just">
              <a:lnSpc>
                <a:spcPct val="170000"/>
              </a:lnSpc>
            </a:pPr>
            <a:endParaRPr lang="en-US" sz="1800" dirty="0"/>
          </a:p>
        </p:txBody>
      </p:sp>
    </p:spTree>
    <p:extLst>
      <p:ext uri="{BB962C8B-B14F-4D97-AF65-F5344CB8AC3E}">
        <p14:creationId xmlns:p14="http://schemas.microsoft.com/office/powerpoint/2010/main" val="3238018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3" y="-180109"/>
            <a:ext cx="10764983" cy="1325563"/>
          </a:xfrm>
        </p:spPr>
        <p:txBody>
          <a:bodyPr>
            <a:normAutofit/>
          </a:bodyPr>
          <a:lstStyle/>
          <a:p>
            <a:r>
              <a:rPr lang="en-US" sz="4000" b="1" dirty="0"/>
              <a:t>Determination of Equilibrium Level of Employment</a:t>
            </a:r>
            <a:r>
              <a:rPr lang="en-US" sz="4000" b="1" dirty="0" smtClean="0"/>
              <a:t>:</a:t>
            </a:r>
            <a:endParaRPr lang="en-US" sz="4000" dirty="0"/>
          </a:p>
        </p:txBody>
      </p:sp>
      <p:sp>
        <p:nvSpPr>
          <p:cNvPr id="3" name="Content Placeholder 2"/>
          <p:cNvSpPr>
            <a:spLocks noGrp="1"/>
          </p:cNvSpPr>
          <p:nvPr>
            <p:ph sz="half" idx="1"/>
          </p:nvPr>
        </p:nvSpPr>
        <p:spPr>
          <a:xfrm>
            <a:off x="256303" y="717261"/>
            <a:ext cx="11617042" cy="4782993"/>
          </a:xfrm>
        </p:spPr>
        <p:txBody>
          <a:bodyPr>
            <a:noAutofit/>
          </a:bodyPr>
          <a:lstStyle/>
          <a:p>
            <a:pPr algn="just" fontAlgn="base">
              <a:lnSpc>
                <a:spcPct val="160000"/>
              </a:lnSpc>
            </a:pPr>
            <a:r>
              <a:rPr lang="en-US" sz="2100" dirty="0"/>
              <a:t>The central problem of the General Theory </a:t>
            </a:r>
            <a:r>
              <a:rPr lang="en-US" sz="2100" dirty="0" smtClean="0"/>
              <a:t>is </a:t>
            </a:r>
            <a:r>
              <a:rPr lang="en-US" sz="2100" dirty="0"/>
              <a:t>What determines the level of employment? Keynes’ answer </a:t>
            </a:r>
            <a:r>
              <a:rPr lang="en-US" sz="2100" dirty="0" smtClean="0"/>
              <a:t>is </a:t>
            </a:r>
            <a:r>
              <a:rPr lang="en-US" sz="2100" dirty="0"/>
              <a:t>effective demand. Effective demand is the logical starting point of Keynes’ theory of employment. Effective demand means desire plus ability and willingness to buy, i.e., actual expenditure. Effective demand depends upon aggregate demand function and aggregate supply function.</a:t>
            </a:r>
          </a:p>
          <a:p>
            <a:pPr algn="just" fontAlgn="base">
              <a:lnSpc>
                <a:spcPct val="160000"/>
              </a:lnSpc>
            </a:pPr>
            <a:r>
              <a:rPr lang="en-US" sz="2100" dirty="0"/>
              <a:t>Aggregate demand function represents different amounts of money which the entrepreneurs expect to get from the sale of output at varying levels of employment. Or, to put it differently, aggregate demand function reveals planned or intended expenditure at different levels of income</a:t>
            </a:r>
            <a:r>
              <a:rPr lang="en-US" sz="2100" dirty="0" smtClean="0"/>
              <a:t>.</a:t>
            </a:r>
          </a:p>
          <a:p>
            <a:pPr algn="just" fontAlgn="base">
              <a:lnSpc>
                <a:spcPct val="160000"/>
              </a:lnSpc>
            </a:pPr>
            <a:r>
              <a:rPr lang="en-US" sz="2100" dirty="0"/>
              <a:t>Aggregate demand schedule </a:t>
            </a:r>
            <a:r>
              <a:rPr lang="en-US" sz="2100" dirty="0" smtClean="0"/>
              <a:t>slopes </a:t>
            </a:r>
            <a:r>
              <a:rPr lang="en-US" sz="2100" dirty="0"/>
              <a:t>upward to the right, indicating that as the expected sale proceeds increase, greater number of workers will be employed. The AD curve flattens at the later stages of employment because marginal propensity to consume declines as income increases</a:t>
            </a:r>
            <a:r>
              <a:rPr lang="en-US" sz="2100" dirty="0" smtClean="0"/>
              <a:t>. </a:t>
            </a:r>
            <a:endParaRPr lang="en-US" sz="2100" dirty="0"/>
          </a:p>
          <a:p>
            <a:pPr algn="just" fontAlgn="base">
              <a:lnSpc>
                <a:spcPct val="160000"/>
              </a:lnSpc>
            </a:pPr>
            <a:endParaRPr lang="en-US" sz="2000" dirty="0"/>
          </a:p>
          <a:p>
            <a:pPr algn="just">
              <a:lnSpc>
                <a:spcPct val="160000"/>
              </a:lnSpc>
            </a:pPr>
            <a:endParaRPr lang="en-US" sz="2000" dirty="0"/>
          </a:p>
        </p:txBody>
      </p:sp>
    </p:spTree>
    <p:extLst>
      <p:ext uri="{BB962C8B-B14F-4D97-AF65-F5344CB8AC3E}">
        <p14:creationId xmlns:p14="http://schemas.microsoft.com/office/powerpoint/2010/main" val="2346090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pic>
        <p:nvPicPr>
          <p:cNvPr id="5" name="Picture 4" descr="http://www.microeconomicsnotes.com/wp-content/uploads/2018/09/clip_image018_thumb1_thumb.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23034" y="237259"/>
            <a:ext cx="10630766" cy="6302086"/>
          </a:xfrm>
          <a:prstGeom prst="rect">
            <a:avLst/>
          </a:prstGeom>
          <a:noFill/>
          <a:ln>
            <a:noFill/>
          </a:ln>
        </p:spPr>
      </p:pic>
    </p:spTree>
    <p:extLst>
      <p:ext uri="{BB962C8B-B14F-4D97-AF65-F5344CB8AC3E}">
        <p14:creationId xmlns:p14="http://schemas.microsoft.com/office/powerpoint/2010/main" val="1913927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1373</Words>
  <Application>Microsoft Office PowerPoint</Application>
  <PresentationFormat>Widescreen</PresentationFormat>
  <Paragraphs>60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Bell MT</vt:lpstr>
      <vt:lpstr>Calibri</vt:lpstr>
      <vt:lpstr>Calibri Light</vt:lpstr>
      <vt:lpstr>Times New Roman</vt:lpstr>
      <vt:lpstr>Office Theme</vt:lpstr>
      <vt:lpstr>PowerPoint Presentation</vt:lpstr>
      <vt:lpstr>PowerPoint Presentation</vt:lpstr>
      <vt:lpstr>PowerPoint Presentation</vt:lpstr>
      <vt:lpstr>Introduction to Keynesian Theory</vt:lpstr>
      <vt:lpstr>Keynes’ main criticism of the classical theory was on the following two grounds:</vt:lpstr>
      <vt:lpstr>Features of Keynesian Theory of Employment:</vt:lpstr>
      <vt:lpstr>Assumptions of the Theory:</vt:lpstr>
      <vt:lpstr>Determination of Equilibrium Level of Employment:</vt:lpstr>
      <vt:lpstr>PowerPoint Presentation</vt:lpstr>
      <vt:lpstr>PowerPoint Presentation</vt:lpstr>
      <vt:lpstr>PowerPoint Presentation</vt:lpstr>
      <vt:lpstr>PowerPoint Presentation</vt:lpstr>
      <vt:lpstr>Summary of Keynesian Theory of Employment:</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Waqar Ahmad</dc:creator>
  <cp:lastModifiedBy>Waqar Ahmad</cp:lastModifiedBy>
  <cp:revision>25</cp:revision>
  <dcterms:created xsi:type="dcterms:W3CDTF">2019-03-24T07:48:14Z</dcterms:created>
  <dcterms:modified xsi:type="dcterms:W3CDTF">2019-04-03T05:37:46Z</dcterms:modified>
</cp:coreProperties>
</file>