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60"/>
  </p:normalViewPr>
  <p:slideViewPr>
    <p:cSldViewPr>
      <p:cViewPr varScale="1">
        <p:scale>
          <a:sx n="69" d="100"/>
          <a:sy n="69" d="100"/>
        </p:scale>
        <p:origin x="181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590800" y="5181600"/>
            <a:ext cx="4303062" cy="1661993"/>
          </a:xfrm>
          <a:prstGeom prst="rect">
            <a:avLst/>
          </a:prstGeom>
          <a:noFill/>
        </p:spPr>
        <p:txBody>
          <a:bodyPr wrap="square">
            <a:spAutoFit/>
          </a:bodyPr>
          <a:lstStyle/>
          <a:p>
            <a:pPr algn="ctr">
              <a:defRPr/>
            </a:pPr>
            <a:r>
              <a:rPr lang="en-US" sz="3200" b="1" dirty="0" smtClean="0">
                <a:solidFill>
                  <a:srgbClr val="002060"/>
                </a:solidFill>
                <a:latin typeface="Bell MT" panose="02020503060305020303" pitchFamily="18" charset="0"/>
                <a:cs typeface="Arial" charset="0"/>
              </a:rPr>
              <a:t>HE EDUCATOR</a:t>
            </a:r>
          </a:p>
          <a:p>
            <a:pPr algn="ctr">
              <a:defRPr/>
            </a:pPr>
            <a:endParaRPr lang="en-US" sz="500" b="1" dirty="0" smtClean="0">
              <a:solidFill>
                <a:srgbClr val="002060"/>
              </a:solidFill>
              <a:latin typeface="Bell MT" panose="02020503060305020303" pitchFamily="18" charset="0"/>
              <a:cs typeface="Arial" charset="0"/>
            </a:endParaRPr>
          </a:p>
          <a:p>
            <a:pPr algn="ctr">
              <a:defRPr/>
            </a:pPr>
            <a:endParaRPr lang="en-US" sz="100" dirty="0" smtClean="0">
              <a:solidFill>
                <a:srgbClr val="002060"/>
              </a:solidFill>
              <a:latin typeface="Bell MT" panose="02020503060305020303" pitchFamily="18" charset="0"/>
              <a:cs typeface="Arial" charset="0"/>
            </a:endParaRPr>
          </a:p>
          <a:p>
            <a:pPr algn="ctr">
              <a:defRPr/>
            </a:pPr>
            <a:r>
              <a:rPr lang="en-US" sz="2400" b="1" dirty="0" smtClean="0">
                <a:solidFill>
                  <a:srgbClr val="002060"/>
                </a:solidFill>
                <a:latin typeface="Bell MT" panose="02020503060305020303" pitchFamily="18" charset="0"/>
                <a:cs typeface="Arial" charset="0"/>
              </a:rPr>
              <a:t>Dr. </a:t>
            </a:r>
            <a:r>
              <a:rPr lang="en-US" sz="2400" b="1" dirty="0">
                <a:solidFill>
                  <a:srgbClr val="002060"/>
                </a:solidFill>
                <a:latin typeface="Bell MT" panose="02020503060305020303" pitchFamily="18" charset="0"/>
                <a:cs typeface="Arial" charset="0"/>
              </a:rPr>
              <a:t>Waqar </a:t>
            </a:r>
            <a:r>
              <a:rPr lang="en-US" sz="2400" b="1" dirty="0" smtClean="0">
                <a:solidFill>
                  <a:srgbClr val="002060"/>
                </a:solidFill>
                <a:latin typeface="Bell MT" panose="02020503060305020303" pitchFamily="18" charset="0"/>
                <a:cs typeface="Arial" charset="0"/>
              </a:rPr>
              <a:t>Ahmad</a:t>
            </a:r>
            <a:endParaRPr lang="en-US" sz="2400" b="1" dirty="0">
              <a:solidFill>
                <a:srgbClr val="002060"/>
              </a:solidFill>
              <a:latin typeface="Bell MT" panose="02020503060305020303" pitchFamily="18" charset="0"/>
              <a:cs typeface="Arial" charset="0"/>
            </a:endParaRPr>
          </a:p>
          <a:p>
            <a:pPr algn="ctr">
              <a:defRPr/>
            </a:pPr>
            <a:r>
              <a:rPr lang="en-US" sz="2000" b="1" dirty="0" smtClean="0">
                <a:solidFill>
                  <a:srgbClr val="002060"/>
                </a:solidFill>
                <a:latin typeface="Bell MT" panose="02020503060305020303" pitchFamily="18" charset="0"/>
                <a:cs typeface="Arial" charset="0"/>
              </a:rPr>
              <a:t>Faculty of </a:t>
            </a:r>
            <a:r>
              <a:rPr lang="en-US" sz="2000" b="1" dirty="0">
                <a:solidFill>
                  <a:srgbClr val="002060"/>
                </a:solidFill>
                <a:latin typeface="Bell MT" panose="02020503060305020303" pitchFamily="18" charset="0"/>
                <a:cs typeface="Arial" charset="0"/>
              </a:rPr>
              <a:t>Administrative </a:t>
            </a:r>
            <a:r>
              <a:rPr lang="en-US" sz="2000" b="1" dirty="0" smtClean="0">
                <a:solidFill>
                  <a:srgbClr val="002060"/>
                </a:solidFill>
                <a:latin typeface="Bell MT" panose="02020503060305020303" pitchFamily="18" charset="0"/>
                <a:cs typeface="Arial" charset="0"/>
              </a:rPr>
              <a:t>Sciences </a:t>
            </a:r>
            <a:r>
              <a:rPr lang="en-US" sz="2000" b="1" dirty="0">
                <a:solidFill>
                  <a:srgbClr val="002060"/>
                </a:solidFill>
                <a:latin typeface="Bell MT" panose="02020503060305020303" pitchFamily="18" charset="0"/>
                <a:cs typeface="Arial" charset="0"/>
              </a:rPr>
              <a:t>and </a:t>
            </a:r>
            <a:r>
              <a:rPr lang="en-US" sz="2000" b="1" dirty="0" smtClean="0">
                <a:solidFill>
                  <a:srgbClr val="002060"/>
                </a:solidFill>
                <a:latin typeface="Bell MT" panose="02020503060305020303" pitchFamily="18" charset="0"/>
                <a:cs typeface="Arial" charset="0"/>
              </a:rPr>
              <a:t>Economics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838200"/>
            <a:ext cx="4419600" cy="3124200"/>
          </a:xfrm>
          <a:prstGeom prst="rect">
            <a:avLst/>
          </a:prstGeom>
        </p:spPr>
      </p:pic>
      <p:sp>
        <p:nvSpPr>
          <p:cNvPr id="8" name="TextBox 7"/>
          <p:cNvSpPr txBox="1"/>
          <p:nvPr/>
        </p:nvSpPr>
        <p:spPr>
          <a:xfrm>
            <a:off x="1600200" y="0"/>
            <a:ext cx="6019800" cy="1015663"/>
          </a:xfrm>
          <a:prstGeom prst="rect">
            <a:avLst/>
          </a:prstGeom>
          <a:noFill/>
        </p:spPr>
        <p:txBody>
          <a:bodyPr wrap="square">
            <a:spAutoFit/>
          </a:bodyPr>
          <a:lstStyle/>
          <a:p>
            <a:pPr algn="ctr">
              <a:defRPr/>
            </a:pPr>
            <a:r>
              <a:rPr lang="en-US" sz="6000" b="1" dirty="0" smtClean="0">
                <a:solidFill>
                  <a:srgbClr val="FEC200"/>
                </a:solidFill>
                <a:effectLst>
                  <a:outerShdw blurRad="38100" dist="38100" dir="2700000" algn="tl">
                    <a:srgbClr val="000000">
                      <a:alpha val="43137"/>
                    </a:srgbClr>
                  </a:outerShdw>
                </a:effectLst>
                <a:latin typeface="Bell MT" panose="02020503060305020303" pitchFamily="18" charset="0"/>
                <a:cs typeface="Arial" charset="0"/>
              </a:rPr>
              <a:t>Macroeconomics</a:t>
            </a:r>
            <a:endParaRPr lang="en-US" sz="6000" b="1" dirty="0">
              <a:solidFill>
                <a:srgbClr val="FEC200"/>
              </a:solidFill>
              <a:effectLst>
                <a:outerShdw blurRad="38100" dist="38100" dir="2700000" algn="tl">
                  <a:srgbClr val="000000">
                    <a:alpha val="43137"/>
                  </a:srgbClr>
                </a:outerShdw>
              </a:effectLst>
              <a:latin typeface="Bell MT" panose="02020503060305020303" pitchFamily="18" charset="0"/>
              <a:cs typeface="Arial" charset="0"/>
            </a:endParaRPr>
          </a:p>
        </p:txBody>
      </p:sp>
      <p:sp>
        <p:nvSpPr>
          <p:cNvPr id="9" name="TextBox 8"/>
          <p:cNvSpPr txBox="1"/>
          <p:nvPr/>
        </p:nvSpPr>
        <p:spPr>
          <a:xfrm>
            <a:off x="457200" y="3810000"/>
            <a:ext cx="8382000" cy="1015663"/>
          </a:xfrm>
          <a:prstGeom prst="rect">
            <a:avLst/>
          </a:prstGeom>
          <a:noFill/>
        </p:spPr>
        <p:txBody>
          <a:bodyPr wrap="square">
            <a:spAutoFit/>
          </a:bodyPr>
          <a:lstStyle/>
          <a:p>
            <a:pPr algn="ctr">
              <a:defRPr/>
            </a:pPr>
            <a:r>
              <a:rPr lang="en-US" sz="6000" b="1" dirty="0" smtClean="0">
                <a:solidFill>
                  <a:schemeClr val="tx2">
                    <a:lumMod val="75000"/>
                  </a:schemeClr>
                </a:solidFill>
                <a:effectLst>
                  <a:outerShdw blurRad="38100" dist="38100" dir="2700000" algn="tl">
                    <a:srgbClr val="000000">
                      <a:alpha val="43137"/>
                    </a:srgbClr>
                  </a:outerShdw>
                </a:effectLst>
                <a:latin typeface="Bell MT" panose="02020503060305020303" pitchFamily="18" charset="0"/>
                <a:cs typeface="Arial" charset="0"/>
              </a:rPr>
              <a:t>Theory of Investment</a:t>
            </a:r>
            <a:endParaRPr lang="en-US" sz="6000" b="1" dirty="0">
              <a:solidFill>
                <a:schemeClr val="tx2">
                  <a:lumMod val="75000"/>
                </a:schemeClr>
              </a:solidFill>
              <a:effectLst>
                <a:outerShdw blurRad="38100" dist="38100" dir="2700000" algn="tl">
                  <a:srgbClr val="000000">
                    <a:alpha val="43137"/>
                  </a:srgbClr>
                </a:outerShdw>
              </a:effectLst>
              <a:latin typeface="Bell MT" panose="02020503060305020303" pitchFamily="18" charset="0"/>
              <a:cs typeface="Arial" charset="0"/>
            </a:endParaRPr>
          </a:p>
        </p:txBody>
      </p:sp>
    </p:spTree>
    <p:extLst>
      <p:ext uri="{BB962C8B-B14F-4D97-AF65-F5344CB8AC3E}">
        <p14:creationId xmlns:p14="http://schemas.microsoft.com/office/powerpoint/2010/main" val="31940023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The Financial Theory of Investment</a:t>
            </a:r>
            <a:endParaRPr lang="en-US" b="1" i="1" dirty="0"/>
          </a:p>
        </p:txBody>
      </p:sp>
      <p:sp>
        <p:nvSpPr>
          <p:cNvPr id="3" name="Content Placeholder 2"/>
          <p:cNvSpPr>
            <a:spLocks noGrp="1"/>
          </p:cNvSpPr>
          <p:nvPr>
            <p:ph idx="1"/>
          </p:nvPr>
        </p:nvSpPr>
        <p:spPr>
          <a:xfrm>
            <a:off x="762000" y="1036637"/>
            <a:ext cx="8001000" cy="4525963"/>
          </a:xfrm>
        </p:spPr>
        <p:txBody>
          <a:bodyPr>
            <a:noAutofit/>
          </a:bodyPr>
          <a:lstStyle/>
          <a:p>
            <a:pPr algn="just">
              <a:lnSpc>
                <a:spcPct val="170000"/>
              </a:lnSpc>
            </a:pPr>
            <a:r>
              <a:rPr lang="en-US" sz="2800" b="1" dirty="0" smtClean="0">
                <a:latin typeface="Times New Roman" pitchFamily="18" charset="0"/>
                <a:cs typeface="Times New Roman" pitchFamily="18" charset="0"/>
              </a:rPr>
              <a:t>Acceleration Theory </a:t>
            </a:r>
          </a:p>
          <a:p>
            <a:pPr algn="just">
              <a:lnSpc>
                <a:spcPct val="170000"/>
              </a:lnSpc>
              <a:buNone/>
            </a:pPr>
            <a:r>
              <a:rPr lang="en-US" sz="2000" dirty="0" smtClean="0">
                <a:latin typeface="Times New Roman" pitchFamily="18" charset="0"/>
                <a:cs typeface="Times New Roman" pitchFamily="18" charset="0"/>
              </a:rPr>
              <a:t>	</a:t>
            </a:r>
            <a:r>
              <a:rPr lang="en-US" sz="2100" dirty="0" smtClean="0">
                <a:latin typeface="Times New Roman" pitchFamily="18" charset="0"/>
                <a:cs typeface="Times New Roman" pitchFamily="18" charset="0"/>
              </a:rPr>
              <a:t>The principle of acceleration states that if demand for consumption goods rises, there will be an increase in the demand for factor of production, say machine, which is used to produce the goods. In other words, the accelerator measures the change in investment goods industries as a result of changes in consumption goods industries</a:t>
            </a:r>
            <a:r>
              <a:rPr lang="en-US" sz="2000" dirty="0" smtClean="0">
                <a:latin typeface="Times New Roman" pitchFamily="18" charset="0"/>
                <a:cs typeface="Times New Roman" pitchFamily="18" charset="0"/>
              </a:rPr>
              <a:t>.</a:t>
            </a:r>
          </a:p>
          <a:p>
            <a:pPr algn="just">
              <a:lnSpc>
                <a:spcPct val="170000"/>
              </a:lnSpc>
              <a:buNone/>
            </a:pPr>
            <a:r>
              <a:rPr lang="en-US" sz="2400" b="1" dirty="0" smtClean="0">
                <a:latin typeface="Times New Roman" pitchFamily="18" charset="0"/>
                <a:cs typeface="Times New Roman" pitchFamily="18" charset="0"/>
              </a:rPr>
              <a:t>	According to K.K. </a:t>
            </a:r>
            <a:r>
              <a:rPr lang="en-US" sz="2400" b="1" dirty="0" err="1" smtClean="0">
                <a:latin typeface="Times New Roman" pitchFamily="18" charset="0"/>
                <a:cs typeface="Times New Roman" pitchFamily="18" charset="0"/>
              </a:rPr>
              <a:t>Kurihara</a:t>
            </a:r>
            <a:r>
              <a:rPr lang="en-US" sz="2400" b="1" dirty="0" smtClean="0">
                <a:latin typeface="Times New Roman" pitchFamily="18" charset="0"/>
                <a:cs typeface="Times New Roman" pitchFamily="18" charset="0"/>
              </a:rPr>
              <a:t> : </a:t>
            </a:r>
            <a:r>
              <a:rPr lang="en-US" sz="2400" dirty="0" smtClean="0">
                <a:latin typeface="Times New Roman" pitchFamily="18" charset="0"/>
                <a:cs typeface="Times New Roman" pitchFamily="18" charset="0"/>
              </a:rPr>
              <a:t>“The acceleration coefficient is the ration induced investment and an initial change in </a:t>
            </a:r>
            <a:r>
              <a:rPr lang="en-US" sz="2400" dirty="0" smtClean="0">
                <a:latin typeface="Times New Roman" pitchFamily="18" charset="0"/>
                <a:cs typeface="Times New Roman" pitchFamily="18" charset="0"/>
              </a:rPr>
              <a:t>consumption.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03237"/>
            <a:ext cx="8229600" cy="4525963"/>
          </a:xfrm>
        </p:spPr>
        <p:txBody>
          <a:bodyPr>
            <a:noAutofit/>
          </a:bodyPr>
          <a:lstStyle/>
          <a:p>
            <a:pPr algn="just">
              <a:lnSpc>
                <a:spcPct val="160000"/>
              </a:lnSpc>
            </a:pPr>
            <a:r>
              <a:rPr lang="en-US" sz="2400" dirty="0" smtClean="0">
                <a:latin typeface="Times New Roman" pitchFamily="18" charset="0"/>
                <a:cs typeface="Times New Roman" pitchFamily="18" charset="0"/>
              </a:rPr>
              <a:t>The accelerator theory was introduced by T.N. Carver in 1903 and J.M. in 1917.</a:t>
            </a:r>
          </a:p>
          <a:p>
            <a:pPr algn="just">
              <a:lnSpc>
                <a:spcPct val="160000"/>
              </a:lnSpc>
            </a:pPr>
            <a:r>
              <a:rPr lang="en-US" sz="2400" dirty="0" smtClean="0">
                <a:latin typeface="Times New Roman" pitchFamily="18" charset="0"/>
                <a:cs typeface="Times New Roman" pitchFamily="18" charset="0"/>
              </a:rPr>
              <a:t>Later on, it was </a:t>
            </a:r>
            <a:r>
              <a:rPr lang="en-US" sz="2400" dirty="0" smtClean="0">
                <a:latin typeface="Times New Roman" pitchFamily="18" charset="0"/>
                <a:cs typeface="Times New Roman" pitchFamily="18" charset="0"/>
              </a:rPr>
              <a:t>rigorously </a:t>
            </a:r>
            <a:r>
              <a:rPr lang="en-US" sz="2400" dirty="0" smtClean="0">
                <a:latin typeface="Times New Roman" pitchFamily="18" charset="0"/>
                <a:cs typeface="Times New Roman" pitchFamily="18" charset="0"/>
              </a:rPr>
              <a:t>developed by economists like </a:t>
            </a:r>
            <a:r>
              <a:rPr lang="en-US" sz="2400" dirty="0" err="1" smtClean="0">
                <a:latin typeface="Times New Roman" pitchFamily="18" charset="0"/>
                <a:cs typeface="Times New Roman" pitchFamily="18" charset="0"/>
              </a:rPr>
              <a:t>Harrod</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Salow</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Samuelsom</a:t>
            </a:r>
            <a:r>
              <a:rPr lang="en-US" sz="2400" dirty="0" smtClean="0">
                <a:latin typeface="Times New Roman" pitchFamily="18" charset="0"/>
                <a:cs typeface="Times New Roman" pitchFamily="18" charset="0"/>
              </a:rPr>
              <a:t>, hicks, etc. in trade cycle theory.</a:t>
            </a:r>
          </a:p>
          <a:p>
            <a:pPr algn="just">
              <a:lnSpc>
                <a:spcPct val="160000"/>
              </a:lnSpc>
            </a:pPr>
            <a:r>
              <a:rPr lang="en-US" sz="2400" dirty="0" smtClean="0">
                <a:latin typeface="Times New Roman" pitchFamily="18" charset="0"/>
                <a:cs typeface="Times New Roman" pitchFamily="18" charset="0"/>
              </a:rPr>
              <a:t>The accelerator theory explain the interrelationship between customer goods industries in an economy.</a:t>
            </a:r>
          </a:p>
          <a:p>
            <a:pPr algn="just">
              <a:lnSpc>
                <a:spcPct val="160000"/>
              </a:lnSpc>
            </a:pPr>
            <a:r>
              <a:rPr lang="en-US" sz="2400" dirty="0" smtClean="0">
                <a:latin typeface="Times New Roman" pitchFamily="18" charset="0"/>
                <a:cs typeface="Times New Roman" pitchFamily="18" charset="0"/>
              </a:rPr>
              <a:t>It states that when the demand for consumer goods increase, the demand for capital gods increase, i.e., there is positive association between capital goods and consumer goods industries.</a:t>
            </a:r>
          </a:p>
          <a:p>
            <a:pPr algn="just">
              <a:lnSpc>
                <a:spcPct val="160000"/>
              </a:lnSpc>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According to Samuelson, accelerator (V) is as defined the ratio of change in investment to change in consumption demand, i.e.</a:t>
            </a:r>
          </a:p>
          <a:p>
            <a:pP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V=    I/   C</a:t>
            </a:r>
          </a:p>
          <a:p>
            <a:pPr lvl="1" algn="ctr">
              <a:buNone/>
            </a:pPr>
            <a:endParaRPr lang="en-US" dirty="0" smtClean="0">
              <a:latin typeface="Times New Roman" pitchFamily="18" charset="0"/>
              <a:cs typeface="Times New Roman" pitchFamily="18" charset="0"/>
            </a:endParaRPr>
          </a:p>
          <a:p>
            <a:pPr lvl="1" algn="just">
              <a:buNone/>
            </a:pPr>
            <a:r>
              <a:rPr lang="en-US" dirty="0" smtClean="0">
                <a:latin typeface="Times New Roman" pitchFamily="18" charset="0"/>
                <a:cs typeface="Times New Roman" pitchFamily="18" charset="0"/>
              </a:rPr>
              <a:t>			I = Change In Investment outlays</a:t>
            </a:r>
          </a:p>
          <a:p>
            <a:pPr lvl="1" algn="just">
              <a:buNone/>
            </a:pPr>
            <a:r>
              <a:rPr lang="en-US" dirty="0" smtClean="0">
                <a:latin typeface="Times New Roman" pitchFamily="18" charset="0"/>
                <a:cs typeface="Times New Roman" pitchFamily="18" charset="0"/>
              </a:rPr>
              <a:t>			I = Change In Consumption Demand</a:t>
            </a:r>
            <a:endParaRPr lang="en-US" dirty="0">
              <a:latin typeface="Times New Roman" pitchFamily="18" charset="0"/>
              <a:cs typeface="Times New Roman" pitchFamily="18" charset="0"/>
            </a:endParaRPr>
          </a:p>
        </p:txBody>
      </p:sp>
      <p:sp>
        <p:nvSpPr>
          <p:cNvPr id="5" name="Isosceles Triangle 4"/>
          <p:cNvSpPr/>
          <p:nvPr/>
        </p:nvSpPr>
        <p:spPr>
          <a:xfrm>
            <a:off x="2057400" y="5410200"/>
            <a:ext cx="228600" cy="3048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p:cNvSpPr/>
          <p:nvPr/>
        </p:nvSpPr>
        <p:spPr>
          <a:xfrm>
            <a:off x="2057400" y="4876800"/>
            <a:ext cx="228600" cy="3048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4267200" y="3886200"/>
            <a:ext cx="228600" cy="3048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876800" y="3886200"/>
            <a:ext cx="228600" cy="3048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i="1" dirty="0" smtClean="0"/>
              <a:t>Assumptions</a:t>
            </a:r>
            <a:endParaRPr lang="en-US" b="1" i="1" dirty="0"/>
          </a:p>
        </p:txBody>
      </p:sp>
      <p:sp>
        <p:nvSpPr>
          <p:cNvPr id="3" name="Content Placeholder 2"/>
          <p:cNvSpPr>
            <a:spLocks noGrp="1"/>
          </p:cNvSpPr>
          <p:nvPr>
            <p:ph idx="1"/>
          </p:nvPr>
        </p:nvSpPr>
        <p:spPr>
          <a:xfrm>
            <a:off x="457200" y="1143000"/>
            <a:ext cx="8229600" cy="4525963"/>
          </a:xfrm>
        </p:spPr>
        <p:txBody>
          <a:bodyPr>
            <a:noAutofit/>
          </a:bodyPr>
          <a:lstStyle/>
          <a:p>
            <a:pPr algn="just">
              <a:lnSpc>
                <a:spcPct val="160000"/>
              </a:lnSpc>
            </a:pPr>
            <a:r>
              <a:rPr lang="en-US" sz="2300" dirty="0" smtClean="0">
                <a:latin typeface="Times New Roman" pitchFamily="18" charset="0"/>
                <a:cs typeface="Times New Roman" pitchFamily="18" charset="0"/>
              </a:rPr>
              <a:t>Capital output ration remains constant.</a:t>
            </a:r>
          </a:p>
          <a:p>
            <a:pPr algn="just">
              <a:lnSpc>
                <a:spcPct val="160000"/>
              </a:lnSpc>
            </a:pPr>
            <a:r>
              <a:rPr lang="en-US" sz="2300" dirty="0" smtClean="0">
                <a:latin typeface="Times New Roman" pitchFamily="18" charset="0"/>
                <a:cs typeface="Times New Roman" pitchFamily="18" charset="0"/>
              </a:rPr>
              <a:t>There should be excess capacity in the capital goods industries.</a:t>
            </a:r>
          </a:p>
          <a:p>
            <a:pPr algn="just">
              <a:lnSpc>
                <a:spcPct val="160000"/>
              </a:lnSpc>
            </a:pPr>
            <a:r>
              <a:rPr lang="en-US" sz="2300" dirty="0" smtClean="0">
                <a:latin typeface="Times New Roman" pitchFamily="18" charset="0"/>
                <a:cs typeface="Times New Roman" pitchFamily="18" charset="0"/>
              </a:rPr>
              <a:t>There is permanent change in consumption demand.</a:t>
            </a:r>
          </a:p>
          <a:p>
            <a:pPr algn="just">
              <a:lnSpc>
                <a:spcPct val="160000"/>
              </a:lnSpc>
            </a:pPr>
            <a:r>
              <a:rPr lang="en-US" sz="2300" dirty="0" smtClean="0">
                <a:latin typeface="Times New Roman" pitchFamily="18" charset="0"/>
                <a:cs typeface="Times New Roman" pitchFamily="18" charset="0"/>
              </a:rPr>
              <a:t>The supply of resources should be elastic so </a:t>
            </a:r>
            <a:r>
              <a:rPr lang="en-US" sz="2300" dirty="0" smtClean="0">
                <a:latin typeface="Times New Roman" pitchFamily="18" charset="0"/>
                <a:cs typeface="Times New Roman" pitchFamily="18" charset="0"/>
              </a:rPr>
              <a:t>that </a:t>
            </a:r>
            <a:r>
              <a:rPr lang="en-US" sz="2300" dirty="0" smtClean="0">
                <a:latin typeface="Times New Roman" pitchFamily="18" charset="0"/>
                <a:cs typeface="Times New Roman" pitchFamily="18" charset="0"/>
              </a:rPr>
              <a:t>the investment in capital goods industries can be increased easily.</a:t>
            </a:r>
          </a:p>
          <a:p>
            <a:pPr algn="just">
              <a:lnSpc>
                <a:spcPct val="160000"/>
              </a:lnSpc>
            </a:pPr>
            <a:r>
              <a:rPr lang="en-US" sz="2300" dirty="0" smtClean="0">
                <a:latin typeface="Times New Roman" pitchFamily="18" charset="0"/>
                <a:cs typeface="Times New Roman" pitchFamily="18" charset="0"/>
              </a:rPr>
              <a:t>The should be elastic supply of cheap credit.</a:t>
            </a:r>
          </a:p>
          <a:p>
            <a:pPr algn="just">
              <a:lnSpc>
                <a:spcPct val="160000"/>
              </a:lnSpc>
            </a:pPr>
            <a:r>
              <a:rPr lang="en-US" sz="2300" dirty="0" smtClean="0">
                <a:latin typeface="Times New Roman" pitchFamily="18" charset="0"/>
                <a:cs typeface="Times New Roman" pitchFamily="18" charset="0"/>
              </a:rPr>
              <a:t>Technology remains constant.</a:t>
            </a:r>
          </a:p>
          <a:p>
            <a:pPr algn="just">
              <a:lnSpc>
                <a:spcPct val="160000"/>
              </a:lnSpc>
            </a:pPr>
            <a:r>
              <a:rPr lang="en-US" sz="2300" dirty="0" smtClean="0">
                <a:latin typeface="Times New Roman" pitchFamily="18" charset="0"/>
                <a:cs typeface="Times New Roman" pitchFamily="18" charset="0"/>
              </a:rPr>
              <a:t>There is absence of time lag.</a:t>
            </a:r>
            <a:endParaRPr lang="en-US" sz="23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rmAutofit fontScale="92500"/>
          </a:bodyPr>
          <a:lstStyle/>
          <a:p>
            <a:pPr algn="just">
              <a:lnSpc>
                <a:spcPct val="150000"/>
              </a:lnSpc>
            </a:pPr>
            <a:r>
              <a:rPr lang="en-US" dirty="0" smtClean="0">
                <a:latin typeface="Times New Roman" pitchFamily="18" charset="0"/>
                <a:cs typeface="Times New Roman" pitchFamily="18" charset="0"/>
              </a:rPr>
              <a:t>Thus, the principle of acceleration is based on the fact that the demand for capital goods is derived from the demand for consumer goods. </a:t>
            </a:r>
            <a:endParaRPr lang="en-US" dirty="0" smtClean="0">
              <a:latin typeface="Times New Roman" pitchFamily="18" charset="0"/>
              <a:cs typeface="Times New Roman" pitchFamily="18" charset="0"/>
            </a:endParaRPr>
          </a:p>
          <a:p>
            <a:pPr algn="just">
              <a:lnSpc>
                <a:spcPct val="150000"/>
              </a:lnSpc>
            </a:pP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acceleration principle explain the process by which a change in demand for consumption goods lead to a change in investment on capital goods.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4525963"/>
          </a:xfrm>
        </p:spPr>
        <p:txBody>
          <a:bodyPr>
            <a:noAutofit/>
          </a:bodyPr>
          <a:lstStyle/>
          <a:p>
            <a:pPr algn="just">
              <a:lnSpc>
                <a:spcPct val="170000"/>
              </a:lnSpc>
            </a:pPr>
            <a:r>
              <a:rPr lang="en-US" sz="3600" b="1" dirty="0" smtClean="0">
                <a:latin typeface="Times New Roman" pitchFamily="18" charset="0"/>
                <a:cs typeface="Times New Roman" pitchFamily="18" charset="0"/>
              </a:rPr>
              <a:t>Saving</a:t>
            </a:r>
          </a:p>
          <a:p>
            <a:pPr algn="just">
              <a:lnSpc>
                <a:spcPct val="170000"/>
              </a:lnSpc>
              <a:buNone/>
            </a:pPr>
            <a:r>
              <a:rPr lang="en-US" sz="2100" dirty="0" smtClean="0">
                <a:latin typeface="Times New Roman" pitchFamily="18" charset="0"/>
                <a:cs typeface="Times New Roman" pitchFamily="18" charset="0"/>
              </a:rPr>
              <a:t>	Saving is the part of personal income that is neither consumed nor paid out in taxes.</a:t>
            </a:r>
          </a:p>
          <a:p>
            <a:pPr algn="just">
              <a:lnSpc>
                <a:spcPct val="170000"/>
              </a:lnSpc>
              <a:buNone/>
            </a:pPr>
            <a:r>
              <a:rPr lang="en-US" sz="2100" dirty="0" smtClean="0">
                <a:latin typeface="Times New Roman" pitchFamily="18" charset="0"/>
                <a:cs typeface="Times New Roman" pitchFamily="18" charset="0"/>
              </a:rPr>
              <a:t>	The income saved is </a:t>
            </a:r>
            <a:r>
              <a:rPr lang="en-US" sz="2100" dirty="0" smtClean="0">
                <a:latin typeface="Times New Roman" pitchFamily="18" charset="0"/>
                <a:cs typeface="Times New Roman" pitchFamily="18" charset="0"/>
              </a:rPr>
              <a:t>focus </a:t>
            </a:r>
            <a:r>
              <a:rPr lang="en-US" sz="2100" dirty="0" smtClean="0">
                <a:latin typeface="Times New Roman" pitchFamily="18" charset="0"/>
                <a:cs typeface="Times New Roman" pitchFamily="18" charset="0"/>
              </a:rPr>
              <a:t>to business firms in two different ways.</a:t>
            </a:r>
          </a:p>
          <a:p>
            <a:pPr lvl="1" algn="just">
              <a:lnSpc>
                <a:spcPct val="170000"/>
              </a:lnSpc>
            </a:pPr>
            <a:r>
              <a:rPr lang="en-US" sz="2100" dirty="0" smtClean="0">
                <a:latin typeface="Times New Roman" pitchFamily="18" charset="0"/>
                <a:cs typeface="Times New Roman" pitchFamily="18" charset="0"/>
              </a:rPr>
              <a:t> Households buy bonds and stocks issued by business firms and the firms then use the money to but investment goods.</a:t>
            </a:r>
          </a:p>
          <a:p>
            <a:pPr lvl="1" algn="just">
              <a:lnSpc>
                <a:spcPct val="170000"/>
              </a:lnSpc>
            </a:pPr>
            <a:r>
              <a:rPr lang="en-US" sz="2100" dirty="0" smtClean="0">
                <a:latin typeface="Times New Roman" pitchFamily="18" charset="0"/>
                <a:cs typeface="Times New Roman" pitchFamily="18" charset="0"/>
              </a:rPr>
              <a:t>Households deposit saving into the banks. The band then lend the money to the firms, which use it to but investment goods.</a:t>
            </a:r>
          </a:p>
          <a:p>
            <a:pPr algn="just">
              <a:lnSpc>
                <a:spcPct val="170000"/>
              </a:lnSpc>
            </a:pPr>
            <a:endParaRPr lang="en-US" sz="21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4525963"/>
          </a:xfrm>
        </p:spPr>
        <p:txBody>
          <a:bodyPr>
            <a:noAutofit/>
          </a:bodyPr>
          <a:lstStyle/>
          <a:p>
            <a:pPr algn="just">
              <a:lnSpc>
                <a:spcPct val="170000"/>
              </a:lnSpc>
            </a:pPr>
            <a:r>
              <a:rPr lang="en-US" sz="2800" b="1" dirty="0" smtClean="0">
                <a:latin typeface="Times New Roman" pitchFamily="18" charset="0"/>
                <a:cs typeface="Times New Roman" pitchFamily="18" charset="0"/>
              </a:rPr>
              <a:t>Investment</a:t>
            </a:r>
          </a:p>
          <a:p>
            <a:pPr marL="0" indent="0" algn="just">
              <a:lnSpc>
                <a:spcPct val="170000"/>
              </a:lnSpc>
              <a:buNone/>
            </a:pPr>
            <a:r>
              <a:rPr lang="en-US" sz="2600" dirty="0" smtClean="0">
                <a:latin typeface="Times New Roman" pitchFamily="18" charset="0"/>
                <a:cs typeface="Times New Roman" pitchFamily="18" charset="0"/>
              </a:rPr>
              <a:t>	Investment </a:t>
            </a:r>
            <a:r>
              <a:rPr lang="en-US" sz="2600" dirty="0" smtClean="0">
                <a:latin typeface="Times New Roman" pitchFamily="18" charset="0"/>
                <a:cs typeface="Times New Roman" pitchFamily="18" charset="0"/>
              </a:rPr>
              <a:t>is the portion of final products that adds  </a:t>
            </a:r>
            <a:r>
              <a:rPr lang="en-US" sz="2600" dirty="0" smtClean="0">
                <a:latin typeface="Times New Roman" pitchFamily="18" charset="0"/>
                <a:cs typeface="Times New Roman" pitchFamily="18" charset="0"/>
              </a:rPr>
              <a:t>	to </a:t>
            </a:r>
            <a:r>
              <a:rPr lang="en-US" sz="2600" dirty="0" smtClean="0">
                <a:latin typeface="Times New Roman" pitchFamily="18" charset="0"/>
                <a:cs typeface="Times New Roman" pitchFamily="18" charset="0"/>
              </a:rPr>
              <a:t>the nation’s stock of income yielding  physical </a:t>
            </a:r>
            <a:r>
              <a:rPr lang="en-US" sz="2600" dirty="0" smtClean="0">
                <a:latin typeface="Times New Roman" pitchFamily="18" charset="0"/>
                <a:cs typeface="Times New Roman" pitchFamily="18" charset="0"/>
              </a:rPr>
              <a:t>	assets </a:t>
            </a:r>
            <a:r>
              <a:rPr lang="en-US" sz="2600" dirty="0" smtClean="0">
                <a:latin typeface="Times New Roman" pitchFamily="18" charset="0"/>
                <a:cs typeface="Times New Roman" pitchFamily="18" charset="0"/>
              </a:rPr>
              <a:t>or that replaces old, worn- out physical assets.</a:t>
            </a:r>
          </a:p>
          <a:p>
            <a:pPr algn="just">
              <a:lnSpc>
                <a:spcPct val="170000"/>
              </a:lnSpc>
              <a:buNone/>
            </a:pPr>
            <a:r>
              <a:rPr lang="en-US" sz="2600" dirty="0" smtClean="0">
                <a:latin typeface="Times New Roman" pitchFamily="18" charset="0"/>
                <a:cs typeface="Times New Roman" pitchFamily="18" charset="0"/>
              </a:rPr>
              <a:t>		Final </a:t>
            </a:r>
            <a:r>
              <a:rPr lang="en-US" sz="2600" dirty="0" smtClean="0">
                <a:latin typeface="Times New Roman" pitchFamily="18" charset="0"/>
                <a:cs typeface="Times New Roman" pitchFamily="18" charset="0"/>
              </a:rPr>
              <a:t>goods that  business firms keep for themselves </a:t>
            </a:r>
            <a:r>
              <a:rPr lang="en-US" sz="2600" dirty="0" smtClean="0">
                <a:latin typeface="Times New Roman" pitchFamily="18" charset="0"/>
                <a:cs typeface="Times New Roman" pitchFamily="18" charset="0"/>
              </a:rPr>
              <a:t>	are called private </a:t>
            </a:r>
            <a:r>
              <a:rPr lang="en-US" sz="2600" dirty="0" smtClean="0">
                <a:latin typeface="Times New Roman" pitchFamily="18" charset="0"/>
                <a:cs typeface="Times New Roman" pitchFamily="18" charset="0"/>
              </a:rPr>
              <a:t>investment or private   capital  </a:t>
            </a:r>
            <a:r>
              <a:rPr lang="en-US" sz="2600" dirty="0" smtClean="0">
                <a:latin typeface="Times New Roman" pitchFamily="18" charset="0"/>
                <a:cs typeface="Times New Roman" pitchFamily="18" charset="0"/>
              </a:rPr>
              <a:t>	formation</a:t>
            </a:r>
            <a:r>
              <a:rPr lang="en-US" sz="26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Private investment </a:t>
            </a:r>
            <a:r>
              <a:rPr lang="en-US" sz="2600" dirty="0" smtClean="0">
                <a:latin typeface="Times New Roman" pitchFamily="18" charset="0"/>
                <a:cs typeface="Times New Roman" pitchFamily="18" charset="0"/>
              </a:rPr>
              <a:t>consist of inventory </a:t>
            </a:r>
            <a:r>
              <a:rPr lang="en-US" sz="2600" dirty="0" smtClean="0">
                <a:latin typeface="Times New Roman" pitchFamily="18" charset="0"/>
                <a:cs typeface="Times New Roman" pitchFamily="18" charset="0"/>
              </a:rPr>
              <a:t>	investment </a:t>
            </a:r>
            <a:r>
              <a:rPr lang="en-US" sz="2600" dirty="0" smtClean="0">
                <a:latin typeface="Times New Roman" pitchFamily="18" charset="0"/>
                <a:cs typeface="Times New Roman" pitchFamily="18" charset="0"/>
              </a:rPr>
              <a:t>and fixed investment </a:t>
            </a:r>
            <a:endParaRPr lang="en-US"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4525963"/>
          </a:xfrm>
        </p:spPr>
        <p:txBody>
          <a:bodyPr>
            <a:noAutofit/>
          </a:bodyPr>
          <a:lstStyle/>
          <a:p>
            <a:pPr algn="just">
              <a:lnSpc>
                <a:spcPct val="150000"/>
              </a:lnSpc>
            </a:pPr>
            <a:r>
              <a:rPr lang="en-US" sz="2400" b="1" dirty="0" smtClean="0">
                <a:latin typeface="Times New Roman" pitchFamily="18" charset="0"/>
                <a:cs typeface="Times New Roman" pitchFamily="18" charset="0"/>
              </a:rPr>
              <a:t>Inventory investment </a:t>
            </a:r>
            <a:r>
              <a:rPr lang="en-US" sz="2400" dirty="0" smtClean="0">
                <a:latin typeface="Times New Roman" pitchFamily="18" charset="0"/>
                <a:cs typeface="Times New Roman" pitchFamily="18" charset="0"/>
              </a:rPr>
              <a:t>means goods purchased  by the business  firms but not resold to consumer in the current period, stays in the stock raise the level of inventories. Inventories of raw materials, parts and finished  goods  are essential forms of income yielding assets for business. </a:t>
            </a:r>
          </a:p>
          <a:p>
            <a:pPr algn="just">
              <a:lnSpc>
                <a:spcPct val="150000"/>
              </a:lnSpc>
            </a:pPr>
            <a:r>
              <a:rPr lang="en-US" sz="2400" b="1" dirty="0" smtClean="0">
                <a:latin typeface="Times New Roman" pitchFamily="18" charset="0"/>
                <a:cs typeface="Times New Roman" pitchFamily="18" charset="0"/>
              </a:rPr>
              <a:t>Fixed investment </a:t>
            </a:r>
            <a:r>
              <a:rPr lang="en-US" sz="2400" dirty="0" smtClean="0">
                <a:latin typeface="Times New Roman" pitchFamily="18" charset="0"/>
                <a:cs typeface="Times New Roman" pitchFamily="18" charset="0"/>
              </a:rPr>
              <a:t>includes all final goods purchased by business firms other that addition to inventory. It includes all final goods purchased by business firms that are not intended to resale. The main types of fixed investment (investment on capital goods)  are structure ( Factories, offices building, plants and machinery).</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pPr algn="l"/>
            <a:r>
              <a:rPr lang="en-US" b="1" i="1" dirty="0" smtClean="0"/>
              <a:t>Saving – Investment Theory</a:t>
            </a:r>
            <a:endParaRPr lang="en-US" b="1" i="1" dirty="0"/>
          </a:p>
        </p:txBody>
      </p:sp>
      <p:sp>
        <p:nvSpPr>
          <p:cNvPr id="3" name="Content Placeholder 2"/>
          <p:cNvSpPr>
            <a:spLocks noGrp="1"/>
          </p:cNvSpPr>
          <p:nvPr>
            <p:ph idx="1"/>
          </p:nvPr>
        </p:nvSpPr>
        <p:spPr>
          <a:xfrm>
            <a:off x="457200" y="990600"/>
            <a:ext cx="8229600" cy="4525963"/>
          </a:xfrm>
        </p:spPr>
        <p:txBody>
          <a:bodyPr>
            <a:noAutofit/>
          </a:bodyPr>
          <a:lstStyle/>
          <a:p>
            <a:pPr algn="just">
              <a:lnSpc>
                <a:spcPct val="160000"/>
              </a:lnSpc>
            </a:pPr>
            <a:r>
              <a:rPr lang="en-US" sz="2800" dirty="0" smtClean="0">
                <a:latin typeface="Times New Roman" pitchFamily="18" charset="0"/>
                <a:cs typeface="Times New Roman" pitchFamily="18" charset="0"/>
              </a:rPr>
              <a:t>First of all coined by Thomas Tooke in 1884.</a:t>
            </a:r>
          </a:p>
          <a:p>
            <a:pPr algn="just">
              <a:lnSpc>
                <a:spcPct val="160000"/>
              </a:lnSpc>
            </a:pPr>
            <a:r>
              <a:rPr lang="en-US" sz="2800" dirty="0" smtClean="0">
                <a:latin typeface="Times New Roman" pitchFamily="18" charset="0"/>
                <a:cs typeface="Times New Roman" pitchFamily="18" charset="0"/>
              </a:rPr>
              <a:t>Further explained by classical economist who believe on monitories. This theory is called as income theory.</a:t>
            </a:r>
          </a:p>
          <a:p>
            <a:pPr algn="just">
              <a:lnSpc>
                <a:spcPct val="160000"/>
              </a:lnSpc>
            </a:pPr>
            <a:r>
              <a:rPr lang="en-US" sz="2800" dirty="0" smtClean="0">
                <a:latin typeface="Times New Roman" pitchFamily="18" charset="0"/>
                <a:cs typeface="Times New Roman" pitchFamily="18" charset="0"/>
              </a:rPr>
              <a:t>Elaborate and explained by J.M. Keynes in the names of Saving – Investment Theory.</a:t>
            </a:r>
          </a:p>
          <a:p>
            <a:pPr algn="just">
              <a:lnSpc>
                <a:spcPct val="160000"/>
              </a:lnSpc>
            </a:pPr>
            <a:r>
              <a:rPr lang="en-US" sz="2800" dirty="0" smtClean="0">
                <a:latin typeface="Times New Roman" pitchFamily="18" charset="0"/>
                <a:cs typeface="Times New Roman" pitchFamily="18" charset="0"/>
              </a:rPr>
              <a:t>The major objective  of this theory is to explain the changes in prices level or the value of money</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1143000"/>
          </a:xfrm>
        </p:spPr>
        <p:txBody>
          <a:bodyPr/>
          <a:lstStyle/>
          <a:p>
            <a:pPr algn="l"/>
            <a:r>
              <a:rPr lang="en-US" b="1" i="1" dirty="0" smtClean="0"/>
              <a:t>Classical View / Thought</a:t>
            </a:r>
            <a:endParaRPr lang="en-US" b="1" i="1" dirty="0"/>
          </a:p>
        </p:txBody>
      </p:sp>
      <p:sp>
        <p:nvSpPr>
          <p:cNvPr id="3" name="Content Placeholder 2"/>
          <p:cNvSpPr>
            <a:spLocks noGrp="1"/>
          </p:cNvSpPr>
          <p:nvPr>
            <p:ph idx="1"/>
          </p:nvPr>
        </p:nvSpPr>
        <p:spPr>
          <a:xfrm>
            <a:off x="228600" y="838200"/>
            <a:ext cx="8229600" cy="4525963"/>
          </a:xfrm>
        </p:spPr>
        <p:txBody>
          <a:bodyPr>
            <a:noAutofit/>
          </a:bodyPr>
          <a:lstStyle/>
          <a:p>
            <a:pPr algn="just">
              <a:lnSpc>
                <a:spcPct val="150000"/>
              </a:lnSpc>
            </a:pPr>
            <a:r>
              <a:rPr lang="en-US" sz="2500" dirty="0" smtClean="0">
                <a:latin typeface="Times New Roman" pitchFamily="18" charset="0"/>
                <a:cs typeface="Times New Roman" pitchFamily="18" charset="0"/>
              </a:rPr>
              <a:t>The classical view states that the economy is always at full -  employment equilibrium.</a:t>
            </a:r>
          </a:p>
          <a:p>
            <a:pPr algn="just">
              <a:lnSpc>
                <a:spcPct val="150000"/>
              </a:lnSpc>
            </a:pPr>
            <a:r>
              <a:rPr lang="en-US" sz="2500" dirty="0" smtClean="0">
                <a:latin typeface="Times New Roman" pitchFamily="18" charset="0"/>
                <a:cs typeface="Times New Roman" pitchFamily="18" charset="0"/>
              </a:rPr>
              <a:t>The theory is termed as “ Income theory”</a:t>
            </a:r>
          </a:p>
          <a:p>
            <a:pPr algn="just">
              <a:lnSpc>
                <a:spcPct val="150000"/>
              </a:lnSpc>
            </a:pPr>
            <a:r>
              <a:rPr lang="en-US" sz="2500" dirty="0" smtClean="0">
                <a:latin typeface="Times New Roman" pitchFamily="18" charset="0"/>
                <a:cs typeface="Times New Roman" pitchFamily="18" charset="0"/>
              </a:rPr>
              <a:t>The saving and investment are always equals. </a:t>
            </a:r>
            <a:endParaRPr lang="en-US" sz="2500" dirty="0" smtClean="0">
              <a:latin typeface="Times New Roman" pitchFamily="18" charset="0"/>
              <a:cs typeface="Times New Roman" pitchFamily="18" charset="0"/>
            </a:endParaRPr>
          </a:p>
          <a:p>
            <a:pPr algn="just">
              <a:lnSpc>
                <a:spcPct val="150000"/>
              </a:lnSpc>
            </a:pPr>
            <a:r>
              <a:rPr lang="en-US" sz="2500" dirty="0" smtClean="0">
                <a:latin typeface="Times New Roman" pitchFamily="18" charset="0"/>
                <a:cs typeface="Times New Roman" pitchFamily="18" charset="0"/>
              </a:rPr>
              <a:t>The </a:t>
            </a:r>
            <a:r>
              <a:rPr lang="en-US" sz="2500" dirty="0" smtClean="0">
                <a:latin typeface="Times New Roman" pitchFamily="18" charset="0"/>
                <a:cs typeface="Times New Roman" pitchFamily="18" charset="0"/>
              </a:rPr>
              <a:t>classical economist believe that equality between saving and investment  brought by interest rate.</a:t>
            </a:r>
          </a:p>
          <a:p>
            <a:pPr algn="just">
              <a:lnSpc>
                <a:spcPct val="150000"/>
              </a:lnSpc>
            </a:pPr>
            <a:r>
              <a:rPr lang="en-US" sz="2500" dirty="0" smtClean="0">
                <a:latin typeface="Times New Roman" pitchFamily="18" charset="0"/>
                <a:cs typeface="Times New Roman" pitchFamily="18" charset="0"/>
              </a:rPr>
              <a:t>When, saving exceeds investment, the rate of interest falls to discourage saving and encourage investment and vice versa.</a:t>
            </a:r>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b="1" i="1" dirty="0" smtClean="0"/>
              <a:t>Introduction</a:t>
            </a:r>
            <a:endParaRPr lang="en-US" sz="5400" b="1" i="1" dirty="0"/>
          </a:p>
        </p:txBody>
      </p:sp>
      <p:sp>
        <p:nvSpPr>
          <p:cNvPr id="3" name="Content Placeholder 2"/>
          <p:cNvSpPr>
            <a:spLocks noGrp="1"/>
          </p:cNvSpPr>
          <p:nvPr>
            <p:ph idx="1"/>
          </p:nvPr>
        </p:nvSpPr>
        <p:spPr>
          <a:xfrm>
            <a:off x="457200" y="1219200"/>
            <a:ext cx="8458200" cy="4525963"/>
          </a:xfrm>
        </p:spPr>
        <p:txBody>
          <a:bodyPr>
            <a:noAutofit/>
          </a:bodyPr>
          <a:lstStyle/>
          <a:p>
            <a:pPr algn="just">
              <a:lnSpc>
                <a:spcPct val="150000"/>
              </a:lnSpc>
            </a:pPr>
            <a:r>
              <a:rPr lang="en-US" sz="3000" dirty="0" smtClean="0">
                <a:latin typeface="Times New Roman" pitchFamily="18" charset="0"/>
                <a:cs typeface="Times New Roman" pitchFamily="18" charset="0"/>
              </a:rPr>
              <a:t>In Economic, Investments means the new expenditure incurred on addition of capital goods such as machine, building, equipments, tools etc.</a:t>
            </a:r>
          </a:p>
          <a:p>
            <a:pPr algn="just">
              <a:lnSpc>
                <a:spcPct val="150000"/>
              </a:lnSpc>
            </a:pPr>
            <a:r>
              <a:rPr lang="en-US" sz="3000" dirty="0" smtClean="0">
                <a:latin typeface="Times New Roman" pitchFamily="18" charset="0"/>
                <a:cs typeface="Times New Roman" pitchFamily="18" charset="0"/>
              </a:rPr>
              <a:t>In Keynes view investment refers real investment which adds to capital equipment.</a:t>
            </a:r>
          </a:p>
          <a:p>
            <a:pPr algn="just">
              <a:lnSpc>
                <a:spcPct val="150000"/>
              </a:lnSpc>
            </a:pPr>
            <a:r>
              <a:rPr lang="en-US" sz="3000" dirty="0" smtClean="0">
                <a:latin typeface="Times New Roman" pitchFamily="18" charset="0"/>
                <a:cs typeface="Times New Roman" pitchFamily="18" charset="0"/>
              </a:rPr>
              <a:t>It leads to increase in the level of income, production and purchase of capital goods.</a:t>
            </a:r>
            <a:endParaRPr lang="en-US" sz="3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srcRect l="28697" t="26042" r="48463" b="46875"/>
          <a:stretch>
            <a:fillRect/>
          </a:stretch>
        </p:blipFill>
        <p:spPr bwMode="auto">
          <a:xfrm>
            <a:off x="1676400" y="0"/>
            <a:ext cx="5638800" cy="3759200"/>
          </a:xfrm>
          <a:prstGeom prst="rect">
            <a:avLst/>
          </a:prstGeom>
          <a:noFill/>
          <a:ln w="9525">
            <a:noFill/>
            <a:miter lim="800000"/>
            <a:headEnd/>
            <a:tailEnd/>
          </a:ln>
          <a:effectLst/>
        </p:spPr>
      </p:pic>
      <p:sp>
        <p:nvSpPr>
          <p:cNvPr id="5" name="TextBox 4"/>
          <p:cNvSpPr txBox="1"/>
          <p:nvPr/>
        </p:nvSpPr>
        <p:spPr>
          <a:xfrm>
            <a:off x="3124200" y="3886200"/>
            <a:ext cx="3074560" cy="461665"/>
          </a:xfrm>
          <a:prstGeom prst="rect">
            <a:avLst/>
          </a:prstGeom>
          <a:noFill/>
        </p:spPr>
        <p:txBody>
          <a:bodyPr wrap="none" rtlCol="0">
            <a:spAutoFit/>
          </a:bodyPr>
          <a:lstStyle/>
          <a:p>
            <a:r>
              <a:rPr lang="en-US" sz="2400" b="1" dirty="0" smtClean="0"/>
              <a:t>Saving and Investment</a:t>
            </a:r>
            <a:endParaRPr lang="en-US" sz="2400" b="1" dirty="0"/>
          </a:p>
        </p:txBody>
      </p:sp>
      <p:sp>
        <p:nvSpPr>
          <p:cNvPr id="6" name="TextBox 5"/>
          <p:cNvSpPr txBox="1"/>
          <p:nvPr/>
        </p:nvSpPr>
        <p:spPr>
          <a:xfrm>
            <a:off x="152400" y="4579456"/>
            <a:ext cx="8839200" cy="1592744"/>
          </a:xfrm>
          <a:prstGeom prst="rect">
            <a:avLst/>
          </a:prstGeom>
          <a:noFill/>
        </p:spPr>
        <p:txBody>
          <a:bodyPr wrap="square" rtlCol="0">
            <a:spAutoFit/>
          </a:bodyPr>
          <a:lstStyle/>
          <a:p>
            <a:pPr algn="ctr">
              <a:lnSpc>
                <a:spcPct val="150000"/>
              </a:lnSpc>
            </a:pPr>
            <a:r>
              <a:rPr lang="en-US" dirty="0" smtClean="0">
                <a:latin typeface="Times New Roman" pitchFamily="18" charset="0"/>
                <a:cs typeface="Times New Roman" pitchFamily="18" charset="0"/>
              </a:rPr>
              <a:t>Change in interest leads to change in saving, change in saving  leads to change in investment. </a:t>
            </a:r>
          </a:p>
          <a:p>
            <a:pPr algn="ctr">
              <a:lnSpc>
                <a:spcPct val="150000"/>
              </a:lnSpc>
            </a:pPr>
            <a:r>
              <a:rPr lang="en-US" dirty="0" smtClean="0">
                <a:latin typeface="Times New Roman" pitchFamily="18" charset="0"/>
                <a:cs typeface="Times New Roman" pitchFamily="18" charset="0"/>
              </a:rPr>
              <a:t>A &amp; B are equilibrium points where S = I </a:t>
            </a:r>
          </a:p>
          <a:p>
            <a:pPr algn="just">
              <a:lnSpc>
                <a:spcPct val="150000"/>
              </a:lnSpc>
            </a:pPr>
            <a:endParaRPr lang="en-US" sz="800" dirty="0" smtClean="0">
              <a:latin typeface="Times New Roman" pitchFamily="18" charset="0"/>
              <a:cs typeface="Times New Roman" pitchFamily="18" charset="0"/>
            </a:endParaRPr>
          </a:p>
          <a:p>
            <a:pPr algn="ctr">
              <a:lnSpc>
                <a:spcPct val="150000"/>
              </a:lnSpc>
            </a:pPr>
            <a:r>
              <a:rPr lang="en-US" sz="2000" b="1" dirty="0" smtClean="0">
                <a:latin typeface="Times New Roman" pitchFamily="18" charset="0"/>
                <a:cs typeface="Times New Roman" pitchFamily="18" charset="0"/>
              </a:rPr>
              <a:t>Relationship interest rate &amp; Saving =  +</a:t>
            </a:r>
            <a:r>
              <a:rPr lang="en-US" sz="2000" b="1" dirty="0" err="1" smtClean="0">
                <a:latin typeface="Times New Roman" pitchFamily="18" charset="0"/>
                <a:cs typeface="Times New Roman" pitchFamily="18" charset="0"/>
              </a:rPr>
              <a:t>ve</a:t>
            </a:r>
            <a:r>
              <a:rPr lang="en-US" sz="2000" b="1" dirty="0" smtClean="0">
                <a:latin typeface="Times New Roman" pitchFamily="18" charset="0"/>
                <a:cs typeface="Times New Roman" pitchFamily="18" charset="0"/>
              </a:rPr>
              <a:t> relations, interest &amp; investment =  -</a:t>
            </a:r>
            <a:r>
              <a:rPr lang="en-US" sz="2000" b="1" dirty="0" err="1" smtClean="0">
                <a:latin typeface="Times New Roman" pitchFamily="18" charset="0"/>
                <a:cs typeface="Times New Roman" pitchFamily="18" charset="0"/>
              </a:rPr>
              <a:t>ve</a:t>
            </a:r>
            <a:endParaRPr lang="en-US"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i="1" dirty="0" smtClean="0"/>
              <a:t>Effect on Price:</a:t>
            </a:r>
            <a:endParaRPr lang="en-US" b="1" i="1" dirty="0"/>
          </a:p>
        </p:txBody>
      </p:sp>
      <p:sp>
        <p:nvSpPr>
          <p:cNvPr id="3" name="Content Placeholder 2"/>
          <p:cNvSpPr>
            <a:spLocks noGrp="1"/>
          </p:cNvSpPr>
          <p:nvPr>
            <p:ph idx="1"/>
          </p:nvPr>
        </p:nvSpPr>
        <p:spPr>
          <a:xfrm>
            <a:off x="457200" y="1295400"/>
            <a:ext cx="8229600" cy="4525963"/>
          </a:xfrm>
        </p:spPr>
        <p:txBody>
          <a:bodyPr>
            <a:normAutofit fontScale="55000" lnSpcReduction="20000"/>
          </a:bodyPr>
          <a:lstStyle/>
          <a:p>
            <a:pPr>
              <a:lnSpc>
                <a:spcPct val="170000"/>
              </a:lnSpc>
              <a:buNone/>
            </a:pPr>
            <a:r>
              <a:rPr lang="en-US" sz="4600" b="1" dirty="0" smtClean="0">
                <a:latin typeface="Times New Roman" pitchFamily="18" charset="0"/>
                <a:cs typeface="Times New Roman" pitchFamily="18" charset="0"/>
              </a:rPr>
              <a:t>Price = AY/AO</a:t>
            </a:r>
          </a:p>
          <a:p>
            <a:pPr>
              <a:lnSpc>
                <a:spcPct val="170000"/>
              </a:lnSpc>
              <a:buNone/>
            </a:pPr>
            <a:r>
              <a:rPr lang="en-US" sz="3600" b="1" dirty="0" smtClean="0">
                <a:latin typeface="Times New Roman" pitchFamily="18" charset="0"/>
                <a:cs typeface="Times New Roman" pitchFamily="18" charset="0"/>
              </a:rPr>
              <a:t>	Where, </a:t>
            </a:r>
          </a:p>
          <a:p>
            <a:pPr lvl="1" algn="just">
              <a:lnSpc>
                <a:spcPct val="170000"/>
              </a:lnSpc>
            </a:pPr>
            <a:r>
              <a:rPr lang="en-US" sz="3300" dirty="0" smtClean="0">
                <a:latin typeface="Times New Roman" pitchFamily="18" charset="0"/>
                <a:cs typeface="Times New Roman" pitchFamily="18" charset="0"/>
              </a:rPr>
              <a:t>AY  =  Aggregate Income</a:t>
            </a:r>
          </a:p>
          <a:p>
            <a:pPr lvl="1" algn="just">
              <a:lnSpc>
                <a:spcPct val="170000"/>
              </a:lnSpc>
            </a:pPr>
            <a:r>
              <a:rPr lang="en-US" sz="3300" dirty="0" smtClean="0">
                <a:latin typeface="Times New Roman" pitchFamily="18" charset="0"/>
                <a:cs typeface="Times New Roman" pitchFamily="18" charset="0"/>
              </a:rPr>
              <a:t>AO = Aggregate Output</a:t>
            </a:r>
          </a:p>
          <a:p>
            <a:pPr lvl="1" algn="just">
              <a:lnSpc>
                <a:spcPct val="170000"/>
              </a:lnSpc>
            </a:pPr>
            <a:r>
              <a:rPr lang="en-US" sz="3300" dirty="0" smtClean="0">
                <a:latin typeface="Times New Roman" pitchFamily="18" charset="0"/>
                <a:cs typeface="Times New Roman" pitchFamily="18" charset="0"/>
              </a:rPr>
              <a:t>If AY &gt; AO, Price Increase</a:t>
            </a:r>
          </a:p>
          <a:p>
            <a:pPr lvl="1" algn="just">
              <a:lnSpc>
                <a:spcPct val="170000"/>
              </a:lnSpc>
            </a:pPr>
            <a:r>
              <a:rPr lang="en-US" sz="3300" dirty="0" smtClean="0">
                <a:latin typeface="Times New Roman" pitchFamily="18" charset="0"/>
                <a:cs typeface="Times New Roman" pitchFamily="18" charset="0"/>
              </a:rPr>
              <a:t>If AY &lt; AO, Price Decrease</a:t>
            </a:r>
            <a:endParaRPr lang="en-US" dirty="0" smtClean="0">
              <a:latin typeface="Times New Roman" pitchFamily="18" charset="0"/>
              <a:cs typeface="Times New Roman" pitchFamily="18" charset="0"/>
            </a:endParaRPr>
          </a:p>
          <a:p>
            <a:pPr algn="just">
              <a:lnSpc>
                <a:spcPct val="170000"/>
              </a:lnSpc>
            </a:pPr>
            <a:r>
              <a:rPr lang="en-US" sz="4500" dirty="0" smtClean="0">
                <a:latin typeface="Times New Roman" pitchFamily="18" charset="0"/>
                <a:cs typeface="Times New Roman" pitchFamily="18" charset="0"/>
              </a:rPr>
              <a:t>Therefore, the major cause of change in price is money income or money supply or the interest rate in the economy.</a:t>
            </a:r>
            <a:endParaRPr lang="en-US" sz="4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i="1" dirty="0" smtClean="0"/>
              <a:t>Keynesian View/ Thought	</a:t>
            </a:r>
            <a:endParaRPr lang="en-US" b="1" i="1" dirty="0"/>
          </a:p>
        </p:txBody>
      </p:sp>
      <p:sp>
        <p:nvSpPr>
          <p:cNvPr id="3" name="Content Placeholder 2"/>
          <p:cNvSpPr>
            <a:spLocks noGrp="1"/>
          </p:cNvSpPr>
          <p:nvPr>
            <p:ph idx="1"/>
          </p:nvPr>
        </p:nvSpPr>
        <p:spPr>
          <a:xfrm>
            <a:off x="457200" y="1189037"/>
            <a:ext cx="8229600" cy="4525963"/>
          </a:xfrm>
        </p:spPr>
        <p:txBody>
          <a:bodyPr>
            <a:noAutofit/>
          </a:bodyPr>
          <a:lstStyle/>
          <a:p>
            <a:pPr algn="just">
              <a:lnSpc>
                <a:spcPct val="160000"/>
              </a:lnSpc>
            </a:pPr>
            <a:r>
              <a:rPr lang="en-US" sz="2300" dirty="0" smtClean="0">
                <a:latin typeface="Times New Roman" pitchFamily="18" charset="0"/>
                <a:cs typeface="Times New Roman" pitchFamily="18" charset="0"/>
              </a:rPr>
              <a:t>Keynes disagree with equilibrium of saving and investment is brought by the rates of interest rate, it is the change in the level of income which play a role in equalization of saving and investment.</a:t>
            </a:r>
          </a:p>
          <a:p>
            <a:pPr algn="just">
              <a:lnSpc>
                <a:spcPct val="160000"/>
              </a:lnSpc>
            </a:pPr>
            <a:r>
              <a:rPr lang="en-US" sz="2300" dirty="0" smtClean="0">
                <a:latin typeface="Times New Roman" pitchFamily="18" charset="0"/>
                <a:cs typeface="Times New Roman" pitchFamily="18" charset="0"/>
              </a:rPr>
              <a:t>Equilibrium (S=I) below full employment in the economy</a:t>
            </a:r>
          </a:p>
          <a:p>
            <a:pPr algn="just">
              <a:lnSpc>
                <a:spcPct val="160000"/>
              </a:lnSpc>
            </a:pPr>
            <a:r>
              <a:rPr lang="en-US" sz="2300" dirty="0" smtClean="0">
                <a:latin typeface="Times New Roman" pitchFamily="18" charset="0"/>
                <a:cs typeface="Times New Roman" pitchFamily="18" charset="0"/>
              </a:rPr>
              <a:t>Keynes established this equality by using the economy’s equilibrium </a:t>
            </a:r>
            <a:r>
              <a:rPr lang="en-US" sz="2300" dirty="0" smtClean="0">
                <a:latin typeface="Times New Roman" pitchFamily="18" charset="0"/>
                <a:cs typeface="Times New Roman" pitchFamily="18" charset="0"/>
              </a:rPr>
              <a:t>situation, </a:t>
            </a:r>
            <a:r>
              <a:rPr lang="en-US" sz="2300" dirty="0" smtClean="0">
                <a:latin typeface="Times New Roman" pitchFamily="18" charset="0"/>
                <a:cs typeface="Times New Roman" pitchFamily="18" charset="0"/>
              </a:rPr>
              <a:t>the economy is said to be in equilibrium when aggregate expenditure (AE) is equal to income of the economy. That is </a:t>
            </a:r>
            <a:r>
              <a:rPr lang="en-US" sz="2400" b="1" dirty="0" smtClean="0">
                <a:latin typeface="Times New Roman" pitchFamily="18" charset="0"/>
                <a:cs typeface="Times New Roman" pitchFamily="18" charset="0"/>
              </a:rPr>
              <a:t>Y = AE or AD = f(Y)</a:t>
            </a:r>
            <a:endParaRPr lang="en-US" sz="23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229600" cy="4525963"/>
          </a:xfrm>
        </p:spPr>
        <p:txBody>
          <a:bodyPr>
            <a:normAutofit fontScale="55000" lnSpcReduction="20000"/>
          </a:bodyPr>
          <a:lstStyle/>
          <a:p>
            <a:pPr algn="just">
              <a:buNone/>
            </a:pPr>
            <a:r>
              <a:rPr lang="en-US" sz="5800" b="1" i="1" dirty="0" smtClean="0">
                <a:latin typeface="Times New Roman" pitchFamily="18" charset="0"/>
                <a:cs typeface="Times New Roman" pitchFamily="18" charset="0"/>
              </a:rPr>
              <a:t>( Y</a:t>
            </a:r>
            <a:r>
              <a:rPr lang="en-US" sz="5800" b="1" i="1" dirty="0" smtClean="0">
                <a:latin typeface="Times New Roman" pitchFamily="18" charset="0"/>
                <a:cs typeface="Times New Roman" pitchFamily="18" charset="0"/>
              </a:rPr>
              <a:t>+ = Purchasing Power + = AD +)</a:t>
            </a:r>
          </a:p>
          <a:p>
            <a:pPr algn="just">
              <a:buNone/>
            </a:pPr>
            <a:endParaRPr lang="en-US" b="1" i="1" dirty="0" smtClean="0">
              <a:latin typeface="Times New Roman" pitchFamily="18" charset="0"/>
              <a:cs typeface="Times New Roman" pitchFamily="18" charset="0"/>
            </a:endParaRPr>
          </a:p>
          <a:p>
            <a:pPr algn="just">
              <a:buNone/>
            </a:pPr>
            <a:r>
              <a:rPr lang="en-US" sz="5100" b="1" i="1" dirty="0" smtClean="0">
                <a:latin typeface="Times New Roman" pitchFamily="18" charset="0"/>
                <a:cs typeface="Times New Roman" pitchFamily="18" charset="0"/>
              </a:rPr>
              <a:t>Effect on price</a:t>
            </a:r>
          </a:p>
          <a:p>
            <a:pPr algn="just">
              <a:lnSpc>
                <a:spcPct val="160000"/>
              </a:lnSpc>
            </a:pPr>
            <a:r>
              <a:rPr lang="en-US" sz="4000" dirty="0" smtClean="0">
                <a:latin typeface="Times New Roman" pitchFamily="18" charset="0"/>
                <a:cs typeface="Times New Roman" pitchFamily="18" charset="0"/>
              </a:rPr>
              <a:t>If factor of production/ resources constraint, 	increase in price</a:t>
            </a:r>
          </a:p>
          <a:p>
            <a:pPr algn="just">
              <a:lnSpc>
                <a:spcPct val="160000"/>
              </a:lnSpc>
            </a:pPr>
            <a:r>
              <a:rPr lang="en-US" sz="4000" dirty="0" smtClean="0">
                <a:latin typeface="Times New Roman" pitchFamily="18" charset="0"/>
                <a:cs typeface="Times New Roman" pitchFamily="18" charset="0"/>
              </a:rPr>
              <a:t>If no constraint, price level remains same</a:t>
            </a:r>
          </a:p>
          <a:p>
            <a:pPr algn="just">
              <a:lnSpc>
                <a:spcPct val="160000"/>
              </a:lnSpc>
              <a:buNone/>
            </a:pPr>
            <a:endParaRPr lang="en-US" dirty="0" smtClean="0">
              <a:latin typeface="Times New Roman" pitchFamily="18" charset="0"/>
              <a:cs typeface="Times New Roman" pitchFamily="18" charset="0"/>
            </a:endParaRPr>
          </a:p>
          <a:p>
            <a:pPr algn="just">
              <a:lnSpc>
                <a:spcPct val="160000"/>
              </a:lnSpc>
              <a:buNone/>
            </a:pPr>
            <a:r>
              <a:rPr lang="en-US" sz="5800" dirty="0" smtClean="0">
                <a:latin typeface="Times New Roman" pitchFamily="18" charset="0"/>
                <a:cs typeface="Times New Roman" pitchFamily="18" charset="0"/>
              </a:rPr>
              <a:t>	Therefore, The major cause of change in AD is income rather than interest rate.</a:t>
            </a:r>
            <a:endParaRPr lang="en-US" sz="5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i="1" dirty="0" smtClean="0"/>
              <a:t>Summary</a:t>
            </a:r>
            <a:endParaRPr lang="en-US" b="1" i="1" dirty="0"/>
          </a:p>
        </p:txBody>
      </p:sp>
      <p:sp>
        <p:nvSpPr>
          <p:cNvPr id="3" name="Content Placeholder 2"/>
          <p:cNvSpPr>
            <a:spLocks noGrp="1"/>
          </p:cNvSpPr>
          <p:nvPr>
            <p:ph idx="1"/>
          </p:nvPr>
        </p:nvSpPr>
        <p:spPr>
          <a:xfrm>
            <a:off x="457200" y="1189037"/>
            <a:ext cx="8229600" cy="4525963"/>
          </a:xfrm>
        </p:spPr>
        <p:txBody>
          <a:bodyPr>
            <a:noAutofit/>
          </a:bodyPr>
          <a:lstStyle/>
          <a:p>
            <a:pPr algn="just">
              <a:lnSpc>
                <a:spcPct val="170000"/>
              </a:lnSpc>
            </a:pPr>
            <a:r>
              <a:rPr lang="en-US" sz="2500" dirty="0" smtClean="0">
                <a:latin typeface="Times New Roman" pitchFamily="18" charset="0"/>
                <a:cs typeface="Times New Roman" pitchFamily="18" charset="0"/>
              </a:rPr>
              <a:t>Saving - Investment </a:t>
            </a:r>
            <a:r>
              <a:rPr lang="en-US" sz="2500" dirty="0" smtClean="0">
                <a:latin typeface="Times New Roman" pitchFamily="18" charset="0"/>
                <a:cs typeface="Times New Roman" pitchFamily="18" charset="0"/>
              </a:rPr>
              <a:t>theory explain the disequilibrium between saving and investment causes fluctuation in price or the value of money by affecting the level of income If saving and investment are equal, the price level is stable.</a:t>
            </a:r>
          </a:p>
          <a:p>
            <a:pPr algn="just">
              <a:lnSpc>
                <a:spcPct val="170000"/>
              </a:lnSpc>
            </a:pPr>
            <a:r>
              <a:rPr lang="en-US" sz="2500" dirty="0" smtClean="0">
                <a:latin typeface="Times New Roman" pitchFamily="18" charset="0"/>
                <a:cs typeface="Times New Roman" pitchFamily="18" charset="0"/>
              </a:rPr>
              <a:t>If the saving exceeds investment price level falls and if investment exceed saving, price level increasers.</a:t>
            </a:r>
          </a:p>
          <a:p>
            <a:pPr algn="just">
              <a:lnSpc>
                <a:spcPct val="170000"/>
              </a:lnSpc>
            </a:pPr>
            <a:r>
              <a:rPr lang="en-US" sz="2500" dirty="0" smtClean="0">
                <a:latin typeface="Times New Roman" pitchFamily="18" charset="0"/>
                <a:cs typeface="Times New Roman" pitchFamily="18" charset="0"/>
              </a:rPr>
              <a:t>Thus, the price level is the consequence of the change in income rather than the quantity of money.</a:t>
            </a:r>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b="1" i="1" dirty="0" smtClean="0"/>
              <a:t>Why CIT? </a:t>
            </a:r>
            <a:r>
              <a:rPr lang="en-US" sz="5400" b="1" i="1" dirty="0" smtClean="0"/>
              <a:t>	</a:t>
            </a:r>
            <a:r>
              <a:rPr lang="en-US" sz="3100" b="1" dirty="0" smtClean="0"/>
              <a:t>Capital </a:t>
            </a:r>
            <a:r>
              <a:rPr lang="en-US" sz="3100" b="1" dirty="0" smtClean="0"/>
              <a:t>Investment Theory</a:t>
            </a:r>
            <a:endParaRPr lang="en-US" sz="6000" b="1" dirty="0"/>
          </a:p>
        </p:txBody>
      </p:sp>
      <p:sp>
        <p:nvSpPr>
          <p:cNvPr id="3" name="Content Placeholder 2"/>
          <p:cNvSpPr>
            <a:spLocks noGrp="1"/>
          </p:cNvSpPr>
          <p:nvPr>
            <p:ph idx="1"/>
          </p:nvPr>
        </p:nvSpPr>
        <p:spPr>
          <a:xfrm>
            <a:off x="457200" y="1445347"/>
            <a:ext cx="8229600" cy="4525963"/>
          </a:xfrm>
        </p:spPr>
        <p:txBody>
          <a:bodyPr>
            <a:normAutofit/>
          </a:bodyPr>
          <a:lstStyle/>
          <a:p>
            <a:r>
              <a:rPr lang="en-US" sz="4800" dirty="0" smtClean="0"/>
              <a:t>Growth</a:t>
            </a:r>
          </a:p>
          <a:p>
            <a:r>
              <a:rPr lang="en-US" sz="4800" dirty="0" smtClean="0"/>
              <a:t>Risk</a:t>
            </a:r>
          </a:p>
          <a:p>
            <a:r>
              <a:rPr lang="en-US" sz="4800" dirty="0" smtClean="0"/>
              <a:t>Funding</a:t>
            </a:r>
          </a:p>
          <a:p>
            <a:r>
              <a:rPr lang="en-US" sz="4800" dirty="0" smtClean="0"/>
              <a:t>Irreversibility</a:t>
            </a:r>
          </a:p>
          <a:p>
            <a:r>
              <a:rPr lang="en-US" sz="4800" dirty="0" smtClean="0"/>
              <a:t>Complexity</a:t>
            </a:r>
            <a:endParaRPr lang="en-US" sz="4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b="1" i="1" dirty="0" smtClean="0"/>
              <a:t>Capital Investment Theory</a:t>
            </a:r>
            <a:endParaRPr lang="en-US" sz="5400" i="1" dirty="0"/>
          </a:p>
        </p:txBody>
      </p:sp>
      <p:sp>
        <p:nvSpPr>
          <p:cNvPr id="3" name="Content Placeholder 2"/>
          <p:cNvSpPr>
            <a:spLocks noGrp="1"/>
          </p:cNvSpPr>
          <p:nvPr>
            <p:ph idx="1"/>
          </p:nvPr>
        </p:nvSpPr>
        <p:spPr>
          <a:xfrm>
            <a:off x="457200" y="1417637"/>
            <a:ext cx="8229600" cy="4525963"/>
          </a:xfrm>
        </p:spPr>
        <p:txBody>
          <a:bodyPr>
            <a:normAutofit/>
          </a:bodyPr>
          <a:lstStyle/>
          <a:p>
            <a:pPr algn="just">
              <a:lnSpc>
                <a:spcPct val="150000"/>
              </a:lnSpc>
            </a:pPr>
            <a:r>
              <a:rPr lang="en-US" sz="2500" dirty="0" smtClean="0">
                <a:latin typeface="Times New Roman" pitchFamily="18" charset="0"/>
                <a:cs typeface="Times New Roman" pitchFamily="18" charset="0"/>
              </a:rPr>
              <a:t>It is foolproof approach of evaluating product market proposals </a:t>
            </a:r>
            <a:r>
              <a:rPr lang="en-US" sz="2500" dirty="0" smtClean="0">
                <a:latin typeface="Times New Roman" pitchFamily="18" charset="0"/>
                <a:cs typeface="Times New Roman" pitchFamily="18" charset="0"/>
              </a:rPr>
              <a:t>in </a:t>
            </a:r>
            <a:r>
              <a:rPr lang="en-US" sz="2500" dirty="0" smtClean="0">
                <a:latin typeface="Times New Roman" pitchFamily="18" charset="0"/>
                <a:cs typeface="Times New Roman" pitchFamily="18" charset="0"/>
              </a:rPr>
              <a:t>term of the incremental benefits and cost associated with them.</a:t>
            </a:r>
          </a:p>
          <a:p>
            <a:pPr algn="just">
              <a:lnSpc>
                <a:spcPct val="150000"/>
              </a:lnSpc>
            </a:pPr>
            <a:r>
              <a:rPr lang="en-US" sz="2500" dirty="0" smtClean="0">
                <a:latin typeface="Times New Roman" pitchFamily="18" charset="0"/>
                <a:cs typeface="Times New Roman" pitchFamily="18" charset="0"/>
              </a:rPr>
              <a:t>It involves three stages:</a:t>
            </a:r>
          </a:p>
          <a:p>
            <a:pPr lvl="1" algn="just">
              <a:lnSpc>
                <a:spcPct val="150000"/>
              </a:lnSpc>
            </a:pPr>
            <a:r>
              <a:rPr lang="en-US" sz="2500" dirty="0" smtClean="0">
                <a:latin typeface="Times New Roman" pitchFamily="18" charset="0"/>
                <a:cs typeface="Times New Roman" pitchFamily="18" charset="0"/>
              </a:rPr>
              <a:t>Determination of net investment outlay</a:t>
            </a:r>
          </a:p>
          <a:p>
            <a:pPr lvl="1" algn="just">
              <a:lnSpc>
                <a:spcPct val="150000"/>
              </a:lnSpc>
            </a:pPr>
            <a:r>
              <a:rPr lang="en-US" sz="2500" dirty="0" smtClean="0">
                <a:latin typeface="Times New Roman" pitchFamily="18" charset="0"/>
                <a:cs typeface="Times New Roman" pitchFamily="18" charset="0"/>
              </a:rPr>
              <a:t>Determination of net cash flows</a:t>
            </a:r>
          </a:p>
          <a:p>
            <a:pPr lvl="1" algn="just">
              <a:lnSpc>
                <a:spcPct val="150000"/>
              </a:lnSpc>
            </a:pPr>
            <a:r>
              <a:rPr lang="en-US" sz="2500" dirty="0" smtClean="0">
                <a:latin typeface="Times New Roman" pitchFamily="18" charset="0"/>
                <a:cs typeface="Times New Roman" pitchFamily="18" charset="0"/>
              </a:rPr>
              <a:t>Evaluation of cash flows in terms of their time value.</a:t>
            </a:r>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l"/>
            <a:r>
              <a:rPr lang="en-US" sz="4800" b="1" i="1" dirty="0" smtClean="0"/>
              <a:t>Net Present Value</a:t>
            </a:r>
            <a:endParaRPr lang="en-US" sz="4800" b="1" i="1" dirty="0"/>
          </a:p>
        </p:txBody>
      </p:sp>
      <p:sp>
        <p:nvSpPr>
          <p:cNvPr id="3" name="Content Placeholder 2"/>
          <p:cNvSpPr>
            <a:spLocks noGrp="1"/>
          </p:cNvSpPr>
          <p:nvPr>
            <p:ph idx="1"/>
          </p:nvPr>
        </p:nvSpPr>
        <p:spPr>
          <a:xfrm>
            <a:off x="457200" y="1143000"/>
            <a:ext cx="8229600" cy="5410200"/>
          </a:xfrm>
        </p:spPr>
        <p:txBody>
          <a:bodyPr>
            <a:normAutofit fontScale="85000" lnSpcReduction="10000"/>
          </a:bodyPr>
          <a:lstStyle/>
          <a:p>
            <a:pPr>
              <a:lnSpc>
                <a:spcPct val="170000"/>
              </a:lnSpc>
            </a:pPr>
            <a:r>
              <a:rPr lang="en-US" sz="2000" dirty="0" smtClean="0">
                <a:latin typeface="Times New Roman" pitchFamily="18" charset="0"/>
                <a:cs typeface="Times New Roman" pitchFamily="18" charset="0"/>
              </a:rPr>
              <a:t>This method seeks to evaluate by comparing discounted net cash flows with net investment outlay to determine net present value of projects.</a:t>
            </a:r>
          </a:p>
          <a:p>
            <a:pPr>
              <a:lnSpc>
                <a:spcPct val="170000"/>
              </a:lnSpc>
            </a:pPr>
            <a:r>
              <a:rPr lang="en-US" sz="2000" dirty="0" smtClean="0">
                <a:latin typeface="Times New Roman" pitchFamily="18" charset="0"/>
                <a:cs typeface="Times New Roman" pitchFamily="18" charset="0"/>
              </a:rPr>
              <a:t>NPV = Net cash inflow – net investment outlay</a:t>
            </a:r>
          </a:p>
          <a:p>
            <a:pPr>
              <a:lnSpc>
                <a:spcPct val="170000"/>
              </a:lnSpc>
              <a:spcBef>
                <a:spcPts val="0"/>
              </a:spcBef>
            </a:pPr>
            <a:r>
              <a:rPr lang="en-US" sz="2000" dirty="0" smtClean="0">
                <a:latin typeface="Times New Roman" pitchFamily="18" charset="0"/>
                <a:cs typeface="Times New Roman" pitchFamily="18" charset="0"/>
              </a:rPr>
              <a:t>NPV = (investment) + </a:t>
            </a:r>
            <a:r>
              <a:rPr lang="en-US" sz="2000" u="sng" dirty="0" smtClean="0">
                <a:latin typeface="Times New Roman" pitchFamily="18" charset="0"/>
                <a:cs typeface="Times New Roman" pitchFamily="18" charset="0"/>
              </a:rPr>
              <a:t>CF1</a:t>
            </a:r>
            <a:r>
              <a:rPr lang="en-US" sz="2000" dirty="0" smtClean="0">
                <a:latin typeface="Times New Roman" pitchFamily="18" charset="0"/>
                <a:cs typeface="Times New Roman" pitchFamily="18" charset="0"/>
              </a:rPr>
              <a:t>+</a:t>
            </a:r>
            <a:r>
              <a:rPr lang="en-US" sz="2000" u="sng" dirty="0" smtClean="0">
                <a:latin typeface="Times New Roman" pitchFamily="18" charset="0"/>
                <a:cs typeface="Times New Roman" pitchFamily="18" charset="0"/>
              </a:rPr>
              <a:t>CF2</a:t>
            </a:r>
            <a:r>
              <a:rPr lang="en-US" sz="2000" dirty="0" smtClean="0">
                <a:latin typeface="Times New Roman" pitchFamily="18" charset="0"/>
                <a:cs typeface="Times New Roman" pitchFamily="18" charset="0"/>
              </a:rPr>
              <a:t>+ </a:t>
            </a:r>
            <a:r>
              <a:rPr lang="en-US" sz="2000" u="sng" dirty="0" err="1" smtClean="0">
                <a:latin typeface="Times New Roman" pitchFamily="18" charset="0"/>
                <a:cs typeface="Times New Roman" pitchFamily="18" charset="0"/>
              </a:rPr>
              <a:t>ƩCFt</a:t>
            </a:r>
            <a:endParaRPr lang="en-US" sz="2000" u="sng" dirty="0" smtClean="0">
              <a:latin typeface="Times New Roman" pitchFamily="18" charset="0"/>
              <a:cs typeface="Times New Roman" pitchFamily="18" charset="0"/>
            </a:endParaRPr>
          </a:p>
          <a:p>
            <a:pPr>
              <a:lnSpc>
                <a:spcPct val="170000"/>
              </a:lnSpc>
              <a:spcBef>
                <a:spcPts val="0"/>
              </a:spcBef>
              <a:buNone/>
            </a:pPr>
            <a:r>
              <a:rPr lang="en-US" sz="20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1+K)1 (1+K)2 (1+K)t</a:t>
            </a:r>
          </a:p>
          <a:p>
            <a:pPr>
              <a:lnSpc>
                <a:spcPct val="170000"/>
              </a:lnSpc>
              <a:spcBef>
                <a:spcPts val="0"/>
              </a:spcBef>
              <a:buNone/>
            </a:pPr>
            <a:r>
              <a:rPr lang="en-US" sz="2800" b="1" dirty="0" smtClean="0">
                <a:latin typeface="Times New Roman" pitchFamily="18" charset="0"/>
                <a:cs typeface="Times New Roman" pitchFamily="18" charset="0"/>
              </a:rPr>
              <a:t>Acceptance rule:</a:t>
            </a:r>
          </a:p>
          <a:p>
            <a:pPr lvl="1">
              <a:lnSpc>
                <a:spcPct val="170000"/>
              </a:lnSpc>
              <a:spcBef>
                <a:spcPts val="0"/>
              </a:spcBef>
              <a:buFont typeface="Wingdings" pitchFamily="2" charset="2"/>
              <a:buChar char="§"/>
            </a:pPr>
            <a:r>
              <a:rPr lang="en-US" sz="2000" dirty="0" smtClean="0">
                <a:latin typeface="Times New Roman" pitchFamily="18" charset="0"/>
                <a:cs typeface="Times New Roman" pitchFamily="18" charset="0"/>
              </a:rPr>
              <a:t>NPV &gt; 0, Accept the project</a:t>
            </a:r>
          </a:p>
          <a:p>
            <a:pPr lvl="1">
              <a:lnSpc>
                <a:spcPct val="170000"/>
              </a:lnSpc>
              <a:spcBef>
                <a:spcPts val="0"/>
              </a:spcBef>
              <a:buFont typeface="Wingdings" pitchFamily="2" charset="2"/>
              <a:buChar char="§"/>
            </a:pPr>
            <a:r>
              <a:rPr lang="en-US" sz="2000" dirty="0" smtClean="0">
                <a:latin typeface="Times New Roman" pitchFamily="18" charset="0"/>
                <a:cs typeface="Times New Roman" pitchFamily="18" charset="0"/>
              </a:rPr>
              <a:t>NPV &lt; 0, Reject the project</a:t>
            </a:r>
          </a:p>
          <a:p>
            <a:pPr lvl="1">
              <a:lnSpc>
                <a:spcPct val="170000"/>
              </a:lnSpc>
              <a:spcBef>
                <a:spcPts val="0"/>
              </a:spcBef>
              <a:buFont typeface="Wingdings" pitchFamily="2" charset="2"/>
              <a:buChar char="§"/>
            </a:pPr>
            <a:r>
              <a:rPr lang="en-US" sz="2000" dirty="0" smtClean="0">
                <a:latin typeface="Times New Roman" pitchFamily="18" charset="0"/>
                <a:cs typeface="Times New Roman" pitchFamily="18" charset="0"/>
              </a:rPr>
              <a:t>NPV = 0, May accept the project</a:t>
            </a:r>
          </a:p>
          <a:p>
            <a:pPr lvl="1">
              <a:lnSpc>
                <a:spcPct val="170000"/>
              </a:lnSpc>
              <a:spcBef>
                <a:spcPts val="0"/>
              </a:spcBef>
              <a:buNone/>
            </a:pPr>
            <a:r>
              <a:rPr lang="en-US" sz="3000" dirty="0" smtClean="0">
                <a:latin typeface="Times New Roman" pitchFamily="18" charset="0"/>
                <a:cs typeface="Times New Roman" pitchFamily="18" charset="0"/>
              </a:rPr>
              <a:t>Project wit highest positive net present value is accorded  the highest priority</a:t>
            </a:r>
          </a:p>
          <a:p>
            <a:pPr>
              <a:lnSpc>
                <a:spcPct val="170000"/>
              </a:lnSpc>
              <a:spcBef>
                <a:spcPts val="0"/>
              </a:spcBef>
              <a:buNone/>
            </a:pPr>
            <a:endParaRPr 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800" b="1" i="1" dirty="0" smtClean="0"/>
              <a:t>Internal Rate of Return			</a:t>
            </a:r>
            <a:endParaRPr lang="en-US" sz="4800" b="1" i="1" dirty="0"/>
          </a:p>
        </p:txBody>
      </p:sp>
      <p:sp>
        <p:nvSpPr>
          <p:cNvPr id="3" name="Content Placeholder 2"/>
          <p:cNvSpPr>
            <a:spLocks noGrp="1"/>
          </p:cNvSpPr>
          <p:nvPr>
            <p:ph idx="1"/>
          </p:nvPr>
        </p:nvSpPr>
        <p:spPr>
          <a:xfrm>
            <a:off x="457200" y="1143000"/>
            <a:ext cx="8229600" cy="4525963"/>
          </a:xfrm>
        </p:spPr>
        <p:txBody>
          <a:bodyPr>
            <a:normAutofit fontScale="25000" lnSpcReduction="20000"/>
          </a:bodyPr>
          <a:lstStyle/>
          <a:p>
            <a:pPr algn="just">
              <a:lnSpc>
                <a:spcPct val="170000"/>
              </a:lnSpc>
            </a:pPr>
            <a:r>
              <a:rPr lang="en-US" sz="7400" dirty="0" smtClean="0">
                <a:latin typeface="Times New Roman" pitchFamily="18" charset="0"/>
                <a:cs typeface="Times New Roman" pitchFamily="18" charset="0"/>
              </a:rPr>
              <a:t>In this approach that rate of return is determined which discount the future net cash flow to the level of investment outlay.</a:t>
            </a:r>
          </a:p>
          <a:p>
            <a:pPr algn="just">
              <a:lnSpc>
                <a:spcPct val="170000"/>
              </a:lnSpc>
              <a:spcBef>
                <a:spcPts val="0"/>
              </a:spcBef>
              <a:buNone/>
            </a:pPr>
            <a:r>
              <a:rPr lang="en-US" sz="7400" dirty="0" smtClean="0">
                <a:latin typeface="Times New Roman" pitchFamily="18" charset="0"/>
                <a:cs typeface="Times New Roman" pitchFamily="18" charset="0"/>
              </a:rPr>
              <a:t>	</a:t>
            </a:r>
          </a:p>
          <a:p>
            <a:pPr algn="just">
              <a:lnSpc>
                <a:spcPct val="120000"/>
              </a:lnSpc>
              <a:spcBef>
                <a:spcPts val="0"/>
              </a:spcBef>
              <a:buNone/>
            </a:pPr>
            <a:r>
              <a:rPr lang="en-US" dirty="0" smtClean="0">
                <a:latin typeface="Times New Roman" pitchFamily="18" charset="0"/>
                <a:cs typeface="Times New Roman" pitchFamily="18" charset="0"/>
              </a:rPr>
              <a:t>	</a:t>
            </a:r>
            <a:r>
              <a:rPr lang="en-US" sz="9600" dirty="0" smtClean="0">
                <a:latin typeface="Times New Roman" pitchFamily="18" charset="0"/>
                <a:cs typeface="Times New Roman" pitchFamily="18" charset="0"/>
              </a:rPr>
              <a:t>0 = (investment) + </a:t>
            </a:r>
            <a:r>
              <a:rPr lang="en-US" sz="9600" u="sng" dirty="0" smtClean="0">
                <a:latin typeface="Times New Roman" pitchFamily="18" charset="0"/>
                <a:cs typeface="Times New Roman" pitchFamily="18" charset="0"/>
              </a:rPr>
              <a:t>CF</a:t>
            </a:r>
            <a:r>
              <a:rPr lang="en-US" sz="6400" u="sng" dirty="0" smtClean="0">
                <a:latin typeface="Times New Roman" pitchFamily="18" charset="0"/>
                <a:cs typeface="Times New Roman" pitchFamily="18" charset="0"/>
              </a:rPr>
              <a:t>1</a:t>
            </a:r>
            <a:r>
              <a:rPr lang="en-US" sz="9600" dirty="0" smtClean="0">
                <a:latin typeface="Times New Roman" pitchFamily="18" charset="0"/>
                <a:cs typeface="Times New Roman" pitchFamily="18" charset="0"/>
              </a:rPr>
              <a:t>+</a:t>
            </a:r>
            <a:r>
              <a:rPr lang="en-US" sz="9600" u="sng" dirty="0" smtClean="0">
                <a:latin typeface="Times New Roman" pitchFamily="18" charset="0"/>
                <a:cs typeface="Times New Roman" pitchFamily="18" charset="0"/>
              </a:rPr>
              <a:t>CF</a:t>
            </a:r>
            <a:r>
              <a:rPr lang="en-US" sz="6400" u="sng" dirty="0" smtClean="0">
                <a:latin typeface="Times New Roman" pitchFamily="18" charset="0"/>
                <a:cs typeface="Times New Roman" pitchFamily="18" charset="0"/>
              </a:rPr>
              <a:t>2</a:t>
            </a:r>
            <a:r>
              <a:rPr lang="en-US" sz="9600" dirty="0" smtClean="0">
                <a:latin typeface="Times New Roman" pitchFamily="18" charset="0"/>
                <a:cs typeface="Times New Roman" pitchFamily="18" charset="0"/>
              </a:rPr>
              <a:t>+ </a:t>
            </a:r>
            <a:r>
              <a:rPr lang="en-US" sz="9600" u="sng" dirty="0" err="1" smtClean="0">
                <a:latin typeface="Times New Roman" pitchFamily="18" charset="0"/>
                <a:cs typeface="Times New Roman" pitchFamily="18" charset="0"/>
              </a:rPr>
              <a:t>ƩCF</a:t>
            </a:r>
            <a:r>
              <a:rPr lang="en-US" sz="6400" u="sng" dirty="0" err="1" smtClean="0">
                <a:latin typeface="Times New Roman" pitchFamily="18" charset="0"/>
                <a:cs typeface="Times New Roman" pitchFamily="18" charset="0"/>
              </a:rPr>
              <a:t>t</a:t>
            </a:r>
            <a:endParaRPr lang="en-US" sz="9600" u="sng" dirty="0" smtClean="0">
              <a:latin typeface="Times New Roman" pitchFamily="18" charset="0"/>
              <a:cs typeface="Times New Roman" pitchFamily="18" charset="0"/>
            </a:endParaRPr>
          </a:p>
          <a:p>
            <a:pPr algn="just">
              <a:lnSpc>
                <a:spcPct val="120000"/>
              </a:lnSpc>
              <a:spcBef>
                <a:spcPts val="0"/>
              </a:spcBef>
              <a:buNone/>
            </a:pPr>
            <a:r>
              <a:rPr lang="en-US" sz="9600" dirty="0" smtClean="0">
                <a:latin typeface="Times New Roman" pitchFamily="18" charset="0"/>
                <a:cs typeface="Times New Roman" pitchFamily="18" charset="0"/>
              </a:rPr>
              <a:t>		  	         </a:t>
            </a:r>
            <a:r>
              <a:rPr lang="en-US" sz="6400" dirty="0" smtClean="0">
                <a:latin typeface="Times New Roman" pitchFamily="18" charset="0"/>
                <a:cs typeface="Times New Roman" pitchFamily="18" charset="0"/>
              </a:rPr>
              <a:t>(1+IRR)1 (1+IRR)2 (1+IRR)t</a:t>
            </a:r>
          </a:p>
          <a:p>
            <a:pPr algn="just">
              <a:lnSpc>
                <a:spcPct val="170000"/>
              </a:lnSpc>
              <a:buNone/>
            </a:pPr>
            <a:r>
              <a:rPr lang="en-US" sz="12800" dirty="0" smtClean="0">
                <a:latin typeface="Times New Roman" pitchFamily="18" charset="0"/>
                <a:cs typeface="Times New Roman" pitchFamily="18" charset="0"/>
              </a:rPr>
              <a:t>Acceptance rule:</a:t>
            </a:r>
          </a:p>
          <a:p>
            <a:pPr lvl="1" algn="just">
              <a:lnSpc>
                <a:spcPct val="170000"/>
              </a:lnSpc>
              <a:spcBef>
                <a:spcPts val="0"/>
              </a:spcBef>
              <a:buFont typeface="Wingdings" pitchFamily="2" charset="2"/>
              <a:buChar char="§"/>
            </a:pPr>
            <a:r>
              <a:rPr lang="en-US" sz="11200" b="1" dirty="0" smtClean="0">
                <a:latin typeface="Times New Roman" pitchFamily="18" charset="0"/>
                <a:cs typeface="Times New Roman" pitchFamily="18" charset="0"/>
              </a:rPr>
              <a:t>IRR  &gt;  k, Accept the project</a:t>
            </a:r>
          </a:p>
          <a:p>
            <a:pPr lvl="1" algn="just">
              <a:lnSpc>
                <a:spcPct val="170000"/>
              </a:lnSpc>
              <a:spcBef>
                <a:spcPts val="0"/>
              </a:spcBef>
              <a:buFont typeface="Wingdings" pitchFamily="2" charset="2"/>
              <a:buChar char="§"/>
            </a:pPr>
            <a:r>
              <a:rPr lang="en-US" sz="11200" b="1" dirty="0" smtClean="0">
                <a:latin typeface="Times New Roman" pitchFamily="18" charset="0"/>
                <a:cs typeface="Times New Roman" pitchFamily="18" charset="0"/>
              </a:rPr>
              <a:t>IRR  &lt;  k, Reject the project</a:t>
            </a:r>
          </a:p>
          <a:p>
            <a:pPr lvl="1" algn="just">
              <a:lnSpc>
                <a:spcPct val="170000"/>
              </a:lnSpc>
              <a:spcBef>
                <a:spcPts val="0"/>
              </a:spcBef>
              <a:buFont typeface="Wingdings" pitchFamily="2" charset="2"/>
              <a:buChar char="§"/>
            </a:pPr>
            <a:r>
              <a:rPr lang="en-US" sz="11200" b="1" dirty="0" smtClean="0">
                <a:latin typeface="Times New Roman" pitchFamily="18" charset="0"/>
                <a:cs typeface="Times New Roman" pitchFamily="18" charset="0"/>
              </a:rPr>
              <a:t>IRR =  k, May accept the project</a:t>
            </a:r>
            <a:endParaRPr lang="en-US" sz="8000" b="1" dirty="0" smtClean="0">
              <a:latin typeface="Times New Roman" pitchFamily="18" charset="0"/>
              <a:cs typeface="Times New Roman" pitchFamily="18" charset="0"/>
            </a:endParaRPr>
          </a:p>
          <a:p>
            <a:pPr lvl="1" algn="just">
              <a:lnSpc>
                <a:spcPct val="170000"/>
              </a:lnSpc>
              <a:spcBef>
                <a:spcPts val="0"/>
              </a:spcBef>
              <a:buNone/>
            </a:pPr>
            <a:r>
              <a:rPr lang="en-US" sz="11200" dirty="0" smtClean="0">
                <a:latin typeface="Times New Roman" pitchFamily="18" charset="0"/>
                <a:cs typeface="Times New Roman" pitchFamily="18" charset="0"/>
              </a:rPr>
              <a:t>Where k is the cost of capital</a:t>
            </a:r>
          </a:p>
          <a:p>
            <a:pPr algn="just">
              <a:lnSpc>
                <a:spcPct val="170000"/>
              </a:lnSpc>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i="1" dirty="0" smtClean="0"/>
              <a:t>Payback Period</a:t>
            </a:r>
            <a:endParaRPr lang="en-US" sz="4800" b="1" i="1" dirty="0"/>
          </a:p>
        </p:txBody>
      </p:sp>
      <p:sp>
        <p:nvSpPr>
          <p:cNvPr id="3" name="Content Placeholder 2"/>
          <p:cNvSpPr>
            <a:spLocks noGrp="1"/>
          </p:cNvSpPr>
          <p:nvPr>
            <p:ph idx="1"/>
          </p:nvPr>
        </p:nvSpPr>
        <p:spPr>
          <a:xfrm>
            <a:off x="304800" y="1295400"/>
            <a:ext cx="8229600" cy="5181600"/>
          </a:xfrm>
        </p:spPr>
        <p:txBody>
          <a:bodyPr>
            <a:normAutofit fontScale="85000" lnSpcReduction="20000"/>
          </a:bodyPr>
          <a:lstStyle/>
          <a:p>
            <a:pPr algn="just">
              <a:lnSpc>
                <a:spcPct val="160000"/>
              </a:lnSpc>
            </a:pPr>
            <a:r>
              <a:rPr lang="en-US" dirty="0" smtClean="0">
                <a:latin typeface="Times New Roman" pitchFamily="18" charset="0"/>
                <a:cs typeface="Times New Roman" pitchFamily="18" charset="0"/>
              </a:rPr>
              <a:t>Payback is the period of time required to recover the original cash outlay invested in as project.</a:t>
            </a:r>
          </a:p>
          <a:p>
            <a:pPr algn="just">
              <a:lnSpc>
                <a:spcPct val="160000"/>
              </a:lnSpc>
            </a:pPr>
            <a:r>
              <a:rPr lang="en-US" dirty="0" smtClean="0">
                <a:latin typeface="Times New Roman" pitchFamily="18" charset="0"/>
                <a:cs typeface="Times New Roman" pitchFamily="18" charset="0"/>
              </a:rPr>
              <a:t>If the project generates constant annual cash inflows the payback period is computed by dividing the initial cash outlay by the annual cash flow.</a:t>
            </a:r>
          </a:p>
          <a:p>
            <a:pPr algn="just">
              <a:lnSpc>
                <a:spcPct val="160000"/>
              </a:lnSpc>
            </a:pPr>
            <a:r>
              <a:rPr lang="en-US" dirty="0" smtClean="0">
                <a:latin typeface="Times New Roman" pitchFamily="18" charset="0"/>
                <a:cs typeface="Times New Roman" pitchFamily="18" charset="0"/>
              </a:rPr>
              <a:t>In case of uneven cash inflows, the payback period can be found out by adding up cash inflows until the total is equal to the initial cash </a:t>
            </a:r>
            <a:r>
              <a:rPr lang="en-US" dirty="0" smtClean="0">
                <a:latin typeface="Times New Roman" pitchFamily="18" charset="0"/>
                <a:cs typeface="Times New Roman" pitchFamily="18" charset="0"/>
              </a:rPr>
              <a:t>outlay.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5400" b="1" i="1" dirty="0" smtClean="0"/>
              <a:t>Types of Investment</a:t>
            </a:r>
            <a:endParaRPr lang="en-US" sz="5400" b="1" i="1" dirty="0"/>
          </a:p>
        </p:txBody>
      </p:sp>
      <p:sp>
        <p:nvSpPr>
          <p:cNvPr id="3" name="Content Placeholder 2"/>
          <p:cNvSpPr>
            <a:spLocks noGrp="1"/>
          </p:cNvSpPr>
          <p:nvPr>
            <p:ph idx="1"/>
          </p:nvPr>
        </p:nvSpPr>
        <p:spPr/>
        <p:txBody>
          <a:bodyPr>
            <a:normAutofit/>
          </a:bodyPr>
          <a:lstStyle/>
          <a:p>
            <a:pPr algn="just">
              <a:lnSpc>
                <a:spcPct val="150000"/>
              </a:lnSpc>
              <a:buNone/>
            </a:pPr>
            <a:r>
              <a:rPr lang="en-US" sz="3600" dirty="0" smtClean="0">
                <a:latin typeface="Times New Roman" pitchFamily="18" charset="0"/>
                <a:cs typeface="Times New Roman" pitchFamily="18" charset="0"/>
              </a:rPr>
              <a:t>1. Gross and Net Investment</a:t>
            </a:r>
          </a:p>
          <a:p>
            <a:pPr algn="just">
              <a:lnSpc>
                <a:spcPct val="150000"/>
              </a:lnSpc>
              <a:buNone/>
            </a:pPr>
            <a:r>
              <a:rPr lang="en-US" sz="3600" dirty="0" smtClean="0">
                <a:latin typeface="Times New Roman" pitchFamily="18" charset="0"/>
                <a:cs typeface="Times New Roman" pitchFamily="18" charset="0"/>
              </a:rPr>
              <a:t>2. Private and public Investment</a:t>
            </a:r>
          </a:p>
          <a:p>
            <a:pPr algn="just">
              <a:lnSpc>
                <a:spcPct val="150000"/>
              </a:lnSpc>
              <a:buNone/>
            </a:pPr>
            <a:r>
              <a:rPr lang="en-US" sz="3600" dirty="0" smtClean="0">
                <a:latin typeface="Times New Roman" pitchFamily="18" charset="0"/>
                <a:cs typeface="Times New Roman" pitchFamily="18" charset="0"/>
              </a:rPr>
              <a:t>3. Autonomous Investment</a:t>
            </a:r>
          </a:p>
          <a:p>
            <a:pPr algn="just">
              <a:lnSpc>
                <a:spcPct val="150000"/>
              </a:lnSpc>
              <a:buNone/>
            </a:pPr>
            <a:r>
              <a:rPr lang="en-US" sz="3600" dirty="0" smtClean="0">
                <a:latin typeface="Times New Roman" pitchFamily="18" charset="0"/>
                <a:cs typeface="Times New Roman" pitchFamily="18" charset="0"/>
              </a:rPr>
              <a:t>4. Induced Investment</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i="1" dirty="0" smtClean="0"/>
              <a:t>Shortcoming of CIT</a:t>
            </a:r>
            <a:endParaRPr lang="en-US" sz="4800" b="1" i="1" dirty="0"/>
          </a:p>
        </p:txBody>
      </p:sp>
      <p:sp>
        <p:nvSpPr>
          <p:cNvPr id="3" name="Content Placeholder 2"/>
          <p:cNvSpPr>
            <a:spLocks noGrp="1"/>
          </p:cNvSpPr>
          <p:nvPr>
            <p:ph idx="1"/>
          </p:nvPr>
        </p:nvSpPr>
        <p:spPr>
          <a:xfrm>
            <a:off x="457200" y="1265237"/>
            <a:ext cx="8229600" cy="4525963"/>
          </a:xfrm>
        </p:spPr>
        <p:txBody>
          <a:bodyPr>
            <a:noAutofit/>
          </a:bodyPr>
          <a:lstStyle/>
          <a:p>
            <a:pPr algn="just">
              <a:lnSpc>
                <a:spcPct val="160000"/>
              </a:lnSpc>
              <a:buNone/>
            </a:pPr>
            <a:r>
              <a:rPr lang="en-US" sz="2500" dirty="0" smtClean="0">
                <a:latin typeface="Times New Roman" pitchFamily="18" charset="0"/>
                <a:cs typeface="Times New Roman" pitchFamily="18" charset="0"/>
              </a:rPr>
              <a:t>CIT fails to take cognizance of the phase (First three) of strategic decision making i.e.</a:t>
            </a:r>
          </a:p>
          <a:p>
            <a:pPr algn="just">
              <a:lnSpc>
                <a:spcPct val="160000"/>
              </a:lnSpc>
              <a:buNone/>
            </a:pPr>
            <a:r>
              <a:rPr lang="en-US" sz="2500" dirty="0" smtClean="0">
                <a:latin typeface="Times New Roman" pitchFamily="18" charset="0"/>
                <a:cs typeface="Times New Roman" pitchFamily="18" charset="0"/>
              </a:rPr>
              <a:t>1. Identification of the problem</a:t>
            </a:r>
          </a:p>
          <a:p>
            <a:pPr algn="just">
              <a:lnSpc>
                <a:spcPct val="160000"/>
              </a:lnSpc>
              <a:buNone/>
            </a:pPr>
            <a:r>
              <a:rPr lang="en-US" sz="2500" dirty="0" smtClean="0">
                <a:latin typeface="Times New Roman" pitchFamily="18" charset="0"/>
                <a:cs typeface="Times New Roman" pitchFamily="18" charset="0"/>
              </a:rPr>
              <a:t>2. Formulation of alternate course of action.</a:t>
            </a:r>
          </a:p>
          <a:p>
            <a:pPr algn="just">
              <a:lnSpc>
                <a:spcPct val="160000"/>
              </a:lnSpc>
              <a:buNone/>
            </a:pPr>
            <a:r>
              <a:rPr lang="en-US" sz="2500" dirty="0" smtClean="0">
                <a:latin typeface="Times New Roman" pitchFamily="18" charset="0"/>
                <a:cs typeface="Times New Roman" pitchFamily="18" charset="0"/>
              </a:rPr>
              <a:t>3. Evaluation of the alternatives.</a:t>
            </a:r>
          </a:p>
          <a:p>
            <a:pPr algn="just">
              <a:lnSpc>
                <a:spcPct val="160000"/>
              </a:lnSpc>
              <a:buNone/>
            </a:pPr>
            <a:r>
              <a:rPr lang="en-US" sz="2500" dirty="0" smtClean="0">
                <a:latin typeface="Times New Roman" pitchFamily="18" charset="0"/>
                <a:cs typeface="Times New Roman" pitchFamily="18" charset="0"/>
              </a:rPr>
              <a:t>4. Choice of one or more alternative for implementations</a:t>
            </a:r>
          </a:p>
          <a:p>
            <a:pPr algn="just">
              <a:lnSpc>
                <a:spcPct val="160000"/>
              </a:lnSpc>
              <a:buNone/>
            </a:pPr>
            <a:r>
              <a:rPr lang="en-US" sz="2500" dirty="0" smtClean="0">
                <a:latin typeface="Times New Roman" pitchFamily="18" charset="0"/>
                <a:cs typeface="Times New Roman" pitchFamily="18" charset="0"/>
              </a:rPr>
              <a:t>Requires accurate measurement of cash flows at different interval of time.</a:t>
            </a:r>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81200"/>
            <a:ext cx="8229600" cy="1752600"/>
          </a:xfrm>
        </p:spPr>
        <p:txBody>
          <a:bodyPr>
            <a:noAutofit/>
          </a:bodyPr>
          <a:lstStyle/>
          <a:p>
            <a:pPr algn="ctr">
              <a:buNone/>
            </a:pPr>
            <a:r>
              <a:rPr lang="en-US" sz="11500" b="1" dirty="0" smtClean="0">
                <a:latin typeface="Times New Roman" pitchFamily="18" charset="0"/>
                <a:cs typeface="Times New Roman" pitchFamily="18" charset="0"/>
              </a:rPr>
              <a:t>Thank You</a:t>
            </a:r>
            <a:endParaRPr lang="en-US" sz="115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i="1" dirty="0" smtClean="0"/>
              <a:t>Gross and Net Investment</a:t>
            </a:r>
            <a:endParaRPr lang="en-US" b="1" i="1" dirty="0"/>
          </a:p>
        </p:txBody>
      </p:sp>
      <p:sp>
        <p:nvSpPr>
          <p:cNvPr id="3" name="Content Placeholder 2"/>
          <p:cNvSpPr>
            <a:spLocks noGrp="1"/>
          </p:cNvSpPr>
          <p:nvPr>
            <p:ph idx="1"/>
          </p:nvPr>
        </p:nvSpPr>
        <p:spPr>
          <a:xfrm>
            <a:off x="457200" y="1295400"/>
            <a:ext cx="8229600" cy="4525963"/>
          </a:xfrm>
        </p:spPr>
        <p:txBody>
          <a:bodyPr>
            <a:noAutofit/>
          </a:bodyPr>
          <a:lstStyle/>
          <a:p>
            <a:pPr algn="just">
              <a:lnSpc>
                <a:spcPct val="170000"/>
              </a:lnSpc>
            </a:pPr>
            <a:r>
              <a:rPr lang="en-US" sz="2400" dirty="0" smtClean="0">
                <a:latin typeface="Times New Roman" pitchFamily="18" charset="0"/>
                <a:cs typeface="Times New Roman" pitchFamily="18" charset="0"/>
              </a:rPr>
              <a:t>Net Investment = Gross Investment minus Depreciation</a:t>
            </a:r>
          </a:p>
          <a:p>
            <a:pPr algn="just">
              <a:lnSpc>
                <a:spcPct val="170000"/>
              </a:lnSpc>
            </a:pPr>
            <a:r>
              <a:rPr lang="en-US" sz="2400" dirty="0" smtClean="0">
                <a:latin typeface="Times New Roman" pitchFamily="18" charset="0"/>
                <a:cs typeface="Times New Roman" pitchFamily="18" charset="0"/>
              </a:rPr>
              <a:t>Gross investment is the purchase of fixed assets and unsold stock during an accounting cycle.</a:t>
            </a:r>
          </a:p>
          <a:p>
            <a:pPr algn="just">
              <a:lnSpc>
                <a:spcPct val="170000"/>
              </a:lnSpc>
            </a:pPr>
            <a:r>
              <a:rPr lang="en-US" sz="2400" dirty="0" smtClean="0">
                <a:latin typeface="Times New Roman" pitchFamily="18" charset="0"/>
                <a:cs typeface="Times New Roman" pitchFamily="18" charset="0"/>
              </a:rPr>
              <a:t>Depreciation is the loss of value over time for the fixed assets through normal use and wear and tear.</a:t>
            </a:r>
          </a:p>
          <a:p>
            <a:pPr algn="just">
              <a:lnSpc>
                <a:spcPct val="170000"/>
              </a:lnSpc>
            </a:pPr>
            <a:r>
              <a:rPr lang="en-US" sz="2400" dirty="0" smtClean="0">
                <a:latin typeface="Times New Roman" pitchFamily="18" charset="0"/>
                <a:cs typeface="Times New Roman" pitchFamily="18" charset="0"/>
              </a:rPr>
              <a:t>Once depreciation is deducted from the gross investment, the remaining amount is the net investment. Net investment can also be thought of as the actual investment in capital assets.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i="1" dirty="0" smtClean="0"/>
              <a:t>Private and Public Investment</a:t>
            </a:r>
            <a:endParaRPr lang="en-US" dirty="0"/>
          </a:p>
        </p:txBody>
      </p:sp>
      <p:sp>
        <p:nvSpPr>
          <p:cNvPr id="3" name="Content Placeholder 2"/>
          <p:cNvSpPr>
            <a:spLocks noGrp="1"/>
          </p:cNvSpPr>
          <p:nvPr>
            <p:ph idx="1"/>
          </p:nvPr>
        </p:nvSpPr>
        <p:spPr>
          <a:xfrm>
            <a:off x="457200" y="1219200"/>
            <a:ext cx="8382000" cy="4525963"/>
          </a:xfrm>
        </p:spPr>
        <p:txBody>
          <a:bodyPr>
            <a:noAutofit/>
          </a:bodyPr>
          <a:lstStyle/>
          <a:p>
            <a:pPr algn="just">
              <a:lnSpc>
                <a:spcPct val="150000"/>
              </a:lnSpc>
            </a:pPr>
            <a:r>
              <a:rPr lang="en-US" sz="1800" dirty="0" smtClean="0">
                <a:latin typeface="Times New Roman" pitchFamily="18" charset="0"/>
                <a:cs typeface="Times New Roman" pitchFamily="18" charset="0"/>
              </a:rPr>
              <a:t>The purchase of a capital asset that is expected to produce income, appreciate in value, or both generate income and appreciate in value. A </a:t>
            </a:r>
            <a:r>
              <a:rPr lang="en-US" sz="1800" b="1" dirty="0" smtClean="0">
                <a:latin typeface="Times New Roman" pitchFamily="18" charset="0"/>
                <a:cs typeface="Times New Roman" pitchFamily="18" charset="0"/>
              </a:rPr>
              <a:t>capital asset</a:t>
            </a:r>
            <a:r>
              <a:rPr lang="en-US" sz="1800" dirty="0" smtClean="0">
                <a:latin typeface="Times New Roman" pitchFamily="18" charset="0"/>
                <a:cs typeface="Times New Roman" pitchFamily="18" charset="0"/>
              </a:rPr>
              <a:t> is simply property that is not easily sold and is generally purchased to help an investor to generate a profit. Examples of capital assets include land, buildings, machinery, and equipment.</a:t>
            </a:r>
          </a:p>
          <a:p>
            <a:pPr algn="just">
              <a:lnSpc>
                <a:spcPct val="150000"/>
              </a:lnSpc>
            </a:pPr>
            <a:r>
              <a:rPr lang="en-US" sz="1800" dirty="0" smtClean="0">
                <a:latin typeface="Times New Roman" pitchFamily="18" charset="0"/>
                <a:cs typeface="Times New Roman" pitchFamily="18" charset="0"/>
              </a:rPr>
              <a:t>Public investment is investment by government</a:t>
            </a:r>
          </a:p>
          <a:p>
            <a:pPr lvl="1" algn="just">
              <a:lnSpc>
                <a:spcPct val="160000"/>
              </a:lnSpc>
            </a:pPr>
            <a:r>
              <a:rPr lang="en-US" sz="1800" dirty="0" smtClean="0">
                <a:latin typeface="Times New Roman" pitchFamily="18" charset="0"/>
                <a:cs typeface="Times New Roman" pitchFamily="18" charset="0"/>
              </a:rPr>
              <a:t>To provide basic resources such as water, sanitation which private sector cant deliver. This leads to higher productivity and better living Std.</a:t>
            </a:r>
          </a:p>
          <a:p>
            <a:pPr lvl="1" algn="just">
              <a:lnSpc>
                <a:spcPct val="160000"/>
              </a:lnSpc>
            </a:pPr>
            <a:r>
              <a:rPr lang="en-US" sz="1800" dirty="0" smtClean="0">
                <a:latin typeface="Times New Roman" pitchFamily="18" charset="0"/>
                <a:cs typeface="Times New Roman" pitchFamily="18" charset="0"/>
              </a:rPr>
              <a:t>To shape choices where people live and work</a:t>
            </a:r>
          </a:p>
          <a:p>
            <a:pPr lvl="1" algn="just">
              <a:lnSpc>
                <a:spcPct val="160000"/>
              </a:lnSpc>
            </a:pPr>
            <a:r>
              <a:rPr lang="en-US" sz="1800" dirty="0" smtClean="0">
                <a:latin typeface="Times New Roman" pitchFamily="18" charset="0"/>
                <a:cs typeface="Times New Roman" pitchFamily="18" charset="0"/>
              </a:rPr>
              <a:t>to influence nature and type of private investment</a:t>
            </a:r>
          </a:p>
          <a:p>
            <a:pPr lvl="1" algn="just">
              <a:lnSpc>
                <a:spcPct val="160000"/>
              </a:lnSpc>
            </a:pPr>
            <a:r>
              <a:rPr lang="en-US" sz="1800" dirty="0" smtClean="0">
                <a:latin typeface="Times New Roman" pitchFamily="18" charset="0"/>
                <a:cs typeface="Times New Roman" pitchFamily="18" charset="0"/>
              </a:rPr>
              <a:t>To boost growth and provide infrastructure to private sector for more investment.</a:t>
            </a:r>
          </a:p>
          <a:p>
            <a:pPr algn="just">
              <a:lnSpc>
                <a:spcPct val="150000"/>
              </a:lnSpc>
            </a:pP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i="1" dirty="0" smtClean="0"/>
              <a:t>Autonomous Investment</a:t>
            </a:r>
            <a:endParaRPr lang="en-US" b="1" i="1" dirty="0"/>
          </a:p>
        </p:txBody>
      </p:sp>
      <p:sp>
        <p:nvSpPr>
          <p:cNvPr id="3" name="Content Placeholder 2"/>
          <p:cNvSpPr>
            <a:spLocks noGrp="1"/>
          </p:cNvSpPr>
          <p:nvPr>
            <p:ph idx="1"/>
          </p:nvPr>
        </p:nvSpPr>
        <p:spPr>
          <a:xfrm>
            <a:off x="457200" y="1295400"/>
            <a:ext cx="8229600" cy="4525963"/>
          </a:xfrm>
        </p:spPr>
        <p:txBody>
          <a:bodyPr>
            <a:noAutofit/>
          </a:bodyPr>
          <a:lstStyle/>
          <a:p>
            <a:pPr algn="just">
              <a:lnSpc>
                <a:spcPct val="160000"/>
              </a:lnSpc>
            </a:pPr>
            <a:r>
              <a:rPr lang="en-US" sz="2500" dirty="0" smtClean="0">
                <a:latin typeface="Times New Roman" pitchFamily="18" charset="0"/>
                <a:cs typeface="Times New Roman" pitchFamily="18" charset="0"/>
              </a:rPr>
              <a:t>The </a:t>
            </a:r>
            <a:r>
              <a:rPr lang="en-US" sz="2500" dirty="0" smtClean="0">
                <a:latin typeface="Times New Roman" pitchFamily="18" charset="0"/>
                <a:cs typeface="Times New Roman" pitchFamily="18" charset="0"/>
              </a:rPr>
              <a:t>investment which doesn’t change with the change in income level and therefore independent of income is said to be autonomous investment.</a:t>
            </a:r>
          </a:p>
          <a:p>
            <a:pPr algn="just">
              <a:lnSpc>
                <a:spcPct val="160000"/>
              </a:lnSpc>
            </a:pPr>
            <a:r>
              <a:rPr lang="en-US" sz="2500" dirty="0" smtClean="0">
                <a:latin typeface="Times New Roman" pitchFamily="18" charset="0"/>
                <a:cs typeface="Times New Roman" pitchFamily="18" charset="0"/>
              </a:rPr>
              <a:t>This investment generally taken place in roads, house public undertaking and other types of economic infrastructure such as power transport and communication.</a:t>
            </a:r>
          </a:p>
          <a:p>
            <a:pPr algn="just">
              <a:lnSpc>
                <a:spcPct val="160000"/>
              </a:lnSpc>
            </a:pPr>
            <a:r>
              <a:rPr lang="en-US" sz="2500" dirty="0" smtClean="0">
                <a:latin typeface="Times New Roman" pitchFamily="18" charset="0"/>
                <a:cs typeface="Times New Roman" pitchFamily="18" charset="0"/>
              </a:rPr>
              <a:t>This investment depends more on population growth and technical progress than the level of income.</a:t>
            </a:r>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i="1" dirty="0" smtClean="0"/>
              <a:t>Induced Investment</a:t>
            </a:r>
            <a:endParaRPr lang="en-US" b="1" i="1" dirty="0"/>
          </a:p>
        </p:txBody>
      </p:sp>
      <p:sp>
        <p:nvSpPr>
          <p:cNvPr id="3" name="Content Placeholder 2"/>
          <p:cNvSpPr>
            <a:spLocks noGrp="1"/>
          </p:cNvSpPr>
          <p:nvPr>
            <p:ph idx="1"/>
          </p:nvPr>
        </p:nvSpPr>
        <p:spPr/>
        <p:txBody>
          <a:bodyPr>
            <a:normAutofit lnSpcReduction="10000"/>
          </a:bodyPr>
          <a:lstStyle/>
          <a:p>
            <a:pPr algn="just">
              <a:lnSpc>
                <a:spcPct val="150000"/>
              </a:lnSpc>
            </a:pPr>
            <a:r>
              <a:rPr lang="en-US" dirty="0" smtClean="0">
                <a:latin typeface="Times New Roman" pitchFamily="18" charset="0"/>
                <a:cs typeface="Times New Roman" pitchFamily="18" charset="0"/>
              </a:rPr>
              <a:t>Induced Investment is the investment which is affected by the change in level of income.</a:t>
            </a:r>
          </a:p>
          <a:p>
            <a:pPr algn="just">
              <a:lnSpc>
                <a:spcPct val="150000"/>
              </a:lnSpc>
            </a:pPr>
            <a:r>
              <a:rPr lang="en-US" dirty="0" smtClean="0">
                <a:latin typeface="Times New Roman" pitchFamily="18" charset="0"/>
                <a:cs typeface="Times New Roman" pitchFamily="18" charset="0"/>
              </a:rPr>
              <a:t>The investment depends more on income than on the rate of interest.</a:t>
            </a:r>
          </a:p>
          <a:p>
            <a:pPr algn="just">
              <a:lnSpc>
                <a:spcPct val="150000"/>
              </a:lnSpc>
            </a:pPr>
            <a:r>
              <a:rPr lang="en-US" dirty="0" smtClean="0">
                <a:latin typeface="Times New Roman" pitchFamily="18" charset="0"/>
                <a:cs typeface="Times New Roman" pitchFamily="18" charset="0"/>
              </a:rPr>
              <a:t>The induces investment is undertaken both fixed capital assets and inventories.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i="1" dirty="0" smtClean="0"/>
              <a:t>Determinant of Investment</a:t>
            </a:r>
            <a:endParaRPr lang="en-US" sz="4800" b="1" i="1" dirty="0"/>
          </a:p>
        </p:txBody>
      </p:sp>
      <p:sp>
        <p:nvSpPr>
          <p:cNvPr id="3" name="Content Placeholder 2"/>
          <p:cNvSpPr>
            <a:spLocks noGrp="1"/>
          </p:cNvSpPr>
          <p:nvPr>
            <p:ph idx="1"/>
          </p:nvPr>
        </p:nvSpPr>
        <p:spPr>
          <a:xfrm>
            <a:off x="457200" y="1295400"/>
            <a:ext cx="8229600" cy="4525963"/>
          </a:xfrm>
        </p:spPr>
        <p:txBody>
          <a:bodyPr>
            <a:noAutofit/>
          </a:bodyPr>
          <a:lstStyle/>
          <a:p>
            <a:pPr algn="just">
              <a:lnSpc>
                <a:spcPct val="170000"/>
              </a:lnSpc>
              <a:buNone/>
            </a:pPr>
            <a:r>
              <a:rPr lang="en-US" sz="1600" b="1" dirty="0" smtClean="0">
                <a:latin typeface="Times New Roman" pitchFamily="18" charset="0"/>
                <a:cs typeface="Times New Roman" pitchFamily="18" charset="0"/>
              </a:rPr>
              <a:t>1. Managerial efficiency of Capital (MEC):</a:t>
            </a:r>
          </a:p>
          <a:p>
            <a:pPr algn="just">
              <a:lnSpc>
                <a:spcPct val="170000"/>
              </a:lnSpc>
            </a:pPr>
            <a:r>
              <a:rPr lang="en-US" sz="1600" dirty="0" smtClean="0">
                <a:latin typeface="Times New Roman" pitchFamily="18" charset="0"/>
                <a:cs typeface="Times New Roman" pitchFamily="18" charset="0"/>
              </a:rPr>
              <a:t>The term managerial efficiency of capital is associated with the real and not financial investment.</a:t>
            </a:r>
          </a:p>
          <a:p>
            <a:pPr algn="just">
              <a:lnSpc>
                <a:spcPct val="170000"/>
              </a:lnSpc>
            </a:pPr>
            <a:r>
              <a:rPr lang="en-US" sz="1600" dirty="0" smtClean="0">
                <a:latin typeface="Times New Roman" pitchFamily="18" charset="0"/>
                <a:cs typeface="Times New Roman" pitchFamily="18" charset="0"/>
              </a:rPr>
              <a:t>If the value of MEC is high, more capital will be invested and vice versa.</a:t>
            </a:r>
          </a:p>
          <a:p>
            <a:pPr algn="just">
              <a:lnSpc>
                <a:spcPct val="170000"/>
              </a:lnSpc>
              <a:buNone/>
            </a:pPr>
            <a:r>
              <a:rPr lang="en-US" sz="1600" b="1" dirty="0" smtClean="0">
                <a:latin typeface="Times New Roman" pitchFamily="18" charset="0"/>
                <a:cs typeface="Times New Roman" pitchFamily="18" charset="0"/>
              </a:rPr>
              <a:t>2. Technological Progress:</a:t>
            </a:r>
          </a:p>
          <a:p>
            <a:pPr algn="just">
              <a:lnSpc>
                <a:spcPct val="170000"/>
              </a:lnSpc>
            </a:pPr>
            <a:r>
              <a:rPr lang="en-US" sz="1600" dirty="0" smtClean="0">
                <a:latin typeface="Times New Roman" pitchFamily="18" charset="0"/>
                <a:cs typeface="Times New Roman" pitchFamily="18" charset="0"/>
              </a:rPr>
              <a:t>The new technological increase the productivity of </a:t>
            </a:r>
            <a:r>
              <a:rPr lang="en-US" sz="1600" dirty="0" err="1" smtClean="0">
                <a:latin typeface="Times New Roman" pitchFamily="18" charset="0"/>
                <a:cs typeface="Times New Roman" pitchFamily="18" charset="0"/>
              </a:rPr>
              <a:t>labour</a:t>
            </a:r>
            <a:r>
              <a:rPr lang="en-US" sz="1600" dirty="0" smtClean="0">
                <a:latin typeface="Times New Roman" pitchFamily="18" charset="0"/>
                <a:cs typeface="Times New Roman" pitchFamily="18" charset="0"/>
              </a:rPr>
              <a:t> and capital</a:t>
            </a:r>
          </a:p>
          <a:p>
            <a:pPr algn="just">
              <a:lnSpc>
                <a:spcPct val="170000"/>
              </a:lnSpc>
            </a:pPr>
            <a:r>
              <a:rPr lang="en-US" sz="1600" dirty="0" smtClean="0">
                <a:latin typeface="Times New Roman" pitchFamily="18" charset="0"/>
                <a:cs typeface="Times New Roman" pitchFamily="18" charset="0"/>
              </a:rPr>
              <a:t>The selection of new of the new technology depends upon the net benefit over the lost of having the technology. </a:t>
            </a:r>
          </a:p>
          <a:p>
            <a:pPr algn="just">
              <a:lnSpc>
                <a:spcPct val="170000"/>
              </a:lnSpc>
              <a:buNone/>
            </a:pPr>
            <a:r>
              <a:rPr lang="en-US" sz="1600" b="1" dirty="0" smtClean="0">
                <a:latin typeface="Times New Roman" pitchFamily="18" charset="0"/>
                <a:cs typeface="Times New Roman" pitchFamily="18" charset="0"/>
              </a:rPr>
              <a:t>3. Demand Forecast:</a:t>
            </a:r>
          </a:p>
          <a:p>
            <a:pPr algn="just">
              <a:lnSpc>
                <a:spcPct val="170000"/>
              </a:lnSpc>
            </a:pPr>
            <a:r>
              <a:rPr lang="en-US" sz="1600" dirty="0" smtClean="0">
                <a:latin typeface="Times New Roman" pitchFamily="18" charset="0"/>
                <a:cs typeface="Times New Roman" pitchFamily="18" charset="0"/>
              </a:rPr>
              <a:t>The long term demand forecast is one of the determinants of investment decision.</a:t>
            </a:r>
          </a:p>
          <a:p>
            <a:pPr algn="just">
              <a:lnSpc>
                <a:spcPct val="170000"/>
              </a:lnSpc>
            </a:pPr>
            <a:r>
              <a:rPr lang="en-US" sz="1600" dirty="0" smtClean="0">
                <a:latin typeface="Times New Roman" pitchFamily="18" charset="0"/>
                <a:cs typeface="Times New Roman" pitchFamily="18" charset="0"/>
              </a:rPr>
              <a:t>If the firms finds markets potential for the product in the long run, the firm will increase in investment</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458200" cy="4525963"/>
          </a:xfrm>
        </p:spPr>
        <p:txBody>
          <a:bodyPr>
            <a:noAutofit/>
          </a:bodyPr>
          <a:lstStyle/>
          <a:p>
            <a:pPr algn="just">
              <a:buNone/>
            </a:pPr>
            <a:r>
              <a:rPr lang="en-US" sz="2800" b="1" dirty="0" smtClean="0">
                <a:latin typeface="Times New Roman" pitchFamily="18" charset="0"/>
                <a:cs typeface="Times New Roman" pitchFamily="18" charset="0"/>
              </a:rPr>
              <a:t>4. Level of Income </a:t>
            </a:r>
          </a:p>
          <a:p>
            <a:pPr lvl="1" algn="just"/>
            <a:r>
              <a:rPr lang="en-US" sz="2000" dirty="0" smtClean="0">
                <a:latin typeface="Times New Roman" pitchFamily="18" charset="0"/>
                <a:cs typeface="Times New Roman" pitchFamily="18" charset="0"/>
              </a:rPr>
              <a:t>If the price of income increases in an economy through increases in money wage rate the demand for the goods will increases</a:t>
            </a:r>
          </a:p>
          <a:p>
            <a:pPr lvl="1" algn="just"/>
            <a:r>
              <a:rPr lang="en-US" sz="2000" dirty="0" smtClean="0">
                <a:latin typeface="Times New Roman" pitchFamily="18" charset="0"/>
                <a:cs typeface="Times New Roman" pitchFamily="18" charset="0"/>
              </a:rPr>
              <a:t>This will induce to investment and vice </a:t>
            </a:r>
            <a:r>
              <a:rPr lang="en-US" sz="2000" dirty="0" smtClean="0">
                <a:latin typeface="Times New Roman" pitchFamily="18" charset="0"/>
                <a:cs typeface="Times New Roman" pitchFamily="18" charset="0"/>
              </a:rPr>
              <a:t>versa</a:t>
            </a:r>
          </a:p>
          <a:p>
            <a:pPr marL="457200" lvl="1" indent="0" algn="just">
              <a:buNone/>
            </a:pPr>
            <a:endParaRPr lang="en-US" sz="1600" dirty="0" smtClean="0">
              <a:latin typeface="Times New Roman" pitchFamily="18" charset="0"/>
              <a:cs typeface="Times New Roman" pitchFamily="18" charset="0"/>
            </a:endParaRPr>
          </a:p>
          <a:p>
            <a:pPr marL="514350" indent="-514350" algn="just">
              <a:buAutoNum type="arabicPeriod" startAt="5"/>
            </a:pPr>
            <a:r>
              <a:rPr lang="en-US" sz="2800" b="1" dirty="0" smtClean="0">
                <a:latin typeface="Times New Roman" pitchFamily="18" charset="0"/>
                <a:cs typeface="Times New Roman" pitchFamily="18" charset="0"/>
              </a:rPr>
              <a:t>Government Policy</a:t>
            </a:r>
          </a:p>
          <a:p>
            <a:pPr marL="914400" lvl="1" indent="-514350" algn="just"/>
            <a:r>
              <a:rPr lang="en-US" sz="2000" dirty="0" smtClean="0">
                <a:latin typeface="Times New Roman" pitchFamily="18" charset="0"/>
                <a:cs typeface="Times New Roman" pitchFamily="18" charset="0"/>
              </a:rPr>
              <a:t>Government policy also important factors which influence the inducement to invest in the country.</a:t>
            </a:r>
          </a:p>
          <a:p>
            <a:pPr marL="914400" lvl="1" indent="-514350" algn="just"/>
            <a:r>
              <a:rPr lang="en-US" sz="2000" dirty="0" smtClean="0">
                <a:latin typeface="Times New Roman" pitchFamily="18" charset="0"/>
                <a:cs typeface="Times New Roman" pitchFamily="18" charset="0"/>
              </a:rPr>
              <a:t>If the government imposes low tax on the corporate income the investment will increase and vice versa</a:t>
            </a:r>
            <a:r>
              <a:rPr lang="en-US" sz="2000" dirty="0" smtClean="0">
                <a:latin typeface="Times New Roman" pitchFamily="18" charset="0"/>
                <a:cs typeface="Times New Roman" pitchFamily="18" charset="0"/>
              </a:rPr>
              <a:t>.</a:t>
            </a:r>
          </a:p>
          <a:p>
            <a:pPr marL="400050" lvl="1" indent="0" algn="just">
              <a:buNone/>
            </a:pPr>
            <a:endParaRPr lang="en-US" sz="1600" dirty="0" smtClean="0">
              <a:latin typeface="Times New Roman" pitchFamily="18" charset="0"/>
              <a:cs typeface="Times New Roman" pitchFamily="18" charset="0"/>
            </a:endParaRPr>
          </a:p>
          <a:p>
            <a:pPr marL="514350" indent="-514350" algn="just">
              <a:buNone/>
            </a:pPr>
            <a:r>
              <a:rPr lang="en-US" sz="2800" b="1" dirty="0" smtClean="0">
                <a:latin typeface="Times New Roman" pitchFamily="18" charset="0"/>
                <a:cs typeface="Times New Roman" pitchFamily="18" charset="0"/>
              </a:rPr>
              <a:t>6. Political Climate</a:t>
            </a:r>
          </a:p>
          <a:p>
            <a:pPr marL="914400" lvl="1" indent="-514350" algn="just"/>
            <a:r>
              <a:rPr lang="en-US" sz="2000" dirty="0" smtClean="0">
                <a:latin typeface="Times New Roman" pitchFamily="18" charset="0"/>
                <a:cs typeface="Times New Roman" pitchFamily="18" charset="0"/>
              </a:rPr>
              <a:t>If there is any political instability the inducement to may be adversely affected.</a:t>
            </a:r>
          </a:p>
          <a:p>
            <a:pPr marL="914400" lvl="1" indent="-514350" algn="just"/>
            <a:r>
              <a:rPr lang="en-US" sz="2000" dirty="0" smtClean="0">
                <a:latin typeface="Times New Roman" pitchFamily="18" charset="0"/>
                <a:cs typeface="Times New Roman" pitchFamily="18" charset="0"/>
              </a:rPr>
              <a:t>On the other hand if there is political stability the investment the investment increases</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1540</Words>
  <Application>Microsoft Office PowerPoint</Application>
  <PresentationFormat>On-screen Show (4:3)</PresentationFormat>
  <Paragraphs>174</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Bell MT</vt:lpstr>
      <vt:lpstr>Calibri</vt:lpstr>
      <vt:lpstr>Times New Roman</vt:lpstr>
      <vt:lpstr>Wingdings</vt:lpstr>
      <vt:lpstr>Office Theme</vt:lpstr>
      <vt:lpstr>PowerPoint Presentation</vt:lpstr>
      <vt:lpstr>Introduction</vt:lpstr>
      <vt:lpstr>Types of Investment</vt:lpstr>
      <vt:lpstr>Gross and Net Investment</vt:lpstr>
      <vt:lpstr>Private and Public Investment</vt:lpstr>
      <vt:lpstr>Autonomous Investment</vt:lpstr>
      <vt:lpstr>Induced Investment</vt:lpstr>
      <vt:lpstr>Determinant of Investment</vt:lpstr>
      <vt:lpstr>PowerPoint Presentation</vt:lpstr>
      <vt:lpstr>The Financial Theory of Investment</vt:lpstr>
      <vt:lpstr>PowerPoint Presentation</vt:lpstr>
      <vt:lpstr>PowerPoint Presentation</vt:lpstr>
      <vt:lpstr>Assumptions</vt:lpstr>
      <vt:lpstr>PowerPoint Presentation</vt:lpstr>
      <vt:lpstr>PowerPoint Presentation</vt:lpstr>
      <vt:lpstr>PowerPoint Presentation</vt:lpstr>
      <vt:lpstr>PowerPoint Presentation</vt:lpstr>
      <vt:lpstr>Saving – Investment Theory</vt:lpstr>
      <vt:lpstr>Classical View / Thought</vt:lpstr>
      <vt:lpstr>PowerPoint Presentation</vt:lpstr>
      <vt:lpstr>Effect on Price:</vt:lpstr>
      <vt:lpstr>Keynesian View/ Thought </vt:lpstr>
      <vt:lpstr>PowerPoint Presentation</vt:lpstr>
      <vt:lpstr>Summary</vt:lpstr>
      <vt:lpstr>Why CIT?  Capital Investment Theory</vt:lpstr>
      <vt:lpstr>Capital Investment Theory</vt:lpstr>
      <vt:lpstr>Net Present Value</vt:lpstr>
      <vt:lpstr>Internal Rate of Return   </vt:lpstr>
      <vt:lpstr>Payback Period</vt:lpstr>
      <vt:lpstr>Shortcoming of CIT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Waqar Ahmad</cp:lastModifiedBy>
  <cp:revision>37</cp:revision>
  <dcterms:created xsi:type="dcterms:W3CDTF">2006-08-16T00:00:00Z</dcterms:created>
  <dcterms:modified xsi:type="dcterms:W3CDTF">2019-03-26T06:23:56Z</dcterms:modified>
</cp:coreProperties>
</file>