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2" r:id="rId1"/>
  </p:sldMasterIdLst>
  <p:sldIdLst>
    <p:sldId id="256" r:id="rId2"/>
    <p:sldId id="312" r:id="rId3"/>
    <p:sldId id="323" r:id="rId4"/>
    <p:sldId id="313" r:id="rId5"/>
    <p:sldId id="324" r:id="rId6"/>
    <p:sldId id="314" r:id="rId7"/>
    <p:sldId id="315" r:id="rId8"/>
    <p:sldId id="316" r:id="rId9"/>
    <p:sldId id="325" r:id="rId10"/>
    <p:sldId id="318" r:id="rId11"/>
    <p:sldId id="322" r:id="rId12"/>
    <p:sldId id="319"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15FB1BA8-BF65-4ADB-895F-8AA96830E354}">
          <p14:sldIdLst>
            <p14:sldId id="256"/>
            <p14:sldId id="312"/>
            <p14:sldId id="323"/>
            <p14:sldId id="313"/>
            <p14:sldId id="324"/>
            <p14:sldId id="314"/>
            <p14:sldId id="315"/>
            <p14:sldId id="316"/>
            <p14:sldId id="325"/>
            <p14:sldId id="318"/>
            <p14:sldId id="322"/>
            <p14:sldId id="319"/>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0" d="100"/>
          <a:sy n="70" d="100"/>
        </p:scale>
        <p:origin x="714" y="84"/>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27D38B09-1D5E-4394-B371-40212A9C1B67}" type="datetimeFigureOut">
              <a:rPr lang="en-US" smtClean="0"/>
              <a:t>4/1/2019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561156-8800-4E17-97C7-E84D72C58878}" type="slidenum">
              <a:rPr lang="en-US" smtClean="0"/>
              <a:t>‹#›</a:t>
            </a:fld>
            <a:endParaRPr lang="en-US"/>
          </a:p>
        </p:txBody>
      </p:sp>
    </p:spTree>
    <p:extLst>
      <p:ext uri="{BB962C8B-B14F-4D97-AF65-F5344CB8AC3E}">
        <p14:creationId xmlns:p14="http://schemas.microsoft.com/office/powerpoint/2010/main" val="999756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7D38B09-1D5E-4394-B371-40212A9C1B67}" type="datetimeFigureOut">
              <a:rPr lang="en-US" smtClean="0"/>
              <a:t>4/1/2019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561156-8800-4E17-97C7-E84D72C58878}" type="slidenum">
              <a:rPr lang="en-US" smtClean="0"/>
              <a:t>‹#›</a:t>
            </a:fld>
            <a:endParaRPr lang="en-US"/>
          </a:p>
        </p:txBody>
      </p:sp>
    </p:spTree>
    <p:extLst>
      <p:ext uri="{BB962C8B-B14F-4D97-AF65-F5344CB8AC3E}">
        <p14:creationId xmlns:p14="http://schemas.microsoft.com/office/powerpoint/2010/main" val="34393533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7D38B09-1D5E-4394-B371-40212A9C1B67}" type="datetimeFigureOut">
              <a:rPr lang="en-US" smtClean="0"/>
              <a:t>4/1/2019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561156-8800-4E17-97C7-E84D72C58878}" type="slidenum">
              <a:rPr lang="en-US" smtClean="0"/>
              <a:t>‹#›</a:t>
            </a:fld>
            <a:endParaRPr lang="en-US"/>
          </a:p>
        </p:txBody>
      </p:sp>
    </p:spTree>
    <p:extLst>
      <p:ext uri="{BB962C8B-B14F-4D97-AF65-F5344CB8AC3E}">
        <p14:creationId xmlns:p14="http://schemas.microsoft.com/office/powerpoint/2010/main" val="20480893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smtClean="0"/>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smtClean="0"/>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7D38B09-1D5E-4394-B371-40212A9C1B67}" type="datetimeFigureOut">
              <a:rPr lang="en-US" smtClean="0"/>
              <a:t>4/1/2019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561156-8800-4E17-97C7-E84D72C58878}" type="slidenum">
              <a:rPr lang="en-US" smtClean="0"/>
              <a:t>‹#›</a:t>
            </a:fld>
            <a:endParaRPr lang="en-US"/>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203389861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7D38B09-1D5E-4394-B371-40212A9C1B67}" type="datetimeFigureOut">
              <a:rPr lang="en-US" smtClean="0"/>
              <a:t>4/1/2019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561156-8800-4E17-97C7-E84D72C58878}" type="slidenum">
              <a:rPr lang="en-US" smtClean="0"/>
              <a:t>‹#›</a:t>
            </a:fld>
            <a:endParaRPr lang="en-US"/>
          </a:p>
        </p:txBody>
      </p:sp>
    </p:spTree>
    <p:extLst>
      <p:ext uri="{BB962C8B-B14F-4D97-AF65-F5344CB8AC3E}">
        <p14:creationId xmlns:p14="http://schemas.microsoft.com/office/powerpoint/2010/main" val="229082269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27D38B09-1D5E-4394-B371-40212A9C1B67}" type="datetimeFigureOut">
              <a:rPr lang="en-US" smtClean="0"/>
              <a:t>4/1/2019</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561156-8800-4E17-97C7-E84D72C58878}" type="slidenum">
              <a:rPr lang="en-US" smtClean="0"/>
              <a:t>‹#›</a:t>
            </a:fld>
            <a:endParaRPr lang="en-US"/>
          </a:p>
        </p:txBody>
      </p:sp>
    </p:spTree>
    <p:extLst>
      <p:ext uri="{BB962C8B-B14F-4D97-AF65-F5344CB8AC3E}">
        <p14:creationId xmlns:p14="http://schemas.microsoft.com/office/powerpoint/2010/main" val="157141880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27D38B09-1D5E-4394-B371-40212A9C1B67}" type="datetimeFigureOut">
              <a:rPr lang="en-US" smtClean="0"/>
              <a:t>4/1/2019</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561156-8800-4E17-97C7-E84D72C58878}" type="slidenum">
              <a:rPr lang="en-US" smtClean="0"/>
              <a:t>‹#›</a:t>
            </a:fld>
            <a:endParaRPr lang="en-US"/>
          </a:p>
        </p:txBody>
      </p:sp>
    </p:spTree>
    <p:extLst>
      <p:ext uri="{BB962C8B-B14F-4D97-AF65-F5344CB8AC3E}">
        <p14:creationId xmlns:p14="http://schemas.microsoft.com/office/powerpoint/2010/main" val="36305840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7D38B09-1D5E-4394-B371-40212A9C1B67}" type="datetimeFigureOut">
              <a:rPr lang="en-US" smtClean="0"/>
              <a:t>4/1/2019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561156-8800-4E17-97C7-E84D72C58878}" type="slidenum">
              <a:rPr lang="en-US" smtClean="0"/>
              <a:t>‹#›</a:t>
            </a:fld>
            <a:endParaRPr lang="en-US"/>
          </a:p>
        </p:txBody>
      </p:sp>
    </p:spTree>
    <p:extLst>
      <p:ext uri="{BB962C8B-B14F-4D97-AF65-F5344CB8AC3E}">
        <p14:creationId xmlns:p14="http://schemas.microsoft.com/office/powerpoint/2010/main" val="14822423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7D38B09-1D5E-4394-B371-40212A9C1B67}" type="datetimeFigureOut">
              <a:rPr lang="en-US" smtClean="0"/>
              <a:t>4/1/2019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561156-8800-4E17-97C7-E84D72C58878}" type="slidenum">
              <a:rPr lang="en-US" smtClean="0"/>
              <a:t>‹#›</a:t>
            </a:fld>
            <a:endParaRPr lang="en-US"/>
          </a:p>
        </p:txBody>
      </p:sp>
    </p:spTree>
    <p:extLst>
      <p:ext uri="{BB962C8B-B14F-4D97-AF65-F5344CB8AC3E}">
        <p14:creationId xmlns:p14="http://schemas.microsoft.com/office/powerpoint/2010/main" val="23194904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p>
            <a:fld id="{27D38B09-1D5E-4394-B371-40212A9C1B67}" type="datetimeFigureOut">
              <a:rPr lang="en-US" smtClean="0"/>
              <a:t>4/1/2019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561156-8800-4E17-97C7-E84D72C58878}" type="slidenum">
              <a:rPr lang="en-US" smtClean="0"/>
              <a:t>‹#›</a:t>
            </a:fld>
            <a:endParaRPr lang="en-US"/>
          </a:p>
        </p:txBody>
      </p:sp>
    </p:spTree>
    <p:extLst>
      <p:ext uri="{BB962C8B-B14F-4D97-AF65-F5344CB8AC3E}">
        <p14:creationId xmlns:p14="http://schemas.microsoft.com/office/powerpoint/2010/main" val="15793561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7D38B09-1D5E-4394-B371-40212A9C1B67}" type="datetimeFigureOut">
              <a:rPr lang="en-US" smtClean="0"/>
              <a:t>4/1/2019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561156-8800-4E17-97C7-E84D72C58878}" type="slidenum">
              <a:rPr lang="en-US" smtClean="0"/>
              <a:t>‹#›</a:t>
            </a:fld>
            <a:endParaRPr lang="en-US"/>
          </a:p>
        </p:txBody>
      </p:sp>
    </p:spTree>
    <p:extLst>
      <p:ext uri="{BB962C8B-B14F-4D97-AF65-F5344CB8AC3E}">
        <p14:creationId xmlns:p14="http://schemas.microsoft.com/office/powerpoint/2010/main" val="22358218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7D38B09-1D5E-4394-B371-40212A9C1B67}" type="datetimeFigureOut">
              <a:rPr lang="en-US" smtClean="0"/>
              <a:t>4/1/2019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561156-8800-4E17-97C7-E84D72C58878}" type="slidenum">
              <a:rPr lang="en-US" smtClean="0"/>
              <a:t>‹#›</a:t>
            </a:fld>
            <a:endParaRPr lang="en-US"/>
          </a:p>
        </p:txBody>
      </p:sp>
    </p:spTree>
    <p:extLst>
      <p:ext uri="{BB962C8B-B14F-4D97-AF65-F5344CB8AC3E}">
        <p14:creationId xmlns:p14="http://schemas.microsoft.com/office/powerpoint/2010/main" val="22367990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7D38B09-1D5E-4394-B371-40212A9C1B67}" type="datetimeFigureOut">
              <a:rPr lang="en-US" smtClean="0"/>
              <a:t>4/1/2019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1561156-8800-4E17-97C7-E84D72C58878}" type="slidenum">
              <a:rPr lang="en-US" smtClean="0"/>
              <a:t>‹#›</a:t>
            </a:fld>
            <a:endParaRPr lang="en-US"/>
          </a:p>
        </p:txBody>
      </p:sp>
    </p:spTree>
    <p:extLst>
      <p:ext uri="{BB962C8B-B14F-4D97-AF65-F5344CB8AC3E}">
        <p14:creationId xmlns:p14="http://schemas.microsoft.com/office/powerpoint/2010/main" val="32313605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27D38B09-1D5E-4394-B371-40212A9C1B67}" type="datetimeFigureOut">
              <a:rPr lang="en-US" smtClean="0"/>
              <a:t>4/1/2019</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71561156-8800-4E17-97C7-E84D72C58878}" type="slidenum">
              <a:rPr lang="en-US" smtClean="0"/>
              <a:t>‹#›</a:t>
            </a:fld>
            <a:endParaRPr lang="en-US"/>
          </a:p>
        </p:txBody>
      </p:sp>
    </p:spTree>
    <p:extLst>
      <p:ext uri="{BB962C8B-B14F-4D97-AF65-F5344CB8AC3E}">
        <p14:creationId xmlns:p14="http://schemas.microsoft.com/office/powerpoint/2010/main" val="13432698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27D38B09-1D5E-4394-B371-40212A9C1B67}" type="datetimeFigureOut">
              <a:rPr lang="en-US" smtClean="0"/>
              <a:t>4/1/2019</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71561156-8800-4E17-97C7-E84D72C58878}" type="slidenum">
              <a:rPr lang="en-US" smtClean="0"/>
              <a:t>‹#›</a:t>
            </a:fld>
            <a:endParaRPr lang="en-US"/>
          </a:p>
        </p:txBody>
      </p:sp>
    </p:spTree>
    <p:extLst>
      <p:ext uri="{BB962C8B-B14F-4D97-AF65-F5344CB8AC3E}">
        <p14:creationId xmlns:p14="http://schemas.microsoft.com/office/powerpoint/2010/main" val="8853385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p:txBody>
          <a:bodyPr/>
          <a:lstStyle/>
          <a:p>
            <a:fld id="{27D38B09-1D5E-4394-B371-40212A9C1B67}" type="datetimeFigureOut">
              <a:rPr lang="en-US" smtClean="0"/>
              <a:t>4/1/2019</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71561156-8800-4E17-97C7-E84D72C58878}" type="slidenum">
              <a:rPr lang="en-US" smtClean="0"/>
              <a:t>‹#›</a:t>
            </a:fld>
            <a:endParaRPr lang="en-US"/>
          </a:p>
        </p:txBody>
      </p:sp>
    </p:spTree>
    <p:extLst>
      <p:ext uri="{BB962C8B-B14F-4D97-AF65-F5344CB8AC3E}">
        <p14:creationId xmlns:p14="http://schemas.microsoft.com/office/powerpoint/2010/main" val="1415624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7D38B09-1D5E-4394-B371-40212A9C1B67}" type="datetimeFigureOut">
              <a:rPr lang="en-US" smtClean="0"/>
              <a:t>4/1/2019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561156-8800-4E17-97C7-E84D72C58878}" type="slidenum">
              <a:rPr lang="en-US" smtClean="0"/>
              <a:t>‹#›</a:t>
            </a:fld>
            <a:endParaRPr lang="en-US"/>
          </a:p>
        </p:txBody>
      </p:sp>
    </p:spTree>
    <p:extLst>
      <p:ext uri="{BB962C8B-B14F-4D97-AF65-F5344CB8AC3E}">
        <p14:creationId xmlns:p14="http://schemas.microsoft.com/office/powerpoint/2010/main" val="1839392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27D38B09-1D5E-4394-B371-40212A9C1B67}" type="datetimeFigureOut">
              <a:rPr lang="en-US" smtClean="0"/>
              <a:t>4/1/2019</a:t>
            </a:fld>
            <a:endParaRPr lang="en-US"/>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71561156-8800-4E17-97C7-E84D72C58878}" type="slidenum">
              <a:rPr lang="en-US" smtClean="0"/>
              <a:t>‹#›</a:t>
            </a:fld>
            <a:endParaRPr lang="en-US"/>
          </a:p>
        </p:txBody>
      </p:sp>
    </p:spTree>
    <p:extLst>
      <p:ext uri="{BB962C8B-B14F-4D97-AF65-F5344CB8AC3E}">
        <p14:creationId xmlns:p14="http://schemas.microsoft.com/office/powerpoint/2010/main" val="3728939270"/>
      </p:ext>
    </p:extLst>
  </p:cSld>
  <p:clrMap bg1="dk1" tx1="lt1" bg2="dk2" tx2="lt2" accent1="accent1" accent2="accent2" accent3="accent3" accent4="accent4" accent5="accent5" accent6="accent6" hlink="hlink" folHlink="folHlink"/>
  <p:sldLayoutIdLst>
    <p:sldLayoutId id="2147483703" r:id="rId1"/>
    <p:sldLayoutId id="2147483704" r:id="rId2"/>
    <p:sldLayoutId id="2147483705" r:id="rId3"/>
    <p:sldLayoutId id="2147483706" r:id="rId4"/>
    <p:sldLayoutId id="2147483707" r:id="rId5"/>
    <p:sldLayoutId id="2147483708" r:id="rId6"/>
    <p:sldLayoutId id="2147483709" r:id="rId7"/>
    <p:sldLayoutId id="2147483710" r:id="rId8"/>
    <p:sldLayoutId id="2147483711" r:id="rId9"/>
    <p:sldLayoutId id="2147483712" r:id="rId10"/>
    <p:sldLayoutId id="2147483713" r:id="rId11"/>
    <p:sldLayoutId id="2147483714" r:id="rId12"/>
    <p:sldLayoutId id="2147483715" r:id="rId13"/>
    <p:sldLayoutId id="2147483716" r:id="rId14"/>
    <p:sldLayoutId id="2147483717" r:id="rId15"/>
    <p:sldLayoutId id="2147483718" r:id="rId16"/>
    <p:sldLayoutId id="2147483719"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28466" y="1072548"/>
            <a:ext cx="9144000" cy="2939894"/>
          </a:xfrm>
        </p:spPr>
        <p:txBody>
          <a:bodyPr>
            <a:normAutofit fontScale="90000"/>
          </a:bodyPr>
          <a:lstStyle/>
          <a:p>
            <a:pPr algn="ctr"/>
            <a:r>
              <a:rPr lang="en-US" sz="4000" b="1" dirty="0" smtClean="0">
                <a:latin typeface="Times New Roman" panose="02020603050405020304" pitchFamily="18" charset="0"/>
                <a:cs typeface="Times New Roman" panose="02020603050405020304" pitchFamily="18" charset="0"/>
              </a:rPr>
              <a:t/>
            </a:r>
            <a:br>
              <a:rPr lang="en-US" sz="4000" b="1" dirty="0" smtClean="0">
                <a:latin typeface="Times New Roman" panose="02020603050405020304" pitchFamily="18" charset="0"/>
                <a:cs typeface="Times New Roman" panose="02020603050405020304" pitchFamily="18" charset="0"/>
              </a:rPr>
            </a:br>
            <a:r>
              <a:rPr lang="en-US" sz="4000" b="1" dirty="0">
                <a:latin typeface="Times New Roman" panose="02020603050405020304" pitchFamily="18" charset="0"/>
                <a:cs typeface="Times New Roman" panose="02020603050405020304" pitchFamily="18" charset="0"/>
              </a:rPr>
              <a:t/>
            </a:r>
            <a:br>
              <a:rPr lang="en-US" sz="4000" b="1" dirty="0">
                <a:latin typeface="Times New Roman" panose="02020603050405020304" pitchFamily="18" charset="0"/>
                <a:cs typeface="Times New Roman" panose="02020603050405020304" pitchFamily="18" charset="0"/>
              </a:rPr>
            </a:br>
            <a:r>
              <a:rPr lang="en-US" sz="4000" b="1" dirty="0" smtClean="0">
                <a:latin typeface="Times New Roman" panose="02020603050405020304" pitchFamily="18" charset="0"/>
                <a:cs typeface="Times New Roman" panose="02020603050405020304" pitchFamily="18" charset="0"/>
              </a:rPr>
              <a:t/>
            </a:r>
            <a:br>
              <a:rPr lang="en-US" sz="4000" b="1" dirty="0" smtClean="0">
                <a:latin typeface="Times New Roman" panose="02020603050405020304" pitchFamily="18" charset="0"/>
                <a:cs typeface="Times New Roman" panose="02020603050405020304" pitchFamily="18" charset="0"/>
              </a:rPr>
            </a:br>
            <a:r>
              <a:rPr lang="en-US" sz="4000" b="1" dirty="0" err="1" smtClean="0">
                <a:latin typeface="Times New Roman" panose="02020603050405020304" pitchFamily="18" charset="0"/>
                <a:cs typeface="Times New Roman" panose="02020603050405020304" pitchFamily="18" charset="0"/>
              </a:rPr>
              <a:t>Tishk</a:t>
            </a:r>
            <a:r>
              <a:rPr lang="en-US" sz="4000" b="1" dirty="0" smtClean="0">
                <a:latin typeface="Times New Roman" panose="02020603050405020304" pitchFamily="18" charset="0"/>
                <a:cs typeface="Times New Roman" panose="02020603050405020304" pitchFamily="18" charset="0"/>
              </a:rPr>
              <a:t> International University</a:t>
            </a:r>
            <a:r>
              <a:rPr lang="en-US" sz="4000" dirty="0" smtClean="0">
                <a:latin typeface="Times New Roman" panose="02020603050405020304" pitchFamily="18" charset="0"/>
                <a:cs typeface="Times New Roman" panose="02020603050405020304" pitchFamily="18" charset="0"/>
              </a:rPr>
              <a:t/>
            </a:r>
            <a:br>
              <a:rPr lang="en-US" sz="4000" dirty="0" smtClean="0">
                <a:latin typeface="Times New Roman" panose="02020603050405020304" pitchFamily="18" charset="0"/>
                <a:cs typeface="Times New Roman" panose="02020603050405020304" pitchFamily="18" charset="0"/>
              </a:rPr>
            </a:br>
            <a:r>
              <a:rPr lang="en-US" sz="4000" b="1" dirty="0" smtClean="0">
                <a:latin typeface="Arial Narrow" panose="020B0606020202030204" pitchFamily="34" charset="0"/>
              </a:rPr>
              <a:t>Dept. IRD</a:t>
            </a:r>
            <a:br>
              <a:rPr lang="en-US" sz="4000" b="1" dirty="0" smtClean="0">
                <a:latin typeface="Arial Narrow" panose="020B0606020202030204" pitchFamily="34" charset="0"/>
              </a:rPr>
            </a:br>
            <a:r>
              <a:rPr lang="en-US" sz="4400" b="1" dirty="0" smtClean="0">
                <a:latin typeface="Arial Black" panose="020B0A04020102020204" pitchFamily="34" charset="0"/>
              </a:rPr>
              <a:t>International </a:t>
            </a:r>
            <a:br>
              <a:rPr lang="en-US" sz="4400" b="1" dirty="0" smtClean="0">
                <a:latin typeface="Arial Black" panose="020B0A04020102020204" pitchFamily="34" charset="0"/>
              </a:rPr>
            </a:br>
            <a:r>
              <a:rPr lang="en-US" sz="4400" b="1" dirty="0" smtClean="0">
                <a:latin typeface="Arial Black" panose="020B0A04020102020204" pitchFamily="34" charset="0"/>
              </a:rPr>
              <a:t>Negotiation and Mediation </a:t>
            </a:r>
            <a:r>
              <a:rPr lang="en-US" sz="4400" dirty="0" smtClean="0"/>
              <a:t/>
            </a:r>
            <a:br>
              <a:rPr lang="en-US" sz="4400" dirty="0" smtClean="0"/>
            </a:br>
            <a:r>
              <a:rPr lang="en-US" dirty="0" smtClean="0"/>
              <a:t>Code: IRD 402</a:t>
            </a:r>
            <a:endParaRPr lang="en-US" dirty="0"/>
          </a:p>
        </p:txBody>
      </p:sp>
      <p:sp>
        <p:nvSpPr>
          <p:cNvPr id="3" name="Subtitle 2"/>
          <p:cNvSpPr>
            <a:spLocks noGrp="1"/>
          </p:cNvSpPr>
          <p:nvPr>
            <p:ph type="subTitle" idx="1"/>
          </p:nvPr>
        </p:nvSpPr>
        <p:spPr>
          <a:xfrm>
            <a:off x="1756013" y="4012442"/>
            <a:ext cx="9144000" cy="2845558"/>
          </a:xfrm>
        </p:spPr>
        <p:txBody>
          <a:bodyPr>
            <a:noAutofit/>
          </a:bodyPr>
          <a:lstStyle/>
          <a:p>
            <a:pPr algn="ctr"/>
            <a:r>
              <a:rPr lang="en-US" sz="2800" b="1" dirty="0" smtClean="0">
                <a:latin typeface="Times New Roman" panose="02020603050405020304" pitchFamily="18" charset="0"/>
                <a:cs typeface="Times New Roman" panose="02020603050405020304" pitchFamily="18" charset="0"/>
              </a:rPr>
              <a:t>Week 4: </a:t>
            </a:r>
            <a:endParaRPr lang="en-US" sz="2800" b="1" dirty="0" smtClean="0">
              <a:latin typeface="Times New Roman" panose="02020603050405020304" pitchFamily="18" charset="0"/>
              <a:cs typeface="Times New Roman" panose="02020603050405020304" pitchFamily="18" charset="0"/>
            </a:endParaRPr>
          </a:p>
          <a:p>
            <a:pPr algn="ctr"/>
            <a:r>
              <a:rPr lang="en-US" sz="2800" b="1" dirty="0" smtClean="0">
                <a:latin typeface="Times New Roman" panose="02020603050405020304" pitchFamily="18" charset="0"/>
                <a:cs typeface="Times New Roman" panose="02020603050405020304" pitchFamily="18" charset="0"/>
              </a:rPr>
              <a:t>negotiation: forms and models</a:t>
            </a:r>
          </a:p>
          <a:p>
            <a:pPr algn="ctr"/>
            <a:r>
              <a:rPr lang="en-US" sz="2800" b="1" dirty="0" smtClean="0">
                <a:latin typeface="Times New Roman" panose="02020603050405020304" pitchFamily="18" charset="0"/>
                <a:cs typeface="Times New Roman" panose="02020603050405020304" pitchFamily="18" charset="0"/>
              </a:rPr>
              <a:t>Educator</a:t>
            </a:r>
          </a:p>
          <a:p>
            <a:pPr algn="ctr"/>
            <a:r>
              <a:rPr lang="en-US" sz="2800" b="1" dirty="0" smtClean="0">
                <a:latin typeface="Times New Roman" panose="02020603050405020304" pitchFamily="18" charset="0"/>
                <a:cs typeface="Times New Roman" panose="02020603050405020304" pitchFamily="18" charset="0"/>
              </a:rPr>
              <a:t>Dr Neville D’Cunha</a:t>
            </a:r>
          </a:p>
          <a:p>
            <a:pPr algn="ctr"/>
            <a:r>
              <a:rPr lang="en-US" sz="2800" b="1" dirty="0" smtClean="0">
                <a:latin typeface="Times New Roman" panose="02020603050405020304" pitchFamily="18" charset="0"/>
                <a:cs typeface="Times New Roman" panose="02020603050405020304" pitchFamily="18" charset="0"/>
              </a:rPr>
              <a:t>Professor of IRD</a:t>
            </a:r>
            <a:endParaRPr lang="en-US" sz="2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3206383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5370" y="-71439"/>
            <a:ext cx="10515600" cy="848679"/>
          </a:xfrm>
        </p:spPr>
        <p:txBody>
          <a:bodyPr>
            <a:normAutofit/>
          </a:bodyPr>
          <a:lstStyle/>
          <a:p>
            <a:pPr algn="ctr"/>
            <a:r>
              <a:rPr lang="en-US" dirty="0" smtClean="0">
                <a:latin typeface="Times New Roman" panose="02020603050405020304" pitchFamily="18" charset="0"/>
                <a:cs typeface="Times New Roman" panose="02020603050405020304" pitchFamily="18" charset="0"/>
              </a:rPr>
              <a:t>IRD 402: INM</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0" y="0"/>
            <a:ext cx="12192000" cy="6761783"/>
          </a:xfrm>
        </p:spPr>
        <p:txBody>
          <a:bodyPr>
            <a:normAutofit fontScale="25000" lnSpcReduction="20000"/>
          </a:bodyPr>
          <a:lstStyle/>
          <a:p>
            <a:pPr marL="0" indent="0" algn="ctr">
              <a:buNone/>
            </a:pPr>
            <a:endParaRPr lang="en-GB" sz="2800" dirty="0" smtClean="0">
              <a:latin typeface="Times New Roman" panose="02020603050405020304" pitchFamily="18" charset="0"/>
              <a:cs typeface="Times New Roman" panose="02020603050405020304" pitchFamily="18" charset="0"/>
            </a:endParaRPr>
          </a:p>
          <a:p>
            <a:pPr marL="0" indent="0" algn="ctr">
              <a:buNone/>
            </a:pPr>
            <a:endParaRPr lang="en-GB" sz="2800" dirty="0" smtClean="0">
              <a:latin typeface="Times New Roman" panose="02020603050405020304" pitchFamily="18" charset="0"/>
              <a:cs typeface="Times New Roman" panose="02020603050405020304" pitchFamily="18" charset="0"/>
            </a:endParaRPr>
          </a:p>
          <a:p>
            <a:pPr marL="0" indent="0" algn="ctr">
              <a:buNone/>
            </a:pPr>
            <a:endParaRPr lang="en-GB" sz="2800" dirty="0">
              <a:latin typeface="Times New Roman" panose="02020603050405020304" pitchFamily="18" charset="0"/>
              <a:cs typeface="Times New Roman" panose="02020603050405020304" pitchFamily="18" charset="0"/>
            </a:endParaRPr>
          </a:p>
          <a:p>
            <a:pPr marL="0" indent="0" algn="ctr">
              <a:buNone/>
            </a:pPr>
            <a:r>
              <a:rPr lang="en-GB" sz="11100" b="1" dirty="0" smtClean="0">
                <a:latin typeface="Times New Roman" panose="02020603050405020304" pitchFamily="18" charset="0"/>
                <a:cs typeface="Times New Roman" panose="02020603050405020304" pitchFamily="18" charset="0"/>
              </a:rPr>
              <a:t>Some </a:t>
            </a:r>
            <a:r>
              <a:rPr lang="en-GB" sz="11100" b="1" dirty="0">
                <a:latin typeface="Times New Roman" panose="02020603050405020304" pitchFamily="18" charset="0"/>
                <a:cs typeface="Times New Roman" panose="02020603050405020304" pitchFamily="18" charset="0"/>
              </a:rPr>
              <a:t>Types of Negotiators </a:t>
            </a:r>
          </a:p>
          <a:p>
            <a:pPr marL="0" indent="0" algn="ctr">
              <a:buNone/>
            </a:pPr>
            <a:r>
              <a:rPr lang="en-GB" sz="9800" b="1" dirty="0" smtClean="0">
                <a:latin typeface="Times New Roman" panose="02020603050405020304" pitchFamily="18" charset="0"/>
                <a:cs typeface="Times New Roman" panose="02020603050405020304" pitchFamily="18" charset="0"/>
              </a:rPr>
              <a:t>1. THE AGGRESSIVE </a:t>
            </a:r>
          </a:p>
          <a:p>
            <a:pPr marL="0" indent="0" algn="just">
              <a:buNone/>
            </a:pPr>
            <a:r>
              <a:rPr lang="en-GB" sz="9600" dirty="0" smtClean="0">
                <a:latin typeface="Times New Roman" panose="02020603050405020304" pitchFamily="18" charset="0"/>
                <a:cs typeface="Times New Roman" panose="02020603050405020304" pitchFamily="18" charset="0"/>
              </a:rPr>
              <a:t>opener </a:t>
            </a:r>
            <a:r>
              <a:rPr lang="en-GB" sz="9600" dirty="0">
                <a:latin typeface="Times New Roman" panose="02020603050405020304" pitchFamily="18" charset="0"/>
                <a:cs typeface="Times New Roman" panose="02020603050405020304" pitchFamily="18" charset="0"/>
              </a:rPr>
              <a:t>negotiator unsettle the other side by making cutting remarks about their previous performance, </a:t>
            </a:r>
            <a:r>
              <a:rPr lang="en-GB" sz="9600" dirty="0" smtClean="0">
                <a:latin typeface="Times New Roman" panose="02020603050405020304" pitchFamily="18" charset="0"/>
                <a:cs typeface="Times New Roman" panose="02020603050405020304" pitchFamily="18" charset="0"/>
              </a:rPr>
              <a:t>unreasonabless</a:t>
            </a:r>
            <a:r>
              <a:rPr lang="en-GB" sz="9600" dirty="0">
                <a:latin typeface="Times New Roman" panose="02020603050405020304" pitchFamily="18" charset="0"/>
                <a:cs typeface="Times New Roman" panose="02020603050405020304" pitchFamily="18" charset="0"/>
              </a:rPr>
              <a:t>, or anything that can imply the opponent is worth little </a:t>
            </a:r>
          </a:p>
          <a:p>
            <a:pPr marL="0" indent="0" algn="ctr">
              <a:buNone/>
            </a:pPr>
            <a:r>
              <a:rPr lang="en-GB" sz="9600" b="1" dirty="0" smtClean="0">
                <a:latin typeface="Times New Roman" panose="02020603050405020304" pitchFamily="18" charset="0"/>
                <a:cs typeface="Times New Roman" panose="02020603050405020304" pitchFamily="18" charset="0"/>
              </a:rPr>
              <a:t>2. THE LONG PAUSER </a:t>
            </a:r>
          </a:p>
          <a:p>
            <a:pPr marL="0" indent="0" algn="just">
              <a:buNone/>
            </a:pPr>
            <a:r>
              <a:rPr lang="en-GB" sz="9600" dirty="0" smtClean="0">
                <a:latin typeface="Times New Roman" panose="02020603050405020304" pitchFamily="18" charset="0"/>
                <a:cs typeface="Times New Roman" panose="02020603050405020304" pitchFamily="18" charset="0"/>
              </a:rPr>
              <a:t>list to the other side but don't answer immediately; appear to give it considerable thought with long silences; hope the </a:t>
            </a:r>
            <a:r>
              <a:rPr lang="en-GB" sz="9600" dirty="0">
                <a:latin typeface="Times New Roman" panose="02020603050405020304" pitchFamily="18" charset="0"/>
                <a:cs typeface="Times New Roman" panose="02020603050405020304" pitchFamily="18" charset="0"/>
              </a:rPr>
              <a:t>silence will get the other side to reveal information you need </a:t>
            </a:r>
          </a:p>
          <a:p>
            <a:pPr marL="0" indent="0" algn="ctr">
              <a:buNone/>
            </a:pPr>
            <a:r>
              <a:rPr lang="en-GB" sz="11200" b="1" dirty="0" smtClean="0">
                <a:latin typeface="Times New Roman" panose="02020603050405020304" pitchFamily="18" charset="0"/>
                <a:cs typeface="Times New Roman" panose="02020603050405020304" pitchFamily="18" charset="0"/>
              </a:rPr>
              <a:t>3. THE MOCKING NEGOTIATOR </a:t>
            </a:r>
          </a:p>
          <a:p>
            <a:pPr marL="0" indent="0" algn="just">
              <a:buNone/>
            </a:pPr>
            <a:r>
              <a:rPr lang="en-GB" sz="8000" dirty="0" smtClean="0">
                <a:latin typeface="Times New Roman" panose="02020603050405020304" pitchFamily="18" charset="0"/>
                <a:cs typeface="Times New Roman" panose="02020603050405020304" pitchFamily="18" charset="0"/>
              </a:rPr>
              <a:t>mock </a:t>
            </a:r>
            <a:r>
              <a:rPr lang="en-GB" sz="8000" dirty="0">
                <a:latin typeface="Times New Roman" panose="02020603050405020304" pitchFamily="18" charset="0"/>
                <a:cs typeface="Times New Roman" panose="02020603050405020304" pitchFamily="18" charset="0"/>
              </a:rPr>
              <a:t>and sneer your opposition's proposals to get the other side so upset that they will say something they may regret later </a:t>
            </a:r>
          </a:p>
          <a:p>
            <a:pPr marL="0" indent="0" algn="ctr">
              <a:buNone/>
            </a:pPr>
            <a:r>
              <a:rPr lang="en-GB" sz="14400" b="1" dirty="0" smtClean="0">
                <a:latin typeface="Times New Roman" panose="02020603050405020304" pitchFamily="18" charset="0"/>
                <a:cs typeface="Times New Roman" panose="02020603050405020304" pitchFamily="18" charset="0"/>
              </a:rPr>
              <a:t>4. THE INTERROGATOR </a:t>
            </a:r>
          </a:p>
          <a:p>
            <a:pPr marL="0" indent="0" algn="just">
              <a:buNone/>
            </a:pPr>
            <a:r>
              <a:rPr lang="en-GB" sz="9600" dirty="0" smtClean="0">
                <a:latin typeface="Times New Roman" panose="02020603050405020304" pitchFamily="18" charset="0"/>
                <a:cs typeface="Times New Roman" panose="02020603050405020304" pitchFamily="18" charset="0"/>
              </a:rPr>
              <a:t>meet </a:t>
            </a:r>
            <a:r>
              <a:rPr lang="en-GB" sz="9600" dirty="0">
                <a:latin typeface="Times New Roman" panose="02020603050405020304" pitchFamily="18" charset="0"/>
                <a:cs typeface="Times New Roman" panose="02020603050405020304" pitchFamily="18" charset="0"/>
              </a:rPr>
              <a:t>all proposals with searching questions that will imply the opponents haven't done their homework; challenge any answers in a confronting manner and ask the opposition to explain further what they mean </a:t>
            </a:r>
          </a:p>
          <a:p>
            <a:pPr algn="just">
              <a:buFont typeface="Wingdings" panose="05000000000000000000" pitchFamily="2" charset="2"/>
              <a:buChar char="ü"/>
            </a:pPr>
            <a:endParaRPr lang="en-GB" sz="3700" dirty="0">
              <a:latin typeface="Times New Roman" panose="02020603050405020304" pitchFamily="18" charset="0"/>
              <a:cs typeface="Times New Roman" panose="02020603050405020304" pitchFamily="18" charset="0"/>
            </a:endParaRPr>
          </a:p>
          <a:p>
            <a:pPr marL="0" indent="0" algn="ctr">
              <a:buNone/>
            </a:pPr>
            <a:r>
              <a:rPr lang="en-GB" sz="3700" dirty="0">
                <a:latin typeface="Times New Roman" panose="02020603050405020304" pitchFamily="18" charset="0"/>
                <a:cs typeface="Times New Roman" panose="02020603050405020304" pitchFamily="18" charset="0"/>
              </a:rPr>
              <a:t>To</a:t>
            </a:r>
            <a:endParaRPr lang="en-GB" sz="37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652015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5370" y="-71439"/>
            <a:ext cx="10515600" cy="848679"/>
          </a:xfrm>
        </p:spPr>
        <p:txBody>
          <a:bodyPr>
            <a:normAutofit/>
          </a:bodyPr>
          <a:lstStyle/>
          <a:p>
            <a:pPr algn="ctr"/>
            <a:r>
              <a:rPr lang="en-US" dirty="0" smtClean="0">
                <a:latin typeface="Times New Roman" panose="02020603050405020304" pitchFamily="18" charset="0"/>
                <a:cs typeface="Times New Roman" panose="02020603050405020304" pitchFamily="18" charset="0"/>
              </a:rPr>
              <a:t>IRD 402: INM</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0" y="0"/>
            <a:ext cx="12192000" cy="6761783"/>
          </a:xfrm>
        </p:spPr>
        <p:txBody>
          <a:bodyPr>
            <a:normAutofit fontScale="32500" lnSpcReduction="20000"/>
          </a:bodyPr>
          <a:lstStyle/>
          <a:p>
            <a:pPr marL="0" indent="0" algn="ctr">
              <a:buNone/>
            </a:pPr>
            <a:endParaRPr lang="en-GB" sz="2800" dirty="0" smtClean="0">
              <a:latin typeface="Times New Roman" panose="02020603050405020304" pitchFamily="18" charset="0"/>
              <a:cs typeface="Times New Roman" panose="02020603050405020304" pitchFamily="18" charset="0"/>
            </a:endParaRPr>
          </a:p>
          <a:p>
            <a:pPr marL="0" indent="0" algn="ctr">
              <a:buNone/>
            </a:pPr>
            <a:endParaRPr lang="en-GB" sz="2800" dirty="0" smtClean="0">
              <a:latin typeface="Times New Roman" panose="02020603050405020304" pitchFamily="18" charset="0"/>
              <a:cs typeface="Times New Roman" panose="02020603050405020304" pitchFamily="18" charset="0"/>
            </a:endParaRPr>
          </a:p>
          <a:p>
            <a:pPr marL="0" indent="0" algn="ctr">
              <a:buNone/>
            </a:pPr>
            <a:endParaRPr lang="en-GB" sz="2800" dirty="0">
              <a:latin typeface="Times New Roman" panose="02020603050405020304" pitchFamily="18" charset="0"/>
              <a:cs typeface="Times New Roman" panose="02020603050405020304" pitchFamily="18" charset="0"/>
            </a:endParaRPr>
          </a:p>
          <a:p>
            <a:pPr marL="0" indent="0" algn="ctr">
              <a:buNone/>
            </a:pPr>
            <a:r>
              <a:rPr lang="en-GB" sz="7000" b="1" dirty="0" smtClean="0">
                <a:latin typeface="Times New Roman" panose="02020603050405020304" pitchFamily="18" charset="0"/>
                <a:cs typeface="Times New Roman" panose="02020603050405020304" pitchFamily="18" charset="0"/>
              </a:rPr>
              <a:t>Some </a:t>
            </a:r>
            <a:r>
              <a:rPr lang="en-GB" sz="7000" b="1" dirty="0">
                <a:latin typeface="Times New Roman" panose="02020603050405020304" pitchFamily="18" charset="0"/>
                <a:cs typeface="Times New Roman" panose="02020603050405020304" pitchFamily="18" charset="0"/>
              </a:rPr>
              <a:t>Types of Negotiators </a:t>
            </a:r>
          </a:p>
          <a:p>
            <a:pPr algn="just">
              <a:buFont typeface="Wingdings" panose="05000000000000000000" pitchFamily="2" charset="2"/>
              <a:buChar char="ü"/>
            </a:pPr>
            <a:endParaRPr lang="en-GB" sz="5600" dirty="0" smtClean="0">
              <a:latin typeface="Times New Roman" panose="02020603050405020304" pitchFamily="18" charset="0"/>
              <a:cs typeface="Times New Roman" panose="02020603050405020304" pitchFamily="18" charset="0"/>
            </a:endParaRPr>
          </a:p>
          <a:p>
            <a:pPr marL="0" indent="0" algn="ctr">
              <a:buNone/>
            </a:pPr>
            <a:r>
              <a:rPr lang="en-GB" sz="9800" dirty="0" smtClean="0">
                <a:latin typeface="Times New Roman" panose="02020603050405020304" pitchFamily="18" charset="0"/>
                <a:cs typeface="Times New Roman" panose="02020603050405020304" pitchFamily="18" charset="0"/>
              </a:rPr>
              <a:t>5</a:t>
            </a:r>
            <a:r>
              <a:rPr lang="en-GB" sz="7400" dirty="0" smtClean="0">
                <a:latin typeface="Times New Roman" panose="02020603050405020304" pitchFamily="18" charset="0"/>
                <a:cs typeface="Times New Roman" panose="02020603050405020304" pitchFamily="18" charset="0"/>
              </a:rPr>
              <a:t>. </a:t>
            </a:r>
            <a:r>
              <a:rPr lang="en-GB" sz="9800" dirty="0" smtClean="0">
                <a:latin typeface="Times New Roman" panose="02020603050405020304" pitchFamily="18" charset="0"/>
                <a:cs typeface="Times New Roman" panose="02020603050405020304" pitchFamily="18" charset="0"/>
              </a:rPr>
              <a:t>THE CLOAK OF REASONABLENESS </a:t>
            </a:r>
            <a:endParaRPr lang="en-GB" sz="7400" dirty="0" smtClean="0">
              <a:latin typeface="Times New Roman" panose="02020603050405020304" pitchFamily="18" charset="0"/>
              <a:cs typeface="Times New Roman" panose="02020603050405020304" pitchFamily="18" charset="0"/>
            </a:endParaRPr>
          </a:p>
          <a:p>
            <a:pPr marL="0" indent="0" algn="just">
              <a:buNone/>
            </a:pPr>
            <a:r>
              <a:rPr lang="en-GB" sz="7400" dirty="0" smtClean="0">
                <a:latin typeface="Times New Roman" panose="02020603050405020304" pitchFamily="18" charset="0"/>
                <a:cs typeface="Times New Roman" panose="02020603050405020304" pitchFamily="18" charset="0"/>
              </a:rPr>
              <a:t>appear </a:t>
            </a:r>
            <a:r>
              <a:rPr lang="en-GB" sz="7400" dirty="0">
                <a:latin typeface="Times New Roman" panose="02020603050405020304" pitchFamily="18" charset="0"/>
                <a:cs typeface="Times New Roman" panose="02020603050405020304" pitchFamily="18" charset="0"/>
              </a:rPr>
              <a:t>to be reasonable while </a:t>
            </a:r>
            <a:r>
              <a:rPr lang="en-GB" sz="7400" dirty="0" smtClean="0">
                <a:latin typeface="Times New Roman" panose="02020603050405020304" pitchFamily="18" charset="0"/>
                <a:cs typeface="Times New Roman" panose="02020603050405020304" pitchFamily="18" charset="0"/>
              </a:rPr>
              <a:t>making </a:t>
            </a:r>
            <a:r>
              <a:rPr lang="en-GB" sz="7400" dirty="0">
                <a:latin typeface="Times New Roman" panose="02020603050405020304" pitchFamily="18" charset="0"/>
                <a:cs typeface="Times New Roman" panose="02020603050405020304" pitchFamily="18" charset="0"/>
              </a:rPr>
              <a:t>impossible demands for the purpose of winning the friendship and confidence of the others </a:t>
            </a:r>
          </a:p>
          <a:p>
            <a:pPr marL="0" indent="0" algn="ctr">
              <a:buNone/>
            </a:pPr>
            <a:r>
              <a:rPr lang="en-GB" sz="9800" dirty="0" smtClean="0">
                <a:latin typeface="Times New Roman" panose="02020603050405020304" pitchFamily="18" charset="0"/>
                <a:cs typeface="Times New Roman" panose="02020603050405020304" pitchFamily="18" charset="0"/>
              </a:rPr>
              <a:t>6. </a:t>
            </a:r>
            <a:r>
              <a:rPr lang="en-GB" sz="11100" b="1" dirty="0" smtClean="0">
                <a:latin typeface="Times New Roman" panose="02020603050405020304" pitchFamily="18" charset="0"/>
                <a:cs typeface="Times New Roman" panose="02020603050405020304" pitchFamily="18" charset="0"/>
              </a:rPr>
              <a:t>DIVIDE AND CONQUER </a:t>
            </a:r>
          </a:p>
          <a:p>
            <a:pPr marL="0" indent="0" algn="just">
              <a:buNone/>
            </a:pPr>
            <a:r>
              <a:rPr lang="en-GB" sz="7400" dirty="0" smtClean="0">
                <a:latin typeface="Times New Roman" panose="02020603050405020304" pitchFamily="18" charset="0"/>
                <a:cs typeface="Times New Roman" panose="02020603050405020304" pitchFamily="18" charset="0"/>
              </a:rPr>
              <a:t>produce </a:t>
            </a:r>
            <a:r>
              <a:rPr lang="en-GB" sz="7400" dirty="0">
                <a:latin typeface="Times New Roman" panose="02020603050405020304" pitchFamily="18" charset="0"/>
                <a:cs typeface="Times New Roman" panose="02020603050405020304" pitchFamily="18" charset="0"/>
              </a:rPr>
              <a:t>dissension among opposition so they have to pay more attention to their own internal disagreements rather than the disagreements with the opposition; ally with one member of the team and try to play him or her off against the other members of the team. </a:t>
            </a:r>
          </a:p>
          <a:p>
            <a:pPr marL="0" indent="0" algn="ctr">
              <a:buNone/>
            </a:pPr>
            <a:r>
              <a:rPr lang="en-GB" sz="9800" dirty="0" smtClean="0">
                <a:latin typeface="Times New Roman" panose="02020603050405020304" pitchFamily="18" charset="0"/>
                <a:cs typeface="Times New Roman" panose="02020603050405020304" pitchFamily="18" charset="0"/>
              </a:rPr>
              <a:t>7. </a:t>
            </a:r>
            <a:r>
              <a:rPr lang="en-GB" sz="11100" b="1" dirty="0" smtClean="0">
                <a:latin typeface="Times New Roman" panose="02020603050405020304" pitchFamily="18" charset="0"/>
                <a:cs typeface="Times New Roman" panose="02020603050405020304" pitchFamily="18" charset="0"/>
              </a:rPr>
              <a:t>THE "ACT DUMB" NEGOTIATOR </a:t>
            </a:r>
          </a:p>
          <a:p>
            <a:pPr marL="0" indent="0" algn="just">
              <a:buNone/>
            </a:pPr>
            <a:r>
              <a:rPr lang="en-GB" sz="7400" dirty="0" smtClean="0">
                <a:latin typeface="Times New Roman" panose="02020603050405020304" pitchFamily="18" charset="0"/>
                <a:cs typeface="Times New Roman" panose="02020603050405020304" pitchFamily="18" charset="0"/>
              </a:rPr>
              <a:t>pretend </a:t>
            </a:r>
            <a:r>
              <a:rPr lang="en-GB" sz="7400" dirty="0">
                <a:latin typeface="Times New Roman" panose="02020603050405020304" pitchFamily="18" charset="0"/>
                <a:cs typeface="Times New Roman" panose="02020603050405020304" pitchFamily="18" charset="0"/>
              </a:rPr>
              <a:t>to be particularly dense and by doing so exasperate the opposition in hopes that at least one member of the opposing team will reveal information as he tries to find </a:t>
            </a:r>
            <a:r>
              <a:rPr lang="en-GB" sz="7400" dirty="0" smtClean="0">
                <a:latin typeface="Times New Roman" panose="02020603050405020304" pitchFamily="18" charset="0"/>
                <a:cs typeface="Times New Roman" panose="02020603050405020304" pitchFamily="18" charset="0"/>
              </a:rPr>
              <a:t>increasingly </a:t>
            </a:r>
            <a:r>
              <a:rPr lang="en-GB" sz="7400" dirty="0">
                <a:latin typeface="Times New Roman" panose="02020603050405020304" pitchFamily="18" charset="0"/>
                <a:cs typeface="Times New Roman" panose="02020603050405020304" pitchFamily="18" charset="0"/>
              </a:rPr>
              <a:t>simple ways to describe proposals with each proposal being elaborated and amplified so anyone can understand it </a:t>
            </a:r>
          </a:p>
          <a:p>
            <a:pPr marL="0" indent="0" algn="just">
              <a:buNone/>
            </a:pPr>
            <a:r>
              <a:rPr lang="en-GB" sz="7400" dirty="0">
                <a:latin typeface="Times New Roman" panose="02020603050405020304" pitchFamily="18" charset="0"/>
                <a:cs typeface="Times New Roman" panose="02020603050405020304" pitchFamily="18" charset="0"/>
              </a:rPr>
              <a:t> </a:t>
            </a:r>
            <a:endParaRPr lang="en-GB" sz="2800" dirty="0">
              <a:latin typeface="Times New Roman" panose="02020603050405020304" pitchFamily="18" charset="0"/>
              <a:cs typeface="Times New Roman" panose="02020603050405020304" pitchFamily="18" charset="0"/>
            </a:endParaRPr>
          </a:p>
          <a:p>
            <a:pPr marL="0" indent="0" algn="ctr">
              <a:buNone/>
            </a:pPr>
            <a:r>
              <a:rPr lang="en-GB" sz="2800" dirty="0">
                <a:latin typeface="Times New Roman" panose="02020603050405020304" pitchFamily="18" charset="0"/>
                <a:cs typeface="Times New Roman" panose="02020603050405020304" pitchFamily="18" charset="0"/>
              </a:rPr>
              <a:t>To</a:t>
            </a:r>
            <a:endParaRPr lang="en-GB" sz="28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7473760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5370" y="-71439"/>
            <a:ext cx="10515600" cy="848679"/>
          </a:xfrm>
        </p:spPr>
        <p:txBody>
          <a:bodyPr>
            <a:normAutofit/>
          </a:bodyPr>
          <a:lstStyle/>
          <a:p>
            <a:pPr algn="ctr"/>
            <a:r>
              <a:rPr lang="en-US" dirty="0" smtClean="0">
                <a:latin typeface="Times New Roman" panose="02020603050405020304" pitchFamily="18" charset="0"/>
                <a:cs typeface="Times New Roman" panose="02020603050405020304" pitchFamily="18" charset="0"/>
              </a:rPr>
              <a:t>IRD 402: INM</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0" y="0"/>
            <a:ext cx="12192000" cy="6761783"/>
          </a:xfrm>
        </p:spPr>
        <p:txBody>
          <a:bodyPr>
            <a:normAutofit/>
          </a:bodyPr>
          <a:lstStyle/>
          <a:p>
            <a:pPr marL="0" indent="0" algn="ctr">
              <a:buNone/>
            </a:pPr>
            <a:endParaRPr lang="en-GB" sz="2800" dirty="0" smtClean="0">
              <a:latin typeface="Times New Roman" panose="02020603050405020304" pitchFamily="18" charset="0"/>
              <a:cs typeface="Times New Roman" panose="02020603050405020304" pitchFamily="18" charset="0"/>
            </a:endParaRPr>
          </a:p>
          <a:p>
            <a:pPr marL="0" indent="0" algn="ctr">
              <a:buNone/>
            </a:pPr>
            <a:r>
              <a:rPr lang="en-GB" sz="3600" dirty="0" smtClean="0">
                <a:latin typeface="Times New Roman" panose="02020603050405020304" pitchFamily="18" charset="0"/>
                <a:cs typeface="Times New Roman" panose="02020603050405020304" pitchFamily="18" charset="0"/>
              </a:rPr>
              <a:t>Three Styles</a:t>
            </a:r>
            <a:r>
              <a:rPr lang="en-GB" sz="3600" dirty="0">
                <a:latin typeface="Times New Roman" panose="02020603050405020304" pitchFamily="18" charset="0"/>
                <a:cs typeface="Times New Roman" panose="02020603050405020304" pitchFamily="18" charset="0"/>
              </a:rPr>
              <a:t>: Soft, Hard, and Principled Negotiation </a:t>
            </a:r>
            <a:endParaRPr lang="en-GB" sz="3600" dirty="0" smtClean="0">
              <a:latin typeface="Times New Roman" panose="02020603050405020304" pitchFamily="18" charset="0"/>
              <a:cs typeface="Times New Roman" panose="02020603050405020304" pitchFamily="18" charset="0"/>
            </a:endParaRPr>
          </a:p>
          <a:p>
            <a:pPr marL="0" indent="0" algn="ctr">
              <a:buNone/>
            </a:pPr>
            <a:endParaRPr lang="en-GB" sz="3600" dirty="0">
              <a:latin typeface="Times New Roman" panose="02020603050405020304" pitchFamily="18" charset="0"/>
              <a:cs typeface="Times New Roman" panose="02020603050405020304" pitchFamily="18" charset="0"/>
            </a:endParaRPr>
          </a:p>
          <a:p>
            <a:pPr marL="0" indent="0" algn="ctr">
              <a:buNone/>
            </a:pPr>
            <a:endParaRPr lang="en-GB" sz="2800" dirty="0" smtClean="0">
              <a:latin typeface="Times New Roman" panose="02020603050405020304" pitchFamily="18" charset="0"/>
              <a:cs typeface="Times New Roman" panose="02020603050405020304" pitchFamily="18" charset="0"/>
            </a:endParaRPr>
          </a:p>
        </p:txBody>
      </p:sp>
      <p:pic>
        <p:nvPicPr>
          <p:cNvPr id="4" name="Picture 3"/>
          <p:cNvPicPr>
            <a:picLocks noChangeAspect="1"/>
          </p:cNvPicPr>
          <p:nvPr/>
        </p:nvPicPr>
        <p:blipFill rotWithShape="1">
          <a:blip r:embed="rId2"/>
          <a:srcRect l="27378" t="31110" r="23952" b="25793"/>
          <a:stretch/>
        </p:blipFill>
        <p:spPr>
          <a:xfrm>
            <a:off x="0" y="1709171"/>
            <a:ext cx="12192000" cy="5124051"/>
          </a:xfrm>
          <a:prstGeom prst="rect">
            <a:avLst/>
          </a:prstGeom>
        </p:spPr>
      </p:pic>
    </p:spTree>
    <p:extLst>
      <p:ext uri="{BB962C8B-B14F-4D97-AF65-F5344CB8AC3E}">
        <p14:creationId xmlns:p14="http://schemas.microsoft.com/office/powerpoint/2010/main" val="351684287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5370" y="-71439"/>
            <a:ext cx="10515600" cy="848679"/>
          </a:xfrm>
        </p:spPr>
        <p:txBody>
          <a:bodyPr>
            <a:normAutofit/>
          </a:bodyPr>
          <a:lstStyle/>
          <a:p>
            <a:pPr algn="ctr"/>
            <a:r>
              <a:rPr lang="en-US" dirty="0" smtClean="0">
                <a:latin typeface="Times New Roman" panose="02020603050405020304" pitchFamily="18" charset="0"/>
                <a:cs typeface="Times New Roman" panose="02020603050405020304" pitchFamily="18" charset="0"/>
              </a:rPr>
              <a:t>IRD 402: INM</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0" y="743803"/>
            <a:ext cx="12192000" cy="6114197"/>
          </a:xfrm>
        </p:spPr>
        <p:txBody>
          <a:bodyPr>
            <a:normAutofit fontScale="77500" lnSpcReduction="20000"/>
          </a:bodyPr>
          <a:lstStyle/>
          <a:p>
            <a:pPr marL="0" indent="0" algn="ctr">
              <a:buNone/>
            </a:pPr>
            <a:r>
              <a:rPr lang="en-GB" sz="6000" dirty="0"/>
              <a:t>Negotiation among states and other actors remains one of the most central recurring processes of international relations</a:t>
            </a:r>
            <a:r>
              <a:rPr lang="en-GB" sz="6000" dirty="0" smtClean="0"/>
              <a:t>.</a:t>
            </a:r>
          </a:p>
          <a:p>
            <a:pPr algn="ctr"/>
            <a:r>
              <a:rPr lang="en-GB" sz="6000" dirty="0" smtClean="0"/>
              <a:t>Negotiation </a:t>
            </a:r>
            <a:r>
              <a:rPr lang="en-GB" sz="6000" dirty="0"/>
              <a:t>is a sequence of actions in which two or more parties address </a:t>
            </a:r>
            <a:r>
              <a:rPr lang="en-GB" sz="6000" b="1" dirty="0" smtClean="0"/>
              <a:t>demands, arguments</a:t>
            </a:r>
            <a:r>
              <a:rPr lang="en-GB" sz="6000" dirty="0"/>
              <a:t>, and </a:t>
            </a:r>
            <a:r>
              <a:rPr lang="en-GB" sz="6000" b="1" dirty="0"/>
              <a:t>proposals</a:t>
            </a:r>
            <a:r>
              <a:rPr lang="en-GB" sz="6000" dirty="0"/>
              <a:t> to each other for the ostensible purpose </a:t>
            </a:r>
            <a:r>
              <a:rPr lang="en-GB" sz="6000" dirty="0" smtClean="0"/>
              <a:t>of reaching </a:t>
            </a:r>
            <a:r>
              <a:rPr lang="en-GB" sz="6000" dirty="0"/>
              <a:t>an </a:t>
            </a:r>
            <a:r>
              <a:rPr lang="en-GB" sz="6000" b="1" dirty="0"/>
              <a:t>agreement </a:t>
            </a:r>
            <a:endParaRPr lang="en-GB" sz="6000" b="1" dirty="0" smtClean="0"/>
          </a:p>
          <a:p>
            <a:pPr marL="0" indent="0" algn="ctr">
              <a:buNone/>
            </a:pPr>
            <a:r>
              <a:rPr lang="en-GB" sz="6000" dirty="0" smtClean="0"/>
              <a:t>(</a:t>
            </a:r>
            <a:r>
              <a:rPr lang="en-GB" sz="6000" dirty="0" err="1"/>
              <a:t>Iklé</a:t>
            </a:r>
            <a:r>
              <a:rPr lang="en-GB" sz="6000" dirty="0"/>
              <a:t>, </a:t>
            </a:r>
            <a:r>
              <a:rPr lang="en-GB" sz="6000" dirty="0" smtClean="0"/>
              <a:t>1964; </a:t>
            </a:r>
            <a:r>
              <a:rPr lang="en-GB" sz="6000" dirty="0"/>
              <a:t>Odell, </a:t>
            </a:r>
            <a:r>
              <a:rPr lang="en-GB" sz="6000" dirty="0" smtClean="0"/>
              <a:t>2000). </a:t>
            </a:r>
            <a:endParaRPr lang="en-GB" sz="6000" dirty="0"/>
          </a:p>
        </p:txBody>
      </p:sp>
    </p:spTree>
    <p:extLst>
      <p:ext uri="{BB962C8B-B14F-4D97-AF65-F5344CB8AC3E}">
        <p14:creationId xmlns:p14="http://schemas.microsoft.com/office/powerpoint/2010/main" val="84451937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5370" y="-71439"/>
            <a:ext cx="10515600" cy="848679"/>
          </a:xfrm>
        </p:spPr>
        <p:txBody>
          <a:bodyPr>
            <a:normAutofit/>
          </a:bodyPr>
          <a:lstStyle/>
          <a:p>
            <a:pPr algn="ctr"/>
            <a:r>
              <a:rPr lang="en-US" dirty="0" smtClean="0">
                <a:latin typeface="Times New Roman" panose="02020603050405020304" pitchFamily="18" charset="0"/>
                <a:cs typeface="Times New Roman" panose="02020603050405020304" pitchFamily="18" charset="0"/>
              </a:rPr>
              <a:t>IRD 402: INM</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0" y="743803"/>
            <a:ext cx="12192000" cy="6114197"/>
          </a:xfrm>
        </p:spPr>
        <p:txBody>
          <a:bodyPr>
            <a:normAutofit fontScale="62500" lnSpcReduction="20000"/>
          </a:bodyPr>
          <a:lstStyle/>
          <a:p>
            <a:pPr marL="0" indent="0" algn="ctr">
              <a:buNone/>
            </a:pPr>
            <a:r>
              <a:rPr lang="en-GB" sz="6000" dirty="0" smtClean="0"/>
              <a:t>Core Concepts: Rational </a:t>
            </a:r>
            <a:r>
              <a:rPr lang="en-GB" sz="6000" dirty="0"/>
              <a:t>vs. the Emotional </a:t>
            </a:r>
            <a:endParaRPr lang="en-GB" sz="6000" dirty="0" smtClean="0"/>
          </a:p>
          <a:p>
            <a:pPr marL="0" indent="0" algn="ctr">
              <a:buNone/>
            </a:pPr>
            <a:r>
              <a:rPr lang="en-GB" sz="6000" dirty="0" smtClean="0"/>
              <a:t>Components </a:t>
            </a:r>
            <a:r>
              <a:rPr lang="en-GB" sz="6000" dirty="0"/>
              <a:t>of Negotiation </a:t>
            </a:r>
          </a:p>
          <a:p>
            <a:pPr marL="1143000" indent="-1143000" algn="ctr">
              <a:buFont typeface="+mj-lt"/>
              <a:buAutoNum type="arabicPeriod"/>
            </a:pPr>
            <a:r>
              <a:rPr lang="en-GB" sz="6000" dirty="0"/>
              <a:t>All negotiations involve two levels: a rational decision making (substantive) process and a psychological (emotional) process. </a:t>
            </a:r>
            <a:endParaRPr lang="en-GB" sz="6000" dirty="0" smtClean="0"/>
          </a:p>
          <a:p>
            <a:pPr marL="1143000" indent="-1143000" algn="ctr">
              <a:buFont typeface="+mj-lt"/>
              <a:buAutoNum type="arabicPeriod"/>
            </a:pPr>
            <a:r>
              <a:rPr lang="en-GB" sz="6000" b="1" dirty="0" smtClean="0"/>
              <a:t>The </a:t>
            </a:r>
            <a:r>
              <a:rPr lang="en-GB" sz="6000" b="1" dirty="0"/>
              <a:t>outcome of a negotiation is as likely to be a result of the psychological elements as it is the rational element. </a:t>
            </a:r>
            <a:endParaRPr lang="en-GB" sz="6000" b="1" dirty="0" smtClean="0"/>
          </a:p>
          <a:p>
            <a:pPr marL="1143000" indent="-1143000" algn="ctr">
              <a:buFont typeface="+mj-lt"/>
              <a:buAutoNum type="arabicPeriod"/>
            </a:pPr>
            <a:r>
              <a:rPr lang="en-GB" sz="6000" dirty="0" smtClean="0"/>
              <a:t>In </a:t>
            </a:r>
            <a:r>
              <a:rPr lang="en-GB" sz="6000" dirty="0"/>
              <a:t>most cases, the failure of two people to reach the "optimal" resolution or best alternative stems from intangible </a:t>
            </a:r>
            <a:r>
              <a:rPr lang="en-GB" sz="6000" dirty="0" smtClean="0"/>
              <a:t>factors’ </a:t>
            </a:r>
            <a:endParaRPr lang="en-GB" sz="6000" dirty="0"/>
          </a:p>
          <a:p>
            <a:pPr marL="0" indent="0" algn="ctr">
              <a:buNone/>
            </a:pPr>
            <a:endParaRPr lang="en-GB" sz="6000" dirty="0"/>
          </a:p>
        </p:txBody>
      </p:sp>
    </p:spTree>
    <p:extLst>
      <p:ext uri="{BB962C8B-B14F-4D97-AF65-F5344CB8AC3E}">
        <p14:creationId xmlns:p14="http://schemas.microsoft.com/office/powerpoint/2010/main" val="386613466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5370" y="-71439"/>
            <a:ext cx="10515600" cy="848679"/>
          </a:xfrm>
        </p:spPr>
        <p:txBody>
          <a:bodyPr>
            <a:normAutofit/>
          </a:bodyPr>
          <a:lstStyle/>
          <a:p>
            <a:pPr algn="ctr"/>
            <a:r>
              <a:rPr lang="en-US" dirty="0" smtClean="0">
                <a:latin typeface="Times New Roman" panose="02020603050405020304" pitchFamily="18" charset="0"/>
                <a:cs typeface="Times New Roman" panose="02020603050405020304" pitchFamily="18" charset="0"/>
              </a:rPr>
              <a:t>IRD 402: INM</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0" y="743803"/>
            <a:ext cx="12192000" cy="6114197"/>
          </a:xfrm>
        </p:spPr>
        <p:txBody>
          <a:bodyPr>
            <a:normAutofit fontScale="62500" lnSpcReduction="20000"/>
          </a:bodyPr>
          <a:lstStyle/>
          <a:p>
            <a:pPr marL="0" indent="0" algn="ctr">
              <a:buNone/>
            </a:pPr>
            <a:r>
              <a:rPr lang="en-GB" sz="7600" b="1" dirty="0" smtClean="0"/>
              <a:t>Factors that will affect Negotiations</a:t>
            </a:r>
            <a:endParaRPr lang="en-GB" sz="7600" b="1" dirty="0"/>
          </a:p>
          <a:p>
            <a:pPr marL="1143000" indent="-1143000" algn="just">
              <a:buFont typeface="+mj-lt"/>
              <a:buAutoNum type="arabicPeriod"/>
            </a:pPr>
            <a:r>
              <a:rPr lang="en-GB" sz="6700" dirty="0"/>
              <a:t>Understanding the "rational" part of the negotiation is relatively easy. Understanding the "psychological" part is more difficult. </a:t>
            </a:r>
            <a:endParaRPr lang="en-GB" sz="6700" dirty="0" smtClean="0"/>
          </a:p>
          <a:p>
            <a:pPr algn="just"/>
            <a:r>
              <a:rPr lang="en-GB" sz="6700" dirty="0" smtClean="0"/>
              <a:t>We </a:t>
            </a:r>
            <a:r>
              <a:rPr lang="en-GB" sz="6700" dirty="0"/>
              <a:t>need to understand ourselves and our opponents psychologically. </a:t>
            </a:r>
            <a:endParaRPr lang="en-GB" sz="6700" dirty="0" smtClean="0"/>
          </a:p>
          <a:p>
            <a:pPr algn="just"/>
            <a:r>
              <a:rPr lang="en-GB" sz="6700" dirty="0" smtClean="0"/>
              <a:t>Failure </a:t>
            </a:r>
            <a:r>
              <a:rPr lang="en-GB" sz="6700" dirty="0"/>
              <a:t>to understand these psychological needs and issues is at the root of most unsuccessful negotiations. </a:t>
            </a:r>
          </a:p>
          <a:p>
            <a:pPr marL="0" indent="0" algn="just">
              <a:buNone/>
            </a:pPr>
            <a:endParaRPr lang="en-GB" sz="6000" dirty="0" smtClean="0"/>
          </a:p>
          <a:p>
            <a:pPr marL="0" indent="0" algn="ctr">
              <a:buNone/>
            </a:pPr>
            <a:endParaRPr lang="en-GB" sz="6000" dirty="0"/>
          </a:p>
        </p:txBody>
      </p:sp>
    </p:spTree>
    <p:extLst>
      <p:ext uri="{BB962C8B-B14F-4D97-AF65-F5344CB8AC3E}">
        <p14:creationId xmlns:p14="http://schemas.microsoft.com/office/powerpoint/2010/main" val="96205529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5370" y="-71439"/>
            <a:ext cx="10515600" cy="848679"/>
          </a:xfrm>
        </p:spPr>
        <p:txBody>
          <a:bodyPr>
            <a:normAutofit/>
          </a:bodyPr>
          <a:lstStyle/>
          <a:p>
            <a:pPr algn="ctr"/>
            <a:r>
              <a:rPr lang="en-US" dirty="0" smtClean="0">
                <a:latin typeface="Times New Roman" panose="02020603050405020304" pitchFamily="18" charset="0"/>
                <a:cs typeface="Times New Roman" panose="02020603050405020304" pitchFamily="18" charset="0"/>
              </a:rPr>
              <a:t>IRD 402: INM</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0" y="743803"/>
            <a:ext cx="12192000" cy="6114197"/>
          </a:xfrm>
        </p:spPr>
        <p:txBody>
          <a:bodyPr>
            <a:normAutofit fontScale="70000" lnSpcReduction="20000"/>
          </a:bodyPr>
          <a:lstStyle/>
          <a:p>
            <a:pPr marL="0" indent="0" algn="ctr">
              <a:buNone/>
            </a:pPr>
            <a:r>
              <a:rPr lang="en-GB" sz="7600" b="1" dirty="0" smtClean="0"/>
              <a:t>Factors that will affect Negotiations</a:t>
            </a:r>
            <a:endParaRPr lang="en-GB" sz="7600" b="1" dirty="0"/>
          </a:p>
          <a:p>
            <a:pPr marL="0" indent="0" algn="just">
              <a:buNone/>
            </a:pPr>
            <a:r>
              <a:rPr lang="en-GB" sz="6700" dirty="0" smtClean="0"/>
              <a:t>2. </a:t>
            </a:r>
            <a:r>
              <a:rPr lang="en-GB" sz="5100" dirty="0" smtClean="0"/>
              <a:t>This </a:t>
            </a:r>
            <a:r>
              <a:rPr lang="en-GB" sz="5100" dirty="0"/>
              <a:t>is made more difficult because norms in most </a:t>
            </a:r>
            <a:r>
              <a:rPr lang="en-GB" sz="5100" dirty="0" smtClean="0"/>
              <a:t>cultures discourage </a:t>
            </a:r>
            <a:r>
              <a:rPr lang="en-GB" sz="5100" dirty="0"/>
              <a:t>open expression of negative personal </a:t>
            </a:r>
            <a:r>
              <a:rPr lang="en-GB" sz="5100" dirty="0" smtClean="0"/>
              <a:t>feelings. </a:t>
            </a:r>
          </a:p>
          <a:p>
            <a:pPr marL="0" indent="0" algn="just">
              <a:buNone/>
            </a:pPr>
            <a:endParaRPr lang="en-GB" sz="5100" dirty="0" smtClean="0"/>
          </a:p>
          <a:p>
            <a:pPr algn="just"/>
            <a:r>
              <a:rPr lang="en-GB" sz="5100" dirty="0" smtClean="0"/>
              <a:t>Thus </a:t>
            </a:r>
            <a:r>
              <a:rPr lang="en-GB" sz="5100" dirty="0"/>
              <a:t>intense emotional </a:t>
            </a:r>
            <a:r>
              <a:rPr lang="en-GB" sz="5100" dirty="0" smtClean="0"/>
              <a:t>conflicts </a:t>
            </a:r>
            <a:r>
              <a:rPr lang="en-GB" sz="5100" dirty="0"/>
              <a:t>are often expressed and rationalized as </a:t>
            </a:r>
            <a:r>
              <a:rPr lang="en-GB" sz="5100" dirty="0" smtClean="0"/>
              <a:t>substantive </a:t>
            </a:r>
            <a:r>
              <a:rPr lang="en-GB" sz="5100" dirty="0"/>
              <a:t>issues. </a:t>
            </a:r>
            <a:endParaRPr lang="en-GB" sz="5100" dirty="0" smtClean="0"/>
          </a:p>
          <a:p>
            <a:pPr algn="just"/>
            <a:endParaRPr lang="en-GB" sz="5100" dirty="0" smtClean="0"/>
          </a:p>
          <a:p>
            <a:pPr algn="just"/>
            <a:r>
              <a:rPr lang="en-GB" sz="5100" dirty="0" smtClean="0"/>
              <a:t>People </a:t>
            </a:r>
            <a:r>
              <a:rPr lang="en-GB" sz="5100" dirty="0"/>
              <a:t>often drum up disagreements on trivial issues to provide justification for an emotional conflic</a:t>
            </a:r>
            <a:r>
              <a:rPr lang="en-GB" sz="6300" dirty="0"/>
              <a:t>t with another individual (Ware and Barnes).  </a:t>
            </a:r>
          </a:p>
          <a:p>
            <a:pPr marL="0" indent="0" algn="just">
              <a:buNone/>
            </a:pPr>
            <a:endParaRPr lang="en-GB" sz="6000" dirty="0" smtClean="0"/>
          </a:p>
          <a:p>
            <a:pPr marL="0" indent="0" algn="ctr">
              <a:buNone/>
            </a:pPr>
            <a:endParaRPr lang="en-GB" sz="6000" dirty="0"/>
          </a:p>
        </p:txBody>
      </p:sp>
    </p:spTree>
    <p:extLst>
      <p:ext uri="{BB962C8B-B14F-4D97-AF65-F5344CB8AC3E}">
        <p14:creationId xmlns:p14="http://schemas.microsoft.com/office/powerpoint/2010/main" val="280229069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5370" y="-71439"/>
            <a:ext cx="10515600" cy="848679"/>
          </a:xfrm>
        </p:spPr>
        <p:txBody>
          <a:bodyPr>
            <a:normAutofit/>
          </a:bodyPr>
          <a:lstStyle/>
          <a:p>
            <a:pPr algn="ctr"/>
            <a:r>
              <a:rPr lang="en-US" dirty="0" smtClean="0">
                <a:latin typeface="Times New Roman" panose="02020603050405020304" pitchFamily="18" charset="0"/>
                <a:cs typeface="Times New Roman" panose="02020603050405020304" pitchFamily="18" charset="0"/>
              </a:rPr>
              <a:t>IRD 402: INM</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0" y="647586"/>
            <a:ext cx="12192000" cy="6114197"/>
          </a:xfrm>
        </p:spPr>
        <p:txBody>
          <a:bodyPr>
            <a:normAutofit fontScale="25000" lnSpcReduction="20000"/>
          </a:bodyPr>
          <a:lstStyle/>
          <a:p>
            <a:pPr marL="0" indent="0" algn="ctr">
              <a:buNone/>
            </a:pPr>
            <a:r>
              <a:rPr lang="en-GB" sz="14400" b="1" dirty="0">
                <a:latin typeface="Times New Roman" panose="02020603050405020304" pitchFamily="18" charset="0"/>
                <a:cs typeface="Times New Roman" panose="02020603050405020304" pitchFamily="18" charset="0"/>
              </a:rPr>
              <a:t>Planning for the Negotiation </a:t>
            </a:r>
          </a:p>
          <a:p>
            <a:pPr marL="0" indent="0" algn="ctr">
              <a:buNone/>
            </a:pPr>
            <a:r>
              <a:rPr lang="en-GB" sz="14400" b="1" dirty="0">
                <a:latin typeface="Times New Roman" panose="02020603050405020304" pitchFamily="18" charset="0"/>
                <a:cs typeface="Times New Roman" panose="02020603050405020304" pitchFamily="18" charset="0"/>
              </a:rPr>
              <a:t>Before the negotiation it is helpful to plan. Know whether you are in a win-win or win-lose situation. </a:t>
            </a:r>
            <a:endParaRPr lang="en-GB" sz="14400" b="1" dirty="0" smtClean="0">
              <a:latin typeface="Times New Roman" panose="02020603050405020304" pitchFamily="18" charset="0"/>
              <a:cs typeface="Times New Roman" panose="02020603050405020304" pitchFamily="18" charset="0"/>
            </a:endParaRPr>
          </a:p>
          <a:p>
            <a:pPr algn="ctr"/>
            <a:r>
              <a:rPr lang="en-GB" sz="17600" dirty="0">
                <a:latin typeface="Times New Roman" panose="02020603050405020304" pitchFamily="18" charset="0"/>
                <a:cs typeface="Times New Roman" panose="02020603050405020304" pitchFamily="18" charset="0"/>
              </a:rPr>
              <a:t>Be sure of your goals, positions, and underlying interests. Try to figure out the best resolution you can expect, what is a fair and reasonable deal and what is a minimally acceptable deal. </a:t>
            </a:r>
            <a:endParaRPr lang="en-GB" sz="17600" dirty="0" smtClean="0">
              <a:latin typeface="Times New Roman" panose="02020603050405020304" pitchFamily="18" charset="0"/>
              <a:cs typeface="Times New Roman" panose="02020603050405020304" pitchFamily="18" charset="0"/>
            </a:endParaRPr>
          </a:p>
          <a:p>
            <a:pPr algn="ctr"/>
            <a:r>
              <a:rPr lang="en-GB" sz="17600" dirty="0" smtClean="0">
                <a:latin typeface="Times New Roman" panose="02020603050405020304" pitchFamily="18" charset="0"/>
                <a:cs typeface="Times New Roman" panose="02020603050405020304" pitchFamily="18" charset="0"/>
              </a:rPr>
              <a:t>What </a:t>
            </a:r>
            <a:r>
              <a:rPr lang="en-GB" sz="17600" dirty="0">
                <a:latin typeface="Times New Roman" panose="02020603050405020304" pitchFamily="18" charset="0"/>
                <a:cs typeface="Times New Roman" panose="02020603050405020304" pitchFamily="18" charset="0"/>
              </a:rPr>
              <a:t>information do you have and what do you need. What are your competitive advantages and disadvantages. What is the other's advantages and disadvantages. Give some thought to your strategy. </a:t>
            </a:r>
            <a:endParaRPr lang="en-GB" sz="17600" dirty="0" smtClean="0">
              <a:latin typeface="Times New Roman" panose="02020603050405020304" pitchFamily="18" charset="0"/>
              <a:cs typeface="Times New Roman" panose="02020603050405020304" pitchFamily="18" charset="0"/>
            </a:endParaRPr>
          </a:p>
          <a:p>
            <a:pPr marL="0" indent="0" algn="ctr">
              <a:buNone/>
            </a:pPr>
            <a:r>
              <a:rPr lang="en-GB" sz="17600" dirty="0" smtClean="0">
                <a:latin typeface="Times New Roman" panose="02020603050405020304" pitchFamily="18" charset="0"/>
                <a:cs typeface="Times New Roman" panose="02020603050405020304" pitchFamily="18" charset="0"/>
              </a:rPr>
              <a:t>  </a:t>
            </a:r>
            <a:endParaRPr lang="en-GB" sz="17600" dirty="0">
              <a:latin typeface="Times New Roman" panose="02020603050405020304" pitchFamily="18" charset="0"/>
              <a:cs typeface="Times New Roman" panose="02020603050405020304" pitchFamily="18" charset="0"/>
            </a:endParaRPr>
          </a:p>
          <a:p>
            <a:pPr marL="0" indent="0" algn="just">
              <a:buNone/>
            </a:pPr>
            <a:endParaRPr lang="en-GB" sz="6000" dirty="0" smtClean="0"/>
          </a:p>
          <a:p>
            <a:pPr marL="0" indent="0" algn="ctr">
              <a:buNone/>
            </a:pPr>
            <a:endParaRPr lang="en-GB" sz="6000" dirty="0"/>
          </a:p>
        </p:txBody>
      </p:sp>
    </p:spTree>
    <p:extLst>
      <p:ext uri="{BB962C8B-B14F-4D97-AF65-F5344CB8AC3E}">
        <p14:creationId xmlns:p14="http://schemas.microsoft.com/office/powerpoint/2010/main" val="133218748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5370" y="-71439"/>
            <a:ext cx="10515600" cy="848679"/>
          </a:xfrm>
        </p:spPr>
        <p:txBody>
          <a:bodyPr>
            <a:normAutofit/>
          </a:bodyPr>
          <a:lstStyle/>
          <a:p>
            <a:pPr algn="ctr"/>
            <a:r>
              <a:rPr lang="en-US" dirty="0" smtClean="0">
                <a:latin typeface="Times New Roman" panose="02020603050405020304" pitchFamily="18" charset="0"/>
                <a:cs typeface="Times New Roman" panose="02020603050405020304" pitchFamily="18" charset="0"/>
              </a:rPr>
              <a:t>IRD 402: INM</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0" y="647586"/>
            <a:ext cx="12192000" cy="6114197"/>
          </a:xfrm>
        </p:spPr>
        <p:txBody>
          <a:bodyPr>
            <a:normAutofit fontScale="25000" lnSpcReduction="20000"/>
          </a:bodyPr>
          <a:lstStyle/>
          <a:p>
            <a:pPr marL="0" indent="0" algn="ctr">
              <a:buNone/>
            </a:pPr>
            <a:r>
              <a:rPr lang="en-GB" sz="14400" b="1" dirty="0">
                <a:latin typeface="Times New Roman" panose="02020603050405020304" pitchFamily="18" charset="0"/>
                <a:cs typeface="Times New Roman" panose="02020603050405020304" pitchFamily="18" charset="0"/>
              </a:rPr>
              <a:t>Planning for the negotiation: The min-max approach </a:t>
            </a:r>
          </a:p>
          <a:p>
            <a:pPr marL="1371600" indent="-1371600" algn="ctr">
              <a:buAutoNum type="arabicPeriod"/>
            </a:pPr>
            <a:r>
              <a:rPr lang="en-GB" sz="12800" b="1" dirty="0" smtClean="0">
                <a:latin typeface="Times New Roman" panose="02020603050405020304" pitchFamily="18" charset="0"/>
                <a:cs typeface="Times New Roman" panose="02020603050405020304" pitchFamily="18" charset="0"/>
              </a:rPr>
              <a:t>What </a:t>
            </a:r>
            <a:r>
              <a:rPr lang="en-GB" sz="12800" b="1" dirty="0">
                <a:latin typeface="Times New Roman" panose="02020603050405020304" pitchFamily="18" charset="0"/>
                <a:cs typeface="Times New Roman" panose="02020603050405020304" pitchFamily="18" charset="0"/>
              </a:rPr>
              <a:t>is the </a:t>
            </a:r>
            <a:r>
              <a:rPr lang="en-GB" sz="12800" b="1" i="1" dirty="0">
                <a:latin typeface="Times New Roman" panose="02020603050405020304" pitchFamily="18" charset="0"/>
                <a:cs typeface="Times New Roman" panose="02020603050405020304" pitchFamily="18" charset="0"/>
              </a:rPr>
              <a:t>minimum</a:t>
            </a:r>
            <a:r>
              <a:rPr lang="en-GB" sz="12800" b="1" dirty="0">
                <a:latin typeface="Times New Roman" panose="02020603050405020304" pitchFamily="18" charset="0"/>
                <a:cs typeface="Times New Roman" panose="02020603050405020304" pitchFamily="18" charset="0"/>
              </a:rPr>
              <a:t> I can accept to resolve the conflict? </a:t>
            </a:r>
            <a:endParaRPr lang="en-GB" sz="12800" b="1" dirty="0" smtClean="0">
              <a:latin typeface="Times New Roman" panose="02020603050405020304" pitchFamily="18" charset="0"/>
              <a:cs typeface="Times New Roman" panose="02020603050405020304" pitchFamily="18" charset="0"/>
            </a:endParaRPr>
          </a:p>
          <a:p>
            <a:pPr marL="1371600" indent="-1371600" algn="ctr">
              <a:buAutoNum type="arabicPeriod"/>
            </a:pPr>
            <a:r>
              <a:rPr lang="en-GB" sz="12800" b="1" dirty="0" smtClean="0">
                <a:latin typeface="Times New Roman" panose="02020603050405020304" pitchFamily="18" charset="0"/>
                <a:cs typeface="Times New Roman" panose="02020603050405020304" pitchFamily="18" charset="0"/>
              </a:rPr>
              <a:t>What </a:t>
            </a:r>
            <a:r>
              <a:rPr lang="en-GB" sz="12800" b="1" dirty="0">
                <a:latin typeface="Times New Roman" panose="02020603050405020304" pitchFamily="18" charset="0"/>
                <a:cs typeface="Times New Roman" panose="02020603050405020304" pitchFamily="18" charset="0"/>
              </a:rPr>
              <a:t>is the </a:t>
            </a:r>
            <a:r>
              <a:rPr lang="en-GB" sz="12800" b="1" i="1" dirty="0">
                <a:latin typeface="Times New Roman" panose="02020603050405020304" pitchFamily="18" charset="0"/>
                <a:cs typeface="Times New Roman" panose="02020603050405020304" pitchFamily="18" charset="0"/>
              </a:rPr>
              <a:t>maximum</a:t>
            </a:r>
            <a:r>
              <a:rPr lang="en-GB" sz="12800" b="1" dirty="0">
                <a:latin typeface="Times New Roman" panose="02020603050405020304" pitchFamily="18" charset="0"/>
                <a:cs typeface="Times New Roman" panose="02020603050405020304" pitchFamily="18" charset="0"/>
              </a:rPr>
              <a:t> I can ask for without appearing </a:t>
            </a:r>
            <a:r>
              <a:rPr lang="en-GB" sz="12800" b="1" dirty="0" smtClean="0">
                <a:latin typeface="Times New Roman" panose="02020603050405020304" pitchFamily="18" charset="0"/>
                <a:cs typeface="Times New Roman" panose="02020603050405020304" pitchFamily="18" charset="0"/>
              </a:rPr>
              <a:t>outrageous?  </a:t>
            </a:r>
          </a:p>
          <a:p>
            <a:pPr marL="1371600" indent="-1371600" algn="ctr">
              <a:buAutoNum type="arabicPeriod"/>
            </a:pPr>
            <a:r>
              <a:rPr lang="en-GB" sz="12800" b="1" dirty="0" smtClean="0">
                <a:latin typeface="Times New Roman" panose="02020603050405020304" pitchFamily="18" charset="0"/>
                <a:cs typeface="Times New Roman" panose="02020603050405020304" pitchFamily="18" charset="0"/>
              </a:rPr>
              <a:t>What </a:t>
            </a:r>
            <a:r>
              <a:rPr lang="en-GB" sz="12800" b="1" dirty="0">
                <a:latin typeface="Times New Roman" panose="02020603050405020304" pitchFamily="18" charset="0"/>
                <a:cs typeface="Times New Roman" panose="02020603050405020304" pitchFamily="18" charset="0"/>
              </a:rPr>
              <a:t>is the </a:t>
            </a:r>
            <a:r>
              <a:rPr lang="en-GB" sz="12800" b="1" i="1" dirty="0">
                <a:latin typeface="Times New Roman" panose="02020603050405020304" pitchFamily="18" charset="0"/>
                <a:cs typeface="Times New Roman" panose="02020603050405020304" pitchFamily="18" charset="0"/>
              </a:rPr>
              <a:t>maximum</a:t>
            </a:r>
            <a:r>
              <a:rPr lang="en-GB" sz="12800" b="1" dirty="0">
                <a:latin typeface="Times New Roman" panose="02020603050405020304" pitchFamily="18" charset="0"/>
                <a:cs typeface="Times New Roman" panose="02020603050405020304" pitchFamily="18" charset="0"/>
              </a:rPr>
              <a:t> I can give away</a:t>
            </a:r>
            <a:r>
              <a:rPr lang="en-GB" sz="12800" b="1" dirty="0" smtClean="0">
                <a:latin typeface="Times New Roman" panose="02020603050405020304" pitchFamily="18" charset="0"/>
                <a:cs typeface="Times New Roman" panose="02020603050405020304" pitchFamily="18" charset="0"/>
              </a:rPr>
              <a:t>?</a:t>
            </a:r>
          </a:p>
          <a:p>
            <a:pPr marL="1371600" indent="-1371600" algn="ctr">
              <a:buAutoNum type="arabicPeriod"/>
            </a:pPr>
            <a:r>
              <a:rPr lang="en-GB" sz="12800" b="1" dirty="0" smtClean="0">
                <a:latin typeface="Times New Roman" panose="02020603050405020304" pitchFamily="18" charset="0"/>
                <a:cs typeface="Times New Roman" panose="02020603050405020304" pitchFamily="18" charset="0"/>
              </a:rPr>
              <a:t>What </a:t>
            </a:r>
            <a:r>
              <a:rPr lang="en-GB" sz="12800" b="1" dirty="0">
                <a:latin typeface="Times New Roman" panose="02020603050405020304" pitchFamily="18" charset="0"/>
                <a:cs typeface="Times New Roman" panose="02020603050405020304" pitchFamily="18" charset="0"/>
              </a:rPr>
              <a:t>is the least I can offer without appearing outrageous? </a:t>
            </a:r>
            <a:endParaRPr lang="en-GB" sz="12800" b="1" dirty="0" smtClean="0">
              <a:latin typeface="Times New Roman" panose="02020603050405020304" pitchFamily="18" charset="0"/>
              <a:cs typeface="Times New Roman" panose="02020603050405020304" pitchFamily="18" charset="0"/>
            </a:endParaRPr>
          </a:p>
          <a:p>
            <a:pPr marL="1371600" indent="-1371600" algn="ctr">
              <a:buAutoNum type="arabicPeriod"/>
            </a:pPr>
            <a:r>
              <a:rPr lang="en-GB" sz="12800" b="1" dirty="0" smtClean="0">
                <a:latin typeface="Times New Roman" panose="02020603050405020304" pitchFamily="18" charset="0"/>
                <a:cs typeface="Times New Roman" panose="02020603050405020304" pitchFamily="18" charset="0"/>
              </a:rPr>
              <a:t>Try </a:t>
            </a:r>
            <a:r>
              <a:rPr lang="en-GB" sz="12800" b="1" dirty="0">
                <a:latin typeface="Times New Roman" panose="02020603050405020304" pitchFamily="18" charset="0"/>
                <a:cs typeface="Times New Roman" panose="02020603050405020304" pitchFamily="18" charset="0"/>
              </a:rPr>
              <a:t>to predict the answers the other person will have to these questions </a:t>
            </a:r>
          </a:p>
          <a:p>
            <a:pPr marL="0" indent="0" algn="ctr">
              <a:buNone/>
            </a:pPr>
            <a:r>
              <a:rPr lang="en-GB" sz="14400" b="1" dirty="0">
                <a:latin typeface="Times New Roman" panose="02020603050405020304" pitchFamily="18" charset="0"/>
                <a:cs typeface="Times New Roman" panose="02020603050405020304" pitchFamily="18" charset="0"/>
              </a:rPr>
              <a:t>It is important to know your competitive advantage-your strongest points. Also you need to know the advantages to the other's argument. Similarly, know your weaknesses and the other's weaknesses.</a:t>
            </a:r>
            <a:r>
              <a:rPr lang="en-GB" sz="17600" dirty="0" smtClean="0">
                <a:latin typeface="Times New Roman" panose="02020603050405020304" pitchFamily="18" charset="0"/>
                <a:cs typeface="Times New Roman" panose="02020603050405020304" pitchFamily="18" charset="0"/>
              </a:rPr>
              <a:t>  </a:t>
            </a:r>
            <a:endParaRPr lang="en-GB" sz="17600" dirty="0">
              <a:latin typeface="Times New Roman" panose="02020603050405020304" pitchFamily="18" charset="0"/>
              <a:cs typeface="Times New Roman" panose="02020603050405020304" pitchFamily="18" charset="0"/>
            </a:endParaRPr>
          </a:p>
          <a:p>
            <a:pPr marL="0" indent="0" algn="just">
              <a:buNone/>
            </a:pPr>
            <a:endParaRPr lang="en-GB" sz="6000" dirty="0" smtClean="0"/>
          </a:p>
          <a:p>
            <a:pPr marL="0" indent="0" algn="ctr">
              <a:buNone/>
            </a:pPr>
            <a:endParaRPr lang="en-GB" sz="6000" dirty="0"/>
          </a:p>
        </p:txBody>
      </p:sp>
    </p:spTree>
    <p:extLst>
      <p:ext uri="{BB962C8B-B14F-4D97-AF65-F5344CB8AC3E}">
        <p14:creationId xmlns:p14="http://schemas.microsoft.com/office/powerpoint/2010/main" val="267706894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5370" y="-71439"/>
            <a:ext cx="10515600" cy="848679"/>
          </a:xfrm>
        </p:spPr>
        <p:txBody>
          <a:bodyPr>
            <a:normAutofit/>
          </a:bodyPr>
          <a:lstStyle/>
          <a:p>
            <a:pPr algn="ctr"/>
            <a:r>
              <a:rPr lang="en-US" dirty="0" smtClean="0">
                <a:latin typeface="Times New Roman" panose="02020603050405020304" pitchFamily="18" charset="0"/>
                <a:cs typeface="Times New Roman" panose="02020603050405020304" pitchFamily="18" charset="0"/>
              </a:rPr>
              <a:t>IRD 402: INM</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0" y="647586"/>
            <a:ext cx="12192000" cy="6114197"/>
          </a:xfrm>
        </p:spPr>
        <p:txBody>
          <a:bodyPr>
            <a:normAutofit fontScale="25000" lnSpcReduction="20000"/>
          </a:bodyPr>
          <a:lstStyle/>
          <a:p>
            <a:pPr marL="0" indent="0" algn="ctr">
              <a:buNone/>
            </a:pPr>
            <a:r>
              <a:rPr lang="en-GB" sz="14400" b="1" dirty="0" smtClean="0">
                <a:latin typeface="Times New Roman" panose="02020603050405020304" pitchFamily="18" charset="0"/>
                <a:cs typeface="Times New Roman" panose="02020603050405020304" pitchFamily="18" charset="0"/>
              </a:rPr>
              <a:t>Reflection</a:t>
            </a:r>
          </a:p>
          <a:p>
            <a:pPr algn="ctr">
              <a:buFont typeface="Wingdings" panose="05000000000000000000" pitchFamily="2" charset="2"/>
              <a:buChar char="ü"/>
            </a:pPr>
            <a:r>
              <a:rPr lang="en-GB" sz="17600" b="1" dirty="0" smtClean="0">
                <a:latin typeface="Times New Roman" panose="02020603050405020304" pitchFamily="18" charset="0"/>
                <a:cs typeface="Times New Roman" panose="02020603050405020304" pitchFamily="18" charset="0"/>
              </a:rPr>
              <a:t>In </a:t>
            </a:r>
            <a:r>
              <a:rPr lang="en-GB" sz="17600" b="1" dirty="0">
                <a:latin typeface="Times New Roman" panose="02020603050405020304" pitchFamily="18" charset="0"/>
                <a:cs typeface="Times New Roman" panose="02020603050405020304" pitchFamily="18" charset="0"/>
              </a:rPr>
              <a:t>most conflict resolution or negotiation situations you will have a continuing relationship with the other person so it is important to leave the situation with both sides feeling they have "won." </a:t>
            </a:r>
            <a:endParaRPr lang="en-GB" sz="17600" b="1" dirty="0" smtClean="0">
              <a:latin typeface="Times New Roman" panose="02020603050405020304" pitchFamily="18" charset="0"/>
              <a:cs typeface="Times New Roman" panose="02020603050405020304" pitchFamily="18" charset="0"/>
            </a:endParaRPr>
          </a:p>
          <a:p>
            <a:pPr algn="ctr">
              <a:buFont typeface="Wingdings" panose="05000000000000000000" pitchFamily="2" charset="2"/>
              <a:buChar char="ü"/>
            </a:pPr>
            <a:endParaRPr lang="en-GB" sz="17600" b="1" dirty="0">
              <a:latin typeface="Times New Roman" panose="02020603050405020304" pitchFamily="18" charset="0"/>
              <a:cs typeface="Times New Roman" panose="02020603050405020304" pitchFamily="18" charset="0"/>
            </a:endParaRPr>
          </a:p>
          <a:p>
            <a:pPr marL="0" indent="0" algn="ctr">
              <a:buNone/>
            </a:pPr>
            <a:r>
              <a:rPr lang="en-GB" sz="16000" b="1" i="1" dirty="0" smtClean="0">
                <a:latin typeface="Times New Roman" panose="02020603050405020304" pitchFamily="18" charset="0"/>
                <a:cs typeface="Times New Roman" panose="02020603050405020304" pitchFamily="18" charset="0"/>
              </a:rPr>
              <a:t>The </a:t>
            </a:r>
            <a:r>
              <a:rPr lang="en-GB" sz="16000" b="1" i="1" dirty="0">
                <a:latin typeface="Times New Roman" panose="02020603050405020304" pitchFamily="18" charset="0"/>
                <a:cs typeface="Times New Roman" panose="02020603050405020304" pitchFamily="18" charset="0"/>
              </a:rPr>
              <a:t>most common failure is the failure of negotiating parties to recognize (or search for) the integrative potential in a negotiating problem ; beneath hardened positions are often common or shared interests. </a:t>
            </a:r>
            <a:endParaRPr lang="en-GB" sz="6400" i="1" dirty="0" smtClean="0"/>
          </a:p>
          <a:p>
            <a:pPr marL="0" indent="0" algn="ctr">
              <a:buNone/>
            </a:pPr>
            <a:endParaRPr lang="en-GB" sz="6000" dirty="0"/>
          </a:p>
        </p:txBody>
      </p:sp>
    </p:spTree>
    <p:extLst>
      <p:ext uri="{BB962C8B-B14F-4D97-AF65-F5344CB8AC3E}">
        <p14:creationId xmlns:p14="http://schemas.microsoft.com/office/powerpoint/2010/main" val="262705210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5370" y="-71439"/>
            <a:ext cx="10515600" cy="848679"/>
          </a:xfrm>
        </p:spPr>
        <p:txBody>
          <a:bodyPr>
            <a:normAutofit/>
          </a:bodyPr>
          <a:lstStyle/>
          <a:p>
            <a:pPr algn="ctr"/>
            <a:r>
              <a:rPr lang="en-US" dirty="0" smtClean="0">
                <a:latin typeface="Times New Roman" panose="02020603050405020304" pitchFamily="18" charset="0"/>
                <a:cs typeface="Times New Roman" panose="02020603050405020304" pitchFamily="18" charset="0"/>
              </a:rPr>
              <a:t>IRD 402: INM</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0" y="647586"/>
            <a:ext cx="12192000" cy="6114197"/>
          </a:xfrm>
        </p:spPr>
        <p:txBody>
          <a:bodyPr>
            <a:normAutofit fontScale="25000" lnSpcReduction="20000"/>
          </a:bodyPr>
          <a:lstStyle/>
          <a:p>
            <a:pPr marL="0" indent="0" algn="ctr">
              <a:buNone/>
            </a:pPr>
            <a:r>
              <a:rPr lang="en-GB" sz="14400" b="1" dirty="0" smtClean="0">
                <a:latin typeface="Times New Roman" panose="02020603050405020304" pitchFamily="18" charset="0"/>
                <a:cs typeface="Times New Roman" panose="02020603050405020304" pitchFamily="18" charset="0"/>
              </a:rPr>
              <a:t>Reflection</a:t>
            </a:r>
          </a:p>
          <a:p>
            <a:pPr algn="ctr">
              <a:buFont typeface="Wingdings" panose="05000000000000000000" pitchFamily="2" charset="2"/>
              <a:buChar char="ü"/>
            </a:pPr>
            <a:endParaRPr lang="en-GB" sz="14400" b="1" dirty="0" smtClean="0">
              <a:latin typeface="Times New Roman" panose="02020603050405020304" pitchFamily="18" charset="0"/>
              <a:cs typeface="Times New Roman" panose="02020603050405020304" pitchFamily="18" charset="0"/>
            </a:endParaRPr>
          </a:p>
          <a:p>
            <a:pPr algn="ctr">
              <a:buFont typeface="Wingdings" panose="05000000000000000000" pitchFamily="2" charset="2"/>
              <a:buChar char="ü"/>
            </a:pPr>
            <a:r>
              <a:rPr lang="en-GB" sz="16000" b="1" dirty="0" smtClean="0">
                <a:latin typeface="Times New Roman" panose="02020603050405020304" pitchFamily="18" charset="0"/>
                <a:cs typeface="Times New Roman" panose="02020603050405020304" pitchFamily="18" charset="0"/>
              </a:rPr>
              <a:t>It </a:t>
            </a:r>
            <a:r>
              <a:rPr lang="en-GB" sz="16000" b="1" dirty="0">
                <a:latin typeface="Times New Roman" panose="02020603050405020304" pitchFamily="18" charset="0"/>
                <a:cs typeface="Times New Roman" panose="02020603050405020304" pitchFamily="18" charset="0"/>
              </a:rPr>
              <a:t>is very important that the other person doesn't feel that he or she "lost." When the other person loses, the results are often lack of commitment to the agreement or even worse, retaliation. </a:t>
            </a:r>
            <a:endParaRPr lang="en-GB" sz="16000" b="1" dirty="0" smtClean="0">
              <a:latin typeface="Times New Roman" panose="02020603050405020304" pitchFamily="18" charset="0"/>
              <a:cs typeface="Times New Roman" panose="02020603050405020304" pitchFamily="18" charset="0"/>
            </a:endParaRPr>
          </a:p>
          <a:p>
            <a:pPr marL="0" indent="0" algn="ctr">
              <a:buNone/>
            </a:pPr>
            <a:r>
              <a:rPr lang="en-GB" sz="14400" b="1" i="1" dirty="0" smtClean="0">
                <a:latin typeface="Times New Roman" panose="02020603050405020304" pitchFamily="18" charset="0"/>
                <a:cs typeface="Times New Roman" panose="02020603050405020304" pitchFamily="18" charset="0"/>
              </a:rPr>
              <a:t>The </a:t>
            </a:r>
            <a:r>
              <a:rPr lang="en-GB" sz="14400" b="1" i="1" dirty="0">
                <a:latin typeface="Times New Roman" panose="02020603050405020304" pitchFamily="18" charset="0"/>
                <a:cs typeface="Times New Roman" panose="02020603050405020304" pitchFamily="18" charset="0"/>
              </a:rPr>
              <a:t>most common failure is the failure of negotiating parties to recognize (or search for) the integrative potential in a negotiating problem ; beneath hardened positions are often common or shared interests. </a:t>
            </a:r>
            <a:endParaRPr lang="en-GB" sz="6000" i="1" dirty="0" smtClean="0"/>
          </a:p>
          <a:p>
            <a:pPr marL="0" indent="0" algn="ctr">
              <a:buNone/>
            </a:pPr>
            <a:endParaRPr lang="en-GB" sz="6000" dirty="0"/>
          </a:p>
        </p:txBody>
      </p:sp>
    </p:spTree>
    <p:extLst>
      <p:ext uri="{BB962C8B-B14F-4D97-AF65-F5344CB8AC3E}">
        <p14:creationId xmlns:p14="http://schemas.microsoft.com/office/powerpoint/2010/main" val="283420437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721</TotalTime>
  <Words>941</Words>
  <Application>Microsoft Office PowerPoint</Application>
  <PresentationFormat>Widescreen</PresentationFormat>
  <Paragraphs>84</Paragraphs>
  <Slides>12</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12</vt:i4>
      </vt:variant>
    </vt:vector>
  </HeadingPairs>
  <TitlesOfParts>
    <vt:vector size="20" baseType="lpstr">
      <vt:lpstr>Arial</vt:lpstr>
      <vt:lpstr>Arial Black</vt:lpstr>
      <vt:lpstr>Arial Narrow</vt:lpstr>
      <vt:lpstr>Century Gothic</vt:lpstr>
      <vt:lpstr>Times New Roman</vt:lpstr>
      <vt:lpstr>Wingdings</vt:lpstr>
      <vt:lpstr>Wingdings 3</vt:lpstr>
      <vt:lpstr>Ion</vt:lpstr>
      <vt:lpstr>   Tishk International University Dept. IRD International  Negotiation and Mediation  Code: IRD 402</vt:lpstr>
      <vt:lpstr>IRD 402: INM</vt:lpstr>
      <vt:lpstr>IRD 402: INM</vt:lpstr>
      <vt:lpstr>IRD 402: INM</vt:lpstr>
      <vt:lpstr>IRD 402: INM</vt:lpstr>
      <vt:lpstr>IRD 402: INM</vt:lpstr>
      <vt:lpstr>IRD 402: INM</vt:lpstr>
      <vt:lpstr>IRD 402: INM</vt:lpstr>
      <vt:lpstr>IRD 402: INM</vt:lpstr>
      <vt:lpstr>IRD 402: INM</vt:lpstr>
      <vt:lpstr>IRD 402: INM</vt:lpstr>
      <vt:lpstr>IRD 402: INM</vt:lpstr>
    </vt:vector>
  </TitlesOfParts>
  <Company>Microsoft (C)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Tishk International University International  Political Economy Code: IRD 306</dc:title>
  <dc:creator>DR.Ahmed Saker 2O14</dc:creator>
  <cp:lastModifiedBy>DR.Ahmed Saker 2O14</cp:lastModifiedBy>
  <cp:revision>118</cp:revision>
  <dcterms:created xsi:type="dcterms:W3CDTF">2019-02-12T15:13:23Z</dcterms:created>
  <dcterms:modified xsi:type="dcterms:W3CDTF">2019-04-01T07:22:05Z</dcterms:modified>
</cp:coreProperties>
</file>