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56"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6835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56558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890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8B09-1D5E-4394-B371-40212A9C1B6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81236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70907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D38B09-1D5E-4394-B371-40212A9C1B67}"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92563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D38B09-1D5E-4394-B371-40212A9C1B67}" type="datetimeFigureOut">
              <a:rPr lang="en-US" smtClean="0"/>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091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D38B09-1D5E-4394-B371-40212A9C1B67}" type="datetimeFigureOut">
              <a:rPr lang="en-US" smtClean="0"/>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04259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8B09-1D5E-4394-B371-40212A9C1B67}" type="datetimeFigureOut">
              <a:rPr lang="en-US" smtClean="0"/>
              <a:t>4/19/2019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32935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6625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2978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38B09-1D5E-4394-B371-40212A9C1B67}" type="datetimeFigureOut">
              <a:rPr lang="en-US" smtClean="0"/>
              <a:t>4/19/2019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170869960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5300" b="1" dirty="0" smtClean="0">
                <a:latin typeface="Arial Narrow" panose="020B0606020202030204" pitchFamily="34" charset="0"/>
              </a:rPr>
              <a:t>TIU</a:t>
            </a:r>
            <a:r>
              <a:rPr lang="en-US" sz="5300" dirty="0">
                <a:latin typeface="Arial Narrow" panose="020B0606020202030204" pitchFamily="34" charset="0"/>
              </a:rPr>
              <a:t/>
            </a:r>
            <a:br>
              <a:rPr lang="en-US" sz="5300" dirty="0">
                <a:latin typeface="Arial Narrow" panose="020B0606020202030204" pitchFamily="34" charset="0"/>
              </a:rPr>
            </a:br>
            <a:r>
              <a:rPr lang="en-US" sz="5300" dirty="0" err="1" smtClean="0">
                <a:latin typeface="Times New Roman" panose="02020603050405020304" pitchFamily="18" charset="0"/>
                <a:cs typeface="Times New Roman" panose="02020603050405020304" pitchFamily="18" charset="0"/>
              </a:rPr>
              <a:t>Tishk</a:t>
            </a:r>
            <a:r>
              <a:rPr lang="en-US" sz="5300" dirty="0" smtClean="0">
                <a:latin typeface="Times New Roman" panose="02020603050405020304" pitchFamily="18" charset="0"/>
                <a:cs typeface="Times New Roman" panose="02020603050405020304" pitchFamily="18" charset="0"/>
              </a:rPr>
              <a:t> International University</a:t>
            </a:r>
            <a:br>
              <a:rPr lang="en-US" sz="5300" dirty="0" smtClean="0">
                <a:latin typeface="Times New Roman" panose="02020603050405020304" pitchFamily="18" charset="0"/>
                <a:cs typeface="Times New Roman" panose="02020603050405020304" pitchFamily="18" charset="0"/>
              </a:rPr>
            </a:br>
            <a:r>
              <a:rPr lang="en-US" sz="5300" dirty="0" smtClean="0">
                <a:latin typeface="Arial Narrow" panose="020B0606020202030204" pitchFamily="34" charset="0"/>
              </a:rPr>
              <a:t>Department of IRD</a:t>
            </a:r>
            <a:br>
              <a:rPr lang="en-US" sz="53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dirty="0" smtClean="0"/>
              <a:t>Code: IRD 204</a:t>
            </a:r>
            <a:endParaRPr lang="en-US"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Unit VII: Liberty and Equality  </a:t>
            </a:r>
          </a:p>
          <a:p>
            <a:pPr algn="ctr"/>
            <a:r>
              <a:rPr lang="en-US" sz="3200" b="1" dirty="0" smtClean="0">
                <a:latin typeface="Times New Roman" panose="02020603050405020304" pitchFamily="18" charset="0"/>
                <a:cs typeface="Times New Roman" panose="02020603050405020304" pitchFamily="18" charset="0"/>
              </a:rPr>
              <a:t> Course Educator: Dr. Neville D’Cunha</a:t>
            </a:r>
          </a:p>
          <a:p>
            <a:pPr algn="ctr"/>
            <a:r>
              <a:rPr lang="en-US" sz="3200" b="1" dirty="0" smtClean="0">
                <a:latin typeface="Times New Roman" panose="02020603050405020304" pitchFamily="18" charset="0"/>
                <a:cs typeface="Times New Roman" panose="02020603050405020304" pitchFamily="18" charset="0"/>
              </a:rPr>
              <a:t>Associated Professor</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(9)</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Liberty: Negative  </a:t>
            </a:r>
            <a:endParaRPr lang="en-GB" sz="4800" b="1" dirty="0"/>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Any intrusion into the privacy of a person is, in this sense, an infringement of their liberty. </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To prize negative freedom is clearly to prefer the ‘private’ to the ‘public’ and to wish to enlarge the scope of the former at the expense of the latter.</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For example, a commitment to negative freedom could provide the basis for arguing that education, the arts, social welfare and economic life should be entirely ‘private’ and so be left to individuals to determine as they see fit.</a:t>
            </a: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628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(10)</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Liberty: Positive  </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J.S. Mill asserted that the purpose of freedom was to encourage the attainment of individuality.</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‘Individuality’ refers to the distinctive and unique character of each human individual, meaning that freedom comes to stand for personal growth or self-development. </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UK philosopher T.H. Green defined positive freedom as the ability of people ‘to make the most and best of themselves.’</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freedom consists not merely in being left alone but in having the effective power to act, shifting attention towards the opportunities available to each human individual</a:t>
            </a:r>
            <a:r>
              <a:rPr lang="en-GB" sz="3600"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055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(11)</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Equality  </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Equality is a highly complex concept, there being as many forms of equality as there are ways of comparing the conditions of human existence.</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For instance, it is possible to talk about moral equality, legal equality, political equality, social equality, gender equality, racial equality, and so forth. </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most significant of which have been formal equality, equality of opportunity and equality of outcome.</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Egalitarianism thus encompasses a broad range of views, and its political character has been the subject of deep disagreement.</a:t>
            </a:r>
            <a:r>
              <a:rPr lang="en-GB" sz="3600"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2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(12)</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Formal Equality  </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earliest notion of equality to have had an impact on political thought is what may be called </a:t>
            </a:r>
            <a:r>
              <a:rPr lang="en-GB" sz="3200" b="1" dirty="0" smtClean="0">
                <a:latin typeface="Times New Roman" panose="02020603050405020304" pitchFamily="18" charset="0"/>
                <a:cs typeface="Times New Roman" panose="02020603050405020304" pitchFamily="18" charset="0"/>
              </a:rPr>
              <a:t>‘foundational equality</a:t>
            </a:r>
            <a:r>
              <a:rPr lang="en-GB" sz="3200" dirty="0" smtClean="0">
                <a:latin typeface="Times New Roman" panose="02020603050405020304" pitchFamily="18" charset="0"/>
                <a:cs typeface="Times New Roman" panose="02020603050405020304" pitchFamily="18" charset="0"/>
              </a:rPr>
              <a:t>,’ suggesting that all people are equal by virtue of a shared human essence.</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Such an idea arose out of the natural rights theories that dominated political thought in the 17 and 18 centuries. </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American Declaration of Independence, for example, declares simply that, ‘All men are created equal.’</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French Declaration of the Rights of Man and Citizen states that, ‘Men are born and remain free and equal in rights.’</a:t>
            </a:r>
            <a:r>
              <a:rPr lang="en-GB" sz="3600"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060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(13)</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Formal Equality  </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most obvious, and perhaps most important, manifestation of formal equality is the principle of legal equality, or ‘equality before the law.’</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principle of formal equality is, however, essentially negative; it is very largely confined to the task of eradicating special privileges. </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Formal equality meets with near universal approval, enjoying support from conservatives, and liberals no less than from socialists.</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However, although women have gone a long way to achieving ‘formal’ equality with men in many modern societies, significant cultural, social and political inequalities nevertheless persist.</a:t>
            </a:r>
            <a:r>
              <a:rPr lang="en-GB" sz="3600"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623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a:t>
            </a:r>
            <a:r>
              <a:rPr lang="en-US" sz="4400" b="1" smtClean="0">
                <a:latin typeface="Arial Black" panose="020B0A04020102020204" pitchFamily="34" charset="0"/>
              </a:rPr>
              <a:t>(14)</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Equality  of Opportunity</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Formal </a:t>
            </a:r>
            <a:r>
              <a:rPr lang="en-GB" sz="3200" dirty="0" smtClean="0">
                <a:latin typeface="Times New Roman" panose="02020603050405020304" pitchFamily="18" charset="0"/>
                <a:cs typeface="Times New Roman" panose="02020603050405020304" pitchFamily="18" charset="0"/>
              </a:rPr>
              <a:t>equality pays attention to the status people enjoy either as human beings or in the eyes of the law; it does not address their ‘opportunities,’ the circumstances in which they live and the chances or prospects available to them.</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Equality of opportunity is concerned principally with initial conditions, with the starting point of life. </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Natural inequality, arising from personal talents, skills, hard work, and so on, is considered to be either inevitable or morally ‘right.’</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However, </a:t>
            </a:r>
            <a:r>
              <a:rPr lang="en-GB" sz="3200" dirty="0" smtClean="0">
                <a:latin typeface="Times New Roman" panose="02020603050405020304" pitchFamily="18" charset="0"/>
                <a:cs typeface="Times New Roman" panose="02020603050405020304" pitchFamily="18" charset="0"/>
              </a:rPr>
              <a:t>inequalities, that are bred by social circumstances, such as poverty, homelessness or unemployment, are morally ‘wrong.’</a:t>
            </a:r>
            <a:r>
              <a:rPr lang="en-GB" sz="3600" dirty="0" smtClean="0">
                <a:latin typeface="Times New Roman" panose="02020603050405020304" pitchFamily="18" charset="0"/>
                <a:cs typeface="Times New Roman" panose="02020603050405020304" pitchFamily="18" charset="0"/>
              </a:rPr>
              <a:t> </a:t>
            </a: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84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15)</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Equality  of </a:t>
            </a:r>
            <a:r>
              <a:rPr lang="en-GB" sz="4800" b="1" dirty="0" smtClean="0"/>
              <a:t>Outcome</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idea of an </a:t>
            </a:r>
            <a:r>
              <a:rPr lang="en-GB" sz="3200" b="1" dirty="0" smtClean="0">
                <a:latin typeface="Times New Roman" panose="02020603050405020304" pitchFamily="18" charset="0"/>
                <a:cs typeface="Times New Roman" panose="02020603050405020304" pitchFamily="18" charset="0"/>
              </a:rPr>
              <a:t>equality of outcome</a:t>
            </a:r>
            <a:r>
              <a:rPr lang="en-GB" sz="3200" dirty="0" smtClean="0">
                <a:latin typeface="Times New Roman" panose="02020603050405020304" pitchFamily="18" charset="0"/>
                <a:cs typeface="Times New Roman" panose="02020603050405020304" pitchFamily="18" charset="0"/>
              </a:rPr>
              <a:t> is the most radical and controversial face of egalitarianism.</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Whereas equal opportunities requires that significant steps are taken towards achieving greater social and economic equality, far more dramatic changes are necessary if ‘outcomes’ are to be equalised. </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This is a goal which uncovers a fundamental ideological divide: socialists, communists and some anarchists regard a high level of social equality as a fundamental goal, while conservatives and liberals believe it to be immoral or unnatural.</a:t>
            </a:r>
            <a:r>
              <a:rPr lang="en-GB" sz="3600" dirty="0" smtClean="0">
                <a:latin typeface="Times New Roman" panose="02020603050405020304" pitchFamily="18" charset="0"/>
                <a:cs typeface="Times New Roman" panose="02020603050405020304" pitchFamily="18" charset="0"/>
              </a:rPr>
              <a:t> </a:t>
            </a: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algn="just"/>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70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16)</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Equality  of </a:t>
            </a:r>
            <a:r>
              <a:rPr lang="en-GB" sz="4800" b="1" dirty="0" smtClean="0"/>
              <a:t>Outcome</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A concern with ‘outcomes’ rather than ‘opportunities’ shifts attention away from the starting point of life to its end results, from chances to rewards.</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Whereas equal opportunities requires that significant steps are taken towards achieving greater social and economic equality, far more dramatic changes are necessary if ‘outcomes’ are to be equalised. </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As such, equality of outcomes not merely </a:t>
            </a:r>
            <a:r>
              <a:rPr lang="en-GB" sz="3200" dirty="0" smtClean="0">
                <a:latin typeface="Times New Roman" panose="02020603050405020304" pitchFamily="18" charset="0"/>
                <a:cs typeface="Times New Roman" panose="02020603050405020304" pitchFamily="18" charset="0"/>
              </a:rPr>
              <a:t>differs from formal equality and equal opportunities but may positively contradict them. </a:t>
            </a:r>
            <a:r>
              <a:rPr lang="en-GB" sz="3600" dirty="0" smtClean="0">
                <a:latin typeface="Times New Roman" panose="02020603050405020304" pitchFamily="18" charset="0"/>
                <a:cs typeface="Times New Roman" panose="02020603050405020304" pitchFamily="18" charset="0"/>
              </a:rPr>
              <a:t> </a:t>
            </a: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2800" dirty="0" smtClean="0">
                <a:latin typeface="Times New Roman" panose="02020603050405020304" pitchFamily="18" charset="0"/>
                <a:cs typeface="Times New Roman" panose="02020603050405020304" pitchFamily="18" charset="0"/>
              </a:rPr>
              <a:t>In that sense, when modern social democrats advocate equality they are referring to the modest idea of ‘distributive’ equality rather than any radical goal of ‘absolute’ equality.</a:t>
            </a:r>
          </a:p>
          <a:p>
            <a:pPr algn="just"/>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724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17)</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Equality  of </a:t>
            </a:r>
            <a:r>
              <a:rPr lang="en-GB" sz="4800" b="1" dirty="0" smtClean="0"/>
              <a:t>Outcome</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Critics, however, point out that the pursuit of equality of outcome leads to stagnation, injustice and, ultimately, tyranny.</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Stagnation results from the fact that social ‘levelling’ serves to cap aspirations and remove the incentive for enterprise and hard work.</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Policies tha</a:t>
            </a:r>
            <a:r>
              <a:rPr lang="en-GB" sz="3200" dirty="0" smtClean="0">
                <a:latin typeface="Times New Roman" panose="02020603050405020304" pitchFamily="18" charset="0"/>
                <a:cs typeface="Times New Roman" panose="02020603050405020304" pitchFamily="18" charset="0"/>
              </a:rPr>
              <a:t>t aim to promote equality by redistributing wealth do little more than rob the rich in order to pay the poor.</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simple fact is, Hayek argued, that people are very different and have different aspirations, talents, dispositions and so forth, and to treat them as equals must therefore result in inequality.</a:t>
            </a:r>
            <a:r>
              <a:rPr lang="en-GB" sz="3200"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 </a:t>
            </a:r>
            <a:endParaRPr lang="en-GB" sz="3600" dirty="0" smtClean="0">
              <a:latin typeface="Times New Roman" panose="02020603050405020304" pitchFamily="18" charset="0"/>
              <a:cs typeface="Times New Roman" panose="02020603050405020304" pitchFamily="18" charset="0"/>
            </a:endParaRPr>
          </a:p>
          <a:p>
            <a:pPr algn="just"/>
            <a:endParaRPr lang="en-GB" sz="2800" dirty="0" smtClean="0">
              <a:latin typeface="Times New Roman" panose="02020603050405020304" pitchFamily="18" charset="0"/>
              <a:cs typeface="Times New Roman" panose="02020603050405020304" pitchFamily="18" charset="0"/>
            </a:endParaRPr>
          </a:p>
          <a:p>
            <a:pPr algn="just"/>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310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18)</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Equality  of </a:t>
            </a:r>
            <a:r>
              <a:rPr lang="en-GB" sz="4800" b="1" dirty="0" smtClean="0"/>
              <a:t>Outcome</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drive for equality is therefore carried out at the expense of individual liberty.</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This is why the New Right portrays egalitarianism in such a sinister light, arguing that it is always accompanied by the growth of regimentation, discrimination and coercion.</a:t>
            </a: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The economic cost of equality is, however, less forbidding than the moral price that has to be paid.</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As Aristotle put it, injustice arises not only when equals are treated unequally, but also when un-equals are treated equally.</a:t>
            </a:r>
            <a:r>
              <a:rPr lang="en-GB" sz="3200"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 </a:t>
            </a:r>
            <a:endParaRPr lang="en-GB" sz="3600" dirty="0" smtClean="0">
              <a:latin typeface="Times New Roman" panose="02020603050405020304" pitchFamily="18" charset="0"/>
              <a:cs typeface="Times New Roman" panose="02020603050405020304" pitchFamily="18" charset="0"/>
            </a:endParaRPr>
          </a:p>
          <a:p>
            <a:pPr algn="just"/>
            <a:endParaRPr lang="en-GB" sz="2800" dirty="0" smtClean="0">
              <a:latin typeface="Times New Roman" panose="02020603050405020304" pitchFamily="18" charset="0"/>
              <a:cs typeface="Times New Roman" panose="02020603050405020304" pitchFamily="18" charset="0"/>
            </a:endParaRPr>
          </a:p>
          <a:p>
            <a:pPr algn="just"/>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9938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(1)</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Liberty and Equality </a:t>
            </a:r>
            <a:endParaRPr lang="en-GB" sz="4800" b="1" dirty="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The principle of freedom/liberty has customarily been treated by political thinkers with a degree of </a:t>
            </a:r>
            <a:r>
              <a:rPr lang="en-GB" sz="4000" b="1" dirty="0" smtClean="0">
                <a:latin typeface="Times New Roman" panose="02020603050405020304" pitchFamily="18" charset="0"/>
                <a:cs typeface="Times New Roman" panose="02020603050405020304" pitchFamily="18" charset="0"/>
              </a:rPr>
              <a:t>reverence</a:t>
            </a:r>
            <a:r>
              <a:rPr lang="en-GB" sz="4000" dirty="0" smtClean="0">
                <a:latin typeface="Times New Roman" panose="02020603050405020304" pitchFamily="18" charset="0"/>
                <a:cs typeface="Times New Roman" panose="02020603050405020304" pitchFamily="18" charset="0"/>
              </a:rPr>
              <a:t> that borders on religious devotion. </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The idea of equality is perhaps the defining feature of modern political though. </a:t>
            </a:r>
          </a:p>
          <a:p>
            <a:r>
              <a:rPr lang="en-GB" sz="3200" dirty="0" smtClean="0">
                <a:latin typeface="Times New Roman" panose="02020603050405020304" pitchFamily="18" charset="0"/>
                <a:cs typeface="Times New Roman" panose="02020603050405020304" pitchFamily="18" charset="0"/>
              </a:rPr>
              <a:t>Whereas classical and medieval thinkers took it for granted that hierarchy is natural or inevitable, modern ones have started out from the assumption that </a:t>
            </a:r>
          </a:p>
          <a:p>
            <a:r>
              <a:rPr lang="en-GB" sz="3600" b="1" dirty="0" smtClean="0">
                <a:latin typeface="Times New Roman" panose="02020603050405020304" pitchFamily="18" charset="0"/>
                <a:cs typeface="Times New Roman" panose="02020603050405020304" pitchFamily="18" charset="0"/>
              </a:rPr>
              <a:t>all human beings have equal moral worth. </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4563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a:t>
            </a:r>
            <a:r>
              <a:rPr lang="en-US" sz="4400" b="1" dirty="0" smtClean="0">
                <a:latin typeface="Arial Black" panose="020B0A04020102020204" pitchFamily="34" charset="0"/>
              </a:rPr>
              <a:t>19)</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Summary: Liberty and Equality</a:t>
            </a:r>
            <a:endParaRPr lang="en-GB" sz="4800" b="1" dirty="0"/>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In its simplest sense, freedom means the absence of constraints or restrictions. Absolute freedom recognises the distinction between liberty and licence. It is unclear, whether liberty becomes licence when rights are abused, when harm is done to others or when freedom is unequally shared out.</a:t>
            </a:r>
            <a:endParaRPr lang="en-GB"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n-GB" sz="3200" dirty="0" smtClean="0">
                <a:latin typeface="Times New Roman" panose="02020603050405020304" pitchFamily="18" charset="0"/>
                <a:cs typeface="Times New Roman" panose="02020603050405020304" pitchFamily="18" charset="0"/>
              </a:rPr>
              <a:t>A commitment to equality may take one of three contrasting forms: </a:t>
            </a:r>
          </a:p>
          <a:p>
            <a:pPr algn="just"/>
            <a:r>
              <a:rPr lang="en-GB" sz="3200" dirty="0">
                <a:latin typeface="Times New Roman" panose="02020603050405020304" pitchFamily="18" charset="0"/>
                <a:cs typeface="Times New Roman" panose="02020603050405020304" pitchFamily="18" charset="0"/>
              </a:rPr>
              <a:t>	</a:t>
            </a:r>
            <a:r>
              <a:rPr lang="en-GB" sz="3200" b="1" dirty="0" smtClean="0">
                <a:latin typeface="Times New Roman" panose="02020603050405020304" pitchFamily="18" charset="0"/>
                <a:cs typeface="Times New Roman" panose="02020603050405020304" pitchFamily="18" charset="0"/>
              </a:rPr>
              <a:t>1.</a:t>
            </a:r>
            <a:r>
              <a:rPr lang="en-GB" sz="3200" dirty="0" smtClean="0">
                <a:latin typeface="Times New Roman" panose="02020603050405020304" pitchFamily="18" charset="0"/>
                <a:cs typeface="Times New Roman" panose="02020603050405020304" pitchFamily="18" charset="0"/>
              </a:rPr>
              <a:t> </a:t>
            </a:r>
            <a:r>
              <a:rPr lang="en-GB" sz="3200" b="1" dirty="0" smtClean="0">
                <a:latin typeface="Times New Roman" panose="02020603050405020304" pitchFamily="18" charset="0"/>
                <a:cs typeface="Times New Roman" panose="02020603050405020304" pitchFamily="18" charset="0"/>
              </a:rPr>
              <a:t>Foundational Equality</a:t>
            </a:r>
          </a:p>
          <a:p>
            <a:pPr algn="just"/>
            <a:r>
              <a:rPr lang="en-GB" sz="3200" b="1" dirty="0" smtClean="0">
                <a:latin typeface="Times New Roman" panose="02020603050405020304" pitchFamily="18" charset="0"/>
                <a:cs typeface="Times New Roman" panose="02020603050405020304" pitchFamily="18" charset="0"/>
              </a:rPr>
              <a:t>	2. Equality of Opportunity</a:t>
            </a:r>
          </a:p>
          <a:p>
            <a:pPr algn="just"/>
            <a:r>
              <a:rPr lang="en-GB" sz="3200" b="1" dirty="0">
                <a:latin typeface="Times New Roman" panose="02020603050405020304" pitchFamily="18" charset="0"/>
                <a:cs typeface="Times New Roman" panose="02020603050405020304" pitchFamily="18" charset="0"/>
              </a:rPr>
              <a:t>	</a:t>
            </a:r>
            <a:r>
              <a:rPr lang="en-GB" sz="3200" b="1" dirty="0" smtClean="0">
                <a:latin typeface="Times New Roman" panose="02020603050405020304" pitchFamily="18" charset="0"/>
                <a:cs typeface="Times New Roman" panose="02020603050405020304" pitchFamily="18" charset="0"/>
              </a:rPr>
              <a:t>3. Equality of Outcome</a:t>
            </a:r>
          </a:p>
          <a:p>
            <a:pPr algn="just"/>
            <a:endParaRPr lang="en-GB" sz="2800" dirty="0" smtClean="0">
              <a:latin typeface="Times New Roman" panose="02020603050405020304" pitchFamily="18" charset="0"/>
              <a:cs typeface="Times New Roman" panose="02020603050405020304" pitchFamily="18" charset="0"/>
            </a:endParaRPr>
          </a:p>
          <a:p>
            <a:pPr algn="just"/>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endParaRPr lang="en-GB"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305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(2)</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Liberty  </a:t>
            </a:r>
            <a:endParaRPr lang="en-GB" sz="4800" b="1" dirty="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Confusion is caused by the fact that freedom is often associated with a range of other terms, notably liberty, toleration and liberation. </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Political theorists often treat freedom/liberty as an ethical ideal or normative principle, perhaps as the most vital such principle.</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Most theorists are willing to accept a difference between ‘liberty’ and what is called ‘licence.’</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7849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r>
              <a:rPr lang="en-US" sz="4400" b="1" dirty="0" smtClean="0">
                <a:latin typeface="Arial Black" panose="020B0A04020102020204" pitchFamily="34" charset="0"/>
              </a:rPr>
              <a:t>History of Political Thought II (3)</a:t>
            </a:r>
            <a:r>
              <a:rPr lang="en-US" sz="4400" dirty="0" smtClean="0"/>
              <a:t/>
            </a:r>
            <a:br>
              <a:rPr lang="en-US" sz="4400" dirty="0" smtClean="0"/>
            </a:br>
            <a:endParaRPr lang="en-US" dirty="0"/>
          </a:p>
        </p:txBody>
      </p:sp>
      <p:sp>
        <p:nvSpPr>
          <p:cNvPr id="3" name="Subtitle 2"/>
          <p:cNvSpPr>
            <a:spLocks noGrp="1"/>
          </p:cNvSpPr>
          <p:nvPr>
            <p:ph type="subTitle" idx="1"/>
          </p:nvPr>
        </p:nvSpPr>
        <p:spPr>
          <a:xfrm>
            <a:off x="0" y="1011614"/>
            <a:ext cx="12192000" cy="5846386"/>
          </a:xfrm>
        </p:spPr>
        <p:txBody>
          <a:bodyPr>
            <a:noAutofit/>
          </a:bodyPr>
          <a:lstStyle/>
          <a:p>
            <a:pPr algn="ctr"/>
            <a:r>
              <a:rPr lang="en-GB" sz="4800" b="1" dirty="0" smtClean="0"/>
              <a:t>Liberty  </a:t>
            </a:r>
            <a:endParaRPr lang="en-GB" sz="4800" b="1" dirty="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French liberal </a:t>
            </a:r>
            <a:r>
              <a:rPr lang="en-GB" sz="4000" b="1" dirty="0" smtClean="0">
                <a:latin typeface="Times New Roman" panose="02020603050405020304" pitchFamily="18" charset="0"/>
                <a:cs typeface="Times New Roman" panose="02020603050405020304" pitchFamily="18" charset="0"/>
              </a:rPr>
              <a:t>Benjamin Constant </a:t>
            </a:r>
            <a:r>
              <a:rPr lang="en-GB" sz="4000" dirty="0" smtClean="0">
                <a:latin typeface="Times New Roman" panose="02020603050405020304" pitchFamily="18" charset="0"/>
                <a:cs typeface="Times New Roman" panose="02020603050405020304" pitchFamily="18" charset="0"/>
              </a:rPr>
              <a:t>distinguished between what he called </a:t>
            </a:r>
            <a:r>
              <a:rPr lang="en-GB" sz="4000" b="1" dirty="0" smtClean="0">
                <a:latin typeface="Times New Roman" panose="02020603050405020304" pitchFamily="18" charset="0"/>
                <a:cs typeface="Times New Roman" panose="02020603050405020304" pitchFamily="18" charset="0"/>
              </a:rPr>
              <a:t>‘the liberty of the ancients</a:t>
            </a:r>
            <a:r>
              <a:rPr lang="en-GB" sz="4000" dirty="0" smtClean="0">
                <a:latin typeface="Times New Roman" panose="02020603050405020304" pitchFamily="18" charset="0"/>
                <a:cs typeface="Times New Roman" panose="02020603050405020304" pitchFamily="18" charset="0"/>
              </a:rPr>
              <a:t>,’ by which he meant direct and collective participation in political life, and </a:t>
            </a:r>
            <a:r>
              <a:rPr lang="en-GB" sz="4000" b="1" dirty="0" smtClean="0">
                <a:latin typeface="Times New Roman" panose="02020603050405020304" pitchFamily="18" charset="0"/>
                <a:cs typeface="Times New Roman" panose="02020603050405020304" pitchFamily="18" charset="0"/>
              </a:rPr>
              <a:t>‘the liberty of the moderns,’ </a:t>
            </a:r>
            <a:r>
              <a:rPr lang="en-GB" sz="4000" dirty="0" smtClean="0">
                <a:latin typeface="Times New Roman" panose="02020603050405020304" pitchFamily="18" charset="0"/>
                <a:cs typeface="Times New Roman" panose="02020603050405020304" pitchFamily="18" charset="0"/>
              </a:rPr>
              <a:t>which referred to independence from government and encroachment of others. </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Isaiah Berlin in his essay ‘Two Concepts of Liberty’ (1958) claimed to identify a ‘positive’ concept of freedom and a ‘negative’ concept of freedom.</a:t>
            </a:r>
          </a:p>
        </p:txBody>
      </p:sp>
    </p:spTree>
    <p:extLst>
      <p:ext uri="{BB962C8B-B14F-4D97-AF65-F5344CB8AC3E}">
        <p14:creationId xmlns:p14="http://schemas.microsoft.com/office/powerpoint/2010/main" val="491372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lnSpc>
                <a:spcPct val="100000"/>
              </a:lnSpc>
            </a:pPr>
            <a:r>
              <a:rPr lang="en-US" sz="4400" b="1" dirty="0" smtClean="0">
                <a:latin typeface="Arial Black" panose="020B0A04020102020204" pitchFamily="34" charset="0"/>
              </a:rPr>
              <a:t>History of Political Thought II (4)</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Liberty  </a:t>
            </a:r>
            <a:endParaRPr lang="en-GB" sz="4800" b="1" dirty="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Political thinkers insist upon a distinction between two kinds of self-willed action, between liberty and licence. </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‘Licence’ means the abuse of freedom; it is the point at which freedom becomes ‘excessive.’ Licence is oppressive, objectionable and morally corrupt.</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‘Liberty’ is usually thought to be wholesome, desirable and morally enlightening.</a:t>
            </a:r>
          </a:p>
          <a:p>
            <a:pPr marL="457200" indent="-457200">
              <a:buFont typeface="Wingdings" panose="05000000000000000000" pitchFamily="2" charset="2"/>
              <a:buChar char="§"/>
            </a:pPr>
            <a:r>
              <a:rPr lang="en-GB" sz="3200" b="1" dirty="0" smtClean="0">
                <a:latin typeface="Times New Roman" panose="02020603050405020304" pitchFamily="18" charset="0"/>
                <a:cs typeface="Times New Roman" panose="02020603050405020304" pitchFamily="18" charset="0"/>
              </a:rPr>
              <a:t>There is, however, deep ideological controversy about the point at which liberty starts to become licence.</a:t>
            </a:r>
          </a:p>
        </p:txBody>
      </p:sp>
    </p:spTree>
    <p:extLst>
      <p:ext uri="{BB962C8B-B14F-4D97-AF65-F5344CB8AC3E}">
        <p14:creationId xmlns:p14="http://schemas.microsoft.com/office/powerpoint/2010/main" val="641746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lnSpc>
                <a:spcPct val="100000"/>
              </a:lnSpc>
            </a:pPr>
            <a:r>
              <a:rPr lang="en-US" sz="4400" b="1" dirty="0" smtClean="0">
                <a:latin typeface="Arial Black" panose="020B0A04020102020204" pitchFamily="34" charset="0"/>
              </a:rPr>
              <a:t>History of Political Thought II (5)</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Liberty  </a:t>
            </a:r>
            <a:endParaRPr lang="en-GB" sz="4800" b="1" dirty="0"/>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In short, liberty means acting according to or within one’s rights, whereas licence means to act beyond one’s rights or, more particularly, to abuse the rights of others. </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Robert </a:t>
            </a:r>
            <a:r>
              <a:rPr lang="en-GB" sz="4000" dirty="0" err="1" smtClean="0">
                <a:latin typeface="Times New Roman" panose="02020603050405020304" pitchFamily="18" charset="0"/>
                <a:cs typeface="Times New Roman" panose="02020603050405020304" pitchFamily="18" charset="0"/>
              </a:rPr>
              <a:t>Nozick</a:t>
            </a:r>
            <a:r>
              <a:rPr lang="en-GB" sz="4000" dirty="0" smtClean="0">
                <a:latin typeface="Times New Roman" panose="02020603050405020304" pitchFamily="18" charset="0"/>
                <a:cs typeface="Times New Roman" panose="02020603050405020304" pitchFamily="18" charset="0"/>
              </a:rPr>
              <a:t> and Milton Friedman see freedom in essentially economic terms and advocate the greatest possible freedom of choice in the marketplace.</a:t>
            </a:r>
          </a:p>
          <a:p>
            <a:pPr marL="457200" indent="-457200" algn="just">
              <a:buFont typeface="Wingdings" panose="05000000000000000000" pitchFamily="2" charset="2"/>
              <a:buChar char="§"/>
            </a:pPr>
            <a:r>
              <a:rPr lang="en-GB" sz="4000" dirty="0" smtClean="0">
                <a:latin typeface="Times New Roman" panose="02020603050405020304" pitchFamily="18" charset="0"/>
                <a:cs typeface="Times New Roman" panose="02020603050405020304" pitchFamily="18" charset="0"/>
              </a:rPr>
              <a:t>Clear ethical grounds must therefore be established in order to distinguish between what can be commended as liberty and what should be condemned as licence.</a:t>
            </a:r>
          </a:p>
        </p:txBody>
      </p:sp>
    </p:spTree>
    <p:extLst>
      <p:ext uri="{BB962C8B-B14F-4D97-AF65-F5344CB8AC3E}">
        <p14:creationId xmlns:p14="http://schemas.microsoft.com/office/powerpoint/2010/main" val="222291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72643"/>
          </a:xfrm>
        </p:spPr>
        <p:txBody>
          <a:bodyPr>
            <a:normAutofit/>
          </a:bodyPr>
          <a:lstStyle/>
          <a:p>
            <a:pPr algn="ctr">
              <a:lnSpc>
                <a:spcPct val="100000"/>
              </a:lnSpc>
            </a:pPr>
            <a:r>
              <a:rPr lang="en-US" sz="4400" b="1" dirty="0" smtClean="0">
                <a:latin typeface="Arial Black" panose="020B0A04020102020204" pitchFamily="34" charset="0"/>
              </a:rPr>
              <a:t>History of Political Thought II (6)</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Liberty  </a:t>
            </a:r>
            <a:endParaRPr lang="en-GB" sz="4800" b="1" dirty="0"/>
          </a:p>
          <a:p>
            <a:pPr marL="457200" indent="-457200" algn="just">
              <a:buFont typeface="Wingdings" panose="05000000000000000000" pitchFamily="2" charset="2"/>
              <a:buChar char="§"/>
            </a:pPr>
            <a:r>
              <a:rPr lang="en-GB" sz="3600" b="1" dirty="0" smtClean="0">
                <a:latin typeface="Times New Roman" panose="02020603050405020304" pitchFamily="18" charset="0"/>
                <a:cs typeface="Times New Roman" panose="02020603050405020304" pitchFamily="18" charset="0"/>
              </a:rPr>
              <a:t>J.S. Mill </a:t>
            </a:r>
            <a:r>
              <a:rPr lang="en-GB" sz="3600" dirty="0" smtClean="0">
                <a:latin typeface="Times New Roman" panose="02020603050405020304" pitchFamily="18" charset="0"/>
                <a:cs typeface="Times New Roman" panose="02020603050405020304" pitchFamily="18" charset="0"/>
              </a:rPr>
              <a:t>(1806-73) attempted to distinguish between liberty and licence. </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In On Liberty (1859), Mill proposed a clear distinction between ‘self-regarding’ actions and ‘other-regarding’ actions, suggesting that each individual should exercise sovereign control over his/her own body and life.</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The only justification for constraining the individual was in the event of ‘harm’ being done to others. In effect, the </a:t>
            </a:r>
            <a:r>
              <a:rPr lang="en-GB" sz="3600" b="1" dirty="0" smtClean="0">
                <a:latin typeface="Times New Roman" panose="02020603050405020304" pitchFamily="18" charset="0"/>
                <a:cs typeface="Times New Roman" panose="02020603050405020304" pitchFamily="18" charset="0"/>
              </a:rPr>
              <a:t>‘harm principle’ </a:t>
            </a:r>
            <a:r>
              <a:rPr lang="en-GB" sz="3600" dirty="0" smtClean="0">
                <a:latin typeface="Times New Roman" panose="02020603050405020304" pitchFamily="18" charset="0"/>
                <a:cs typeface="Times New Roman" panose="02020603050405020304" pitchFamily="18" charset="0"/>
              </a:rPr>
              <a:t>indicates the point at which freedom becomes ‘excessive,’ the point at which liberty becomes licence.</a:t>
            </a:r>
          </a:p>
        </p:txBody>
      </p:sp>
    </p:spTree>
    <p:extLst>
      <p:ext uri="{BB962C8B-B14F-4D97-AF65-F5344CB8AC3E}">
        <p14:creationId xmlns:p14="http://schemas.microsoft.com/office/powerpoint/2010/main" val="3284601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(7)</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Liberty  </a:t>
            </a:r>
            <a:endParaRPr lang="en-GB" sz="4800" b="1" dirty="0"/>
          </a:p>
          <a:p>
            <a:pPr marL="457200" indent="-457200" algn="just">
              <a:buFont typeface="Wingdings" panose="05000000000000000000" pitchFamily="2" charset="2"/>
              <a:buChar char="§"/>
            </a:pPr>
            <a:r>
              <a:rPr lang="en-GB" sz="3600" b="1" dirty="0" smtClean="0">
                <a:latin typeface="Times New Roman" panose="02020603050405020304" pitchFamily="18" charset="0"/>
                <a:cs typeface="Times New Roman" panose="02020603050405020304" pitchFamily="18" charset="0"/>
              </a:rPr>
              <a:t>John Rawls </a:t>
            </a:r>
            <a:r>
              <a:rPr lang="en-GB" sz="3600" dirty="0" smtClean="0">
                <a:latin typeface="Times New Roman" panose="02020603050405020304" pitchFamily="18" charset="0"/>
                <a:cs typeface="Times New Roman" panose="02020603050405020304" pitchFamily="18" charset="0"/>
              </a:rPr>
              <a:t>expressed that each person is entitled to the greatest possible liberty compatible with a like liberty for all. </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On the face of it, most liberal democracies respect the principle of equal liberty, reflected in the fact that, at least in theory, political, legal and social rights are available to all citizens.</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Modern liberals and social democracies argue that the principle of equal liberty points to the need to redistribute wealth and resources in society.</a:t>
            </a:r>
          </a:p>
        </p:txBody>
      </p:sp>
    </p:spTree>
    <p:extLst>
      <p:ext uri="{BB962C8B-B14F-4D97-AF65-F5344CB8AC3E}">
        <p14:creationId xmlns:p14="http://schemas.microsoft.com/office/powerpoint/2010/main" val="3266466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15152"/>
          </a:xfrm>
        </p:spPr>
        <p:txBody>
          <a:bodyPr>
            <a:normAutofit/>
          </a:bodyPr>
          <a:lstStyle/>
          <a:p>
            <a:pPr algn="ctr">
              <a:lnSpc>
                <a:spcPct val="100000"/>
              </a:lnSpc>
            </a:pPr>
            <a:r>
              <a:rPr lang="en-US" sz="4400" b="1" dirty="0" smtClean="0">
                <a:latin typeface="Arial Black" panose="020B0A04020102020204" pitchFamily="34" charset="0"/>
              </a:rPr>
              <a:t>History of Political Thought II (8)</a:t>
            </a:r>
            <a:r>
              <a:rPr lang="en-US" sz="4400" dirty="0" smtClean="0"/>
              <a:t/>
            </a:r>
            <a:br>
              <a:rPr lang="en-US" sz="4400" dirty="0" smtClean="0"/>
            </a:br>
            <a:endParaRPr lang="en-US" dirty="0"/>
          </a:p>
        </p:txBody>
      </p:sp>
      <p:sp>
        <p:nvSpPr>
          <p:cNvPr id="3" name="Subtitle 2"/>
          <p:cNvSpPr>
            <a:spLocks noGrp="1"/>
          </p:cNvSpPr>
          <p:nvPr>
            <p:ph type="subTitle" idx="1"/>
          </p:nvPr>
        </p:nvSpPr>
        <p:spPr>
          <a:xfrm>
            <a:off x="0" y="886320"/>
            <a:ext cx="12192000" cy="5971679"/>
          </a:xfrm>
        </p:spPr>
        <p:txBody>
          <a:bodyPr>
            <a:noAutofit/>
          </a:bodyPr>
          <a:lstStyle/>
          <a:p>
            <a:pPr algn="ctr"/>
            <a:r>
              <a:rPr lang="en-GB" sz="4800" b="1" dirty="0" smtClean="0"/>
              <a:t>Liberty: Negative and Positive  </a:t>
            </a:r>
            <a:endParaRPr lang="en-GB" sz="4800" b="1" dirty="0"/>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To conceive of freedom in negative terms, as the absence of external interference, links freedom very closely to the idea of privacy. </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Privacy suggests a distinction between a ‘private’ or personal realm of existence, and some kind of ‘public’ world.</a:t>
            </a:r>
          </a:p>
          <a:p>
            <a:pPr marL="457200" indent="-457200" algn="just">
              <a:buFont typeface="Wingdings" panose="05000000000000000000" pitchFamily="2" charset="2"/>
              <a:buChar char="§"/>
            </a:pPr>
            <a:r>
              <a:rPr lang="en-GB" sz="3600" dirty="0" smtClean="0">
                <a:latin typeface="Times New Roman" panose="02020603050405020304" pitchFamily="18" charset="0"/>
                <a:cs typeface="Times New Roman" panose="02020603050405020304" pitchFamily="18" charset="0"/>
              </a:rPr>
              <a:t>Advocates of negative freedom often regard this private sphere of life, consisting very largely of family and personal relationships, as a realm within which people can ‘be themselves.’</a:t>
            </a:r>
          </a:p>
        </p:txBody>
      </p:sp>
    </p:spTree>
    <p:extLst>
      <p:ext uri="{BB962C8B-B14F-4D97-AF65-F5344CB8AC3E}">
        <p14:creationId xmlns:p14="http://schemas.microsoft.com/office/powerpoint/2010/main" val="303864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1165</TotalTime>
  <Words>1929</Words>
  <Application>Microsoft Office PowerPoint</Application>
  <PresentationFormat>Widescreen</PresentationFormat>
  <Paragraphs>124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Arial Narrow</vt:lpstr>
      <vt:lpstr>Calibri</vt:lpstr>
      <vt:lpstr>Calibri Light</vt:lpstr>
      <vt:lpstr>Times New Roman</vt:lpstr>
      <vt:lpstr>Wingdings</vt:lpstr>
      <vt:lpstr>Office Theme</vt:lpstr>
      <vt:lpstr>TIU Tishk International University Department of IRD History of Political Thought II Code: IRD 204</vt:lpstr>
      <vt:lpstr>History of Political Thought II (1) </vt:lpstr>
      <vt:lpstr>History of Political Thought II (2) </vt:lpstr>
      <vt:lpstr>History of Political Thought II (3) </vt:lpstr>
      <vt:lpstr>History of Political Thought II (4) </vt:lpstr>
      <vt:lpstr>History of Political Thought II (5) </vt:lpstr>
      <vt:lpstr>History of Political Thought II (6) </vt:lpstr>
      <vt:lpstr>History of Political Thought II (7) </vt:lpstr>
      <vt:lpstr>History of Political Thought II (8) </vt:lpstr>
      <vt:lpstr>History of Political Thought II (9) </vt:lpstr>
      <vt:lpstr>History of Political Thought II (10) </vt:lpstr>
      <vt:lpstr>History of Political Thought II (11) </vt:lpstr>
      <vt:lpstr>History of Political Thought II (12) </vt:lpstr>
      <vt:lpstr>History of Political Thought II (13) </vt:lpstr>
      <vt:lpstr>History of Political Thought II (14) </vt:lpstr>
      <vt:lpstr>History of Political Thought II (15) </vt:lpstr>
      <vt:lpstr>History of Political Thought II (16) </vt:lpstr>
      <vt:lpstr>History of Political Thought II (17) </vt:lpstr>
      <vt:lpstr>History of Political Thought II (18) </vt:lpstr>
      <vt:lpstr>History of Political Thought II (19)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161</cp:revision>
  <dcterms:created xsi:type="dcterms:W3CDTF">2019-02-12T15:13:23Z</dcterms:created>
  <dcterms:modified xsi:type="dcterms:W3CDTF">2019-04-19T13:10:22Z</dcterms:modified>
</cp:coreProperties>
</file>