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3" r:id="rId2"/>
    <p:sldId id="284" r:id="rId3"/>
    <p:sldId id="285" r:id="rId4"/>
    <p:sldId id="286" r:id="rId5"/>
    <p:sldId id="288" r:id="rId6"/>
    <p:sldId id="289" r:id="rId7"/>
    <p:sldId id="290" r:id="rId8"/>
    <p:sldId id="291" r:id="rId9"/>
    <p:sldId id="301" r:id="rId10"/>
    <p:sldId id="292" r:id="rId11"/>
    <p:sldId id="294" r:id="rId12"/>
    <p:sldId id="295" r:id="rId13"/>
    <p:sldId id="296" r:id="rId14"/>
    <p:sldId id="297" r:id="rId15"/>
    <p:sldId id="298" r:id="rId16"/>
    <p:sldId id="299"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FB1BA8-BF65-4ADB-895F-8AA96830E354}">
          <p14:sldIdLst>
            <p14:sldId id="283"/>
            <p14:sldId id="284"/>
            <p14:sldId id="285"/>
            <p14:sldId id="286"/>
            <p14:sldId id="288"/>
            <p14:sldId id="289"/>
            <p14:sldId id="290"/>
            <p14:sldId id="291"/>
            <p14:sldId id="301"/>
            <p14:sldId id="292"/>
            <p14:sldId id="294"/>
            <p14:sldId id="295"/>
            <p14:sldId id="296"/>
            <p14:sldId id="297"/>
            <p14:sldId id="298"/>
            <p14:sldId id="299"/>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7D38B09-1D5E-4394-B371-40212A9C1B67}" type="datetimeFigureOut">
              <a:rPr lang="en-US" smtClean="0"/>
              <a:t>4/17/2019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1561156-8800-4E17-97C7-E84D72C5887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23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8B09-1D5E-4394-B371-40212A9C1B67}"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395079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163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858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992953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238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2382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38B09-1D5E-4394-B371-40212A9C1B67}"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738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38B09-1D5E-4394-B371-40212A9C1B67}"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382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38B09-1D5E-4394-B371-40212A9C1B67}"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11986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55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D38B09-1D5E-4394-B371-40212A9C1B67}"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59719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D38B09-1D5E-4394-B371-40212A9C1B67}"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61156-8800-4E17-97C7-E84D72C5887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8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D38B09-1D5E-4394-B371-40212A9C1B67}"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61156-8800-4E17-97C7-E84D72C5887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81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38B09-1D5E-4394-B371-40212A9C1B67}"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8944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8B09-1D5E-4394-B371-40212A9C1B67}"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38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8B09-1D5E-4394-B371-40212A9C1B67}"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71994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D38B09-1D5E-4394-B371-40212A9C1B67}" type="datetimeFigureOut">
              <a:rPr lang="en-US" smtClean="0"/>
              <a:t>4/17/2019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561156-8800-4E17-97C7-E84D72C58878}" type="slidenum">
              <a:rPr lang="en-US" smtClean="0"/>
              <a:t>‹#›</a:t>
            </a:fld>
            <a:endParaRPr lang="en-US"/>
          </a:p>
        </p:txBody>
      </p:sp>
    </p:spTree>
    <p:extLst>
      <p:ext uri="{BB962C8B-B14F-4D97-AF65-F5344CB8AC3E}">
        <p14:creationId xmlns:p14="http://schemas.microsoft.com/office/powerpoint/2010/main" val="473845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66" y="0"/>
            <a:ext cx="9407856" cy="4012442"/>
          </a:xfrm>
        </p:spPr>
        <p:txBody>
          <a:bodyPr>
            <a:normAutofit fontScale="90000"/>
          </a:bodyPr>
          <a:lstStyle/>
          <a:p>
            <a:r>
              <a:rPr lang="en-US" sz="4000" b="1" dirty="0" smtClean="0">
                <a:latin typeface="Arial Narrow" panose="020B0606020202030204" pitchFamily="34" charset="0"/>
              </a:rPr>
              <a:t>TIU</a:t>
            </a:r>
            <a:r>
              <a:rPr lang="en-US" sz="4000" dirty="0">
                <a:latin typeface="Arial Narrow" panose="020B0606020202030204" pitchFamily="34" charset="0"/>
              </a:rPr>
              <a:t/>
            </a:r>
            <a:br>
              <a:rPr lang="en-US" sz="4000" dirty="0">
                <a:latin typeface="Arial Narrow" panose="020B0606020202030204" pitchFamily="34" charset="0"/>
              </a:rPr>
            </a:br>
            <a:r>
              <a:rPr lang="en-US" sz="4000" dirty="0" err="1" smtClean="0">
                <a:latin typeface="Times New Roman" panose="02020603050405020304" pitchFamily="18" charset="0"/>
                <a:cs typeface="Times New Roman" panose="02020603050405020304" pitchFamily="18" charset="0"/>
              </a:rPr>
              <a:t>Tishk</a:t>
            </a:r>
            <a:r>
              <a:rPr lang="en-US" sz="4000" dirty="0" smtClean="0">
                <a:latin typeface="Times New Roman" panose="02020603050405020304" pitchFamily="18" charset="0"/>
                <a:cs typeface="Times New Roman" panose="02020603050405020304" pitchFamily="18" charset="0"/>
              </a:rPr>
              <a:t> International University</a:t>
            </a:r>
            <a:br>
              <a:rPr lang="en-US" sz="4000" dirty="0" smtClean="0">
                <a:latin typeface="Times New Roman" panose="02020603050405020304" pitchFamily="18" charset="0"/>
                <a:cs typeface="Times New Roman" panose="02020603050405020304" pitchFamily="18" charset="0"/>
              </a:rPr>
            </a:br>
            <a:r>
              <a:rPr lang="en-US" sz="4000" dirty="0" smtClean="0">
                <a:latin typeface="Arial Narrow" panose="020B0606020202030204" pitchFamily="34" charset="0"/>
              </a:rPr>
              <a:t>Faculty of Administrative Sciences and Economics</a:t>
            </a:r>
            <a:r>
              <a:rPr lang="en-US" sz="4000" dirty="0" smtClean="0">
                <a:latin typeface="Arial Narrow" panose="020B0606020202030204" pitchFamily="34" charset="0"/>
              </a:rPr>
              <a:t/>
            </a:r>
            <a:br>
              <a:rPr lang="en-US" sz="4000" dirty="0" smtClean="0">
                <a:latin typeface="Arial Narrow" panose="020B0606020202030204" pitchFamily="34" charset="0"/>
              </a:rPr>
            </a:br>
            <a:r>
              <a:rPr lang="en-US" sz="4000" dirty="0" smtClean="0">
                <a:latin typeface="Arial Narrow" panose="020B0606020202030204" pitchFamily="34" charset="0"/>
              </a:rPr>
              <a:t>IRD Department</a:t>
            </a:r>
            <a:r>
              <a:rPr lang="en-US" sz="4000" dirty="0" smtClean="0">
                <a:latin typeface="Arial Narrow" panose="020B0606020202030204" pitchFamily="34" charset="0"/>
              </a:rPr>
              <a:t/>
            </a:r>
            <a:br>
              <a:rPr lang="en-US" sz="4000" dirty="0" smtClean="0">
                <a:latin typeface="Arial Narrow" panose="020B0606020202030204" pitchFamily="34" charset="0"/>
              </a:rPr>
            </a:br>
            <a:r>
              <a:rPr lang="en-US" sz="4400" b="1" dirty="0" smtClean="0">
                <a:latin typeface="Arial Black" panose="020B0A04020102020204" pitchFamily="34" charset="0"/>
              </a:rPr>
              <a:t>History of Political Thought II</a:t>
            </a:r>
            <a:r>
              <a:rPr lang="en-US" sz="4400" dirty="0" smtClean="0"/>
              <a:t/>
            </a:r>
            <a:br>
              <a:rPr lang="en-US" sz="4400" dirty="0" smtClean="0"/>
            </a:br>
            <a:r>
              <a:rPr lang="en-US" dirty="0" smtClean="0"/>
              <a:t>Code: IRD 204</a:t>
            </a:r>
            <a:endParaRPr lang="en-US" dirty="0"/>
          </a:p>
        </p:txBody>
      </p:sp>
      <p:sp>
        <p:nvSpPr>
          <p:cNvPr id="3" name="Subtitle 2"/>
          <p:cNvSpPr>
            <a:spLocks noGrp="1"/>
          </p:cNvSpPr>
          <p:nvPr>
            <p:ph type="subTitle" idx="1"/>
          </p:nvPr>
        </p:nvSpPr>
        <p:spPr>
          <a:xfrm>
            <a:off x="1428466" y="4502790"/>
            <a:ext cx="9144000" cy="1655762"/>
          </a:xfrm>
        </p:spPr>
        <p:txBody>
          <a:bodyPr>
            <a:normAutofit/>
          </a:bodyPr>
          <a:lstStyle/>
          <a:p>
            <a:r>
              <a:rPr lang="en-US" sz="3600" b="1" dirty="0" smtClean="0">
                <a:latin typeface="Times New Roman" panose="02020603050405020304" pitchFamily="18" charset="0"/>
                <a:cs typeface="Times New Roman" panose="02020603050405020304" pitchFamily="18" charset="0"/>
              </a:rPr>
              <a:t>  Course Educator: Dr. </a:t>
            </a:r>
            <a:r>
              <a:rPr lang="en-US" sz="3600" b="1" dirty="0" smtClean="0">
                <a:latin typeface="Times New Roman" panose="02020603050405020304" pitchFamily="18" charset="0"/>
                <a:cs typeface="Times New Roman" panose="02020603050405020304" pitchFamily="18" charset="0"/>
              </a:rPr>
              <a:t>Neville D’Cunha</a:t>
            </a:r>
          </a:p>
          <a:p>
            <a:r>
              <a:rPr lang="en-US" sz="3600" b="1" dirty="0" smtClean="0">
                <a:latin typeface="Times New Roman" panose="02020603050405020304" pitchFamily="18" charset="0"/>
                <a:cs typeface="Times New Roman" panose="02020603050405020304" pitchFamily="18" charset="0"/>
              </a:rPr>
              <a:t>Associated Professor</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447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78" y="254401"/>
            <a:ext cx="10515600" cy="1325563"/>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History of Political Thought II</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Introduction: What kind of Democracy?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719618"/>
            <a:ext cx="10515600" cy="4926841"/>
          </a:xfrm>
        </p:spPr>
        <p:txBody>
          <a:bodyPr>
            <a:normAutofit fontScale="85000" lnSpcReduction="20000"/>
          </a:bodyPr>
          <a:lstStyle/>
          <a:p>
            <a:pPr marL="0" indent="0">
              <a:buNone/>
            </a:pPr>
            <a:r>
              <a:rPr lang="en-GB" sz="3200" dirty="0" smtClean="0">
                <a:latin typeface="Times New Roman" panose="02020603050405020304" pitchFamily="18" charset="0"/>
                <a:cs typeface="Times New Roman" panose="02020603050405020304" pitchFamily="18" charset="0"/>
              </a:rPr>
              <a:t>3. Representation means, broadly, acting on behalf of others, but opinions differ about how this is best achieved. Some argue that representatives should think for themselves, exercising their own wisdom or judgment; others believe that representatives have a mandate from the voters to fulfil their election pledges; still others think that representatives must resemble or be drawn from the group they aim to represent. </a:t>
            </a:r>
          </a:p>
          <a:p>
            <a:pPr marL="0" indent="0">
              <a:buNone/>
            </a:pPr>
            <a:r>
              <a:rPr lang="en-GB" sz="3200" dirty="0" smtClean="0">
                <a:latin typeface="Times New Roman" panose="02020603050405020304" pitchFamily="18" charset="0"/>
                <a:cs typeface="Times New Roman" panose="02020603050405020304" pitchFamily="18" charset="0"/>
              </a:rPr>
              <a:t>4. All notions of democracy are based to some degree upon the idea that government can and does act in the public interest, the common or collective interests of society. But individualists and pluralists have questioned whether there is any such thing as public interest separate from the private interests of citizens. Others have doubted if there exists an electoral or constitutional mechanism through which the public interest can in practice be defined.</a:t>
            </a:r>
          </a:p>
          <a:p>
            <a:pPr marL="0" indent="0">
              <a:buNone/>
            </a:pPr>
            <a:endParaRPr lang="en-GB"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8211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History of Political Thought II</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What kind of Democracy: Key Thinkers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10515600" cy="4820835"/>
          </a:xfrm>
        </p:spPr>
        <p:txBody>
          <a:bodyPr>
            <a:normAutofit lnSpcReduction="10000"/>
          </a:bodyPr>
          <a:lstStyle/>
          <a:p>
            <a:pPr marL="514350" indent="-514350">
              <a:buFont typeface="+mj-lt"/>
              <a:buAutoNum type="arabicPeriod"/>
            </a:pPr>
            <a:r>
              <a:rPr lang="en-US" sz="3000" b="1" dirty="0">
                <a:latin typeface="Times New Roman" panose="02020603050405020304" pitchFamily="18" charset="0"/>
                <a:cs typeface="Times New Roman" panose="02020603050405020304" pitchFamily="18" charset="0"/>
              </a:rPr>
              <a:t>Jean-Jacques Rousseau (1712-1778)</a:t>
            </a:r>
          </a:p>
          <a:p>
            <a:r>
              <a:rPr lang="en-US" sz="2800" dirty="0" smtClean="0">
                <a:latin typeface="Times New Roman" panose="02020603050405020304" pitchFamily="18" charset="0"/>
                <a:cs typeface="Times New Roman" panose="02020603050405020304" pitchFamily="18" charset="0"/>
              </a:rPr>
              <a:t>Rousseau viewed democracy as the most important means through which humans can achieve freedom or </a:t>
            </a:r>
            <a:r>
              <a:rPr lang="en-US" sz="2800" b="1" dirty="0" smtClean="0">
                <a:latin typeface="Times New Roman" panose="02020603050405020304" pitchFamily="18" charset="0"/>
                <a:cs typeface="Times New Roman" panose="02020603050405020304" pitchFamily="18" charset="0"/>
              </a:rPr>
              <a:t>autonomy</a:t>
            </a:r>
            <a:r>
              <a:rPr lang="en-US" sz="2800" dirty="0" smtClean="0">
                <a:latin typeface="Times New Roman" panose="02020603050405020304" pitchFamily="18" charset="0"/>
                <a:cs typeface="Times New Roman" panose="02020603050405020304" pitchFamily="18" charset="0"/>
              </a:rPr>
              <a:t>, in the sense of ‘obedience to a law one prescribes to oneself.’</a:t>
            </a:r>
          </a:p>
          <a:p>
            <a:r>
              <a:rPr lang="en-US" sz="2800" dirty="0" smtClean="0">
                <a:latin typeface="Times New Roman" panose="02020603050405020304" pitchFamily="18" charset="0"/>
                <a:cs typeface="Times New Roman" panose="02020603050405020304" pitchFamily="18" charset="0"/>
              </a:rPr>
              <a:t>He was a strenuous critic of the </a:t>
            </a:r>
            <a:r>
              <a:rPr lang="en-US" sz="2800" b="1" dirty="0" smtClean="0">
                <a:latin typeface="Times New Roman" panose="02020603050405020304" pitchFamily="18" charset="0"/>
                <a:cs typeface="Times New Roman" panose="02020603050405020304" pitchFamily="18" charset="0"/>
              </a:rPr>
              <a:t>practice of elections </a:t>
            </a:r>
            <a:r>
              <a:rPr lang="en-US" sz="2800" dirty="0" smtClean="0">
                <a:latin typeface="Times New Roman" panose="02020603050405020304" pitchFamily="18" charset="0"/>
                <a:cs typeface="Times New Roman" panose="02020603050405020304" pitchFamily="18" charset="0"/>
              </a:rPr>
              <a:t>and insisted that citizens are only ‘free’ when they participate directly and continuously in shaping the </a:t>
            </a:r>
            <a:r>
              <a:rPr lang="en-US" sz="2800" b="1" dirty="0" smtClean="0">
                <a:latin typeface="Times New Roman" panose="02020603050405020304" pitchFamily="18" charset="0"/>
                <a:cs typeface="Times New Roman" panose="02020603050405020304" pitchFamily="18" charset="0"/>
              </a:rPr>
              <a:t>life of their community</a:t>
            </a:r>
            <a:r>
              <a:rPr lang="en-US" sz="2800" dirty="0" smtClean="0">
                <a:latin typeface="Times New Roman" panose="02020603050405020304" pitchFamily="18" charset="0"/>
                <a:cs typeface="Times New Roman" panose="02020603050405020304" pitchFamily="18" charset="0"/>
              </a:rPr>
              <a:t>. </a:t>
            </a:r>
          </a:p>
          <a:p>
            <a:r>
              <a:rPr lang="en-US" sz="2800" b="1" dirty="0" smtClean="0">
                <a:latin typeface="Times New Roman" panose="02020603050405020304" pitchFamily="18" charset="0"/>
                <a:cs typeface="Times New Roman" panose="02020603050405020304" pitchFamily="18" charset="0"/>
              </a:rPr>
              <a:t>For Rousseau, </a:t>
            </a:r>
            <a:r>
              <a:rPr lang="en-US" sz="2800" dirty="0" smtClean="0">
                <a:latin typeface="Times New Roman" panose="02020603050405020304" pitchFamily="18" charset="0"/>
                <a:cs typeface="Times New Roman" panose="02020603050405020304" pitchFamily="18" charset="0"/>
              </a:rPr>
              <a:t>this ultimately meant obedience to the </a:t>
            </a:r>
            <a:r>
              <a:rPr lang="en-US" sz="2800" b="1" dirty="0" smtClean="0">
                <a:latin typeface="Times New Roman" panose="02020603050405020304" pitchFamily="18" charset="0"/>
                <a:cs typeface="Times New Roman" panose="02020603050405020304" pitchFamily="18" charset="0"/>
              </a:rPr>
              <a:t>general will</a:t>
            </a:r>
            <a:r>
              <a:rPr lang="en-US" sz="2800" dirty="0" smtClean="0">
                <a:latin typeface="Times New Roman" panose="02020603050405020304" pitchFamily="18" charset="0"/>
                <a:cs typeface="Times New Roman" panose="02020603050405020304" pitchFamily="18" charset="0"/>
              </a:rPr>
              <a:t>, although he was less clear about the precise mechanisms through which the general will would emerge.</a:t>
            </a:r>
          </a:p>
        </p:txBody>
      </p:sp>
    </p:spTree>
    <p:extLst>
      <p:ext uri="{BB962C8B-B14F-4D97-AF65-F5344CB8AC3E}">
        <p14:creationId xmlns:p14="http://schemas.microsoft.com/office/powerpoint/2010/main" val="3835776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393907" cy="120590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History of Political Thought II</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What kind of Democracy: Key Thinkers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10515600" cy="4820835"/>
          </a:xfrm>
        </p:spPr>
        <p:txBody>
          <a:bodyPr>
            <a:normAutofit fontScale="92500"/>
          </a:bodyPr>
          <a:lstStyle/>
          <a:p>
            <a:pPr marL="0" indent="0">
              <a:buNone/>
            </a:pPr>
            <a:r>
              <a:rPr lang="en-US" sz="3000" b="1" dirty="0" smtClean="0">
                <a:solidFill>
                  <a:schemeClr val="tx1"/>
                </a:solidFill>
                <a:latin typeface="Times New Roman" panose="02020603050405020304" pitchFamily="18" charset="0"/>
                <a:cs typeface="Times New Roman" panose="02020603050405020304" pitchFamily="18" charset="0"/>
              </a:rPr>
              <a:t>2</a:t>
            </a:r>
            <a:r>
              <a:rPr lang="en-US" sz="3000" b="1" dirty="0" smtClean="0">
                <a:solidFill>
                  <a:srgbClr val="92D050"/>
                </a:solidFill>
                <a:latin typeface="Times New Roman" panose="02020603050405020304" pitchFamily="18" charset="0"/>
                <a:cs typeface="Times New Roman" panose="02020603050405020304" pitchFamily="18" charset="0"/>
              </a:rPr>
              <a:t>.</a:t>
            </a:r>
            <a:r>
              <a:rPr lang="en-US" sz="3000" b="1" dirty="0" smtClean="0">
                <a:latin typeface="Times New Roman" panose="02020603050405020304" pitchFamily="18" charset="0"/>
                <a:cs typeface="Times New Roman" panose="02020603050405020304" pitchFamily="18" charset="0"/>
              </a:rPr>
              <a:t> Joseph Schumpeter (1883-1950)</a:t>
            </a:r>
          </a:p>
          <a:p>
            <a:r>
              <a:rPr lang="en-US" sz="2800" dirty="0" smtClean="0">
                <a:latin typeface="Times New Roman" panose="02020603050405020304" pitchFamily="18" charset="0"/>
                <a:cs typeface="Times New Roman" panose="02020603050405020304" pitchFamily="18" charset="0"/>
              </a:rPr>
              <a:t>A Moravian-born economist and sociologist, Schumpeter developed an analysis of capitalism that emphasized its </a:t>
            </a:r>
            <a:r>
              <a:rPr lang="en-US" sz="2800" b="1" dirty="0" smtClean="0">
                <a:latin typeface="Times New Roman" panose="02020603050405020304" pitchFamily="18" charset="0"/>
                <a:cs typeface="Times New Roman" panose="02020603050405020304" pitchFamily="18" charset="0"/>
              </a:rPr>
              <a:t>bureaucratic tendencies </a:t>
            </a:r>
            <a:r>
              <a:rPr lang="en-US" sz="2800" dirty="0" smtClean="0">
                <a:latin typeface="Times New Roman" panose="02020603050405020304" pitchFamily="18" charset="0"/>
                <a:cs typeface="Times New Roman" panose="02020603050405020304" pitchFamily="18" charset="0"/>
              </a:rPr>
              <a:t>and its growing resemblance to socialism. </a:t>
            </a:r>
          </a:p>
          <a:p>
            <a:r>
              <a:rPr lang="en-US" sz="2800" dirty="0" smtClean="0">
                <a:latin typeface="Times New Roman" panose="02020603050405020304" pitchFamily="18" charset="0"/>
                <a:cs typeface="Times New Roman" panose="02020603050405020304" pitchFamily="18" charset="0"/>
              </a:rPr>
              <a:t>His theory of democracy offered an </a:t>
            </a:r>
            <a:r>
              <a:rPr lang="en-US" sz="2800" b="1" dirty="0" smtClean="0">
                <a:latin typeface="Times New Roman" panose="02020603050405020304" pitchFamily="18" charset="0"/>
                <a:cs typeface="Times New Roman" panose="02020603050405020304" pitchFamily="18" charset="0"/>
              </a:rPr>
              <a:t>alternative</a:t>
            </a:r>
            <a:r>
              <a:rPr lang="en-US" sz="2800" dirty="0" smtClean="0">
                <a:latin typeface="Times New Roman" panose="02020603050405020304" pitchFamily="18" charset="0"/>
                <a:cs typeface="Times New Roman" panose="02020603050405020304" pitchFamily="18" charset="0"/>
              </a:rPr>
              <a:t> to the ‘classical doctrine,’ which was based upon the idea of a </a:t>
            </a:r>
            <a:r>
              <a:rPr lang="en-US" sz="2800" b="1" dirty="0" smtClean="0">
                <a:latin typeface="Times New Roman" panose="02020603050405020304" pitchFamily="18" charset="0"/>
                <a:cs typeface="Times New Roman" panose="02020603050405020304" pitchFamily="18" charset="0"/>
              </a:rPr>
              <a:t>shared</a:t>
            </a:r>
            <a:r>
              <a:rPr lang="en-US" sz="2800" dirty="0" smtClean="0">
                <a:latin typeface="Times New Roman" panose="02020603050405020304" pitchFamily="18" charset="0"/>
                <a:cs typeface="Times New Roman" panose="02020603050405020304" pitchFamily="18" charset="0"/>
              </a:rPr>
              <a:t> notion of the common good; it portrayed the democratic process as an arena of </a:t>
            </a:r>
            <a:r>
              <a:rPr lang="en-US" sz="2800" b="1" dirty="0" smtClean="0">
                <a:latin typeface="Times New Roman" panose="02020603050405020304" pitchFamily="18" charset="0"/>
                <a:cs typeface="Times New Roman" panose="02020603050405020304" pitchFamily="18" charset="0"/>
              </a:rPr>
              <a:t>struggle</a:t>
            </a:r>
            <a:r>
              <a:rPr lang="en-US" sz="2800" dirty="0" smtClean="0">
                <a:latin typeface="Times New Roman" panose="02020603050405020304" pitchFamily="18" charset="0"/>
                <a:cs typeface="Times New Roman" panose="02020603050405020304" pitchFamily="18" charset="0"/>
              </a:rPr>
              <a:t> between </a:t>
            </a:r>
            <a:r>
              <a:rPr lang="en-US" sz="2800" b="1" dirty="0" smtClean="0">
                <a:latin typeface="Times New Roman" panose="02020603050405020304" pitchFamily="18" charset="0"/>
                <a:cs typeface="Times New Roman" panose="02020603050405020304" pitchFamily="18" charset="0"/>
              </a:rPr>
              <a:t>power-seeking </a:t>
            </a:r>
            <a:r>
              <a:rPr lang="en-US" sz="2800" dirty="0" smtClean="0">
                <a:latin typeface="Times New Roman" panose="02020603050405020304" pitchFamily="18" charset="0"/>
                <a:cs typeface="Times New Roman" panose="02020603050405020304" pitchFamily="18" charset="0"/>
              </a:rPr>
              <a:t>politicians intent upon winning the people’s </a:t>
            </a:r>
            <a:r>
              <a:rPr lang="en-US" sz="2800" b="1" dirty="0" smtClean="0">
                <a:latin typeface="Times New Roman" panose="02020603050405020304" pitchFamily="18" charset="0"/>
                <a:cs typeface="Times New Roman" panose="02020603050405020304" pitchFamily="18" charset="0"/>
              </a:rPr>
              <a:t>vote</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His view that political democracy is </a:t>
            </a:r>
            <a:r>
              <a:rPr lang="en-US" sz="2800" b="1" dirty="0" smtClean="0">
                <a:latin typeface="Times New Roman" panose="02020603050405020304" pitchFamily="18" charset="0"/>
                <a:cs typeface="Times New Roman" panose="02020603050405020304" pitchFamily="18" charset="0"/>
              </a:rPr>
              <a:t>analogous</a:t>
            </a:r>
            <a:r>
              <a:rPr lang="en-US" sz="2800" dirty="0" smtClean="0">
                <a:latin typeface="Times New Roman" panose="02020603050405020304" pitchFamily="18" charset="0"/>
                <a:cs typeface="Times New Roman" panose="02020603050405020304" pitchFamily="18" charset="0"/>
              </a:rPr>
              <a:t> to an </a:t>
            </a:r>
            <a:r>
              <a:rPr lang="en-US" sz="2800" b="1" dirty="0" smtClean="0">
                <a:latin typeface="Times New Roman" panose="02020603050405020304" pitchFamily="18" charset="0"/>
                <a:cs typeface="Times New Roman" panose="02020603050405020304" pitchFamily="18" charset="0"/>
              </a:rPr>
              <a:t>economic market </a:t>
            </a:r>
            <a:r>
              <a:rPr lang="en-US" sz="2800" dirty="0" smtClean="0">
                <a:latin typeface="Times New Roman" panose="02020603050405020304" pitchFamily="18" charset="0"/>
                <a:cs typeface="Times New Roman" panose="02020603050405020304" pitchFamily="18" charset="0"/>
              </a:rPr>
              <a:t>had considerable influence upon later rational-choice theories.</a:t>
            </a:r>
          </a:p>
        </p:txBody>
      </p:sp>
    </p:spTree>
    <p:extLst>
      <p:ext uri="{BB962C8B-B14F-4D97-AF65-F5344CB8AC3E}">
        <p14:creationId xmlns:p14="http://schemas.microsoft.com/office/powerpoint/2010/main" val="2057603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393907" cy="1205909"/>
          </a:xfrm>
        </p:spPr>
        <p:txBody>
          <a:bodyPr>
            <a:normAutofit/>
          </a:bodyPr>
          <a:lstStyle/>
          <a:p>
            <a:pPr algn="ctr"/>
            <a:r>
              <a:rPr lang="en-US" sz="3600" dirty="0" smtClean="0">
                <a:latin typeface="Times New Roman" panose="02020603050405020304" pitchFamily="18" charset="0"/>
                <a:cs typeface="Times New Roman" panose="02020603050405020304" pitchFamily="18" charset="0"/>
              </a:rPr>
              <a:t>History of Political Thought II</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What kind of Democracy: Key Thinkers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10515600" cy="4820835"/>
          </a:xfrm>
        </p:spPr>
        <p:txBody>
          <a:bodyPr>
            <a:normAutofit lnSpcReduction="10000"/>
          </a:bodyPr>
          <a:lstStyle/>
          <a:p>
            <a:pPr marL="0" indent="0">
              <a:buNone/>
            </a:pPr>
            <a:r>
              <a:rPr lang="en-US" sz="3000" b="1" dirty="0" smtClean="0">
                <a:solidFill>
                  <a:srgbClr val="92D050"/>
                </a:solidFill>
                <a:latin typeface="Times New Roman" panose="02020603050405020304" pitchFamily="18" charset="0"/>
                <a:cs typeface="Times New Roman" panose="02020603050405020304" pitchFamily="18" charset="0"/>
              </a:rPr>
              <a:t>3.</a:t>
            </a:r>
            <a:r>
              <a:rPr lang="en-US" sz="3000" b="1" dirty="0" smtClean="0">
                <a:latin typeface="Times New Roman" panose="02020603050405020304" pitchFamily="18" charset="0"/>
                <a:cs typeface="Times New Roman" panose="02020603050405020304" pitchFamily="18" charset="0"/>
              </a:rPr>
              <a:t> Crawford Brough Macpherson (1911-1987)</a:t>
            </a:r>
          </a:p>
          <a:p>
            <a:r>
              <a:rPr lang="en-US" sz="2800" dirty="0" smtClean="0">
                <a:latin typeface="Times New Roman" panose="02020603050405020304" pitchFamily="18" charset="0"/>
                <a:cs typeface="Times New Roman" panose="02020603050405020304" pitchFamily="18" charset="0"/>
              </a:rPr>
              <a:t>A Canadian political theorist, Macpherson developed a </a:t>
            </a:r>
            <a:r>
              <a:rPr lang="en-US" sz="2800" b="1" dirty="0" smtClean="0">
                <a:latin typeface="Times New Roman" panose="02020603050405020304" pitchFamily="18" charset="0"/>
                <a:cs typeface="Times New Roman" panose="02020603050405020304" pitchFamily="18" charset="0"/>
              </a:rPr>
              <a:t>leftist </a:t>
            </a:r>
            <a:r>
              <a:rPr lang="en-US" sz="2800" dirty="0" smtClean="0">
                <a:latin typeface="Times New Roman" panose="02020603050405020304" pitchFamily="18" charset="0"/>
                <a:cs typeface="Times New Roman" panose="02020603050405020304" pitchFamily="18" charset="0"/>
              </a:rPr>
              <a:t>form of liberalism that reflects the influence of Marxism. </a:t>
            </a:r>
          </a:p>
          <a:p>
            <a:r>
              <a:rPr lang="en-US" sz="2800" dirty="0" smtClean="0">
                <a:latin typeface="Times New Roman" panose="02020603050405020304" pitchFamily="18" charset="0"/>
                <a:cs typeface="Times New Roman" panose="02020603050405020304" pitchFamily="18" charset="0"/>
              </a:rPr>
              <a:t>He portrayed early liberalism as a form of possessive individualism, intrinsically linked to </a:t>
            </a:r>
            <a:r>
              <a:rPr lang="en-US" sz="2800" b="1" dirty="0" smtClean="0">
                <a:latin typeface="Times New Roman" panose="02020603050405020304" pitchFamily="18" charset="0"/>
                <a:cs typeface="Times New Roman" panose="02020603050405020304" pitchFamily="18" charset="0"/>
              </a:rPr>
              <a:t>market society</a:t>
            </a:r>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His </a:t>
            </a:r>
            <a:r>
              <a:rPr lang="en-US" sz="2800" b="1" dirty="0" smtClean="0">
                <a:latin typeface="Times New Roman" panose="02020603050405020304" pitchFamily="18" charset="0"/>
                <a:cs typeface="Times New Roman" panose="02020603050405020304" pitchFamily="18" charset="0"/>
              </a:rPr>
              <a:t>critique </a:t>
            </a:r>
            <a:r>
              <a:rPr lang="en-US" sz="2800" dirty="0" smtClean="0">
                <a:latin typeface="Times New Roman" panose="02020603050405020304" pitchFamily="18" charset="0"/>
                <a:cs typeface="Times New Roman" panose="02020603050405020304" pitchFamily="18" charset="0"/>
              </a:rPr>
              <a:t>of liberal democracy stressed liberalism’s pre-democratic features and acknowledge its bias in favor of capitalism.</a:t>
            </a:r>
          </a:p>
          <a:p>
            <a:r>
              <a:rPr lang="en-US" sz="2800" dirty="0" smtClean="0">
                <a:latin typeface="Times New Roman" panose="02020603050405020304" pitchFamily="18" charset="0"/>
                <a:cs typeface="Times New Roman" panose="02020603050405020304" pitchFamily="18" charset="0"/>
              </a:rPr>
              <a:t>Nevertheless, he argued that the basic liberal democratic principle of equal liberty could ultimately be realized, but only within conditions of </a:t>
            </a:r>
            <a:r>
              <a:rPr lang="en-US" sz="2800" b="1" dirty="0" smtClean="0">
                <a:latin typeface="Times New Roman" panose="02020603050405020304" pitchFamily="18" charset="0"/>
                <a:cs typeface="Times New Roman" panose="02020603050405020304" pitchFamily="18" charset="0"/>
              </a:rPr>
              <a:t>participatory</a:t>
            </a:r>
            <a:r>
              <a:rPr lang="en-US" sz="2800" dirty="0" smtClean="0">
                <a:latin typeface="Times New Roman" panose="02020603050405020304" pitchFamily="18" charset="0"/>
                <a:cs typeface="Times New Roman" panose="02020603050405020304" pitchFamily="18" charset="0"/>
              </a:rPr>
              <a:t> democracy and in a </a:t>
            </a:r>
            <a:r>
              <a:rPr lang="en-US" sz="2800" b="1" dirty="0" smtClean="0">
                <a:latin typeface="Times New Roman" panose="02020603050405020304" pitchFamily="18" charset="0"/>
                <a:cs typeface="Times New Roman" panose="02020603050405020304" pitchFamily="18" charset="0"/>
              </a:rPr>
              <a:t>non-market</a:t>
            </a:r>
            <a:r>
              <a:rPr lang="en-US" sz="2800" dirty="0" smtClean="0">
                <a:latin typeface="Times New Roman" panose="02020603050405020304" pitchFamily="18" charset="0"/>
                <a:cs typeface="Times New Roman" panose="02020603050405020304" pitchFamily="18" charset="0"/>
              </a:rPr>
              <a:t> social environment.</a:t>
            </a:r>
          </a:p>
        </p:txBody>
      </p:sp>
    </p:spTree>
    <p:extLst>
      <p:ext uri="{BB962C8B-B14F-4D97-AF65-F5344CB8AC3E}">
        <p14:creationId xmlns:p14="http://schemas.microsoft.com/office/powerpoint/2010/main" val="1027319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393907" cy="1205909"/>
          </a:xfrm>
        </p:spPr>
        <p:txBody>
          <a:bodyPr>
            <a:normAutofit/>
          </a:bodyPr>
          <a:lstStyle/>
          <a:p>
            <a:pPr algn="ctr"/>
            <a:r>
              <a:rPr lang="en-US" sz="3600" dirty="0" smtClean="0">
                <a:latin typeface="Times New Roman" panose="02020603050405020304" pitchFamily="18" charset="0"/>
                <a:cs typeface="Times New Roman" panose="02020603050405020304" pitchFamily="18" charset="0"/>
              </a:rPr>
              <a:t>History of Political Thought II</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What kind of Democracy: Key Thinkers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10515600" cy="4820835"/>
          </a:xfrm>
        </p:spPr>
        <p:txBody>
          <a:bodyPr>
            <a:normAutofit lnSpcReduction="10000"/>
          </a:bodyPr>
          <a:lstStyle/>
          <a:p>
            <a:pPr marL="0" indent="0">
              <a:buNone/>
            </a:pPr>
            <a:r>
              <a:rPr lang="en-US" sz="3000" b="1" dirty="0" smtClean="0">
                <a:solidFill>
                  <a:srgbClr val="92D050"/>
                </a:solidFill>
                <a:latin typeface="Times New Roman" panose="02020603050405020304" pitchFamily="18" charset="0"/>
                <a:cs typeface="Times New Roman" panose="02020603050405020304" pitchFamily="18" charset="0"/>
              </a:rPr>
              <a:t>4.</a:t>
            </a:r>
            <a:r>
              <a:rPr lang="en-US" sz="3000" b="1" dirty="0" smtClean="0">
                <a:latin typeface="Times New Roman" panose="02020603050405020304" pitchFamily="18" charset="0"/>
                <a:cs typeface="Times New Roman" panose="02020603050405020304" pitchFamily="18" charset="0"/>
              </a:rPr>
              <a:t> Robert Dahl (1915-2014)</a:t>
            </a:r>
          </a:p>
          <a:p>
            <a:r>
              <a:rPr lang="en-US" sz="2800" dirty="0" smtClean="0">
                <a:latin typeface="Times New Roman" panose="02020603050405020304" pitchFamily="18" charset="0"/>
                <a:cs typeface="Times New Roman" panose="02020603050405020304" pitchFamily="18" charset="0"/>
              </a:rPr>
              <a:t>A USA political scientist, Dahl was a leading exponent of </a:t>
            </a:r>
            <a:r>
              <a:rPr lang="en-US" sz="2800" b="1" dirty="0" smtClean="0">
                <a:latin typeface="Times New Roman" panose="02020603050405020304" pitchFamily="18" charset="0"/>
                <a:cs typeface="Times New Roman" panose="02020603050405020304" pitchFamily="18" charset="0"/>
              </a:rPr>
              <a:t>pluralist theory.</a:t>
            </a:r>
            <a:r>
              <a:rPr lang="en-US" sz="2800" dirty="0" smtClean="0">
                <a:latin typeface="Times New Roman" panose="02020603050405020304" pitchFamily="18" charset="0"/>
                <a:cs typeface="Times New Roman" panose="02020603050405020304" pitchFamily="18" charset="0"/>
              </a:rPr>
              <a:t> He contrasts modern democratic systems with the classical democracy of  Ancient Greece, using the term </a:t>
            </a:r>
            <a:r>
              <a:rPr lang="en-US" sz="2800" b="1" dirty="0" smtClean="0">
                <a:latin typeface="Times New Roman" panose="02020603050405020304" pitchFamily="18" charset="0"/>
                <a:cs typeface="Times New Roman" panose="02020603050405020304" pitchFamily="18" charset="0"/>
              </a:rPr>
              <a:t>‘polyarchy</a:t>
            </a:r>
            <a:r>
              <a:rPr lang="en-US" sz="2800" dirty="0" smtClean="0">
                <a:latin typeface="Times New Roman" panose="02020603050405020304" pitchFamily="18" charset="0"/>
                <a:cs typeface="Times New Roman" panose="02020603050405020304" pitchFamily="18" charset="0"/>
              </a:rPr>
              <a:t>’ to refer to rule by the many, as distinct from rule by all citizens.</a:t>
            </a:r>
          </a:p>
          <a:p>
            <a:r>
              <a:rPr lang="en-US" sz="2800" dirty="0" smtClean="0">
                <a:latin typeface="Times New Roman" panose="02020603050405020304" pitchFamily="18" charset="0"/>
                <a:cs typeface="Times New Roman" panose="02020603050405020304" pitchFamily="18" charset="0"/>
              </a:rPr>
              <a:t> His empirical studies led him to conclude that the system of </a:t>
            </a:r>
            <a:r>
              <a:rPr lang="en-US" sz="2800" b="1" dirty="0" smtClean="0">
                <a:latin typeface="Times New Roman" panose="02020603050405020304" pitchFamily="18" charset="0"/>
                <a:cs typeface="Times New Roman" panose="02020603050405020304" pitchFamily="18" charset="0"/>
              </a:rPr>
              <a:t>competitive</a:t>
            </a:r>
            <a:r>
              <a:rPr lang="en-US" sz="2800" dirty="0" smtClean="0">
                <a:latin typeface="Times New Roman" panose="02020603050405020304" pitchFamily="18" charset="0"/>
                <a:cs typeface="Times New Roman" panose="02020603050405020304" pitchFamily="18" charset="0"/>
              </a:rPr>
              <a:t> elections prevents any permanent </a:t>
            </a:r>
            <a:r>
              <a:rPr lang="en-US" sz="2800" b="1" dirty="0" smtClean="0">
                <a:latin typeface="Times New Roman" panose="02020603050405020304" pitchFamily="18" charset="0"/>
                <a:cs typeface="Times New Roman" panose="02020603050405020304" pitchFamily="18" charset="0"/>
              </a:rPr>
              <a:t>elite</a:t>
            </a:r>
            <a:r>
              <a:rPr lang="en-US" sz="2800" dirty="0" smtClean="0">
                <a:latin typeface="Times New Roman" panose="02020603050405020304" pitchFamily="18" charset="0"/>
                <a:cs typeface="Times New Roman" panose="02020603050405020304" pitchFamily="18" charset="0"/>
              </a:rPr>
              <a:t> from emerging and ensures wide, if imperfect, access to the political process.</a:t>
            </a:r>
          </a:p>
          <a:p>
            <a:r>
              <a:rPr lang="en-GB" sz="2800" dirty="0" smtClean="0">
                <a:latin typeface="Times New Roman" panose="02020603050405020304" pitchFamily="18" charset="0"/>
                <a:cs typeface="Times New Roman" panose="02020603050405020304" pitchFamily="18" charset="0"/>
              </a:rPr>
              <a:t>His later writings reflect a growing awareness of the </a:t>
            </a:r>
            <a:r>
              <a:rPr lang="en-GB" sz="2800" b="1" dirty="0" smtClean="0">
                <a:latin typeface="Times New Roman" panose="02020603050405020304" pitchFamily="18" charset="0"/>
                <a:cs typeface="Times New Roman" panose="02020603050405020304" pitchFamily="18" charset="0"/>
              </a:rPr>
              <a:t>tension</a:t>
            </a:r>
            <a:r>
              <a:rPr lang="en-GB" sz="2800" dirty="0" smtClean="0">
                <a:latin typeface="Times New Roman" panose="02020603050405020304" pitchFamily="18" charset="0"/>
                <a:cs typeface="Times New Roman" panose="02020603050405020304" pitchFamily="18" charset="0"/>
              </a:rPr>
              <a:t> between </a:t>
            </a:r>
            <a:r>
              <a:rPr lang="en-GB" sz="2800" b="1" dirty="0" smtClean="0">
                <a:latin typeface="Times New Roman" panose="02020603050405020304" pitchFamily="18" charset="0"/>
                <a:cs typeface="Times New Roman" panose="02020603050405020304" pitchFamily="18" charset="0"/>
              </a:rPr>
              <a:t>democracy</a:t>
            </a:r>
            <a:r>
              <a:rPr lang="en-GB" sz="2800" dirty="0" smtClean="0">
                <a:latin typeface="Times New Roman" panose="02020603050405020304" pitchFamily="18" charset="0"/>
                <a:cs typeface="Times New Roman" panose="02020603050405020304" pitchFamily="18" charset="0"/>
              </a:rPr>
              <a:t> and the </a:t>
            </a:r>
            <a:r>
              <a:rPr lang="en-GB" sz="2800" b="1" dirty="0" smtClean="0">
                <a:latin typeface="Times New Roman" panose="02020603050405020304" pitchFamily="18" charset="0"/>
                <a:cs typeface="Times New Roman" panose="02020603050405020304" pitchFamily="18" charset="0"/>
              </a:rPr>
              <a:t>power</a:t>
            </a:r>
            <a:r>
              <a:rPr lang="en-GB" sz="2800" dirty="0" smtClean="0">
                <a:latin typeface="Times New Roman" panose="02020603050405020304" pitchFamily="18" charset="0"/>
                <a:cs typeface="Times New Roman" panose="02020603050405020304" pitchFamily="18" charset="0"/>
              </a:rPr>
              <a:t> of major capitalist corporations.</a:t>
            </a:r>
            <a:endParaRPr lang="en-US" sz="2800" dirty="0" smtClean="0">
              <a:latin typeface="Times New Roman" panose="02020603050405020304" pitchFamily="18" charset="0"/>
              <a:cs typeface="Times New Roman" panose="02020603050405020304" pitchFamily="18" charset="0"/>
            </a:endParaRPr>
          </a:p>
          <a:p>
            <a:pPr marL="0" indent="0">
              <a:buNone/>
            </a:pP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440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393907" cy="1205909"/>
          </a:xfrm>
        </p:spPr>
        <p:txBody>
          <a:bodyPr>
            <a:normAutofit/>
          </a:bodyPr>
          <a:lstStyle/>
          <a:p>
            <a:pPr algn="ctr"/>
            <a:r>
              <a:rPr lang="en-US" sz="3600" dirty="0" smtClean="0">
                <a:latin typeface="Times New Roman" panose="02020603050405020304" pitchFamily="18" charset="0"/>
                <a:cs typeface="Times New Roman" panose="02020603050405020304" pitchFamily="18" charset="0"/>
              </a:rPr>
              <a:t>History of Political Thought II</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What kind of Democracy: Key Thinkers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7353" y="1569493"/>
            <a:ext cx="10515600" cy="4940489"/>
          </a:xfrm>
        </p:spPr>
        <p:txBody>
          <a:bodyPr>
            <a:normAutofit fontScale="92500" lnSpcReduction="10000"/>
          </a:bodyPr>
          <a:lstStyle/>
          <a:p>
            <a:pPr marL="0" indent="0">
              <a:buNone/>
            </a:pPr>
            <a:r>
              <a:rPr lang="en-US" sz="3000" b="1" dirty="0">
                <a:solidFill>
                  <a:srgbClr val="92D050"/>
                </a:solidFill>
                <a:latin typeface="Times New Roman" panose="02020603050405020304" pitchFamily="18" charset="0"/>
                <a:cs typeface="Times New Roman" panose="02020603050405020304" pitchFamily="18" charset="0"/>
              </a:rPr>
              <a:t>5</a:t>
            </a:r>
            <a:r>
              <a:rPr lang="en-US" sz="3000" b="1" dirty="0" smtClean="0">
                <a:solidFill>
                  <a:srgbClr val="92D050"/>
                </a:solidFill>
                <a:latin typeface="Times New Roman" panose="02020603050405020304" pitchFamily="18" charset="0"/>
                <a:cs typeface="Times New Roman" panose="02020603050405020304" pitchFamily="18" charset="0"/>
              </a:rPr>
              <a:t>.</a:t>
            </a:r>
            <a:r>
              <a:rPr lang="en-US" sz="3000" b="1" dirty="0" smtClean="0">
                <a:latin typeface="Times New Roman" panose="02020603050405020304" pitchFamily="18" charset="0"/>
                <a:cs typeface="Times New Roman" panose="02020603050405020304" pitchFamily="18" charset="0"/>
              </a:rPr>
              <a:t> James Buchanan (1919-2013)</a:t>
            </a:r>
          </a:p>
          <a:p>
            <a:r>
              <a:rPr lang="en-US" sz="2800" dirty="0" smtClean="0">
                <a:latin typeface="Times New Roman" panose="02020603050405020304" pitchFamily="18" charset="0"/>
                <a:cs typeface="Times New Roman" panose="02020603050405020304" pitchFamily="18" charset="0"/>
              </a:rPr>
              <a:t>A USA economist, Buchanan used public choice theory to defend the free market and argue in favor of a </a:t>
            </a:r>
            <a:r>
              <a:rPr lang="en-US" sz="2800" b="1" dirty="0" smtClean="0">
                <a:latin typeface="Times New Roman" panose="02020603050405020304" pitchFamily="18" charset="0"/>
                <a:cs typeface="Times New Roman" panose="02020603050405020304" pitchFamily="18" charset="0"/>
              </a:rPr>
              <a:t>minimal state</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He developed the idea of </a:t>
            </a:r>
            <a:r>
              <a:rPr lang="en-US" sz="2800" b="1" dirty="0" smtClean="0">
                <a:latin typeface="Times New Roman" panose="02020603050405020304" pitchFamily="18" charset="0"/>
                <a:cs typeface="Times New Roman" panose="02020603050405020304" pitchFamily="18" charset="0"/>
              </a:rPr>
              <a:t>constitutional economics </a:t>
            </a:r>
            <a:r>
              <a:rPr lang="en-US" sz="2800" dirty="0" smtClean="0">
                <a:latin typeface="Times New Roman" panose="02020603050405020304" pitchFamily="18" charset="0"/>
                <a:cs typeface="Times New Roman" panose="02020603050405020304" pitchFamily="18" charset="0"/>
              </a:rPr>
              <a:t>to explain how different constitutional arrangements can affect a nation’s social and economic development.</a:t>
            </a:r>
          </a:p>
          <a:p>
            <a:r>
              <a:rPr lang="en-US" sz="2800" dirty="0" smtClean="0">
                <a:latin typeface="Times New Roman" panose="02020603050405020304" pitchFamily="18" charset="0"/>
                <a:cs typeface="Times New Roman" panose="02020603050405020304" pitchFamily="18" charset="0"/>
              </a:rPr>
              <a:t>This led to an analysis of the </a:t>
            </a:r>
            <a:r>
              <a:rPr lang="en-US" sz="2800" b="1" dirty="0" smtClean="0">
                <a:latin typeface="Times New Roman" panose="02020603050405020304" pitchFamily="18" charset="0"/>
                <a:cs typeface="Times New Roman" panose="02020603050405020304" pitchFamily="18" charset="0"/>
              </a:rPr>
              <a:t>defects</a:t>
            </a:r>
            <a:r>
              <a:rPr lang="en-US" sz="2800" dirty="0" smtClean="0">
                <a:latin typeface="Times New Roman" panose="02020603050405020304" pitchFamily="18" charset="0"/>
                <a:cs typeface="Times New Roman" panose="02020603050405020304" pitchFamily="18" charset="0"/>
              </a:rPr>
              <a:t> and economic </a:t>
            </a:r>
            <a:r>
              <a:rPr lang="en-US" sz="2800" b="1" dirty="0" smtClean="0">
                <a:latin typeface="Times New Roman" panose="02020603050405020304" pitchFamily="18" charset="0"/>
                <a:cs typeface="Times New Roman" panose="02020603050405020304" pitchFamily="18" charset="0"/>
              </a:rPr>
              <a:t>distortions</a:t>
            </a:r>
            <a:r>
              <a:rPr lang="en-US" sz="2800" dirty="0" smtClean="0">
                <a:latin typeface="Times New Roman" panose="02020603050405020304" pitchFamily="18" charset="0"/>
                <a:cs typeface="Times New Roman" panose="02020603050405020304" pitchFamily="18" charset="0"/>
              </a:rPr>
              <a:t> of democracy which emphasizes, for instance, the ability of </a:t>
            </a:r>
            <a:r>
              <a:rPr lang="en-US" sz="2800" b="1" dirty="0" smtClean="0">
                <a:latin typeface="Times New Roman" panose="02020603050405020304" pitchFamily="18" charset="0"/>
                <a:cs typeface="Times New Roman" panose="02020603050405020304" pitchFamily="18" charset="0"/>
              </a:rPr>
              <a:t>interest groups </a:t>
            </a:r>
            <a:r>
              <a:rPr lang="en-US" sz="2800" dirty="0" smtClean="0">
                <a:latin typeface="Times New Roman" panose="02020603050405020304" pitchFamily="18" charset="0"/>
                <a:cs typeface="Times New Roman" panose="02020603050405020304" pitchFamily="18" charset="0"/>
              </a:rPr>
              <a:t>to make gains at the expense of the larger community.</a:t>
            </a:r>
          </a:p>
          <a:p>
            <a:r>
              <a:rPr lang="en-US" sz="2800" dirty="0" smtClean="0">
                <a:latin typeface="Times New Roman" panose="02020603050405020304" pitchFamily="18" charset="0"/>
                <a:cs typeface="Times New Roman" panose="02020603050405020304" pitchFamily="18" charset="0"/>
              </a:rPr>
              <a:t>He supported tough </a:t>
            </a:r>
            <a:r>
              <a:rPr lang="en-US" sz="2800" b="1" dirty="0" smtClean="0">
                <a:latin typeface="Times New Roman" panose="02020603050405020304" pitchFamily="18" charset="0"/>
                <a:cs typeface="Times New Roman" panose="02020603050405020304" pitchFamily="18" charset="0"/>
              </a:rPr>
              <a:t>constitutional limitations</a:t>
            </a:r>
            <a:r>
              <a:rPr lang="en-US" sz="2800" dirty="0" smtClean="0">
                <a:latin typeface="Times New Roman" panose="02020603050405020304" pitchFamily="18" charset="0"/>
                <a:cs typeface="Times New Roman" panose="02020603050405020304" pitchFamily="18" charset="0"/>
              </a:rPr>
              <a:t> to keep the political market under control and prevent the expansion of state powers. </a:t>
            </a:r>
          </a:p>
        </p:txBody>
      </p:sp>
    </p:spTree>
    <p:extLst>
      <p:ext uri="{BB962C8B-B14F-4D97-AF65-F5344CB8AC3E}">
        <p14:creationId xmlns:p14="http://schemas.microsoft.com/office/powerpoint/2010/main" val="1150400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393907" cy="1205909"/>
          </a:xfrm>
        </p:spPr>
        <p:txBody>
          <a:bodyPr>
            <a:normAutofit/>
          </a:bodyPr>
          <a:lstStyle/>
          <a:p>
            <a:pPr algn="ctr"/>
            <a:r>
              <a:rPr lang="en-US" sz="3600" dirty="0" smtClean="0">
                <a:latin typeface="Times New Roman" panose="02020603050405020304" pitchFamily="18" charset="0"/>
                <a:cs typeface="Times New Roman" panose="02020603050405020304" pitchFamily="18" charset="0"/>
              </a:rPr>
              <a:t>History of Political Thought II</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What kind of Democracy: Key Thinkers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10515600" cy="4820835"/>
          </a:xfrm>
        </p:spPr>
        <p:txBody>
          <a:bodyPr>
            <a:normAutofit fontScale="92500" lnSpcReduction="10000"/>
          </a:bodyPr>
          <a:lstStyle/>
          <a:p>
            <a:pPr marL="0" indent="0">
              <a:buNone/>
            </a:pPr>
            <a:r>
              <a:rPr lang="en-US" sz="3000" b="1" dirty="0" smtClean="0">
                <a:solidFill>
                  <a:srgbClr val="92D050"/>
                </a:solidFill>
                <a:latin typeface="Times New Roman" panose="02020603050405020304" pitchFamily="18" charset="0"/>
                <a:cs typeface="Times New Roman" panose="02020603050405020304" pitchFamily="18" charset="0"/>
              </a:rPr>
              <a:t>6.</a:t>
            </a:r>
            <a:r>
              <a:rPr lang="en-US" sz="3000" b="1" dirty="0" smtClean="0">
                <a:latin typeface="Times New Roman" panose="02020603050405020304" pitchFamily="18" charset="0"/>
                <a:cs typeface="Times New Roman" panose="02020603050405020304" pitchFamily="18" charset="0"/>
              </a:rPr>
              <a:t> Anthony Downs (1930- )</a:t>
            </a:r>
          </a:p>
          <a:p>
            <a:r>
              <a:rPr lang="en-US" sz="2800" dirty="0" smtClean="0">
                <a:latin typeface="Times New Roman" panose="02020603050405020304" pitchFamily="18" charset="0"/>
                <a:cs typeface="Times New Roman" panose="02020603050405020304" pitchFamily="18" charset="0"/>
              </a:rPr>
              <a:t>A USA economist and political analyst, Downs developed a theory of democracy based on the assumptions of economic theory. His ‘spatial model’ of political behavior, a sub-set of rational choice theory, presupposes a ‘policy space’ in which political actors, candidates and voters can measure where they stand in relation to other political actors.</a:t>
            </a:r>
          </a:p>
          <a:p>
            <a:r>
              <a:rPr lang="en-US" sz="2800" b="1" dirty="0" smtClean="0">
                <a:latin typeface="Times New Roman" panose="02020603050405020304" pitchFamily="18" charset="0"/>
                <a:cs typeface="Times New Roman" panose="02020603050405020304" pitchFamily="18" charset="0"/>
              </a:rPr>
              <a:t>Influenced by  Joseph Schumpeter</a:t>
            </a:r>
            <a:r>
              <a:rPr lang="en-US" sz="2800" dirty="0" smtClean="0">
                <a:latin typeface="Times New Roman" panose="02020603050405020304" pitchFamily="18" charset="0"/>
                <a:cs typeface="Times New Roman" panose="02020603050405020304" pitchFamily="18" charset="0"/>
              </a:rPr>
              <a:t>, Downs portrayed </a:t>
            </a:r>
            <a:r>
              <a:rPr lang="en-US" sz="2800" b="1" dirty="0" smtClean="0">
                <a:latin typeface="Times New Roman" panose="02020603050405020304" pitchFamily="18" charset="0"/>
                <a:cs typeface="Times New Roman" panose="02020603050405020304" pitchFamily="18" charset="0"/>
              </a:rPr>
              <a:t>parties</a:t>
            </a:r>
            <a:r>
              <a:rPr lang="en-US" sz="2800" dirty="0" smtClean="0">
                <a:latin typeface="Times New Roman" panose="02020603050405020304" pitchFamily="18" charset="0"/>
                <a:cs typeface="Times New Roman" panose="02020603050405020304" pitchFamily="18" charset="0"/>
              </a:rPr>
              <a:t> as vote-maximizing, anxious to develop whatever policies offer the best prospect of </a:t>
            </a:r>
            <a:r>
              <a:rPr lang="en-US" sz="2800" b="1" dirty="0" smtClean="0">
                <a:latin typeface="Times New Roman" panose="02020603050405020304" pitchFamily="18" charset="0"/>
                <a:cs typeface="Times New Roman" panose="02020603050405020304" pitchFamily="18" charset="0"/>
              </a:rPr>
              <a:t>winning power.</a:t>
            </a:r>
          </a:p>
          <a:p>
            <a:r>
              <a:rPr lang="en-US" sz="2800" dirty="0" smtClean="0">
                <a:latin typeface="Times New Roman" panose="02020603050405020304" pitchFamily="18" charset="0"/>
                <a:cs typeface="Times New Roman" panose="02020603050405020304" pitchFamily="18" charset="0"/>
              </a:rPr>
              <a:t>On this basis, be explained both the behavior of </a:t>
            </a:r>
            <a:r>
              <a:rPr lang="en-US" sz="2800" b="1" dirty="0" smtClean="0">
                <a:latin typeface="Times New Roman" panose="02020603050405020304" pitchFamily="18" charset="0"/>
                <a:cs typeface="Times New Roman" panose="02020603050405020304" pitchFamily="18" charset="0"/>
              </a:rPr>
              <a:t>political part</a:t>
            </a:r>
            <a:r>
              <a:rPr lang="en-US" sz="2800" dirty="0" smtClean="0">
                <a:latin typeface="Times New Roman" panose="02020603050405020304" pitchFamily="18" charset="0"/>
                <a:cs typeface="Times New Roman" panose="02020603050405020304" pitchFamily="18" charset="0"/>
              </a:rPr>
              <a:t>ies and the features of particular </a:t>
            </a:r>
            <a:r>
              <a:rPr lang="en-US" sz="2800" b="1" dirty="0" smtClean="0">
                <a:latin typeface="Times New Roman" panose="02020603050405020304" pitchFamily="18" charset="0"/>
                <a:cs typeface="Times New Roman" panose="02020603050405020304" pitchFamily="18" charset="0"/>
              </a:rPr>
              <a:t>party systems</a:t>
            </a:r>
            <a:r>
              <a:rPr lang="en-US" sz="28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11008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393907" cy="1205909"/>
          </a:xfrm>
        </p:spPr>
        <p:txBody>
          <a:bodyPr>
            <a:normAutofit/>
          </a:bodyPr>
          <a:lstStyle/>
          <a:p>
            <a:pPr algn="ctr"/>
            <a:r>
              <a:rPr lang="en-US" sz="3600" dirty="0" smtClean="0">
                <a:latin typeface="Times New Roman" panose="02020603050405020304" pitchFamily="18" charset="0"/>
                <a:cs typeface="Times New Roman" panose="02020603050405020304" pitchFamily="18" charset="0"/>
              </a:rPr>
              <a:t>History of Political Thought II</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What kind of Democracy: Key Thinkers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10515600" cy="4820835"/>
          </a:xfrm>
        </p:spPr>
        <p:txBody>
          <a:bodyPr>
            <a:normAutofit fontScale="92500" lnSpcReduction="10000"/>
          </a:bodyPr>
          <a:lstStyle/>
          <a:p>
            <a:pPr marL="0" indent="0">
              <a:buNone/>
            </a:pPr>
            <a:r>
              <a:rPr lang="en-US" sz="3000" b="1" dirty="0" smtClean="0">
                <a:solidFill>
                  <a:srgbClr val="92D050"/>
                </a:solidFill>
                <a:latin typeface="Times New Roman" panose="02020603050405020304" pitchFamily="18" charset="0"/>
                <a:cs typeface="Times New Roman" panose="02020603050405020304" pitchFamily="18" charset="0"/>
              </a:rPr>
              <a:t>7.</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Mancur</a:t>
            </a:r>
            <a:r>
              <a:rPr lang="en-US" sz="3000" b="1" dirty="0" smtClean="0">
                <a:latin typeface="Times New Roman" panose="02020603050405020304" pitchFamily="18" charset="0"/>
                <a:cs typeface="Times New Roman" panose="02020603050405020304" pitchFamily="18" charset="0"/>
              </a:rPr>
              <a:t> Olson (1932-1998)</a:t>
            </a:r>
          </a:p>
          <a:p>
            <a:r>
              <a:rPr lang="en-US" sz="2800" dirty="0" smtClean="0">
                <a:latin typeface="Times New Roman" panose="02020603050405020304" pitchFamily="18" charset="0"/>
                <a:cs typeface="Times New Roman" panose="02020603050405020304" pitchFamily="18" charset="0"/>
              </a:rPr>
              <a:t>A USA political scientist, Olson used </a:t>
            </a:r>
            <a:r>
              <a:rPr lang="en-US" sz="2800" b="1" dirty="0" smtClean="0">
                <a:latin typeface="Times New Roman" panose="02020603050405020304" pitchFamily="18" charset="0"/>
                <a:cs typeface="Times New Roman" panose="02020603050405020304" pitchFamily="18" charset="0"/>
              </a:rPr>
              <a:t>public choice theory </a:t>
            </a:r>
            <a:r>
              <a:rPr lang="en-US" sz="2800" dirty="0" smtClean="0">
                <a:latin typeface="Times New Roman" panose="02020603050405020304" pitchFamily="18" charset="0"/>
                <a:cs typeface="Times New Roman" panose="02020603050405020304" pitchFamily="18" charset="0"/>
              </a:rPr>
              <a:t>to analyze groups’ behavior.</a:t>
            </a:r>
          </a:p>
          <a:p>
            <a:r>
              <a:rPr lang="en-US" sz="2800" dirty="0" smtClean="0">
                <a:latin typeface="Times New Roman" panose="02020603050405020304" pitchFamily="18" charset="0"/>
                <a:cs typeface="Times New Roman" panose="02020603050405020304" pitchFamily="18" charset="0"/>
              </a:rPr>
              <a:t>He argued that people join interest groups only to secure </a:t>
            </a:r>
            <a:r>
              <a:rPr lang="en-US" sz="2800" b="1" dirty="0" smtClean="0">
                <a:latin typeface="Times New Roman" panose="02020603050405020304" pitchFamily="18" charset="0"/>
                <a:cs typeface="Times New Roman" panose="02020603050405020304" pitchFamily="18" charset="0"/>
              </a:rPr>
              <a:t>‘public goods.</a:t>
            </a:r>
            <a:r>
              <a:rPr lang="en-US" sz="2800" dirty="0" smtClean="0">
                <a:latin typeface="Times New Roman" panose="02020603050405020304" pitchFamily="18" charset="0"/>
                <a:cs typeface="Times New Roman" panose="02020603050405020304" pitchFamily="18" charset="0"/>
              </a:rPr>
              <a:t>’ As individuals can become  </a:t>
            </a:r>
            <a:r>
              <a:rPr lang="en-US" sz="2800" b="1" dirty="0" smtClean="0">
                <a:latin typeface="Times New Roman" panose="02020603050405020304" pitchFamily="18" charset="0"/>
                <a:cs typeface="Times New Roman" panose="02020603050405020304" pitchFamily="18" charset="0"/>
              </a:rPr>
              <a:t>‘free riders’ </a:t>
            </a:r>
            <a:r>
              <a:rPr lang="en-US" sz="2800" dirty="0" smtClean="0">
                <a:latin typeface="Times New Roman" panose="02020603050405020304" pitchFamily="18" charset="0"/>
                <a:cs typeface="Times New Roman" panose="02020603050405020304" pitchFamily="18" charset="0"/>
              </a:rPr>
              <a:t>by reaping the benefits of group action without incurring the cost of membership, there is </a:t>
            </a:r>
            <a:r>
              <a:rPr lang="en-US" sz="2800" b="1" dirty="0" smtClean="0">
                <a:latin typeface="Times New Roman" panose="02020603050405020304" pitchFamily="18" charset="0"/>
                <a:cs typeface="Times New Roman" panose="02020603050405020304" pitchFamily="18" charset="0"/>
              </a:rPr>
              <a:t>no guarantee </a:t>
            </a:r>
            <a:r>
              <a:rPr lang="en-US" sz="2800" dirty="0" smtClean="0">
                <a:latin typeface="Times New Roman" panose="02020603050405020304" pitchFamily="18" charset="0"/>
                <a:cs typeface="Times New Roman" panose="02020603050405020304" pitchFamily="18" charset="0"/>
              </a:rPr>
              <a:t>that the existence of a common interest will lead to the formation of an organization to advance or defend that interest.</a:t>
            </a:r>
          </a:p>
          <a:p>
            <a:r>
              <a:rPr lang="en-US" sz="2800" dirty="0" smtClean="0">
                <a:latin typeface="Times New Roman" panose="02020603050405020304" pitchFamily="18" charset="0"/>
                <a:cs typeface="Times New Roman" panose="02020603050405020304" pitchFamily="18" charset="0"/>
              </a:rPr>
              <a:t>Olson questioned pluralist assumptions about the distribution of </a:t>
            </a:r>
            <a:r>
              <a:rPr lang="en-US" sz="2800" b="1" dirty="0" smtClean="0">
                <a:latin typeface="Times New Roman" panose="02020603050405020304" pitchFamily="18" charset="0"/>
                <a:cs typeface="Times New Roman" panose="02020603050405020304" pitchFamily="18" charset="0"/>
              </a:rPr>
              <a:t>group power,</a:t>
            </a:r>
            <a:r>
              <a:rPr lang="en-US" sz="2800" dirty="0" smtClean="0">
                <a:latin typeface="Times New Roman" panose="02020603050405020304" pitchFamily="18" charset="0"/>
                <a:cs typeface="Times New Roman" panose="02020603050405020304" pitchFamily="18" charset="0"/>
              </a:rPr>
              <a:t> and suggested that </a:t>
            </a:r>
            <a:r>
              <a:rPr lang="en-US" sz="2800" b="1" dirty="0" smtClean="0">
                <a:latin typeface="Times New Roman" panose="02020603050405020304" pitchFamily="18" charset="0"/>
                <a:cs typeface="Times New Roman" panose="02020603050405020304" pitchFamily="18" charset="0"/>
              </a:rPr>
              <a:t>strong networks of interest groups </a:t>
            </a:r>
            <a:r>
              <a:rPr lang="en-US" sz="2800" dirty="0" smtClean="0">
                <a:latin typeface="Times New Roman" panose="02020603050405020304" pitchFamily="18" charset="0"/>
                <a:cs typeface="Times New Roman" panose="02020603050405020304" pitchFamily="18" charset="0"/>
              </a:rPr>
              <a:t>can threaten a nation’s economic performance. </a:t>
            </a:r>
          </a:p>
        </p:txBody>
      </p:sp>
    </p:spTree>
    <p:extLst>
      <p:ext uri="{BB962C8B-B14F-4D97-AF65-F5344CB8AC3E}">
        <p14:creationId xmlns:p14="http://schemas.microsoft.com/office/powerpoint/2010/main" val="1287809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History of Political Thought II</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Introduction: What kind of Democracy?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388358"/>
            <a:ext cx="10515600" cy="4258101"/>
          </a:xfrm>
        </p:spPr>
        <p:txBody>
          <a:bodyPr>
            <a:normAutofit/>
          </a:bodyPr>
          <a:lstStyle/>
          <a:p>
            <a:r>
              <a:rPr lang="en-US" dirty="0" smtClean="0">
                <a:latin typeface="Times New Roman" panose="02020603050405020304" pitchFamily="18" charset="0"/>
                <a:cs typeface="Times New Roman" panose="02020603050405020304" pitchFamily="18" charset="0"/>
              </a:rPr>
              <a:t>Since the dawn of political thought the question ‘Who should rule?’ has been a recurrent issue of argument and debate. </a:t>
            </a:r>
          </a:p>
          <a:p>
            <a:r>
              <a:rPr lang="en-US" b="1" dirty="0" smtClean="0">
                <a:latin typeface="Times New Roman" panose="02020603050405020304" pitchFamily="18" charset="0"/>
                <a:cs typeface="Times New Roman" panose="02020603050405020304" pitchFamily="18" charset="0"/>
              </a:rPr>
              <a:t>Since </a:t>
            </a:r>
            <a:r>
              <a:rPr lang="en-US" dirty="0" smtClean="0">
                <a:latin typeface="Times New Roman" panose="02020603050405020304" pitchFamily="18" charset="0"/>
                <a:cs typeface="Times New Roman" panose="02020603050405020304" pitchFamily="18" charset="0"/>
              </a:rPr>
              <a:t>the 20</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Century, however, the question has tended to elicit a single, almost universally accepted, response: the people should govern. </a:t>
            </a:r>
          </a:p>
          <a:p>
            <a:r>
              <a:rPr lang="en-US" b="1" dirty="0" smtClean="0">
                <a:latin typeface="Times New Roman" panose="02020603050405020304" pitchFamily="18" charset="0"/>
                <a:cs typeface="Times New Roman" panose="02020603050405020304" pitchFamily="18" charset="0"/>
              </a:rPr>
              <a:t>Perhaps </a:t>
            </a:r>
            <a:r>
              <a:rPr lang="en-US" dirty="0" smtClean="0">
                <a:latin typeface="Times New Roman" panose="02020603050405020304" pitchFamily="18" charset="0"/>
                <a:cs typeface="Times New Roman" panose="02020603050405020304" pitchFamily="18" charset="0"/>
              </a:rPr>
              <a:t>no other political ideal is accorded the unquestioning approval, even reverence, currently enjoyed by democracy. </a:t>
            </a:r>
          </a:p>
          <a:p>
            <a:r>
              <a:rPr lang="en-GB" dirty="0" smtClean="0">
                <a:latin typeface="Times New Roman" panose="02020603050405020304" pitchFamily="18" charset="0"/>
                <a:cs typeface="Times New Roman" panose="02020603050405020304" pitchFamily="18" charset="0"/>
              </a:rPr>
              <a:t>Whether they are liberals, conservatives, socialists, communists or even fascists, politicians everywhere are eager to proclaim their democratic credentials and to commit themselves to the democratic ideal.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122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History of Political Thought II</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Introduction: What kind of Democracy?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978925"/>
            <a:ext cx="10639568" cy="4667534"/>
          </a:xfrm>
        </p:spPr>
        <p:txBody>
          <a:bodyPr>
            <a:normAutofit/>
          </a:bodyPr>
          <a:lstStyle/>
          <a:p>
            <a:r>
              <a:rPr lang="en-US" dirty="0" smtClean="0">
                <a:latin typeface="Times New Roman" panose="02020603050405020304" pitchFamily="18" charset="0"/>
                <a:cs typeface="Times New Roman" panose="02020603050405020304" pitchFamily="18" charset="0"/>
              </a:rPr>
              <a:t>The term democracy is derived from the ancient Greek word </a:t>
            </a:r>
            <a:r>
              <a:rPr lang="en-US" b="1" i="1" dirty="0" err="1" smtClean="0">
                <a:latin typeface="Times New Roman" panose="02020603050405020304" pitchFamily="18" charset="0"/>
                <a:cs typeface="Times New Roman" panose="02020603050405020304" pitchFamily="18" charset="0"/>
              </a:rPr>
              <a:t>kratos</a:t>
            </a:r>
            <a:r>
              <a:rPr lang="en-US" dirty="0" smtClean="0">
                <a:latin typeface="Times New Roman" panose="02020603050405020304" pitchFamily="18" charset="0"/>
                <a:cs typeface="Times New Roman" panose="02020603050405020304" pitchFamily="18" charset="0"/>
              </a:rPr>
              <a:t>, meaning </a:t>
            </a:r>
            <a:r>
              <a:rPr lang="en-US" b="1" i="1" dirty="0" smtClean="0">
                <a:latin typeface="Times New Roman" panose="02020603050405020304" pitchFamily="18" charset="0"/>
                <a:cs typeface="Times New Roman" panose="02020603050405020304" pitchFamily="18" charset="0"/>
              </a:rPr>
              <a:t>power</a:t>
            </a:r>
            <a:r>
              <a:rPr lang="en-US" dirty="0" smtClean="0">
                <a:latin typeface="Times New Roman" panose="02020603050405020304" pitchFamily="18" charset="0"/>
                <a:cs typeface="Times New Roman" panose="02020603050405020304" pitchFamily="18" charset="0"/>
              </a:rPr>
              <a:t> or </a:t>
            </a:r>
            <a:r>
              <a:rPr lang="en-US" b="1" i="1" dirty="0" smtClean="0">
                <a:latin typeface="Times New Roman" panose="02020603050405020304" pitchFamily="18" charset="0"/>
                <a:cs typeface="Times New Roman" panose="02020603050405020304" pitchFamily="18" charset="0"/>
              </a:rPr>
              <a:t>rule</a:t>
            </a:r>
            <a:r>
              <a:rPr lang="en-US" dirty="0" smtClean="0">
                <a:latin typeface="Times New Roman" panose="02020603050405020304" pitchFamily="18" charset="0"/>
                <a:cs typeface="Times New Roman" panose="02020603050405020304" pitchFamily="18" charset="0"/>
              </a:rPr>
              <a:t>. </a:t>
            </a:r>
          </a:p>
          <a:p>
            <a:r>
              <a:rPr lang="en-US" b="1" dirty="0" smtClean="0">
                <a:latin typeface="Times New Roman" panose="02020603050405020304" pitchFamily="18" charset="0"/>
                <a:cs typeface="Times New Roman" panose="02020603050405020304" pitchFamily="18" charset="0"/>
              </a:rPr>
              <a:t>Democracy </a:t>
            </a:r>
            <a:r>
              <a:rPr lang="en-US" dirty="0" smtClean="0">
                <a:latin typeface="Times New Roman" panose="02020603050405020304" pitchFamily="18" charset="0"/>
                <a:cs typeface="Times New Roman" panose="02020603050405020304" pitchFamily="18" charset="0"/>
              </a:rPr>
              <a:t>therefore means ‘rule by the demos,’ demos standing for ‘the many’ or ‘the people.’ In contrast to its modern usage, democracy was originally a negative or pejorative term, denoting not so much rule by all, as rule by the property-less and uneducated masses. Democracy was therefore thought to be the enemy of liberty and wisdom.</a:t>
            </a:r>
          </a:p>
          <a:p>
            <a:r>
              <a:rPr lang="en-US" dirty="0" smtClean="0">
                <a:latin typeface="Times New Roman" panose="02020603050405020304" pitchFamily="18" charset="0"/>
                <a:cs typeface="Times New Roman" panose="02020603050405020304" pitchFamily="18" charset="0"/>
              </a:rPr>
              <a:t>Aristotle was prepared to recognize the virtues of popular participation, he nevertheless feared that unrestrained democracy would degenerate into a form of ‘mob rule.’ </a:t>
            </a:r>
          </a:p>
        </p:txBody>
      </p:sp>
    </p:spTree>
    <p:extLst>
      <p:ext uri="{BB962C8B-B14F-4D97-AF65-F5344CB8AC3E}">
        <p14:creationId xmlns:p14="http://schemas.microsoft.com/office/powerpoint/2010/main" val="1131958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History of Political Thought II</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Introduction: What kind of Democracy?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415654"/>
            <a:ext cx="10515600" cy="4230805"/>
          </a:xfrm>
        </p:spPr>
        <p:txBody>
          <a:bodyPr>
            <a:normAutofit/>
          </a:bodyPr>
          <a:lstStyle/>
          <a:p>
            <a:r>
              <a:rPr lang="en-US" dirty="0" smtClean="0">
                <a:latin typeface="Times New Roman" panose="02020603050405020304" pitchFamily="18" charset="0"/>
                <a:cs typeface="Times New Roman" panose="02020603050405020304" pitchFamily="18" charset="0"/>
              </a:rPr>
              <a:t>Democratic government has, however, varied considerably over the centuries. Perhaps the most fundamental distinction is between those that are based upon direct popular participation in government (Ancient Greece), and those that operate through some kind of representative mechanism.</a:t>
            </a:r>
          </a:p>
          <a:p>
            <a:r>
              <a:rPr lang="en-US" dirty="0" smtClean="0">
                <a:latin typeface="Times New Roman" panose="02020603050405020304" pitchFamily="18" charset="0"/>
                <a:cs typeface="Times New Roman" panose="02020603050405020304" pitchFamily="18" charset="0"/>
              </a:rPr>
              <a:t>This highlights two contrasting models of democracy: direct democracy and representative democracy. </a:t>
            </a:r>
          </a:p>
          <a:p>
            <a:r>
              <a:rPr lang="en-US" b="1"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modern understanding of democracy is dominated by the form of electoral democracy, often called liberal democracy.</a:t>
            </a:r>
          </a:p>
        </p:txBody>
      </p:sp>
    </p:spTree>
    <p:extLst>
      <p:ext uri="{BB962C8B-B14F-4D97-AF65-F5344CB8AC3E}">
        <p14:creationId xmlns:p14="http://schemas.microsoft.com/office/powerpoint/2010/main" val="1132106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History of Political Thought II</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Introduction: What kind of Democracy?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415654"/>
            <a:ext cx="10515600" cy="4230805"/>
          </a:xfrm>
        </p:spPr>
        <p:txBody>
          <a:bodyPr>
            <a:normAutofit/>
          </a:bodyPr>
          <a:lstStyle/>
          <a:p>
            <a:r>
              <a:rPr lang="en-US" dirty="0" smtClean="0">
                <a:latin typeface="Times New Roman" panose="02020603050405020304" pitchFamily="18" charset="0"/>
                <a:cs typeface="Times New Roman" panose="02020603050405020304" pitchFamily="18" charset="0"/>
              </a:rPr>
              <a:t>In reality, a number of competing models of democracy have developed in different historical periods and in various parts of the world. </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Direct and indirect democracy</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Political and social democracy</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Pluralist and totalitarian democracy and so on.</a:t>
            </a:r>
          </a:p>
          <a:p>
            <a:r>
              <a:rPr lang="en-US" dirty="0" smtClean="0">
                <a:latin typeface="Times New Roman" panose="02020603050405020304" pitchFamily="18" charset="0"/>
                <a:cs typeface="Times New Roman" panose="02020603050405020304" pitchFamily="18" charset="0"/>
              </a:rPr>
              <a:t>Democracy, then, is not a single, unambiguous phenomenon. In reality, there is a number of theories or models of democracy, each offering its own version of popular rule.  </a:t>
            </a:r>
          </a:p>
        </p:txBody>
      </p:sp>
    </p:spTree>
    <p:extLst>
      <p:ext uri="{BB962C8B-B14F-4D97-AF65-F5344CB8AC3E}">
        <p14:creationId xmlns:p14="http://schemas.microsoft.com/office/powerpoint/2010/main" val="3517274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History of Political Thought II</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Introduction: What kind of Democracy?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965278"/>
            <a:ext cx="10515600" cy="4681181"/>
          </a:xfrm>
        </p:spPr>
        <p:txBody>
          <a:bodyPr>
            <a:normAutofit/>
          </a:bodyPr>
          <a:lstStyle/>
          <a:p>
            <a:r>
              <a:rPr lang="en-US" b="1" dirty="0" smtClean="0">
                <a:latin typeface="Times New Roman" panose="02020603050405020304" pitchFamily="18" charset="0"/>
                <a:cs typeface="Times New Roman" panose="02020603050405020304" pitchFamily="18" charset="0"/>
              </a:rPr>
              <a:t>Classical democracy </a:t>
            </a:r>
            <a:r>
              <a:rPr lang="en-US" dirty="0" smtClean="0">
                <a:latin typeface="Times New Roman" panose="02020603050405020304" pitchFamily="18" charset="0"/>
                <a:cs typeface="Times New Roman" panose="02020603050405020304" pitchFamily="18" charset="0"/>
              </a:rPr>
              <a:t>is characterized by the direct and continuous participation of citizens in the processes of government,</a:t>
            </a:r>
          </a:p>
          <a:p>
            <a:r>
              <a:rPr lang="en-US" b="1" dirty="0" smtClean="0">
                <a:latin typeface="Times New Roman" panose="02020603050405020304" pitchFamily="18" charset="0"/>
                <a:cs typeface="Times New Roman" panose="02020603050405020304" pitchFamily="18" charset="0"/>
              </a:rPr>
              <a:t>Protective democracy </a:t>
            </a:r>
            <a:r>
              <a:rPr lang="en-US" dirty="0" smtClean="0">
                <a:latin typeface="Times New Roman" panose="02020603050405020304" pitchFamily="18" charset="0"/>
                <a:cs typeface="Times New Roman" panose="02020603050405020304" pitchFamily="18" charset="0"/>
              </a:rPr>
              <a:t>is a limited and indirect form of democratic rule designed to provide individuals with a means of defense against government. As such, it is linked to </a:t>
            </a:r>
            <a:r>
              <a:rPr lang="en-US" b="1" dirty="0" smtClean="0">
                <a:latin typeface="Times New Roman" panose="02020603050405020304" pitchFamily="18" charset="0"/>
                <a:cs typeface="Times New Roman" panose="02020603050405020304" pitchFamily="18" charset="0"/>
              </a:rPr>
              <a:t>natural rights theory and utilitarianism</a:t>
            </a:r>
            <a:r>
              <a:rPr lang="en-US" dirty="0" smtClean="0">
                <a:latin typeface="Times New Roman" panose="02020603050405020304" pitchFamily="18" charset="0"/>
                <a:cs typeface="Times New Roman" panose="02020603050405020304" pitchFamily="18" charset="0"/>
              </a:rPr>
              <a:t>.</a:t>
            </a:r>
          </a:p>
          <a:p>
            <a:r>
              <a:rPr lang="en-US" b="1" dirty="0" smtClean="0">
                <a:latin typeface="Times New Roman" panose="02020603050405020304" pitchFamily="18" charset="0"/>
                <a:cs typeface="Times New Roman" panose="02020603050405020304" pitchFamily="18" charset="0"/>
              </a:rPr>
              <a:t>Developmental democracy </a:t>
            </a:r>
            <a:r>
              <a:rPr lang="en-US" dirty="0" smtClean="0">
                <a:latin typeface="Times New Roman" panose="02020603050405020304" pitchFamily="18" charset="0"/>
                <a:cs typeface="Times New Roman" panose="02020603050405020304" pitchFamily="18" charset="0"/>
              </a:rPr>
              <a:t>is associated with attempts to broaden popular participation on the basis that it advances freedom and individual flourishing.</a:t>
            </a:r>
          </a:p>
          <a:p>
            <a:r>
              <a:rPr lang="en-US" b="1" dirty="0" smtClean="0">
                <a:latin typeface="Times New Roman" panose="02020603050405020304" pitchFamily="18" charset="0"/>
                <a:cs typeface="Times New Roman" panose="02020603050405020304" pitchFamily="18" charset="0"/>
              </a:rPr>
              <a:t>Deliberative democracy</a:t>
            </a:r>
            <a:r>
              <a:rPr lang="en-US" dirty="0" smtClean="0">
                <a:latin typeface="Times New Roman" panose="02020603050405020304" pitchFamily="18" charset="0"/>
                <a:cs typeface="Times New Roman" panose="02020603050405020304" pitchFamily="18" charset="0"/>
              </a:rPr>
              <a:t>, highlights the importance of public debate and discussion in shaping citizens’ identities and interests, and in strengthening their sense of the common good.</a:t>
            </a:r>
          </a:p>
        </p:txBody>
      </p:sp>
    </p:spTree>
    <p:extLst>
      <p:ext uri="{BB962C8B-B14F-4D97-AF65-F5344CB8AC3E}">
        <p14:creationId xmlns:p14="http://schemas.microsoft.com/office/powerpoint/2010/main" val="482695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78" y="254401"/>
            <a:ext cx="10515600" cy="1325563"/>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History of Political Thought II</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Introduction: What kind of Democracy?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4678" y="1579964"/>
            <a:ext cx="10515600" cy="4820835"/>
          </a:xfrm>
        </p:spPr>
        <p:txBody>
          <a:bodyPr>
            <a:normAutofit fontScale="92500" lnSpcReduction="10000"/>
          </a:bodyPr>
          <a:lstStyle/>
          <a:p>
            <a:r>
              <a:rPr lang="en-US" b="1" dirty="0" smtClean="0">
                <a:latin typeface="Times New Roman" panose="02020603050405020304" pitchFamily="18" charset="0"/>
                <a:cs typeface="Times New Roman" panose="02020603050405020304" pitchFamily="18" charset="0"/>
              </a:rPr>
              <a:t>Critics of democracy </a:t>
            </a:r>
            <a:r>
              <a:rPr lang="en-US" dirty="0" smtClean="0">
                <a:latin typeface="Times New Roman" panose="02020603050405020304" pitchFamily="18" charset="0"/>
                <a:cs typeface="Times New Roman" panose="02020603050405020304" pitchFamily="18" charset="0"/>
              </a:rPr>
              <a:t>have</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adopted</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various positions. They have warned variously, that: </a:t>
            </a:r>
          </a:p>
          <a:p>
            <a:pPr marL="514350" indent="-514350">
              <a:buFont typeface="+mj-lt"/>
              <a:buAutoNum type="arabicPeriod"/>
            </a:pPr>
            <a:r>
              <a:rPr lang="en-GB" sz="3200" dirty="0" smtClean="0">
                <a:latin typeface="Times New Roman" panose="02020603050405020304" pitchFamily="18" charset="0"/>
                <a:cs typeface="Times New Roman" panose="02020603050405020304" pitchFamily="18" charset="0"/>
              </a:rPr>
              <a:t>Democracy fails to recognize that some people’s views are more worthwhile than others’</a:t>
            </a:r>
          </a:p>
          <a:p>
            <a:pPr marL="514350" indent="-514350">
              <a:buFont typeface="+mj-lt"/>
              <a:buAutoNum type="arabicPeriod"/>
            </a:pPr>
            <a:r>
              <a:rPr lang="en-GB" sz="3200" dirty="0" smtClean="0">
                <a:latin typeface="Times New Roman" panose="02020603050405020304" pitchFamily="18" charset="0"/>
                <a:cs typeface="Times New Roman" panose="02020603050405020304" pitchFamily="18" charset="0"/>
              </a:rPr>
              <a:t>Democracy upholds majority views at the expense of minority views and interests</a:t>
            </a:r>
          </a:p>
          <a:p>
            <a:pPr marL="514350" indent="-514350">
              <a:buFont typeface="+mj-lt"/>
              <a:buAutoNum type="arabicPeriod"/>
            </a:pPr>
            <a:r>
              <a:rPr lang="en-GB" sz="3200" dirty="0" smtClean="0">
                <a:latin typeface="Times New Roman" panose="02020603050405020304" pitchFamily="18" charset="0"/>
                <a:cs typeface="Times New Roman" panose="02020603050405020304" pitchFamily="18" charset="0"/>
              </a:rPr>
              <a:t>Democratic rule tends to threaten individual rights by fuelling the growth of governments</a:t>
            </a:r>
          </a:p>
          <a:p>
            <a:pPr marL="514350" indent="-514350">
              <a:buFont typeface="+mj-lt"/>
              <a:buAutoNum type="arabicPeriod"/>
            </a:pPr>
            <a:r>
              <a:rPr lang="en-GB" sz="3200" dirty="0" smtClean="0">
                <a:latin typeface="Times New Roman" panose="02020603050405020304" pitchFamily="18" charset="0"/>
                <a:cs typeface="Times New Roman" panose="02020603050405020304" pitchFamily="18" charset="0"/>
              </a:rPr>
              <a:t>Democracy is based upon the bogus notion of a public interest or common good, ideas that have been further weakened by the pluralistic nature of modern society</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41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78" y="1"/>
            <a:ext cx="10584976" cy="1579964"/>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History </a:t>
            </a:r>
            <a:r>
              <a:rPr lang="en-US" dirty="0" smtClean="0">
                <a:latin typeface="Times New Roman" panose="02020603050405020304" pitchFamily="18" charset="0"/>
                <a:cs typeface="Times New Roman" panose="02020603050405020304" pitchFamily="18" charset="0"/>
              </a:rPr>
              <a:t>of Political Thought II</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Introduction: What kind of Democracy?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79966"/>
            <a:ext cx="10721454" cy="5066494"/>
          </a:xfrm>
        </p:spPr>
        <p:txBody>
          <a:bodyPr>
            <a:normAutofit/>
          </a:bodyPr>
          <a:lstStyle/>
          <a:p>
            <a:pPr marL="514350" indent="-514350">
              <a:buFont typeface="+mj-lt"/>
              <a:buAutoNum type="arabicPeriod"/>
            </a:pPr>
            <a:endParaRPr lang="en-GB" sz="32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GB" sz="3600" dirty="0" smtClean="0">
                <a:latin typeface="Times New Roman" panose="02020603050405020304" pitchFamily="18" charset="0"/>
                <a:cs typeface="Times New Roman" panose="02020603050405020304" pitchFamily="18" charset="0"/>
              </a:rPr>
              <a:t>A </a:t>
            </a:r>
            <a:r>
              <a:rPr lang="en-GB" sz="3600" dirty="0" smtClean="0">
                <a:latin typeface="Times New Roman" panose="02020603050405020304" pitchFamily="18" charset="0"/>
                <a:cs typeface="Times New Roman" panose="02020603050405020304" pitchFamily="18" charset="0"/>
              </a:rPr>
              <a:t>number of models of democracy can be identified. The principal distinction is between the </a:t>
            </a:r>
            <a:r>
              <a:rPr lang="en-GB" sz="3600" b="1" dirty="0" smtClean="0">
                <a:latin typeface="Times New Roman" panose="02020603050405020304" pitchFamily="18" charset="0"/>
                <a:cs typeface="Times New Roman" panose="02020603050405020304" pitchFamily="18" charset="0"/>
              </a:rPr>
              <a:t>classical ideal </a:t>
            </a:r>
            <a:r>
              <a:rPr lang="en-GB" sz="3600" dirty="0" smtClean="0">
                <a:latin typeface="Times New Roman" panose="02020603050405020304" pitchFamily="18" charset="0"/>
                <a:cs typeface="Times New Roman" panose="02020603050405020304" pitchFamily="18" charset="0"/>
              </a:rPr>
              <a:t>of direct democracy, in which people literally govern themselves --- governments </a:t>
            </a:r>
            <a:r>
              <a:rPr lang="en-GB" sz="3600" i="1" dirty="0" smtClean="0">
                <a:latin typeface="Times New Roman" panose="02020603050405020304" pitchFamily="18" charset="0"/>
                <a:cs typeface="Times New Roman" panose="02020603050405020304" pitchFamily="18" charset="0"/>
              </a:rPr>
              <a:t>by</a:t>
            </a:r>
            <a:r>
              <a:rPr lang="en-GB" sz="3600" dirty="0" smtClean="0">
                <a:latin typeface="Times New Roman" panose="02020603050405020304" pitchFamily="18" charset="0"/>
                <a:cs typeface="Times New Roman" panose="02020603050405020304" pitchFamily="18" charset="0"/>
              </a:rPr>
              <a:t> the people --- and more modern forms of </a:t>
            </a:r>
            <a:r>
              <a:rPr lang="en-GB" sz="3600" b="1" dirty="0" smtClean="0">
                <a:latin typeface="Times New Roman" panose="02020603050405020304" pitchFamily="18" charset="0"/>
                <a:cs typeface="Times New Roman" panose="02020603050405020304" pitchFamily="18" charset="0"/>
              </a:rPr>
              <a:t>representative</a:t>
            </a:r>
            <a:r>
              <a:rPr lang="en-GB" sz="3600" dirty="0" smtClean="0">
                <a:latin typeface="Times New Roman" panose="02020603050405020304" pitchFamily="18" charset="0"/>
                <a:cs typeface="Times New Roman" panose="02020603050405020304" pitchFamily="18" charset="0"/>
              </a:rPr>
              <a:t> democracy, in which professional politicians govern on behalf of the people --- government for the peop</a:t>
            </a:r>
            <a:r>
              <a:rPr lang="en-GB" sz="3200" dirty="0" smtClean="0">
                <a:latin typeface="Times New Roman" panose="02020603050405020304" pitchFamily="18" charset="0"/>
                <a:cs typeface="Times New Roman" panose="02020603050405020304" pitchFamily="18" charset="0"/>
              </a:rPr>
              <a:t>le. </a:t>
            </a:r>
          </a:p>
        </p:txBody>
      </p:sp>
    </p:spTree>
    <p:extLst>
      <p:ext uri="{BB962C8B-B14F-4D97-AF65-F5344CB8AC3E}">
        <p14:creationId xmlns:p14="http://schemas.microsoft.com/office/powerpoint/2010/main" val="1165878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78" y="1"/>
            <a:ext cx="10584976" cy="1579964"/>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History </a:t>
            </a:r>
            <a:r>
              <a:rPr lang="en-US" dirty="0" smtClean="0">
                <a:latin typeface="Times New Roman" panose="02020603050405020304" pitchFamily="18" charset="0"/>
                <a:cs typeface="Times New Roman" panose="02020603050405020304" pitchFamily="18" charset="0"/>
              </a:rPr>
              <a:t>of Political Thought II</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Introduction: What kind of Democracy?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79966"/>
            <a:ext cx="10721454" cy="5066494"/>
          </a:xfrm>
        </p:spPr>
        <p:txBody>
          <a:bodyPr>
            <a:normAutofit fontScale="92500"/>
          </a:bodyPr>
          <a:lstStyle/>
          <a:p>
            <a:pPr marL="0" indent="0">
              <a:buNone/>
            </a:pPr>
            <a:endParaRPr lang="en-GB" sz="3200" dirty="0" smtClean="0">
              <a:latin typeface="Times New Roman" panose="02020603050405020304" pitchFamily="18" charset="0"/>
              <a:cs typeface="Times New Roman" panose="02020603050405020304" pitchFamily="18" charset="0"/>
            </a:endParaRPr>
          </a:p>
          <a:p>
            <a:pPr marL="0" indent="0">
              <a:buNone/>
            </a:pPr>
            <a:r>
              <a:rPr lang="en-GB" sz="3600" dirty="0" smtClean="0">
                <a:solidFill>
                  <a:srgbClr val="FF0000"/>
                </a:solidFill>
                <a:latin typeface="Times New Roman" panose="02020603050405020304" pitchFamily="18" charset="0"/>
                <a:cs typeface="Times New Roman" panose="02020603050405020304" pitchFamily="18" charset="0"/>
              </a:rPr>
              <a:t>2.</a:t>
            </a:r>
            <a:r>
              <a:rPr lang="en-GB" sz="3600" dirty="0" smtClean="0">
                <a:latin typeface="Times New Roman" panose="02020603050405020304" pitchFamily="18" charset="0"/>
                <a:cs typeface="Times New Roman" panose="02020603050405020304" pitchFamily="18" charset="0"/>
              </a:rPr>
              <a:t> </a:t>
            </a:r>
            <a:r>
              <a:rPr lang="en-GB" sz="4000" dirty="0" smtClean="0">
                <a:latin typeface="Times New Roman" panose="02020603050405020304" pitchFamily="18" charset="0"/>
                <a:cs typeface="Times New Roman" panose="02020603050405020304" pitchFamily="18" charset="0"/>
              </a:rPr>
              <a:t>The </a:t>
            </a:r>
            <a:r>
              <a:rPr lang="en-GB" sz="4000" dirty="0" smtClean="0">
                <a:latin typeface="Times New Roman" panose="02020603050405020304" pitchFamily="18" charset="0"/>
                <a:cs typeface="Times New Roman" panose="02020603050405020304" pitchFamily="18" charset="0"/>
              </a:rPr>
              <a:t>most </a:t>
            </a:r>
            <a:r>
              <a:rPr lang="en-GB" sz="4000" b="1" dirty="0" smtClean="0">
                <a:latin typeface="Times New Roman" panose="02020603050405020304" pitchFamily="18" charset="0"/>
                <a:cs typeface="Times New Roman" panose="02020603050405020304" pitchFamily="18" charset="0"/>
              </a:rPr>
              <a:t>successful</a:t>
            </a:r>
            <a:r>
              <a:rPr lang="en-GB" sz="4000" dirty="0" smtClean="0">
                <a:latin typeface="Times New Roman" panose="02020603050405020304" pitchFamily="18" charset="0"/>
                <a:cs typeface="Times New Roman" panose="02020603050405020304" pitchFamily="18" charset="0"/>
              </a:rPr>
              <a:t> form of democracy has been liberal democracy, founded upon the twin principles of limited government and popular consent expressed at election time. The strength of liberal democracy is that by upholding individual liberty and making possible a high degree of popular responsiveness it is able to maintain political stability.</a:t>
            </a:r>
          </a:p>
        </p:txBody>
      </p:sp>
    </p:spTree>
    <p:extLst>
      <p:ext uri="{BB962C8B-B14F-4D97-AF65-F5344CB8AC3E}">
        <p14:creationId xmlns:p14="http://schemas.microsoft.com/office/powerpoint/2010/main" val="3507427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330</TotalTime>
  <Words>1628</Words>
  <Application>Microsoft Office PowerPoint</Application>
  <PresentationFormat>Widescreen</PresentationFormat>
  <Paragraphs>79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Arial Narrow</vt:lpstr>
      <vt:lpstr>Garamond</vt:lpstr>
      <vt:lpstr>Times New Roman</vt:lpstr>
      <vt:lpstr>Organic</vt:lpstr>
      <vt:lpstr>TIU Tishk International University Faculty of Administrative Sciences and Economics IRD Department History of Political Thought II Code: IRD 204</vt:lpstr>
      <vt:lpstr>History of Political Thought II Introduction: What kind of Democracy?</vt:lpstr>
      <vt:lpstr>History of Political Thought II Introduction: What kind of Democracy?</vt:lpstr>
      <vt:lpstr>History of Political Thought II Introduction: What kind of Democracy?</vt:lpstr>
      <vt:lpstr>History of Political Thought II Introduction: What kind of Democracy?</vt:lpstr>
      <vt:lpstr>History of Political Thought II Introduction: What kind of Democracy?</vt:lpstr>
      <vt:lpstr>History of Political Thought II Introduction: What kind of Democracy?</vt:lpstr>
      <vt:lpstr> History of Political Thought II Introduction: What kind of Democracy?</vt:lpstr>
      <vt:lpstr> History of Political Thought II Introduction: What kind of Democracy?</vt:lpstr>
      <vt:lpstr>History of Political Thought II Introduction: What kind of Democracy?</vt:lpstr>
      <vt:lpstr>History of Political Thought II What kind of Democracy: Key Thinkers</vt:lpstr>
      <vt:lpstr>History of Political Thought II What kind of Democracy: Key Thinkers</vt:lpstr>
      <vt:lpstr>History of Political Thought II What kind of Democracy: Key Thinkers</vt:lpstr>
      <vt:lpstr>History of Political Thought II What kind of Democracy: Key Thinkers</vt:lpstr>
      <vt:lpstr>History of Political Thought II What kind of Democracy: Key Thinkers</vt:lpstr>
      <vt:lpstr>History of Political Thought II What kind of Democracy: Key Thinkers</vt:lpstr>
      <vt:lpstr>History of Political Thought II What kind of Democracy: Key Thinkers</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Tishk International University International  Political Economy Code: IRD 306</dc:title>
  <dc:creator>DR.Ahmed Saker 2O14</dc:creator>
  <cp:lastModifiedBy>DR.Ahmed Saker 2O14</cp:lastModifiedBy>
  <cp:revision>58</cp:revision>
  <dcterms:created xsi:type="dcterms:W3CDTF">2019-02-12T15:13:23Z</dcterms:created>
  <dcterms:modified xsi:type="dcterms:W3CDTF">2019-04-17T03:11:46Z</dcterms:modified>
</cp:coreProperties>
</file>