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sldIdLst>
    <p:sldId id="256" r:id="rId2"/>
    <p:sldId id="298" r:id="rId3"/>
    <p:sldId id="299" r:id="rId4"/>
    <p:sldId id="300" r:id="rId5"/>
    <p:sldId id="301"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FB1BA8-BF65-4ADB-895F-8AA96830E354}">
          <p14:sldIdLst>
            <p14:sldId id="256"/>
            <p14:sldId id="298"/>
            <p14:sldId id="299"/>
            <p14:sldId id="300"/>
            <p14:sldId id="301"/>
            <p14:sldId id="303"/>
            <p14:sldId id="304"/>
            <p14:sldId id="305"/>
            <p14:sldId id="306"/>
            <p14:sldId id="307"/>
            <p14:sldId id="308"/>
            <p14:sldId id="309"/>
            <p14:sldId id="310"/>
            <p14:sldId id="311"/>
            <p14:sldId id="312"/>
            <p14:sldId id="313"/>
            <p14:sldId id="314"/>
            <p14:sldId id="315"/>
            <p14:sldId id="316"/>
            <p14:sldId id="317"/>
            <p14:sldId id="318"/>
            <p14:sldId id="319"/>
            <p14:sldId id="32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68352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56558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0890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81236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70907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92563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D38B09-1D5E-4394-B371-40212A9C1B67}" type="datetimeFigureOut">
              <a:rPr lang="en-US" smtClean="0"/>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091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D38B09-1D5E-4394-B371-40212A9C1B67}" type="datetimeFigureOut">
              <a:rPr lang="en-US" smtClean="0"/>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04259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38B09-1D5E-4394-B371-40212A9C1B67}" type="datetimeFigureOut">
              <a:rPr lang="en-US" smtClean="0"/>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32935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66259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2978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38B09-1D5E-4394-B371-40212A9C1B67}" type="datetimeFigureOut">
              <a:rPr lang="en-US" smtClean="0"/>
              <a:t>4/17/2019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170869960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941228"/>
            <a:ext cx="10763534" cy="1772643"/>
          </a:xfrm>
        </p:spPr>
        <p:txBody>
          <a:bodyPr>
            <a:normAutofit fontScale="90000"/>
          </a:bodyPr>
          <a:lstStyle/>
          <a:p>
            <a:pPr algn="ctr"/>
            <a:r>
              <a:rPr lang="en-US" sz="5300" b="1" dirty="0" smtClean="0">
                <a:latin typeface="Arial Narrow" panose="020B0606020202030204" pitchFamily="34" charset="0"/>
              </a:rPr>
              <a:t>TIU</a:t>
            </a:r>
            <a:r>
              <a:rPr lang="en-US" sz="5300" dirty="0">
                <a:latin typeface="Arial Narrow" panose="020B0606020202030204" pitchFamily="34" charset="0"/>
              </a:rPr>
              <a:t/>
            </a:r>
            <a:br>
              <a:rPr lang="en-US" sz="5300" dirty="0">
                <a:latin typeface="Arial Narrow" panose="020B0606020202030204" pitchFamily="34" charset="0"/>
              </a:rPr>
            </a:br>
            <a:r>
              <a:rPr lang="en-US" sz="5300" dirty="0" smtClean="0">
                <a:latin typeface="Times New Roman" panose="02020603050405020304" pitchFamily="18" charset="0"/>
                <a:cs typeface="Times New Roman" panose="02020603050405020304" pitchFamily="18" charset="0"/>
              </a:rPr>
              <a:t>Tishk International University</a:t>
            </a:r>
            <a:br>
              <a:rPr lang="en-US" sz="5300" dirty="0" smtClean="0">
                <a:latin typeface="Times New Roman" panose="02020603050405020304" pitchFamily="18" charset="0"/>
                <a:cs typeface="Times New Roman" panose="02020603050405020304" pitchFamily="18" charset="0"/>
              </a:rPr>
            </a:br>
            <a:r>
              <a:rPr lang="en-US" sz="5300" dirty="0" smtClean="0">
                <a:latin typeface="Arial Narrow" panose="020B0606020202030204" pitchFamily="34" charset="0"/>
              </a:rPr>
              <a:t>IRD Department</a:t>
            </a:r>
            <a:br>
              <a:rPr lang="en-US" sz="5300" dirty="0" smtClean="0">
                <a:latin typeface="Arial Narrow" panose="020B060602020203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sz="4400" b="1" dirty="0" smtClean="0"/>
              <a:t>Course Code: IRD 204</a:t>
            </a:r>
            <a:endParaRPr lang="en-US" sz="4400" b="1" dirty="0"/>
          </a:p>
        </p:txBody>
      </p:sp>
      <p:sp>
        <p:nvSpPr>
          <p:cNvPr id="3" name="Subtitle 2"/>
          <p:cNvSpPr>
            <a:spLocks noGrp="1"/>
          </p:cNvSpPr>
          <p:nvPr>
            <p:ph type="subTitle" idx="1"/>
          </p:nvPr>
        </p:nvSpPr>
        <p:spPr>
          <a:xfrm>
            <a:off x="0" y="3713871"/>
            <a:ext cx="12192000" cy="3144129"/>
          </a:xfrm>
        </p:spPr>
        <p:txBody>
          <a:bodyPr>
            <a:noAutofit/>
          </a:bodyPr>
          <a:lstStyle/>
          <a:p>
            <a:pPr algn="ctr"/>
            <a:r>
              <a:rPr lang="en-US" sz="6000" b="1" dirty="0" smtClean="0">
                <a:latin typeface="Times New Roman" panose="02020603050405020304" pitchFamily="18" charset="0"/>
                <a:cs typeface="Times New Roman" panose="02020603050405020304" pitchFamily="18" charset="0"/>
              </a:rPr>
              <a:t>Unit VI: Power and Authority  </a:t>
            </a:r>
          </a:p>
          <a:p>
            <a:pPr algn="ctr"/>
            <a:endParaRPr lang="en-US" sz="3200"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 Course Educator: Dr. Neville D’Cunha</a:t>
            </a:r>
          </a:p>
          <a:p>
            <a:pPr algn="ctr"/>
            <a:r>
              <a:rPr lang="en-US" sz="3200" b="1" dirty="0" smtClean="0">
                <a:latin typeface="Times New Roman" panose="02020603050405020304" pitchFamily="18" charset="0"/>
                <a:cs typeface="Times New Roman" panose="02020603050405020304" pitchFamily="18" charset="0"/>
              </a:rPr>
              <a:t>Associated Professor of IRD</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(9)</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Agenda-setting</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As </a:t>
            </a:r>
            <a:r>
              <a:rPr lang="en-GB" sz="4000" b="1" i="1" dirty="0" smtClean="0">
                <a:latin typeface="Times New Roman" panose="02020603050405020304" pitchFamily="18" charset="0"/>
                <a:cs typeface="Times New Roman" panose="02020603050405020304" pitchFamily="18" charset="0"/>
              </a:rPr>
              <a:t>E.E. </a:t>
            </a:r>
            <a:r>
              <a:rPr lang="en-GB" sz="4000" b="1" i="1" dirty="0" err="1" smtClean="0">
                <a:latin typeface="Times New Roman" panose="02020603050405020304" pitchFamily="18" charset="0"/>
                <a:cs typeface="Times New Roman" panose="02020603050405020304" pitchFamily="18" charset="0"/>
              </a:rPr>
              <a:t>Schattschneider</a:t>
            </a:r>
            <a:r>
              <a:rPr lang="en-GB" sz="4000" b="1" i="1" dirty="0" smtClean="0">
                <a:latin typeface="Times New Roman" panose="02020603050405020304" pitchFamily="18" charset="0"/>
                <a:cs typeface="Times New Roman" panose="02020603050405020304" pitchFamily="18" charset="0"/>
              </a:rPr>
              <a:t> </a:t>
            </a:r>
            <a:r>
              <a:rPr lang="en-GB" sz="4000" dirty="0" smtClean="0">
                <a:latin typeface="Times New Roman" panose="02020603050405020304" pitchFamily="18" charset="0"/>
                <a:cs typeface="Times New Roman" panose="02020603050405020304" pitchFamily="18" charset="0"/>
              </a:rPr>
              <a:t>succinctly put it: ‘Some issues are organized into politics while </a:t>
            </a:r>
            <a:r>
              <a:rPr lang="en-GB" sz="4000" dirty="0" smtClean="0">
                <a:latin typeface="Times New Roman" panose="02020603050405020304" pitchFamily="18" charset="0"/>
                <a:cs typeface="Times New Roman" panose="02020603050405020304" pitchFamily="18" charset="0"/>
              </a:rPr>
              <a:t>others out’; power, quite simply, is the ability to set the political agenda.</a:t>
            </a:r>
            <a:endParaRPr lang="en-GB" sz="4000" i="1"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Whereas the decision-making approach to power encourages attention to focus upon the active participation of groups in the process, non-decisions highlight the importance of political organization in blocking the participation of certain groups and the expression of particular opinions.</a:t>
            </a:r>
            <a:endParaRPr lang="en-GB" sz="4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60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(10)</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Agenda-setting</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The analysis of power as non-decision making has often generated elitist rather than pluralist conclusions.</a:t>
            </a:r>
            <a:endParaRPr lang="en-GB" sz="4000" i="1"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Conventional politics normally operates in the interests of what they call ‘status </a:t>
            </a:r>
            <a:r>
              <a:rPr lang="en-GB" sz="4000" dirty="0" smtClean="0">
                <a:latin typeface="Times New Roman" panose="02020603050405020304" pitchFamily="18" charset="0"/>
                <a:cs typeface="Times New Roman" panose="02020603050405020304" pitchFamily="18" charset="0"/>
              </a:rPr>
              <a:t>quo defenders,’ privileged or elite groups.</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Even though agenda-setting may be recognized with decision-making as an important face of power, neither takes account of the fact that power can also be wielded through the manipulation of what people think.</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555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(11)</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t>
            </a:r>
            <a:r>
              <a:rPr lang="en-GB" sz="4800" b="1" dirty="0" smtClean="0"/>
              <a:t>Thought control</a:t>
            </a:r>
            <a:endParaRPr lang="en-GB" sz="4800" b="1" dirty="0" smtClean="0"/>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In reality, no human being possesses an entirely independent mind; the ideas, opinions and preferences of all are structured and shaped by social experience, through the influence of family, peer groups, school, the workplace, the mass media, political parties and so forth.</a:t>
            </a:r>
            <a:endParaRPr lang="en-GB" sz="40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600" b="1" dirty="0" smtClean="0">
                <a:latin typeface="Times New Roman" panose="02020603050405020304" pitchFamily="18" charset="0"/>
                <a:cs typeface="Times New Roman" panose="02020603050405020304" pitchFamily="18" charset="0"/>
              </a:rPr>
              <a:t>Vance Packard</a:t>
            </a:r>
            <a:r>
              <a:rPr lang="en-GB" sz="3600" dirty="0" smtClean="0">
                <a:latin typeface="Times New Roman" panose="02020603050405020304" pitchFamily="18" charset="0"/>
                <a:cs typeface="Times New Roman" panose="02020603050405020304" pitchFamily="18" charset="0"/>
              </a:rPr>
              <a:t> in </a:t>
            </a:r>
            <a:r>
              <a:rPr lang="en-GB" sz="3600" b="1" i="1" dirty="0" smtClean="0">
                <a:latin typeface="Times New Roman" panose="02020603050405020304" pitchFamily="18" charset="0"/>
                <a:cs typeface="Times New Roman" panose="02020603050405020304" pitchFamily="18" charset="0"/>
              </a:rPr>
              <a:t>The Hidden Persuaders (1960)</a:t>
            </a:r>
            <a:r>
              <a:rPr lang="en-GB" sz="3600" dirty="0" smtClean="0">
                <a:latin typeface="Times New Roman" panose="02020603050405020304" pitchFamily="18" charset="0"/>
                <a:cs typeface="Times New Roman" panose="02020603050405020304" pitchFamily="18" charset="0"/>
              </a:rPr>
              <a:t> described this ability to manipulate human behaviour by the creation of needs in his classic study of the power of advertising.</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892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(12)</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t>
            </a:r>
            <a:r>
              <a:rPr lang="en-GB" sz="4800" b="1" dirty="0" smtClean="0"/>
              <a:t>Thought control</a:t>
            </a:r>
            <a:endParaRPr lang="en-GB" sz="4800" b="1" dirty="0" smtClean="0"/>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This suggests a third, and most insidious, ‘face’ of power: the ability of A to exercise power over B, not by getting B to do what s/he would not otherwise do, but, by ‘influencing, shaping or determining his very wants.’</a:t>
            </a:r>
            <a:endParaRPr lang="en-GB" sz="40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600" b="1" dirty="0" smtClean="0">
                <a:latin typeface="Times New Roman" panose="02020603050405020304" pitchFamily="18" charset="0"/>
                <a:cs typeface="Times New Roman" panose="02020603050405020304" pitchFamily="18" charset="0"/>
              </a:rPr>
              <a:t>A </a:t>
            </a:r>
            <a:r>
              <a:rPr lang="en-GB" sz="3600" dirty="0" smtClean="0">
                <a:latin typeface="Times New Roman" panose="02020603050405020304" pitchFamily="18" charset="0"/>
                <a:cs typeface="Times New Roman" panose="02020603050405020304" pitchFamily="18" charset="0"/>
              </a:rPr>
              <a:t>central theme in the radical view of power is the distinction between truth and falsehood, reflected in the difference between subjective or ‘felt’ interests, and objective or ‘real’ interests.</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People, quite simply, do not always know their own minds.</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772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(13)</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t>
            </a:r>
            <a:r>
              <a:rPr lang="en-GB" sz="4800" b="1" dirty="0" smtClean="0"/>
              <a:t>Thought control</a:t>
            </a:r>
            <a:endParaRPr lang="en-GB" sz="4800" b="1" dirty="0" smtClean="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This ‘radical’ view of power, however, also has its critics.</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It is impossible to argue that people’s perceptions and preferences are a delusion, that their ‘felt’ needs are not their ‘real’ needs, without a standard of truth against which to judge them.</a:t>
            </a:r>
          </a:p>
          <a:p>
            <a:pPr marL="457200" indent="-457200" algn="just">
              <a:buFont typeface="Wingdings" panose="05000000000000000000" pitchFamily="2" charset="2"/>
              <a:buChar char="§"/>
            </a:pPr>
            <a:r>
              <a:rPr lang="en-GB" sz="3200" b="1" i="1" dirty="0" err="1" smtClean="0">
                <a:latin typeface="Times New Roman" panose="02020603050405020304" pitchFamily="18" charset="0"/>
                <a:cs typeface="Times New Roman" panose="02020603050405020304" pitchFamily="18" charset="0"/>
              </a:rPr>
              <a:t>Lukes</a:t>
            </a:r>
            <a:r>
              <a:rPr lang="en-GB" sz="3200" b="1" i="1" dirty="0" smtClean="0">
                <a:latin typeface="Times New Roman" panose="02020603050405020304" pitchFamily="18" charset="0"/>
                <a:cs typeface="Times New Roman" panose="02020603050405020304" pitchFamily="18" charset="0"/>
              </a:rPr>
              <a:t>’ solution to this problem is to suggest that people’s real interests are ‘what they would want and prefer were they able to make the choice.’</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problem with such a position, however, is that it begs the question: how are we to decide when individuals are capable of making rational and autonomous judgments?</a:t>
            </a:r>
          </a:p>
        </p:txBody>
      </p:sp>
    </p:spTree>
    <p:extLst>
      <p:ext uri="{BB962C8B-B14F-4D97-AF65-F5344CB8AC3E}">
        <p14:creationId xmlns:p14="http://schemas.microsoft.com/office/powerpoint/2010/main" val="2451345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(14)</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Authority</a:t>
            </a:r>
            <a:endParaRPr lang="en-GB" sz="4800" b="1" dirty="0" smtClean="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Although politics is traditionally concerned with the exercise of power, it is often more narrowly interested in the phenomenon called ‘authority’ and especially ‘political authority.’</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In its broadest sense, authority is a form of power; it is a means through which one person can influence the behaviour of another.</a:t>
            </a:r>
          </a:p>
          <a:p>
            <a:pPr marL="457200" indent="-457200" algn="just">
              <a:buFont typeface="Wingdings" panose="05000000000000000000" pitchFamily="2" charset="2"/>
              <a:buChar char="§"/>
            </a:pPr>
            <a:r>
              <a:rPr lang="en-GB" sz="3200" b="1" i="1" dirty="0" smtClean="0">
                <a:latin typeface="Times New Roman" panose="02020603050405020304" pitchFamily="18" charset="0"/>
                <a:cs typeface="Times New Roman" panose="02020603050405020304" pitchFamily="18" charset="0"/>
              </a:rPr>
              <a:t>Max Weber (1864-1920) defined authority simply as a matter of people’s belief about its rightfulness, regardless of where that belief came from and whether or not it is morally justified.</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Weber’s approach treats authority as a form of power; authority is ‘legitimate power,’ power cloaked in legitimacy.</a:t>
            </a:r>
          </a:p>
        </p:txBody>
      </p:sp>
    </p:spTree>
    <p:extLst>
      <p:ext uri="{BB962C8B-B14F-4D97-AF65-F5344CB8AC3E}">
        <p14:creationId xmlns:p14="http://schemas.microsoft.com/office/powerpoint/2010/main" val="615878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(15)</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Authority</a:t>
            </a:r>
            <a:endParaRPr lang="en-GB" sz="4800" b="1" dirty="0" smtClean="0"/>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relationship between authority and an acknowledged ‘right to rule’ explains why the concept is so central to the </a:t>
            </a:r>
            <a:r>
              <a:rPr lang="en-GB" sz="3600" dirty="0" smtClean="0">
                <a:latin typeface="Times New Roman" panose="02020603050405020304" pitchFamily="18" charset="0"/>
                <a:cs typeface="Times New Roman" panose="02020603050405020304" pitchFamily="18" charset="0"/>
              </a:rPr>
              <a:t>practice of government: in the </a:t>
            </a:r>
            <a:r>
              <a:rPr lang="en-GB" sz="3600" b="1" dirty="0" smtClean="0">
                <a:latin typeface="Times New Roman" panose="02020603050405020304" pitchFamily="18" charset="0"/>
                <a:cs typeface="Times New Roman" panose="02020603050405020304" pitchFamily="18" charset="0"/>
              </a:rPr>
              <a:t>absence</a:t>
            </a:r>
            <a:r>
              <a:rPr lang="en-GB" sz="3600" dirty="0" smtClean="0">
                <a:latin typeface="Times New Roman" panose="02020603050405020304" pitchFamily="18" charset="0"/>
                <a:cs typeface="Times New Roman" panose="02020603050405020304" pitchFamily="18" charset="0"/>
              </a:rPr>
              <a:t> of willing compliance, governments are only able to maintain order by the use of fear, intimidation and violence.</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While many have regarded authority as an essential guarantee of order and stability, lamenting what they see as the ‘decline of authority’ in modern society, others have warned that authority is closely linked to authoritarianism and can easily become the </a:t>
            </a:r>
            <a:r>
              <a:rPr lang="en-GB" sz="3600" b="1" dirty="0" smtClean="0">
                <a:latin typeface="Times New Roman" panose="02020603050405020304" pitchFamily="18" charset="0"/>
                <a:cs typeface="Times New Roman" panose="02020603050405020304" pitchFamily="18" charset="0"/>
              </a:rPr>
              <a:t>enemy of liberty and democracy.</a:t>
            </a:r>
          </a:p>
        </p:txBody>
      </p:sp>
    </p:spTree>
    <p:extLst>
      <p:ext uri="{BB962C8B-B14F-4D97-AF65-F5344CB8AC3E}">
        <p14:creationId xmlns:p14="http://schemas.microsoft.com/office/powerpoint/2010/main" val="3684093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(16)</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a:t>
            </a:r>
            <a:endParaRPr lang="en-GB" sz="4800" b="1" dirty="0" smtClean="0"/>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Power and authority are mutually exclusive notions, but ones that are often difficult in practice to disentangle.</a:t>
            </a: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Authority can be best be understood as a means of gaining compliance which avoids both persuasion and rational argument, on the one hand, and any form of pressure or coercion on the other.</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Because it is based upon the acknowledgement of a ‘duty to obey’ the exercise of authority should be reflected in automatic and unquestioning obedience.</a:t>
            </a:r>
          </a:p>
        </p:txBody>
      </p:sp>
    </p:spTree>
    <p:extLst>
      <p:ext uri="{BB962C8B-B14F-4D97-AF65-F5344CB8AC3E}">
        <p14:creationId xmlns:p14="http://schemas.microsoft.com/office/powerpoint/2010/main" val="1740786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(17)</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a:t>
            </a:r>
            <a:endParaRPr lang="en-GB" sz="4800" b="1" dirty="0" smtClean="0"/>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Nevertheless, although the concepts of power and authority can be distinguished analytically, the exercise of power and the exercise of authority often overlap.</a:t>
            </a: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Authority is seldom exercised in the absence of power; and power usually involves the operation of at least a limited form of authority.</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For e.g. political leadership almost always calls for a blend of authority and power.</a:t>
            </a:r>
          </a:p>
        </p:txBody>
      </p:sp>
    </p:spTree>
    <p:extLst>
      <p:ext uri="{BB962C8B-B14F-4D97-AF65-F5344CB8AC3E}">
        <p14:creationId xmlns:p14="http://schemas.microsoft.com/office/powerpoint/2010/main" val="2170357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(18)</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a:t>
            </a:r>
            <a:endParaRPr lang="en-GB" sz="4800" b="1" dirty="0" smtClean="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support which a prime minister or president receives also reflects the power they command – exercised, for example, in their ability to reward colleagues by promoting them or to punish colleagues by sacking them.</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Power without authority suggests the maintenance of political rule entirely through a system of intimidation, coercion and violence.</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clearest case of power without authority is perhaps a military coup – although even here the successful exercise of power depends upon a structure of authority persisting within the military itself.</a:t>
            </a:r>
          </a:p>
        </p:txBody>
      </p:sp>
    </p:spTree>
    <p:extLst>
      <p:ext uri="{BB962C8B-B14F-4D97-AF65-F5344CB8AC3E}">
        <p14:creationId xmlns:p14="http://schemas.microsoft.com/office/powerpoint/2010/main" val="1597369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 </a:t>
            </a:r>
            <a:endParaRPr lang="en-GB" sz="4800" b="1" dirty="0"/>
          </a:p>
          <a:p>
            <a:pPr marL="457200" indent="-457200" algn="just">
              <a:buFont typeface="Wingdings" panose="05000000000000000000" pitchFamily="2" charset="2"/>
              <a:buChar char="§"/>
            </a:pPr>
            <a:r>
              <a:rPr lang="en-GB" sz="4800" dirty="0" smtClean="0">
                <a:latin typeface="Times New Roman" panose="02020603050405020304" pitchFamily="18" charset="0"/>
                <a:cs typeface="Times New Roman" panose="02020603050405020304" pitchFamily="18" charset="0"/>
              </a:rPr>
              <a:t>All politics is about </a:t>
            </a:r>
            <a:r>
              <a:rPr lang="en-GB" sz="4800" b="1" dirty="0" smtClean="0">
                <a:latin typeface="Times New Roman" panose="02020603050405020304" pitchFamily="18" charset="0"/>
                <a:cs typeface="Times New Roman" panose="02020603050405020304" pitchFamily="18" charset="0"/>
              </a:rPr>
              <a:t>power</a:t>
            </a:r>
            <a:r>
              <a:rPr lang="en-GB" sz="4800" dirty="0" smtClean="0">
                <a:latin typeface="Times New Roman" panose="02020603050405020304" pitchFamily="18" charset="0"/>
                <a:cs typeface="Times New Roman" panose="02020603050405020304" pitchFamily="18" charset="0"/>
              </a:rPr>
              <a:t>. The practice of politics is than exercise of power. And the academic subject as, in essence, the study of power. </a:t>
            </a:r>
          </a:p>
          <a:p>
            <a:pPr marL="457200" indent="-457200" algn="just">
              <a:buFont typeface="Wingdings" panose="05000000000000000000" pitchFamily="2" charset="2"/>
              <a:buChar char="§"/>
            </a:pPr>
            <a:r>
              <a:rPr lang="en-GB" sz="4800" dirty="0" smtClean="0">
                <a:latin typeface="Times New Roman" panose="02020603050405020304" pitchFamily="18" charset="0"/>
                <a:cs typeface="Times New Roman" panose="02020603050405020304" pitchFamily="18" charset="0"/>
              </a:rPr>
              <a:t>Without doubt, students of politics are students of power: they seek to know who has it, how it is used and on what basis it is exercised.</a:t>
            </a:r>
            <a:r>
              <a:rPr lang="en-GB" sz="4000" dirty="0" smtClean="0">
                <a:latin typeface="Times New Roman" panose="02020603050405020304" pitchFamily="18" charset="0"/>
                <a:cs typeface="Times New Roman" panose="02020603050405020304" pitchFamily="18" charset="0"/>
              </a:rPr>
              <a:t> </a:t>
            </a:r>
            <a:endParaRPr lang="en-GB"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8908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(19)</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a:t>
            </a:r>
            <a:endParaRPr lang="en-GB" sz="4800" b="1" dirty="0" smtClean="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A final difficulty in clarifying the meaning of authority arises from the contrasting uses of the term.</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For e.g. people can be described as being either ‘in authority’ or ‘an authority.’ </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To describe a person as being ‘in authority’ is to refer to his/her position within an institutional hierarchy. E.g. judge, minister, etc.</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By contrast, to be described as ‘an authority’ is to be recognized as possessing superior knowledge or expertise, and to have one’s views treated with special respect as a result. E.g. doctor, lawyer, scientist, etc.</a:t>
            </a:r>
          </a:p>
        </p:txBody>
      </p:sp>
    </p:spTree>
    <p:extLst>
      <p:ext uri="{BB962C8B-B14F-4D97-AF65-F5344CB8AC3E}">
        <p14:creationId xmlns:p14="http://schemas.microsoft.com/office/powerpoint/2010/main" val="2879213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(20)</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 Summary</a:t>
            </a:r>
            <a:endParaRPr lang="en-GB" sz="4800" b="1" dirty="0" smtClean="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Power is central to understanding and practice of politics. It can be exercised on three levels through the ability to make or influence decisions; through the ability to set the agenda and prevent decisions being made; and through the ability to manipulate what people think and want.</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Power is the ability to influence the behaviour of others based upon the capacity to reward or punish. By contrast, authority is the right to influence others, based upon their acknowledged duty to obey. </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Weber distinguished between three kinds of authority</a:t>
            </a:r>
          </a:p>
        </p:txBody>
      </p:sp>
    </p:spTree>
    <p:extLst>
      <p:ext uri="{BB962C8B-B14F-4D97-AF65-F5344CB8AC3E}">
        <p14:creationId xmlns:p14="http://schemas.microsoft.com/office/powerpoint/2010/main" val="1641965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(21)</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 Summary</a:t>
            </a:r>
            <a:endParaRPr lang="en-GB" sz="4800" b="1" dirty="0" smtClean="0"/>
          </a:p>
          <a:p>
            <a:pPr marL="457200" indent="-457200">
              <a:buFont typeface="Wingdings" panose="05000000000000000000" pitchFamily="2" charset="2"/>
              <a:buChar char="§"/>
            </a:pPr>
            <a:r>
              <a:rPr lang="en-GB" sz="4000" b="1" dirty="0" smtClean="0">
                <a:latin typeface="Times New Roman" panose="02020603050405020304" pitchFamily="18" charset="0"/>
                <a:cs typeface="Times New Roman" panose="02020603050405020304" pitchFamily="18" charset="0"/>
              </a:rPr>
              <a:t>Max Weber </a:t>
            </a:r>
          </a:p>
          <a:p>
            <a:r>
              <a:rPr lang="en-GB" sz="4000" b="1" dirty="0" smtClean="0">
                <a:latin typeface="Times New Roman" panose="02020603050405020304" pitchFamily="18" charset="0"/>
                <a:cs typeface="Times New Roman" panose="02020603050405020304" pitchFamily="18" charset="0"/>
              </a:rPr>
              <a:t>Distinguished between Three kinds of Authority:</a:t>
            </a:r>
          </a:p>
          <a:p>
            <a:pPr marL="514350" indent="-514350" algn="just">
              <a:lnSpc>
                <a:spcPct val="150000"/>
              </a:lnSpc>
              <a:buFont typeface="+mj-lt"/>
              <a:buAutoNum type="arabicPeriod"/>
            </a:pPr>
            <a:r>
              <a:rPr lang="en-GB" sz="3600" b="1" dirty="0" smtClean="0">
                <a:latin typeface="Times New Roman" panose="02020603050405020304" pitchFamily="18" charset="0"/>
                <a:cs typeface="Times New Roman" panose="02020603050405020304" pitchFamily="18" charset="0"/>
              </a:rPr>
              <a:t>Traditional authority based upon custom and history;</a:t>
            </a:r>
          </a:p>
          <a:p>
            <a:pPr marL="514350" indent="-514350" algn="just">
              <a:lnSpc>
                <a:spcPct val="150000"/>
              </a:lnSpc>
              <a:buFont typeface="+mj-lt"/>
              <a:buAutoNum type="arabicPeriod"/>
            </a:pPr>
            <a:r>
              <a:rPr lang="en-GB" sz="3600" b="1" dirty="0" smtClean="0">
                <a:latin typeface="Times New Roman" panose="02020603050405020304" pitchFamily="18" charset="0"/>
                <a:cs typeface="Times New Roman" panose="02020603050405020304" pitchFamily="18" charset="0"/>
              </a:rPr>
              <a:t>Charismatic authority, the power of personality;</a:t>
            </a:r>
          </a:p>
          <a:p>
            <a:pPr marL="514350" indent="-514350" algn="just">
              <a:lnSpc>
                <a:spcPct val="150000"/>
              </a:lnSpc>
              <a:buFont typeface="+mj-lt"/>
              <a:buAutoNum type="arabicPeriod"/>
            </a:pPr>
            <a:r>
              <a:rPr lang="en-GB" sz="3600" b="1" dirty="0" smtClean="0">
                <a:latin typeface="Times New Roman" panose="02020603050405020304" pitchFamily="18" charset="0"/>
                <a:cs typeface="Times New Roman" panose="02020603050405020304" pitchFamily="18" charset="0"/>
              </a:rPr>
              <a:t>Legal-rational authority derived from the formal powers of an office or post.</a:t>
            </a:r>
          </a:p>
        </p:txBody>
      </p:sp>
    </p:spTree>
    <p:extLst>
      <p:ext uri="{BB962C8B-B14F-4D97-AF65-F5344CB8AC3E}">
        <p14:creationId xmlns:p14="http://schemas.microsoft.com/office/powerpoint/2010/main" val="2595649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(22)</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 Summary</a:t>
            </a:r>
            <a:endParaRPr lang="en-GB" sz="4800" b="1" dirty="0" smtClean="0"/>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Authority provides deep political and ideological disagreements. Some regard it as essential to the maintenance of an ordered, stable and healthy society, providing individuals with clear guidance and support.</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Others warn that authority tends to be the enemy of liberty and to undermine reason and moral responsibility; authority tends to lead to authoritarianism.  </a:t>
            </a:r>
          </a:p>
          <a:p>
            <a:pPr algn="just">
              <a:lnSpc>
                <a:spcPct val="150000"/>
              </a:lnSpc>
            </a:pPr>
            <a:endParaRPr lang="en-GB"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8327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(2)</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 </a:t>
            </a:r>
            <a:endParaRPr lang="en-GB" sz="4800" b="1" dirty="0"/>
          </a:p>
          <a:p>
            <a:pPr marL="457200" indent="-457200" algn="just">
              <a:buFont typeface="Wingdings" panose="05000000000000000000" pitchFamily="2" charset="2"/>
              <a:buChar char="§"/>
            </a:pPr>
            <a:r>
              <a:rPr lang="en-GB" sz="4400" dirty="0" smtClean="0">
                <a:latin typeface="Times New Roman" panose="02020603050405020304" pitchFamily="18" charset="0"/>
                <a:cs typeface="Times New Roman" panose="02020603050405020304" pitchFamily="18" charset="0"/>
              </a:rPr>
              <a:t>In political life, </a:t>
            </a:r>
            <a:r>
              <a:rPr lang="en-GB" sz="4400" b="1" dirty="0" smtClean="0">
                <a:latin typeface="Times New Roman" panose="02020603050405020304" pitchFamily="18" charset="0"/>
                <a:cs typeface="Times New Roman" panose="02020603050405020304" pitchFamily="18" charset="0"/>
              </a:rPr>
              <a:t>power </a:t>
            </a:r>
            <a:r>
              <a:rPr lang="en-GB" sz="4400" dirty="0" smtClean="0">
                <a:latin typeface="Times New Roman" panose="02020603050405020304" pitchFamily="18" charset="0"/>
                <a:cs typeface="Times New Roman" panose="02020603050405020304" pitchFamily="18" charset="0"/>
              </a:rPr>
              <a:t>is exercised through the acceptance and willing obedience of the public. </a:t>
            </a:r>
          </a:p>
          <a:p>
            <a:pPr marL="457200" indent="-457200" algn="just">
              <a:buFont typeface="Wingdings" panose="05000000000000000000" pitchFamily="2" charset="2"/>
              <a:buChar char="§"/>
            </a:pPr>
            <a:r>
              <a:rPr lang="en-GB" sz="4400" dirty="0" smtClean="0">
                <a:latin typeface="Times New Roman" panose="02020603050405020304" pitchFamily="18" charset="0"/>
                <a:cs typeface="Times New Roman" panose="02020603050405020304" pitchFamily="18" charset="0"/>
              </a:rPr>
              <a:t>Those ‘in power’ do not merely posses the ability to enforce compliance, but are usually thought to have the right (authority) to do so as well.</a:t>
            </a:r>
          </a:p>
          <a:p>
            <a:pPr marL="457200" indent="-457200" algn="just">
              <a:buFont typeface="Wingdings" panose="05000000000000000000" pitchFamily="2" charset="2"/>
              <a:buChar char="§"/>
            </a:pPr>
            <a:r>
              <a:rPr lang="en-GB" sz="4400" dirty="0" smtClean="0">
                <a:latin typeface="Times New Roman" panose="02020603050405020304" pitchFamily="18" charset="0"/>
                <a:cs typeface="Times New Roman" panose="02020603050405020304" pitchFamily="18" charset="0"/>
              </a:rPr>
              <a:t>This highlights the </a:t>
            </a:r>
            <a:r>
              <a:rPr lang="en-GB" sz="4400" b="1" dirty="0" smtClean="0">
                <a:latin typeface="Times New Roman" panose="02020603050405020304" pitchFamily="18" charset="0"/>
                <a:cs typeface="Times New Roman" panose="02020603050405020304" pitchFamily="18" charset="0"/>
              </a:rPr>
              <a:t>distinction</a:t>
            </a:r>
            <a:r>
              <a:rPr lang="en-GB" sz="4400" dirty="0" smtClean="0">
                <a:latin typeface="Times New Roman" panose="02020603050405020304" pitchFamily="18" charset="0"/>
                <a:cs typeface="Times New Roman" panose="02020603050405020304" pitchFamily="18" charset="0"/>
              </a:rPr>
              <a:t> between power and authority. </a:t>
            </a:r>
            <a:endParaRPr lang="en-GB"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3052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(3)</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 Power</a:t>
            </a:r>
            <a:endParaRPr lang="en-GB" sz="4800" b="1" dirty="0"/>
          </a:p>
          <a:p>
            <a:pPr marL="457200" indent="-457200" algn="just">
              <a:buFont typeface="Wingdings" panose="05000000000000000000" pitchFamily="2" charset="2"/>
              <a:buChar char="§"/>
            </a:pPr>
            <a:r>
              <a:rPr lang="en-GB" sz="4400" i="1" dirty="0" smtClean="0">
                <a:latin typeface="Times New Roman" panose="02020603050405020304" pitchFamily="18" charset="0"/>
                <a:cs typeface="Times New Roman" panose="02020603050405020304" pitchFamily="18" charset="0"/>
              </a:rPr>
              <a:t>In most cases, power is thought of as a relationship, as the exercise of control by one person over another, or as power over. </a:t>
            </a:r>
          </a:p>
          <a:p>
            <a:pPr marL="457200" indent="-457200" algn="just">
              <a:buFont typeface="Wingdings" panose="05000000000000000000" pitchFamily="2" charset="2"/>
              <a:buChar char="§"/>
            </a:pPr>
            <a:r>
              <a:rPr lang="en-GB" sz="4400" i="1" dirty="0" smtClean="0">
                <a:latin typeface="Times New Roman" panose="02020603050405020304" pitchFamily="18" charset="0"/>
                <a:cs typeface="Times New Roman" panose="02020603050405020304" pitchFamily="18" charset="0"/>
              </a:rPr>
              <a:t>Power is here seen as the capacity to make formal decisions which are in some way binding upon others: for e.g. by government ministers in relation to the whole of society. </a:t>
            </a:r>
            <a:endParaRPr lang="en-GB" sz="4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1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(4)</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and Authority: Power</a:t>
            </a:r>
            <a:endParaRPr lang="en-GB" sz="4800" b="1" dirty="0"/>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This, further, raises questions about whether the exercise of power must always be deliberate or intentional</a:t>
            </a:r>
            <a:r>
              <a:rPr lang="en-GB" sz="3600" i="1"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r>
              <a:rPr lang="en-GB" sz="3600" i="1" dirty="0" smtClean="0">
                <a:latin typeface="Times New Roman" panose="02020603050405020304" pitchFamily="18" charset="0"/>
                <a:cs typeface="Times New Roman" panose="02020603050405020304" pitchFamily="18" charset="0"/>
              </a:rPr>
              <a:t>There is a controversy between the ‘intentionalist’ and ‘structuralist’ understandings of power.</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a:t>
            </a:r>
            <a:r>
              <a:rPr lang="en-GB" sz="3600" b="1" i="1" dirty="0" smtClean="0">
                <a:latin typeface="Times New Roman" panose="02020603050405020304" pitchFamily="18" charset="0"/>
                <a:cs typeface="Times New Roman" panose="02020603050405020304" pitchFamily="18" charset="0"/>
              </a:rPr>
              <a:t>Intentionalist</a:t>
            </a:r>
            <a:r>
              <a:rPr lang="en-GB" sz="3600" dirty="0" smtClean="0">
                <a:latin typeface="Times New Roman" panose="02020603050405020304" pitchFamily="18" charset="0"/>
                <a:cs typeface="Times New Roman" panose="02020603050405020304" pitchFamily="18" charset="0"/>
              </a:rPr>
              <a:t> holds that power is always an attribute of an identifiable agent, be it an interest group, political party, major corporation or whatever. </a:t>
            </a:r>
            <a:r>
              <a:rPr lang="en-GB" sz="3600" i="1"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a:t>
            </a:r>
            <a:r>
              <a:rPr lang="en-GB" sz="3600" i="1" dirty="0" smtClean="0">
                <a:latin typeface="Times New Roman" panose="02020603050405020304" pitchFamily="18" charset="0"/>
                <a:cs typeface="Times New Roman" panose="02020603050405020304" pitchFamily="18" charset="0"/>
              </a:rPr>
              <a:t> </a:t>
            </a:r>
            <a:r>
              <a:rPr lang="en-GB" sz="3600" b="1" i="1" dirty="0" smtClean="0">
                <a:latin typeface="Times New Roman" panose="02020603050405020304" pitchFamily="18" charset="0"/>
                <a:cs typeface="Times New Roman" panose="02020603050405020304" pitchFamily="18" charset="0"/>
              </a:rPr>
              <a:t>Structuralist </a:t>
            </a:r>
            <a:r>
              <a:rPr lang="en-GB" sz="3600" dirty="0" smtClean="0">
                <a:latin typeface="Times New Roman" panose="02020603050405020304" pitchFamily="18" charset="0"/>
                <a:cs typeface="Times New Roman" panose="02020603050405020304" pitchFamily="18" charset="0"/>
              </a:rPr>
              <a:t>sees power as a feature of a social system as a whole.</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6327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(5)</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Three Faces/Dimensions</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Steven </a:t>
            </a:r>
            <a:r>
              <a:rPr lang="en-GB" sz="3600" dirty="0" err="1" smtClean="0">
                <a:latin typeface="Times New Roman" panose="02020603050405020304" pitchFamily="18" charset="0"/>
                <a:cs typeface="Times New Roman" panose="02020603050405020304" pitchFamily="18" charset="0"/>
              </a:rPr>
              <a:t>Lukes</a:t>
            </a:r>
            <a:r>
              <a:rPr lang="en-GB" sz="3600" dirty="0" smtClean="0">
                <a:latin typeface="Times New Roman" panose="02020603050405020304" pitchFamily="18" charset="0"/>
                <a:cs typeface="Times New Roman" panose="02020603050405020304" pitchFamily="18" charset="0"/>
              </a:rPr>
              <a:t> in </a:t>
            </a:r>
            <a:r>
              <a:rPr lang="en-GB" sz="3600" b="1" dirty="0" smtClean="0">
                <a:latin typeface="Times New Roman" panose="02020603050405020304" pitchFamily="18" charset="0"/>
                <a:cs typeface="Times New Roman" panose="02020603050405020304" pitchFamily="18" charset="0"/>
              </a:rPr>
              <a:t>Power: A Radical View (1974</a:t>
            </a:r>
            <a:r>
              <a:rPr lang="en-GB" sz="3600" dirty="0" smtClean="0">
                <a:latin typeface="Times New Roman" panose="02020603050405020304" pitchFamily="18" charset="0"/>
                <a:cs typeface="Times New Roman" panose="02020603050405020304" pitchFamily="18" charset="0"/>
              </a:rPr>
              <a:t>) distinguishes between three ‘faces’ or ‘dimensions’ of power</a:t>
            </a:r>
            <a:r>
              <a:rPr lang="en-GB" sz="3600" i="1"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r>
              <a:rPr lang="en-GB" sz="3600" b="1" i="1" dirty="0" smtClean="0">
                <a:latin typeface="Times New Roman" panose="02020603050405020304" pitchFamily="18" charset="0"/>
                <a:cs typeface="Times New Roman" panose="02020603050405020304" pitchFamily="18" charset="0"/>
              </a:rPr>
              <a:t>First:</a:t>
            </a:r>
            <a:r>
              <a:rPr lang="en-GB" sz="3600" i="1" dirty="0" smtClean="0">
                <a:latin typeface="Times New Roman" panose="02020603050405020304" pitchFamily="18" charset="0"/>
                <a:cs typeface="Times New Roman" panose="02020603050405020304" pitchFamily="18" charset="0"/>
              </a:rPr>
              <a:t> It can involve the ability to influence the </a:t>
            </a:r>
            <a:r>
              <a:rPr lang="en-GB" sz="3600" b="1" i="1" dirty="0" smtClean="0">
                <a:latin typeface="Times New Roman" panose="02020603050405020304" pitchFamily="18" charset="0"/>
                <a:cs typeface="Times New Roman" panose="02020603050405020304" pitchFamily="18" charset="0"/>
              </a:rPr>
              <a:t>making of decisions.</a:t>
            </a:r>
          </a:p>
          <a:p>
            <a:pPr marL="457200" indent="-457200" algn="just">
              <a:buFont typeface="Wingdings" panose="05000000000000000000" pitchFamily="2" charset="2"/>
              <a:buChar char="§"/>
            </a:pPr>
            <a:r>
              <a:rPr lang="en-GB" sz="3600" b="1" dirty="0" smtClean="0">
                <a:latin typeface="Times New Roman" panose="02020603050405020304" pitchFamily="18" charset="0"/>
                <a:cs typeface="Times New Roman" panose="02020603050405020304" pitchFamily="18" charset="0"/>
              </a:rPr>
              <a:t>Second: </a:t>
            </a:r>
            <a:r>
              <a:rPr lang="en-GB" sz="3600" dirty="0" smtClean="0">
                <a:latin typeface="Times New Roman" panose="02020603050405020304" pitchFamily="18" charset="0"/>
                <a:cs typeface="Times New Roman" panose="02020603050405020304" pitchFamily="18" charset="0"/>
              </a:rPr>
              <a:t>It may be reflected in the capacity to shape the </a:t>
            </a:r>
            <a:r>
              <a:rPr lang="en-GB" sz="3600" b="1" dirty="0" smtClean="0">
                <a:latin typeface="Times New Roman" panose="02020603050405020304" pitchFamily="18" charset="0"/>
                <a:cs typeface="Times New Roman" panose="02020603050405020304" pitchFamily="18" charset="0"/>
              </a:rPr>
              <a:t>political agenda</a:t>
            </a:r>
            <a:r>
              <a:rPr lang="en-GB" sz="3600" dirty="0" smtClean="0">
                <a:latin typeface="Times New Roman" panose="02020603050405020304" pitchFamily="18" charset="0"/>
                <a:cs typeface="Times New Roman" panose="02020603050405020304" pitchFamily="18" charset="0"/>
              </a:rPr>
              <a:t> and thus prevent decisions being made. </a:t>
            </a:r>
            <a:r>
              <a:rPr lang="en-GB" sz="3600" i="1"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r>
              <a:rPr lang="en-GB" sz="4000" b="1" i="1" dirty="0" smtClean="0">
                <a:latin typeface="Times New Roman" panose="02020603050405020304" pitchFamily="18" charset="0"/>
                <a:cs typeface="Times New Roman" panose="02020603050405020304" pitchFamily="18" charset="0"/>
              </a:rPr>
              <a:t>Third:</a:t>
            </a:r>
            <a:r>
              <a:rPr lang="en-GB" sz="4000" i="1" dirty="0" smtClean="0">
                <a:latin typeface="Times New Roman" panose="02020603050405020304" pitchFamily="18" charset="0"/>
                <a:cs typeface="Times New Roman" panose="02020603050405020304" pitchFamily="18" charset="0"/>
              </a:rPr>
              <a:t> It may take the form of controlling people’s </a:t>
            </a:r>
            <a:r>
              <a:rPr lang="en-GB" sz="4000" b="1" i="1" dirty="0" smtClean="0">
                <a:latin typeface="Times New Roman" panose="02020603050405020304" pitchFamily="18" charset="0"/>
                <a:cs typeface="Times New Roman" panose="02020603050405020304" pitchFamily="18" charset="0"/>
              </a:rPr>
              <a:t>thoughts</a:t>
            </a:r>
            <a:r>
              <a:rPr lang="en-GB" sz="4000" i="1" dirty="0" smtClean="0">
                <a:latin typeface="Times New Roman" panose="02020603050405020304" pitchFamily="18" charset="0"/>
                <a:cs typeface="Times New Roman" panose="02020603050405020304" pitchFamily="18" charset="0"/>
              </a:rPr>
              <a:t> by the manipulation of their perceptions and preferences.</a:t>
            </a:r>
            <a:endParaRPr lang="en-GB"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6258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(6)</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Decision Making</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first ‘face’ of power dates back to Thomas Hobbes suggestion that power is the ability of an ‘agent’ to affect the behaviour of a ‘patient.’</a:t>
            </a:r>
            <a:r>
              <a:rPr lang="en-GB" sz="3600" i="1"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Robert Dahl in</a:t>
            </a:r>
            <a:r>
              <a:rPr lang="en-GB" sz="3600" b="1" i="1" dirty="0" smtClean="0">
                <a:latin typeface="Times New Roman" panose="02020603050405020304" pitchFamily="18" charset="0"/>
                <a:cs typeface="Times New Roman" panose="02020603050405020304" pitchFamily="18" charset="0"/>
              </a:rPr>
              <a:t> Ruling Elite Model (1958) </a:t>
            </a:r>
            <a:r>
              <a:rPr lang="en-GB" sz="3600" i="1" dirty="0" smtClean="0">
                <a:latin typeface="Times New Roman" panose="02020603050405020304" pitchFamily="18" charset="0"/>
                <a:cs typeface="Times New Roman" panose="02020603050405020304" pitchFamily="18" charset="0"/>
              </a:rPr>
              <a:t>treated power as the ability to influence the decision-making process, an approach he believed to be both objective and quantifiable.</a:t>
            </a:r>
          </a:p>
          <a:p>
            <a:pPr marL="457200" indent="-457200" algn="just">
              <a:buFont typeface="Wingdings" panose="05000000000000000000" pitchFamily="2" charset="2"/>
              <a:buChar char="§"/>
            </a:pPr>
            <a:r>
              <a:rPr lang="en-GB" sz="3600" b="1" dirty="0" smtClean="0">
                <a:latin typeface="Times New Roman" panose="02020603050405020304" pitchFamily="18" charset="0"/>
                <a:cs typeface="Times New Roman" panose="02020603050405020304" pitchFamily="18" charset="0"/>
              </a:rPr>
              <a:t>According to this view, power is a question of who gets their way, how often they get their way, and over what issues they get their way.</a:t>
            </a:r>
            <a:endParaRPr lang="en-GB"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866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(7)</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Decision Making</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The ability to influence decisions – is often referred to as the ‘pluralist’ view of power, suggesting the existence of plural or many centres of power.</a:t>
            </a:r>
            <a:r>
              <a:rPr lang="en-GB" sz="4000" i="1"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However, a more telling criticism is that by focusing exclusively upon decisions, this approach recognizes only one face of power and, in particular, ignores those circumstances in which decisions are prevented from happening, </a:t>
            </a:r>
            <a:r>
              <a:rPr lang="en-GB" sz="4000" b="1" i="1" dirty="0" smtClean="0">
                <a:latin typeface="Times New Roman" panose="02020603050405020304" pitchFamily="18" charset="0"/>
                <a:cs typeface="Times New Roman" panose="02020603050405020304" pitchFamily="18" charset="0"/>
              </a:rPr>
              <a:t>the area of non-decision making</a:t>
            </a:r>
            <a:r>
              <a:rPr lang="en-GB" sz="4000" dirty="0" smtClean="0">
                <a:latin typeface="Times New Roman" panose="02020603050405020304" pitchFamily="18" charset="0"/>
                <a:cs typeface="Times New Roman" panose="02020603050405020304" pitchFamily="18" charset="0"/>
              </a:rPr>
              <a:t>.</a:t>
            </a:r>
            <a:endParaRPr lang="en-GB" sz="4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811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(8)</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Power: Agenda-setting</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In their seminal essay ‘The Two Faces of Power’ (1962) P. </a:t>
            </a:r>
            <a:r>
              <a:rPr lang="en-GB" sz="4000" dirty="0" err="1" smtClean="0">
                <a:latin typeface="Times New Roman" panose="02020603050405020304" pitchFamily="18" charset="0"/>
                <a:cs typeface="Times New Roman" panose="02020603050405020304" pitchFamily="18" charset="0"/>
              </a:rPr>
              <a:t>Bachrach</a:t>
            </a:r>
            <a:r>
              <a:rPr lang="en-GB" sz="4000" dirty="0" smtClean="0">
                <a:latin typeface="Times New Roman" panose="02020603050405020304" pitchFamily="18" charset="0"/>
                <a:cs typeface="Times New Roman" panose="02020603050405020304" pitchFamily="18" charset="0"/>
              </a:rPr>
              <a:t> and M. </a:t>
            </a:r>
            <a:r>
              <a:rPr lang="en-GB" sz="4000" dirty="0" err="1" smtClean="0">
                <a:latin typeface="Times New Roman" panose="02020603050405020304" pitchFamily="18" charset="0"/>
                <a:cs typeface="Times New Roman" panose="02020603050405020304" pitchFamily="18" charset="0"/>
              </a:rPr>
              <a:t>Baratz</a:t>
            </a:r>
            <a:r>
              <a:rPr lang="en-GB" sz="4000" dirty="0" smtClean="0">
                <a:latin typeface="Times New Roman" panose="02020603050405020304" pitchFamily="18" charset="0"/>
                <a:cs typeface="Times New Roman" panose="02020603050405020304" pitchFamily="18" charset="0"/>
              </a:rPr>
              <a:t> described non-decision-making as the second face of power.</a:t>
            </a:r>
            <a:r>
              <a:rPr lang="en-GB" sz="4000" i="1"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Although they accepted that power is reflected in the decision-making process, they insisted that ‘to the extent that a person or group – consciously – creates or reinforces barriers to the public airing of policy conflicts, that person or group has power.</a:t>
            </a:r>
            <a:endParaRPr lang="en-GB" sz="4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927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1114</TotalTime>
  <Words>2056</Words>
  <Application>Microsoft Office PowerPoint</Application>
  <PresentationFormat>Widescreen</PresentationFormat>
  <Paragraphs>114</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Black</vt:lpstr>
      <vt:lpstr>Arial Narrow</vt:lpstr>
      <vt:lpstr>Calibri</vt:lpstr>
      <vt:lpstr>Calibri Light</vt:lpstr>
      <vt:lpstr>Times New Roman</vt:lpstr>
      <vt:lpstr>Wingdings</vt:lpstr>
      <vt:lpstr>Office Theme</vt:lpstr>
      <vt:lpstr>TIU Tishk International University IRD Department History of Political Thought II Course Code: IRD 204</vt:lpstr>
      <vt:lpstr>History of Political Thought II (1) </vt:lpstr>
      <vt:lpstr>History of Political Thought II (2) </vt:lpstr>
      <vt:lpstr>History of Political Thought II (3) </vt:lpstr>
      <vt:lpstr>History of Political Thought II (4) </vt:lpstr>
      <vt:lpstr>History of Political Thought II (5) </vt:lpstr>
      <vt:lpstr>History of Political Thought II (6) </vt:lpstr>
      <vt:lpstr>History of Political Thought II (7) </vt:lpstr>
      <vt:lpstr>History of Political Thought II (8) </vt:lpstr>
      <vt:lpstr>History of Political Thought II (9) </vt:lpstr>
      <vt:lpstr>History of Political Thought II (10) </vt:lpstr>
      <vt:lpstr>History of Political Thought II (11) </vt:lpstr>
      <vt:lpstr>History of Political Thought II (12) </vt:lpstr>
      <vt:lpstr>History of Political Thought II (13) </vt:lpstr>
      <vt:lpstr>History of Political Thought II (14) </vt:lpstr>
      <vt:lpstr>History of Political Thought II (15) </vt:lpstr>
      <vt:lpstr>History of Political Thought II (16) </vt:lpstr>
      <vt:lpstr>History of Political Thought II (17) </vt:lpstr>
      <vt:lpstr>History of Political Thought II (18) </vt:lpstr>
      <vt:lpstr>History of Political Thought II (19) </vt:lpstr>
      <vt:lpstr>History of Political Thought II (20) </vt:lpstr>
      <vt:lpstr>History of Political Thought II (21) </vt:lpstr>
      <vt:lpstr>History of Political Thought II (22)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161</cp:revision>
  <dcterms:created xsi:type="dcterms:W3CDTF">2019-02-12T15:13:23Z</dcterms:created>
  <dcterms:modified xsi:type="dcterms:W3CDTF">2019-04-17T07:31:59Z</dcterms:modified>
</cp:coreProperties>
</file>