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1" r:id="rId1"/>
  </p:sldMasterIdLst>
  <p:sldIdLst>
    <p:sldId id="256" r:id="rId2"/>
    <p:sldId id="298" r:id="rId3"/>
    <p:sldId id="317" r:id="rId4"/>
    <p:sldId id="318" r:id="rId5"/>
    <p:sldId id="319" r:id="rId6"/>
    <p:sldId id="320" r:id="rId7"/>
    <p:sldId id="321" r:id="rId8"/>
    <p:sldId id="322" r:id="rId9"/>
    <p:sldId id="323" r:id="rId10"/>
    <p:sldId id="324" r:id="rId11"/>
    <p:sldId id="325" r:id="rId12"/>
    <p:sldId id="326" r:id="rId13"/>
    <p:sldId id="327" r:id="rId14"/>
    <p:sldId id="328" r:id="rId15"/>
    <p:sldId id="329" r:id="rId16"/>
    <p:sldId id="330" r:id="rId17"/>
    <p:sldId id="331" r:id="rId18"/>
    <p:sldId id="332" r:id="rId19"/>
    <p:sldId id="333" r:id="rId20"/>
    <p:sldId id="334" r:id="rId21"/>
    <p:sldId id="335" r:id="rId22"/>
    <p:sldId id="336" r:id="rId23"/>
    <p:sldId id="337" r:id="rId24"/>
    <p:sldId id="33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5FB1BA8-BF65-4ADB-895F-8AA96830E354}">
          <p14:sldIdLst>
            <p14:sldId id="256"/>
            <p14:sldId id="298"/>
            <p14:sldId id="317"/>
            <p14:sldId id="318"/>
            <p14:sldId id="319"/>
            <p14:sldId id="320"/>
            <p14:sldId id="321"/>
            <p14:sldId id="322"/>
            <p14:sldId id="323"/>
            <p14:sldId id="324"/>
            <p14:sldId id="325"/>
            <p14:sldId id="326"/>
            <p14:sldId id="327"/>
            <p14:sldId id="328"/>
            <p14:sldId id="329"/>
            <p14:sldId id="330"/>
            <p14:sldId id="331"/>
            <p14:sldId id="332"/>
            <p14:sldId id="333"/>
            <p14:sldId id="334"/>
            <p14:sldId id="335"/>
            <p14:sldId id="336"/>
            <p14:sldId id="337"/>
            <p14:sldId id="33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4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683522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565580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80890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812366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709073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D38B09-1D5E-4394-B371-40212A9C1B67}" type="datetimeFigureOut">
              <a:rPr lang="en-US" smtClean="0"/>
              <a:t>4/17/2019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925634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D38B09-1D5E-4394-B371-40212A9C1B67}" type="datetimeFigureOut">
              <a:rPr lang="en-US" smtClean="0"/>
              <a:t>4/17/2019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40919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D38B09-1D5E-4394-B371-40212A9C1B67}" type="datetimeFigureOut">
              <a:rPr lang="en-US" smtClean="0"/>
              <a:t>4/17/2019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042598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D38B09-1D5E-4394-B371-40212A9C1B67}" type="datetimeFigureOut">
              <a:rPr lang="en-US" smtClean="0"/>
              <a:t>4/17/2019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329356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38B09-1D5E-4394-B371-40212A9C1B67}" type="datetimeFigureOut">
              <a:rPr lang="en-US" smtClean="0"/>
              <a:t>4/17/2019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66259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38B09-1D5E-4394-B371-40212A9C1B67}" type="datetimeFigureOut">
              <a:rPr lang="en-US" smtClean="0"/>
              <a:t>4/17/2019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429783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D38B09-1D5E-4394-B371-40212A9C1B67}" type="datetimeFigureOut">
              <a:rPr lang="en-US" smtClean="0"/>
              <a:t>4/17/2019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561156-8800-4E17-97C7-E84D72C58878}" type="slidenum">
              <a:rPr lang="en-US" smtClean="0"/>
              <a:t>‹#›</a:t>
            </a:fld>
            <a:endParaRPr lang="en-US"/>
          </a:p>
        </p:txBody>
      </p:sp>
    </p:spTree>
    <p:extLst>
      <p:ext uri="{BB962C8B-B14F-4D97-AF65-F5344CB8AC3E}">
        <p14:creationId xmlns:p14="http://schemas.microsoft.com/office/powerpoint/2010/main" val="1708699601"/>
      </p:ext>
    </p:extLst>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466" y="1941228"/>
            <a:ext cx="10763534" cy="1772643"/>
          </a:xfrm>
        </p:spPr>
        <p:txBody>
          <a:bodyPr>
            <a:normAutofit fontScale="90000"/>
          </a:bodyPr>
          <a:lstStyle/>
          <a:p>
            <a:pPr algn="ctr"/>
            <a:r>
              <a:rPr lang="en-US" sz="5300" b="1" dirty="0" smtClean="0">
                <a:latin typeface="Arial Narrow" panose="020B0606020202030204" pitchFamily="34" charset="0"/>
              </a:rPr>
              <a:t>TIU</a:t>
            </a:r>
            <a:r>
              <a:rPr lang="en-US" sz="5300" dirty="0">
                <a:latin typeface="Arial Narrow" panose="020B0606020202030204" pitchFamily="34" charset="0"/>
              </a:rPr>
              <a:t/>
            </a:r>
            <a:br>
              <a:rPr lang="en-US" sz="5300" dirty="0">
                <a:latin typeface="Arial Narrow" panose="020B0606020202030204" pitchFamily="34" charset="0"/>
              </a:rPr>
            </a:br>
            <a:r>
              <a:rPr lang="en-US" sz="5300" dirty="0" err="1" smtClean="0">
                <a:latin typeface="Times New Roman" panose="02020603050405020304" pitchFamily="18" charset="0"/>
                <a:cs typeface="Times New Roman" panose="02020603050405020304" pitchFamily="18" charset="0"/>
              </a:rPr>
              <a:t>Tishk</a:t>
            </a:r>
            <a:r>
              <a:rPr lang="en-US" sz="5300" dirty="0" smtClean="0">
                <a:latin typeface="Times New Roman" panose="02020603050405020304" pitchFamily="18" charset="0"/>
                <a:cs typeface="Times New Roman" panose="02020603050405020304" pitchFamily="18" charset="0"/>
              </a:rPr>
              <a:t> International University</a:t>
            </a:r>
            <a:br>
              <a:rPr lang="en-US" sz="5300" dirty="0" smtClean="0">
                <a:latin typeface="Times New Roman" panose="02020603050405020304" pitchFamily="18" charset="0"/>
                <a:cs typeface="Times New Roman" panose="02020603050405020304" pitchFamily="18" charset="0"/>
              </a:rPr>
            </a:br>
            <a:r>
              <a:rPr lang="en-US" sz="5300" dirty="0" smtClean="0">
                <a:latin typeface="Arial Narrow" panose="020B0606020202030204" pitchFamily="34" charset="0"/>
              </a:rPr>
              <a:t>IRD Department</a:t>
            </a:r>
            <a:r>
              <a:rPr lang="en-US" sz="5300" dirty="0" smtClean="0">
                <a:latin typeface="Arial Narrow" panose="020B0606020202030204" pitchFamily="34" charset="0"/>
              </a:rPr>
              <a:t/>
            </a:r>
            <a:br>
              <a:rPr lang="en-US" sz="5300" dirty="0" smtClean="0">
                <a:latin typeface="Arial Narrow" panose="020B0606020202030204" pitchFamily="34" charset="0"/>
              </a:rPr>
            </a:br>
            <a:r>
              <a:rPr lang="en-US" sz="4400" b="1" dirty="0" smtClean="0">
                <a:latin typeface="Arial Black" panose="020B0A04020102020204" pitchFamily="34" charset="0"/>
              </a:rPr>
              <a:t>History of Political Thought II</a:t>
            </a:r>
            <a:r>
              <a:rPr lang="en-US" sz="4400" dirty="0" smtClean="0"/>
              <a:t/>
            </a:r>
            <a:br>
              <a:rPr lang="en-US" sz="4400" dirty="0" smtClean="0"/>
            </a:br>
            <a:r>
              <a:rPr lang="en-US" dirty="0" smtClean="0"/>
              <a:t>Code: IRD 204</a:t>
            </a:r>
            <a:endParaRPr lang="en-US" dirty="0"/>
          </a:p>
        </p:txBody>
      </p:sp>
      <p:sp>
        <p:nvSpPr>
          <p:cNvPr id="3" name="Subtitle 2"/>
          <p:cNvSpPr>
            <a:spLocks noGrp="1"/>
          </p:cNvSpPr>
          <p:nvPr>
            <p:ph type="subTitle" idx="1"/>
          </p:nvPr>
        </p:nvSpPr>
        <p:spPr>
          <a:xfrm>
            <a:off x="0" y="3713871"/>
            <a:ext cx="12192000" cy="3144129"/>
          </a:xfrm>
        </p:spPr>
        <p:txBody>
          <a:bodyPr>
            <a:noAutofit/>
          </a:bodyPr>
          <a:lstStyle/>
          <a:p>
            <a:pPr algn="ctr"/>
            <a:r>
              <a:rPr lang="en-US" sz="4400" b="1" dirty="0" smtClean="0">
                <a:latin typeface="Times New Roman" panose="02020603050405020304" pitchFamily="18" charset="0"/>
                <a:cs typeface="Times New Roman" panose="02020603050405020304" pitchFamily="18" charset="0"/>
              </a:rPr>
              <a:t>Unit V: </a:t>
            </a:r>
            <a:r>
              <a:rPr lang="en-US" sz="4400" b="1" dirty="0" smtClean="0">
                <a:latin typeface="Times New Roman" panose="02020603050405020304" pitchFamily="18" charset="0"/>
                <a:cs typeface="Times New Roman" panose="02020603050405020304" pitchFamily="18" charset="0"/>
              </a:rPr>
              <a:t>SOCIAL JUSTICE  </a:t>
            </a:r>
          </a:p>
          <a:p>
            <a:pPr algn="ctr"/>
            <a:r>
              <a:rPr lang="en-US" sz="3200" b="1" dirty="0" smtClean="0">
                <a:latin typeface="Times New Roman" panose="02020603050405020304" pitchFamily="18" charset="0"/>
                <a:cs typeface="Times New Roman" panose="02020603050405020304" pitchFamily="18" charset="0"/>
              </a:rPr>
              <a:t> </a:t>
            </a:r>
            <a:endParaRPr lang="en-US" sz="3200" b="1" dirty="0" smtClean="0">
              <a:latin typeface="Times New Roman" panose="02020603050405020304" pitchFamily="18" charset="0"/>
              <a:cs typeface="Times New Roman" panose="02020603050405020304" pitchFamily="18" charset="0"/>
            </a:endParaRPr>
          </a:p>
          <a:p>
            <a:pPr algn="ctr"/>
            <a:r>
              <a:rPr lang="en-US" sz="3200" b="1" dirty="0" smtClean="0">
                <a:latin typeface="Times New Roman" panose="02020603050405020304" pitchFamily="18" charset="0"/>
                <a:cs typeface="Times New Roman" panose="02020603050405020304" pitchFamily="18" charset="0"/>
              </a:rPr>
              <a:t>Course Educator: Dr. </a:t>
            </a:r>
            <a:r>
              <a:rPr lang="en-US" sz="3200" b="1" dirty="0" smtClean="0">
                <a:latin typeface="Times New Roman" panose="02020603050405020304" pitchFamily="18" charset="0"/>
                <a:cs typeface="Times New Roman" panose="02020603050405020304" pitchFamily="18" charset="0"/>
              </a:rPr>
              <a:t>Neville D’Cunha</a:t>
            </a:r>
          </a:p>
          <a:p>
            <a:pPr algn="ctr"/>
            <a:r>
              <a:rPr lang="en-US" sz="3200" b="1" dirty="0" smtClean="0">
                <a:latin typeface="Times New Roman" panose="02020603050405020304" pitchFamily="18" charset="0"/>
                <a:cs typeface="Times New Roman" panose="02020603050405020304" pitchFamily="18" charset="0"/>
              </a:rPr>
              <a:t>Associated Professor</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2063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(9)</a:t>
            </a:r>
            <a:r>
              <a:rPr lang="en-US" sz="4400" dirty="0" smtClean="0"/>
              <a:t/>
            </a:r>
            <a:br>
              <a:rPr lang="en-US" sz="4400" dirty="0" smtClean="0"/>
            </a:br>
            <a:endParaRPr lang="en-US" dirty="0"/>
          </a:p>
        </p:txBody>
      </p:sp>
      <p:sp>
        <p:nvSpPr>
          <p:cNvPr id="3" name="Subtitle 2"/>
          <p:cNvSpPr>
            <a:spLocks noGrp="1"/>
          </p:cNvSpPr>
          <p:nvPr>
            <p:ph type="subTitle" idx="1"/>
          </p:nvPr>
        </p:nvSpPr>
        <p:spPr>
          <a:xfrm>
            <a:off x="0" y="873457"/>
            <a:ext cx="12192000" cy="5984543"/>
          </a:xfrm>
        </p:spPr>
        <p:txBody>
          <a:bodyPr>
            <a:noAutofit/>
          </a:bodyPr>
          <a:lstStyle/>
          <a:p>
            <a:pPr algn="ctr"/>
            <a:r>
              <a:rPr lang="en-GB" sz="4800" b="1" dirty="0" smtClean="0"/>
              <a:t>SOCIAL JUSTICE: Discussion </a:t>
            </a:r>
          </a:p>
          <a:p>
            <a:pPr marL="457200" indent="-457200" algn="just">
              <a:lnSpc>
                <a:spcPct val="100000"/>
              </a:lnSpc>
              <a:buFont typeface="Wingdings" panose="05000000000000000000" pitchFamily="2" charset="2"/>
              <a:buChar char="§"/>
            </a:pPr>
            <a:r>
              <a:rPr lang="en-GB" sz="4400" b="1" dirty="0" smtClean="0">
                <a:latin typeface="Times New Roman" panose="02020603050405020304" pitchFamily="18" charset="0"/>
                <a:cs typeface="Times New Roman" panose="02020603050405020304" pitchFamily="18" charset="0"/>
              </a:rPr>
              <a:t>Do you agree/disagree:</a:t>
            </a:r>
          </a:p>
          <a:p>
            <a:pPr marL="571500" indent="-571500" algn="just">
              <a:lnSpc>
                <a:spcPct val="100000"/>
              </a:lnSpc>
              <a:buFont typeface="Courier New" panose="02070309020205020404" pitchFamily="49" charset="0"/>
              <a:buChar char="o"/>
            </a:pPr>
            <a:r>
              <a:rPr lang="en-GB" sz="3200" dirty="0" smtClean="0">
                <a:latin typeface="Times New Roman" panose="02020603050405020304" pitchFamily="18" charset="0"/>
                <a:cs typeface="Times New Roman" panose="02020603050405020304" pitchFamily="18" charset="0"/>
              </a:rPr>
              <a:t>People are social and caring by nature?</a:t>
            </a:r>
          </a:p>
          <a:p>
            <a:pPr marL="571500" indent="-571500" algn="just">
              <a:lnSpc>
                <a:spcPct val="100000"/>
              </a:lnSpc>
              <a:buFont typeface="Courier New" panose="02070309020205020404" pitchFamily="49" charset="0"/>
              <a:buChar char="o"/>
            </a:pPr>
            <a:r>
              <a:rPr lang="en-GB" sz="3200" dirty="0" smtClean="0">
                <a:latin typeface="Times New Roman" panose="02020603050405020304" pitchFamily="18" charset="0"/>
                <a:cs typeface="Times New Roman" panose="02020603050405020304" pitchFamily="18" charset="0"/>
              </a:rPr>
              <a:t>They are not innately selfish and aggressive, although negative social conditions can produce such behavior?</a:t>
            </a:r>
          </a:p>
          <a:p>
            <a:pPr marL="571500" indent="-571500" algn="just">
              <a:lnSpc>
                <a:spcPct val="100000"/>
              </a:lnSpc>
              <a:buFont typeface="Courier New" panose="02070309020205020404" pitchFamily="49" charset="0"/>
              <a:buChar char="o"/>
            </a:pPr>
            <a:r>
              <a:rPr lang="en-GB" sz="3200" dirty="0" smtClean="0">
                <a:latin typeface="Times New Roman" panose="02020603050405020304" pitchFamily="18" charset="0"/>
                <a:cs typeface="Times New Roman" panose="02020603050405020304" pitchFamily="18" charset="0"/>
              </a:rPr>
              <a:t>Every individual’s attitudes and behaviors  are largely determined by the environment of family, community and work?</a:t>
            </a:r>
          </a:p>
          <a:p>
            <a:pPr marL="571500" indent="-571500" algn="just">
              <a:lnSpc>
                <a:spcPct val="100000"/>
              </a:lnSpc>
              <a:buFont typeface="Courier New" panose="02070309020205020404" pitchFamily="49" charset="0"/>
              <a:buChar char="o"/>
            </a:pPr>
            <a:r>
              <a:rPr lang="en-GB" sz="3200" dirty="0" smtClean="0">
                <a:latin typeface="Times New Roman" panose="02020603050405020304" pitchFamily="18" charset="0"/>
                <a:cs typeface="Times New Roman" panose="02020603050405020304" pitchFamily="18" charset="0"/>
              </a:rPr>
              <a:t>Thus, it is crucial to create an environment that encourages individuals to place the highest value on cooperation and sharing and to act in ways that increase the collective good of all?</a:t>
            </a:r>
          </a:p>
          <a:p>
            <a:pPr marL="571500" indent="-571500" algn="just">
              <a:lnSpc>
                <a:spcPct val="100000"/>
              </a:lnSpc>
              <a:buFont typeface="Wingdings" panose="05000000000000000000" pitchFamily="2" charset="2"/>
              <a:buChar char="v"/>
            </a:pPr>
            <a:endParaRPr lang="en-GB" sz="3600" dirty="0" smtClean="0">
              <a:latin typeface="Times New Roman" panose="02020603050405020304" pitchFamily="18" charset="0"/>
              <a:cs typeface="Times New Roman" panose="02020603050405020304" pitchFamily="18" charset="0"/>
            </a:endParaRPr>
          </a:p>
          <a:p>
            <a:pPr marL="571500" indent="-571500" algn="just">
              <a:lnSpc>
                <a:spcPct val="100000"/>
              </a:lnSpc>
              <a:buFont typeface="Wingdings" panose="05000000000000000000" pitchFamily="2" charset="2"/>
              <a:buChar char="v"/>
            </a:pPr>
            <a:endParaRPr lang="en-GB" sz="3600" dirty="0" smtClean="0">
              <a:latin typeface="Times New Roman" panose="02020603050405020304" pitchFamily="18" charset="0"/>
              <a:cs typeface="Times New Roman" panose="02020603050405020304" pitchFamily="18" charset="0"/>
            </a:endParaRPr>
          </a:p>
          <a:p>
            <a:pPr marL="571500" indent="-571500" algn="just">
              <a:lnSpc>
                <a:spcPct val="100000"/>
              </a:lnSpc>
              <a:buFont typeface="Wingdings" panose="05000000000000000000" pitchFamily="2" charset="2"/>
              <a:buChar char="v"/>
            </a:pPr>
            <a:endParaRPr lang="en-GB" sz="4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00500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(10)</a:t>
            </a:r>
            <a:r>
              <a:rPr lang="en-US" sz="4400" dirty="0" smtClean="0"/>
              <a:t/>
            </a:r>
            <a:br>
              <a:rPr lang="en-US" sz="4400" dirty="0" smtClean="0"/>
            </a:br>
            <a:endParaRPr lang="en-US" dirty="0"/>
          </a:p>
        </p:txBody>
      </p:sp>
      <p:sp>
        <p:nvSpPr>
          <p:cNvPr id="3" name="Subtitle 2"/>
          <p:cNvSpPr>
            <a:spLocks noGrp="1"/>
          </p:cNvSpPr>
          <p:nvPr>
            <p:ph type="subTitle" idx="1"/>
          </p:nvPr>
        </p:nvSpPr>
        <p:spPr>
          <a:xfrm>
            <a:off x="0" y="873457"/>
            <a:ext cx="12192000" cy="5984543"/>
          </a:xfrm>
        </p:spPr>
        <p:txBody>
          <a:bodyPr>
            <a:noAutofit/>
          </a:bodyPr>
          <a:lstStyle/>
          <a:p>
            <a:pPr algn="ctr"/>
            <a:r>
              <a:rPr lang="en-GB" sz="4800" b="1" dirty="0" smtClean="0"/>
              <a:t>SOCIAL JUSTICE: According to Needs </a:t>
            </a:r>
          </a:p>
          <a:p>
            <a:pPr marL="457200" indent="-457200" algn="just">
              <a:lnSpc>
                <a:spcPct val="100000"/>
              </a:lnSpc>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The idea that material benefits should be distributed on the basis of need has most commonly been proposed by socialist thinkers, and is sometimes regarded as the socialist theory of justice.</a:t>
            </a:r>
            <a:endParaRPr lang="en-GB" dirty="0" smtClean="0">
              <a:latin typeface="Times New Roman" panose="02020603050405020304" pitchFamily="18" charset="0"/>
              <a:cs typeface="Times New Roman" panose="02020603050405020304" pitchFamily="18" charset="0"/>
            </a:endParaRPr>
          </a:p>
          <a:p>
            <a:pPr marL="571500" indent="-571500">
              <a:lnSpc>
                <a:spcPct val="100000"/>
              </a:lnSpc>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Karl Marx in Critique of the Gotha Programme (1875) proclaimed: </a:t>
            </a:r>
            <a:r>
              <a:rPr lang="en-GB" sz="3200" b="1" dirty="0" smtClean="0">
                <a:latin typeface="Times New Roman" panose="02020603050405020304" pitchFamily="18" charset="0"/>
                <a:cs typeface="Times New Roman" panose="02020603050405020304" pitchFamily="18" charset="0"/>
              </a:rPr>
              <a:t>‘From each according to his ability, </a:t>
            </a:r>
          </a:p>
          <a:p>
            <a:pPr>
              <a:lnSpc>
                <a:spcPct val="100000"/>
              </a:lnSpc>
            </a:pPr>
            <a:r>
              <a:rPr lang="en-GB" sz="3200" b="1" dirty="0" smtClean="0">
                <a:latin typeface="Times New Roman" panose="02020603050405020304" pitchFamily="18" charset="0"/>
                <a:cs typeface="Times New Roman" panose="02020603050405020304" pitchFamily="18" charset="0"/>
              </a:rPr>
              <a:t>to each according to his needs.’</a:t>
            </a:r>
            <a:endParaRPr lang="en-GB" sz="3600" b="1" dirty="0" smtClean="0">
              <a:latin typeface="Times New Roman" panose="02020603050405020304" pitchFamily="18" charset="0"/>
              <a:cs typeface="Times New Roman" panose="02020603050405020304" pitchFamily="18" charset="0"/>
            </a:endParaRPr>
          </a:p>
          <a:p>
            <a:pPr marL="571500" indent="-571500">
              <a:lnSpc>
                <a:spcPct val="100000"/>
              </a:lnSpc>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In Marx’s view, the ‘socialist’ principle of justice amounted to </a:t>
            </a:r>
            <a:endParaRPr lang="en-GB" sz="3200" dirty="0">
              <a:latin typeface="Times New Roman" panose="02020603050405020304" pitchFamily="18" charset="0"/>
              <a:cs typeface="Times New Roman" panose="02020603050405020304" pitchFamily="18" charset="0"/>
            </a:endParaRPr>
          </a:p>
          <a:p>
            <a:pPr>
              <a:lnSpc>
                <a:spcPct val="100000"/>
              </a:lnSpc>
            </a:pPr>
            <a:r>
              <a:rPr lang="en-GB" sz="3600" b="1" dirty="0" smtClean="0">
                <a:latin typeface="Times New Roman" panose="02020603050405020304" pitchFamily="18" charset="0"/>
                <a:cs typeface="Times New Roman" panose="02020603050405020304" pitchFamily="18" charset="0"/>
              </a:rPr>
              <a:t>‘to each according to his work.’</a:t>
            </a:r>
          </a:p>
          <a:p>
            <a:pPr marL="571500" indent="-571500" algn="just">
              <a:lnSpc>
                <a:spcPct val="100000"/>
              </a:lnSpc>
              <a:buFont typeface="Wingdings" panose="05000000000000000000" pitchFamily="2" charset="2"/>
              <a:buChar char="v"/>
            </a:pPr>
            <a:endParaRPr lang="en-GB" sz="4800" b="1" dirty="0" smtClean="0">
              <a:latin typeface="Times New Roman" panose="02020603050405020304" pitchFamily="18" charset="0"/>
              <a:cs typeface="Times New Roman" panose="02020603050405020304" pitchFamily="18" charset="0"/>
            </a:endParaRPr>
          </a:p>
          <a:p>
            <a:pPr marL="571500" indent="-571500" algn="just">
              <a:lnSpc>
                <a:spcPct val="100000"/>
              </a:lnSpc>
              <a:buFont typeface="Wingdings" panose="05000000000000000000" pitchFamily="2" charset="2"/>
              <a:buChar char="v"/>
            </a:pPr>
            <a:endParaRPr lang="en-GB" sz="4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2126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a:t>
            </a:r>
            <a:r>
              <a:rPr lang="en-US" sz="4400" b="1" smtClean="0">
                <a:latin typeface="Arial Black" panose="020B0A04020102020204" pitchFamily="34" charset="0"/>
              </a:rPr>
              <a:t>(11)</a:t>
            </a:r>
            <a:r>
              <a:rPr lang="en-US" sz="4400" dirty="0" smtClean="0"/>
              <a:t/>
            </a:r>
            <a:br>
              <a:rPr lang="en-US" sz="4400" dirty="0" smtClean="0"/>
            </a:br>
            <a:endParaRPr lang="en-US" dirty="0"/>
          </a:p>
        </p:txBody>
      </p:sp>
      <p:sp>
        <p:nvSpPr>
          <p:cNvPr id="3" name="Subtitle 2"/>
          <p:cNvSpPr>
            <a:spLocks noGrp="1"/>
          </p:cNvSpPr>
          <p:nvPr>
            <p:ph type="subTitle" idx="1"/>
          </p:nvPr>
        </p:nvSpPr>
        <p:spPr>
          <a:xfrm>
            <a:off x="0" y="873457"/>
            <a:ext cx="12192000" cy="5984543"/>
          </a:xfrm>
        </p:spPr>
        <p:txBody>
          <a:bodyPr>
            <a:noAutofit/>
          </a:bodyPr>
          <a:lstStyle/>
          <a:p>
            <a:pPr algn="ctr"/>
            <a:r>
              <a:rPr lang="en-GB" sz="4800" b="1" dirty="0" smtClean="0"/>
              <a:t>SOCIAL JUSTICE: According to Needs </a:t>
            </a:r>
          </a:p>
          <a:p>
            <a:pPr marL="457200" indent="-457200" algn="just">
              <a:lnSpc>
                <a:spcPct val="100000"/>
              </a:lnSpc>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Needs differ from wants and preferences. A ‘need’ is a necessity, it demands satisfaction, while ‘wants’ are a matter of personal judgment, shaped by social and cultural factors.</a:t>
            </a:r>
          </a:p>
          <a:p>
            <a:pPr marL="457200" indent="-457200" algn="just">
              <a:lnSpc>
                <a:spcPct val="100000"/>
              </a:lnSpc>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Human needs are objective and universal belonging to all people regardless of gender, nationality, religion, social background and so forth.</a:t>
            </a:r>
          </a:p>
          <a:p>
            <a:pPr marL="457200" indent="-457200" algn="just">
              <a:lnSpc>
                <a:spcPct val="100000"/>
              </a:lnSpc>
              <a:buFont typeface="Wingdings" panose="05000000000000000000" pitchFamily="2" charset="2"/>
              <a:buChar char="§"/>
            </a:pPr>
            <a:r>
              <a:rPr lang="en-GB" sz="3600" b="1" dirty="0" smtClean="0">
                <a:latin typeface="Times New Roman" panose="02020603050405020304" pitchFamily="18" charset="0"/>
                <a:cs typeface="Times New Roman" panose="02020603050405020304" pitchFamily="18" charset="0"/>
              </a:rPr>
              <a:t>The attraction of a needs based theory of social justice is that it addresses the most fundamental requirements of the human condition.</a:t>
            </a:r>
            <a:endParaRPr lang="en-GB" sz="4800" b="1" dirty="0" smtClean="0">
              <a:latin typeface="Times New Roman" panose="02020603050405020304" pitchFamily="18" charset="0"/>
              <a:cs typeface="Times New Roman" panose="02020603050405020304" pitchFamily="18" charset="0"/>
            </a:endParaRPr>
          </a:p>
          <a:p>
            <a:pPr marL="571500" indent="-571500" algn="just">
              <a:lnSpc>
                <a:spcPct val="100000"/>
              </a:lnSpc>
              <a:buFont typeface="Wingdings" panose="05000000000000000000" pitchFamily="2" charset="2"/>
              <a:buChar char="v"/>
            </a:pPr>
            <a:endParaRPr lang="en-GB" sz="4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67819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(12)</a:t>
            </a:r>
            <a:r>
              <a:rPr lang="en-US" sz="4400" dirty="0" smtClean="0"/>
              <a:t/>
            </a:r>
            <a:br>
              <a:rPr lang="en-US" sz="4400" dirty="0" smtClean="0"/>
            </a:br>
            <a:endParaRPr lang="en-US" dirty="0"/>
          </a:p>
        </p:txBody>
      </p:sp>
      <p:sp>
        <p:nvSpPr>
          <p:cNvPr id="3" name="Subtitle 2"/>
          <p:cNvSpPr>
            <a:spLocks noGrp="1"/>
          </p:cNvSpPr>
          <p:nvPr>
            <p:ph type="subTitle" idx="1"/>
          </p:nvPr>
        </p:nvSpPr>
        <p:spPr>
          <a:xfrm>
            <a:off x="0" y="873457"/>
            <a:ext cx="12192000" cy="5984543"/>
          </a:xfrm>
        </p:spPr>
        <p:txBody>
          <a:bodyPr>
            <a:noAutofit/>
          </a:bodyPr>
          <a:lstStyle/>
          <a:p>
            <a:pPr algn="ctr"/>
            <a:r>
              <a:rPr lang="en-GB" sz="4800" b="1" dirty="0" smtClean="0"/>
              <a:t>SOCIAL JUSTICE: According to Needs </a:t>
            </a:r>
          </a:p>
          <a:p>
            <a:pPr marL="457200" indent="-457200" algn="just">
              <a:lnSpc>
                <a:spcPct val="100000"/>
              </a:lnSpc>
              <a:buFont typeface="Wingdings" panose="05000000000000000000" pitchFamily="2" charset="2"/>
              <a:buChar char="§"/>
            </a:pPr>
            <a:r>
              <a:rPr lang="en-GB" sz="4000" dirty="0" smtClean="0">
                <a:latin typeface="Times New Roman" panose="02020603050405020304" pitchFamily="18" charset="0"/>
                <a:cs typeface="Times New Roman" panose="02020603050405020304" pitchFamily="18" charset="0"/>
              </a:rPr>
              <a:t>Abraham Maslow (1908-70), proposed ‘</a:t>
            </a:r>
            <a:r>
              <a:rPr lang="en-GB" sz="4000" b="1" i="1" dirty="0" smtClean="0">
                <a:latin typeface="Times New Roman" panose="02020603050405020304" pitchFamily="18" charset="0"/>
                <a:cs typeface="Times New Roman" panose="02020603050405020304" pitchFamily="18" charset="0"/>
              </a:rPr>
              <a:t>hierarchy of needs</a:t>
            </a:r>
            <a:r>
              <a:rPr lang="en-GB" sz="4000" dirty="0" smtClean="0">
                <a:latin typeface="Times New Roman" panose="02020603050405020304" pitchFamily="18" charset="0"/>
                <a:cs typeface="Times New Roman" panose="02020603050405020304" pitchFamily="18" charset="0"/>
              </a:rPr>
              <a:t>’. The most basic needs are: hunger, sleep, safety, belonging and love, self-esteem and finally ‘self-actualization.’</a:t>
            </a:r>
          </a:p>
          <a:p>
            <a:pPr marL="457200" indent="-457200" algn="just">
              <a:lnSpc>
                <a:spcPct val="100000"/>
              </a:lnSpc>
              <a:buFont typeface="Wingdings" panose="05000000000000000000" pitchFamily="2" charset="2"/>
              <a:buChar char="§"/>
            </a:pPr>
            <a:r>
              <a:rPr lang="en-GB" sz="4000" dirty="0" smtClean="0">
                <a:latin typeface="Times New Roman" panose="02020603050405020304" pitchFamily="18" charset="0"/>
                <a:cs typeface="Times New Roman" panose="02020603050405020304" pitchFamily="18" charset="0"/>
              </a:rPr>
              <a:t>In ‘</a:t>
            </a:r>
            <a:r>
              <a:rPr lang="en-GB" sz="4000" b="1" i="1" dirty="0" smtClean="0">
                <a:latin typeface="Times New Roman" panose="02020603050405020304" pitchFamily="18" charset="0"/>
                <a:cs typeface="Times New Roman" panose="02020603050405020304" pitchFamily="18" charset="0"/>
              </a:rPr>
              <a:t>A theory of Human Needs</a:t>
            </a:r>
            <a:r>
              <a:rPr lang="en-GB" sz="4000" dirty="0" smtClean="0">
                <a:latin typeface="Times New Roman" panose="02020603050405020304" pitchFamily="18" charset="0"/>
                <a:cs typeface="Times New Roman" panose="02020603050405020304" pitchFamily="18" charset="0"/>
              </a:rPr>
              <a:t>’ (1991), Len </a:t>
            </a:r>
            <a:r>
              <a:rPr lang="en-GB" sz="4000" dirty="0" err="1" smtClean="0">
                <a:latin typeface="Times New Roman" panose="02020603050405020304" pitchFamily="18" charset="0"/>
                <a:cs typeface="Times New Roman" panose="02020603050405020304" pitchFamily="18" charset="0"/>
              </a:rPr>
              <a:t>Doyal</a:t>
            </a:r>
            <a:r>
              <a:rPr lang="en-GB" sz="4000" dirty="0" smtClean="0">
                <a:latin typeface="Times New Roman" panose="02020603050405020304" pitchFamily="18" charset="0"/>
                <a:cs typeface="Times New Roman" panose="02020603050405020304" pitchFamily="18" charset="0"/>
              </a:rPr>
              <a:t> and Ian Gough identify physical health and autonomy as objective and universal needs, arguing that they are the essential preconditions for participation in social li</a:t>
            </a:r>
            <a:r>
              <a:rPr lang="en-GB" sz="3600" dirty="0" smtClean="0">
                <a:latin typeface="Times New Roman" panose="02020603050405020304" pitchFamily="18" charset="0"/>
                <a:cs typeface="Times New Roman" panose="02020603050405020304" pitchFamily="18" charset="0"/>
              </a:rPr>
              <a:t>fe. </a:t>
            </a:r>
          </a:p>
          <a:p>
            <a:pPr algn="just">
              <a:lnSpc>
                <a:spcPct val="100000"/>
              </a:lnSpc>
            </a:pPr>
            <a:r>
              <a:rPr lang="en-GB" sz="3600" dirty="0" smtClean="0">
                <a:latin typeface="Times New Roman" panose="02020603050405020304" pitchFamily="18" charset="0"/>
                <a:cs typeface="Times New Roman" panose="02020603050405020304" pitchFamily="18" charset="0"/>
              </a:rPr>
              <a:t> </a:t>
            </a:r>
          </a:p>
          <a:p>
            <a:pPr marL="457200" indent="-457200" algn="just">
              <a:lnSpc>
                <a:spcPct val="100000"/>
              </a:lnSpc>
              <a:buFont typeface="Wingdings" panose="05000000000000000000" pitchFamily="2" charset="2"/>
              <a:buChar char="§"/>
            </a:pPr>
            <a:endParaRPr lang="en-GB" sz="4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98960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(13)</a:t>
            </a:r>
            <a:r>
              <a:rPr lang="en-US" sz="4400" dirty="0" smtClean="0"/>
              <a:t/>
            </a:r>
            <a:br>
              <a:rPr lang="en-US" sz="4400" dirty="0" smtClean="0"/>
            </a:br>
            <a:endParaRPr lang="en-US" dirty="0"/>
          </a:p>
        </p:txBody>
      </p:sp>
      <p:sp>
        <p:nvSpPr>
          <p:cNvPr id="3" name="Subtitle 2"/>
          <p:cNvSpPr>
            <a:spLocks noGrp="1"/>
          </p:cNvSpPr>
          <p:nvPr>
            <p:ph type="subTitle" idx="1"/>
          </p:nvPr>
        </p:nvSpPr>
        <p:spPr>
          <a:xfrm>
            <a:off x="0" y="873457"/>
            <a:ext cx="12192000" cy="5984543"/>
          </a:xfrm>
        </p:spPr>
        <p:txBody>
          <a:bodyPr>
            <a:noAutofit/>
          </a:bodyPr>
          <a:lstStyle/>
          <a:p>
            <a:pPr algn="ctr"/>
            <a:r>
              <a:rPr lang="en-GB" sz="4800" b="1" dirty="0" smtClean="0"/>
              <a:t>SOCIAL JUSTICE: According to Needs </a:t>
            </a:r>
          </a:p>
          <a:p>
            <a:pPr marL="457200" indent="-457200">
              <a:lnSpc>
                <a:spcPct val="100000"/>
              </a:lnSpc>
              <a:buFont typeface="Wingdings" panose="05000000000000000000" pitchFamily="2" charset="2"/>
              <a:buChar char="§"/>
            </a:pPr>
            <a:r>
              <a:rPr lang="en-GB" sz="4000" b="1" dirty="0" smtClean="0">
                <a:latin typeface="Times New Roman" panose="02020603050405020304" pitchFamily="18" charset="0"/>
                <a:cs typeface="Times New Roman" panose="02020603050405020304" pitchFamily="18" charset="0"/>
              </a:rPr>
              <a:t>Distribution according to human needs is based upon particular moral and philosophical assumptions: </a:t>
            </a:r>
          </a:p>
          <a:p>
            <a:pPr marL="571500" indent="-571500" algn="just">
              <a:lnSpc>
                <a:spcPct val="100000"/>
              </a:lnSpc>
              <a:buFont typeface="Wingdings" panose="05000000000000000000" pitchFamily="2" charset="2"/>
              <a:buChar char="Ø"/>
            </a:pPr>
            <a:r>
              <a:rPr lang="en-GB" sz="4000" dirty="0" smtClean="0">
                <a:latin typeface="Times New Roman" panose="02020603050405020304" pitchFamily="18" charset="0"/>
                <a:cs typeface="Times New Roman" panose="02020603050405020304" pitchFamily="18" charset="0"/>
              </a:rPr>
              <a:t>That human beings have a social responsibility to one another, a belief normally linked to the notion of a </a:t>
            </a:r>
            <a:r>
              <a:rPr lang="en-GB" sz="4000" b="1" dirty="0" smtClean="0">
                <a:latin typeface="Times New Roman" panose="02020603050405020304" pitchFamily="18" charset="0"/>
                <a:cs typeface="Times New Roman" panose="02020603050405020304" pitchFamily="18" charset="0"/>
              </a:rPr>
              <a:t>common humanity</a:t>
            </a:r>
            <a:r>
              <a:rPr lang="en-GB" sz="4000" dirty="0" smtClean="0">
                <a:latin typeface="Times New Roman" panose="02020603050405020304" pitchFamily="18" charset="0"/>
                <a:cs typeface="Times New Roman" panose="02020603050405020304" pitchFamily="18" charset="0"/>
              </a:rPr>
              <a:t>.</a:t>
            </a:r>
          </a:p>
          <a:p>
            <a:pPr marL="571500" indent="-571500" algn="just">
              <a:lnSpc>
                <a:spcPct val="100000"/>
              </a:lnSpc>
              <a:buFont typeface="Wingdings" panose="05000000000000000000" pitchFamily="2" charset="2"/>
              <a:buChar char="Ø"/>
            </a:pPr>
            <a:r>
              <a:rPr lang="en-GB" sz="4000" dirty="0" smtClean="0">
                <a:latin typeface="Times New Roman" panose="02020603050405020304" pitchFamily="18" charset="0"/>
                <a:cs typeface="Times New Roman" panose="02020603050405020304" pitchFamily="18" charset="0"/>
              </a:rPr>
              <a:t>Although the ideas of </a:t>
            </a:r>
            <a:r>
              <a:rPr lang="en-GB" sz="4000" b="1" dirty="0" smtClean="0">
                <a:latin typeface="Times New Roman" panose="02020603050405020304" pitchFamily="18" charset="0"/>
                <a:cs typeface="Times New Roman" panose="02020603050405020304" pitchFamily="18" charset="0"/>
              </a:rPr>
              <a:t>need </a:t>
            </a:r>
            <a:r>
              <a:rPr lang="en-GB" sz="4000" dirty="0" smtClean="0">
                <a:latin typeface="Times New Roman" panose="02020603050405020304" pitchFamily="18" charset="0"/>
                <a:cs typeface="Times New Roman" panose="02020603050405020304" pitchFamily="18" charset="0"/>
              </a:rPr>
              <a:t>and </a:t>
            </a:r>
            <a:r>
              <a:rPr lang="en-GB" sz="4000" b="1" dirty="0" smtClean="0">
                <a:latin typeface="Times New Roman" panose="02020603050405020304" pitchFamily="18" charset="0"/>
                <a:cs typeface="Times New Roman" panose="02020603050405020304" pitchFamily="18" charset="0"/>
              </a:rPr>
              <a:t>equality</a:t>
            </a:r>
            <a:r>
              <a:rPr lang="en-GB" sz="4000" dirty="0" smtClean="0">
                <a:latin typeface="Times New Roman" panose="02020603050405020304" pitchFamily="18" charset="0"/>
                <a:cs typeface="Times New Roman" panose="02020603050405020304" pitchFamily="18" charset="0"/>
              </a:rPr>
              <a:t> have often gone hand in hand, modern egalitarian theories have sometimes drawn upon a broader range of arguments.</a:t>
            </a:r>
            <a:r>
              <a:rPr lang="en-GB" sz="3600" dirty="0" smtClean="0">
                <a:latin typeface="Times New Roman" panose="02020603050405020304" pitchFamily="18" charset="0"/>
                <a:cs typeface="Times New Roman" panose="02020603050405020304" pitchFamily="18" charset="0"/>
              </a:rPr>
              <a:t> </a:t>
            </a:r>
          </a:p>
          <a:p>
            <a:pPr algn="just">
              <a:lnSpc>
                <a:spcPct val="100000"/>
              </a:lnSpc>
            </a:pPr>
            <a:r>
              <a:rPr lang="en-GB" sz="3600" dirty="0" smtClean="0">
                <a:latin typeface="Times New Roman" panose="02020603050405020304" pitchFamily="18" charset="0"/>
                <a:cs typeface="Times New Roman" panose="02020603050405020304" pitchFamily="18" charset="0"/>
              </a:rPr>
              <a:t> </a:t>
            </a:r>
          </a:p>
          <a:p>
            <a:pPr marL="457200" indent="-457200" algn="just">
              <a:lnSpc>
                <a:spcPct val="100000"/>
              </a:lnSpc>
              <a:buFont typeface="Wingdings" panose="05000000000000000000" pitchFamily="2" charset="2"/>
              <a:buChar char="§"/>
            </a:pPr>
            <a:endParaRPr lang="en-GB" sz="4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78571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(14)</a:t>
            </a:r>
            <a:r>
              <a:rPr lang="en-US" sz="4400" dirty="0" smtClean="0"/>
              <a:t/>
            </a:r>
            <a:br>
              <a:rPr lang="en-US" sz="4400" dirty="0" smtClean="0"/>
            </a:br>
            <a:endParaRPr lang="en-US" dirty="0"/>
          </a:p>
        </p:txBody>
      </p:sp>
      <p:sp>
        <p:nvSpPr>
          <p:cNvPr id="3" name="Subtitle 2"/>
          <p:cNvSpPr>
            <a:spLocks noGrp="1"/>
          </p:cNvSpPr>
          <p:nvPr>
            <p:ph type="subTitle" idx="1"/>
          </p:nvPr>
        </p:nvSpPr>
        <p:spPr>
          <a:xfrm>
            <a:off x="0" y="873457"/>
            <a:ext cx="12192000" cy="5984543"/>
          </a:xfrm>
        </p:spPr>
        <p:txBody>
          <a:bodyPr>
            <a:noAutofit/>
          </a:bodyPr>
          <a:lstStyle/>
          <a:p>
            <a:pPr algn="ctr"/>
            <a:r>
              <a:rPr lang="en-GB" sz="4800" b="1" dirty="0" smtClean="0"/>
              <a:t>SOCIAL JUSTICE: According to Needs </a:t>
            </a:r>
          </a:p>
          <a:p>
            <a:pPr marL="457200" indent="-457200">
              <a:lnSpc>
                <a:spcPct val="100000"/>
              </a:lnSpc>
              <a:buFont typeface="Wingdings" panose="05000000000000000000" pitchFamily="2" charset="2"/>
              <a:buChar char="§"/>
            </a:pPr>
            <a:r>
              <a:rPr lang="en-GB" sz="4000" dirty="0" smtClean="0">
                <a:latin typeface="Times New Roman" panose="02020603050405020304" pitchFamily="18" charset="0"/>
                <a:cs typeface="Times New Roman" panose="02020603050405020304" pitchFamily="18" charset="0"/>
              </a:rPr>
              <a:t>The most influential of these</a:t>
            </a:r>
            <a:r>
              <a:rPr lang="en-GB" sz="4000" b="1" dirty="0" smtClean="0">
                <a:latin typeface="Times New Roman" panose="02020603050405020304" pitchFamily="18" charset="0"/>
                <a:cs typeface="Times New Roman" panose="02020603050405020304" pitchFamily="18" charset="0"/>
              </a:rPr>
              <a:t>, John Rawls’s </a:t>
            </a:r>
          </a:p>
          <a:p>
            <a:pPr>
              <a:lnSpc>
                <a:spcPct val="100000"/>
              </a:lnSpc>
            </a:pPr>
            <a:r>
              <a:rPr lang="en-GB" sz="4000" b="1" i="1" dirty="0" smtClean="0">
                <a:latin typeface="Times New Roman" panose="02020603050405020304" pitchFamily="18" charset="0"/>
                <a:cs typeface="Times New Roman" panose="02020603050405020304" pitchFamily="18" charset="0"/>
              </a:rPr>
              <a:t>A Theory of Justice </a:t>
            </a:r>
            <a:r>
              <a:rPr lang="en-GB" sz="4000" b="1" dirty="0" smtClean="0">
                <a:latin typeface="Times New Roman" panose="02020603050405020304" pitchFamily="18" charset="0"/>
                <a:cs typeface="Times New Roman" panose="02020603050405020304" pitchFamily="18" charset="0"/>
              </a:rPr>
              <a:t>(1971): </a:t>
            </a:r>
          </a:p>
          <a:p>
            <a:pPr marL="571500" indent="-571500" algn="just">
              <a:lnSpc>
                <a:spcPct val="100000"/>
              </a:lnSpc>
              <a:buFont typeface="Wingdings" panose="05000000000000000000" pitchFamily="2" charset="2"/>
              <a:buChar char="Ø"/>
            </a:pPr>
            <a:r>
              <a:rPr lang="en-GB" sz="4800" dirty="0" smtClean="0">
                <a:latin typeface="Times New Roman" panose="02020603050405020304" pitchFamily="18" charset="0"/>
                <a:cs typeface="Times New Roman" panose="02020603050405020304" pitchFamily="18" charset="0"/>
              </a:rPr>
              <a:t>Helped to shape both modern liberal and social democratic concepts of social justice.</a:t>
            </a:r>
          </a:p>
          <a:p>
            <a:pPr marL="571500" indent="-571500" algn="just">
              <a:lnSpc>
                <a:spcPct val="100000"/>
              </a:lnSpc>
              <a:buFont typeface="Wingdings" panose="05000000000000000000" pitchFamily="2" charset="2"/>
              <a:buChar char="Ø"/>
            </a:pPr>
            <a:r>
              <a:rPr lang="en-GB" sz="4800" dirty="0" smtClean="0">
                <a:latin typeface="Times New Roman" panose="02020603050405020304" pitchFamily="18" charset="0"/>
                <a:cs typeface="Times New Roman" panose="02020603050405020304" pitchFamily="18" charset="0"/>
              </a:rPr>
              <a:t>Rawls employs an instrumental notion of needs in his idea of primary goods.</a:t>
            </a:r>
            <a:r>
              <a:rPr lang="en-GB" sz="4400" dirty="0" smtClean="0">
                <a:latin typeface="Times New Roman" panose="02020603050405020304" pitchFamily="18" charset="0"/>
                <a:cs typeface="Times New Roman" panose="02020603050405020304" pitchFamily="18" charset="0"/>
              </a:rPr>
              <a:t> </a:t>
            </a:r>
          </a:p>
          <a:p>
            <a:pPr algn="just">
              <a:lnSpc>
                <a:spcPct val="100000"/>
              </a:lnSpc>
            </a:pPr>
            <a:r>
              <a:rPr lang="en-GB" sz="3600" dirty="0" smtClean="0">
                <a:latin typeface="Times New Roman" panose="02020603050405020304" pitchFamily="18" charset="0"/>
                <a:cs typeface="Times New Roman" panose="02020603050405020304" pitchFamily="18" charset="0"/>
              </a:rPr>
              <a:t> </a:t>
            </a:r>
          </a:p>
          <a:p>
            <a:pPr marL="457200" indent="-457200" algn="just">
              <a:lnSpc>
                <a:spcPct val="100000"/>
              </a:lnSpc>
              <a:buFont typeface="Wingdings" panose="05000000000000000000" pitchFamily="2" charset="2"/>
              <a:buChar char="§"/>
            </a:pPr>
            <a:endParaRPr lang="en-GB" sz="4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5174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(15)</a:t>
            </a:r>
            <a:r>
              <a:rPr lang="en-US" sz="4400" dirty="0" smtClean="0"/>
              <a:t/>
            </a:r>
            <a:br>
              <a:rPr lang="en-US" sz="4400" dirty="0" smtClean="0"/>
            </a:br>
            <a:endParaRPr lang="en-US" dirty="0"/>
          </a:p>
        </p:txBody>
      </p:sp>
      <p:sp>
        <p:nvSpPr>
          <p:cNvPr id="3" name="Subtitle 2"/>
          <p:cNvSpPr>
            <a:spLocks noGrp="1"/>
          </p:cNvSpPr>
          <p:nvPr>
            <p:ph type="subTitle" idx="1"/>
          </p:nvPr>
        </p:nvSpPr>
        <p:spPr>
          <a:xfrm>
            <a:off x="0" y="873457"/>
            <a:ext cx="12192000" cy="5984543"/>
          </a:xfrm>
        </p:spPr>
        <p:txBody>
          <a:bodyPr>
            <a:noAutofit/>
          </a:bodyPr>
          <a:lstStyle/>
          <a:p>
            <a:pPr algn="ctr"/>
            <a:r>
              <a:rPr lang="en-GB" sz="4800" b="1" dirty="0" smtClean="0"/>
              <a:t>SOCIAL JUSTICE: According to Needs </a:t>
            </a:r>
          </a:p>
          <a:p>
            <a:pPr marL="457200" indent="-457200" algn="l">
              <a:lnSpc>
                <a:spcPct val="100000"/>
              </a:lnSpc>
              <a:buFont typeface="Wingdings" panose="05000000000000000000" pitchFamily="2" charset="2"/>
              <a:buChar char="§"/>
            </a:pPr>
            <a:r>
              <a:rPr lang="en-GB" sz="4000" dirty="0" smtClean="0">
                <a:latin typeface="Times New Roman" panose="02020603050405020304" pitchFamily="18" charset="0"/>
                <a:cs typeface="Times New Roman" panose="02020603050405020304" pitchFamily="18" charset="0"/>
              </a:rPr>
              <a:t>In Rawls view, people are likely to opt to live in an egalitarian society simply because, however enticing the prospect of being rich be, it would never counterbalance the fear people have of being poor or disadvantaged.</a:t>
            </a:r>
          </a:p>
          <a:p>
            <a:pPr marL="457200" indent="-457200" algn="just">
              <a:lnSpc>
                <a:spcPct val="100000"/>
              </a:lnSpc>
              <a:buFont typeface="Wingdings" panose="05000000000000000000" pitchFamily="2" charset="2"/>
              <a:buChar char="§"/>
            </a:pPr>
            <a:r>
              <a:rPr lang="en-GB" sz="4000" b="1" dirty="0" smtClean="0">
                <a:latin typeface="Times New Roman" panose="02020603050405020304" pitchFamily="18" charset="0"/>
                <a:cs typeface="Times New Roman" panose="02020603050405020304" pitchFamily="18" charset="0"/>
              </a:rPr>
              <a:t> R</a:t>
            </a:r>
            <a:r>
              <a:rPr lang="en-GB" sz="4000" dirty="0" smtClean="0">
                <a:latin typeface="Times New Roman" panose="02020603050405020304" pitchFamily="18" charset="0"/>
                <a:cs typeface="Times New Roman" panose="02020603050405020304" pitchFamily="18" charset="0"/>
              </a:rPr>
              <a:t>awls, believed individuals to be rationally self-interested, but concluded that a broadly egalitarian distribution of wealth is what most people would regards as ‘fair.’ </a:t>
            </a:r>
          </a:p>
          <a:p>
            <a:pPr marL="457200" indent="-457200" algn="just">
              <a:lnSpc>
                <a:spcPct val="100000"/>
              </a:lnSpc>
              <a:buFont typeface="Wingdings" panose="05000000000000000000" pitchFamily="2" charset="2"/>
              <a:buChar char="§"/>
            </a:pPr>
            <a:endParaRPr lang="en-GB" sz="4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02871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(16)</a:t>
            </a:r>
            <a:r>
              <a:rPr lang="en-US" sz="4400" dirty="0" smtClean="0"/>
              <a:t/>
            </a:r>
            <a:br>
              <a:rPr lang="en-US" sz="4400" dirty="0" smtClean="0"/>
            </a:br>
            <a:endParaRPr lang="en-US" dirty="0"/>
          </a:p>
        </p:txBody>
      </p:sp>
      <p:sp>
        <p:nvSpPr>
          <p:cNvPr id="3" name="Subtitle 2"/>
          <p:cNvSpPr>
            <a:spLocks noGrp="1"/>
          </p:cNvSpPr>
          <p:nvPr>
            <p:ph type="subTitle" idx="1"/>
          </p:nvPr>
        </p:nvSpPr>
        <p:spPr>
          <a:xfrm>
            <a:off x="0" y="873457"/>
            <a:ext cx="12192000" cy="5984543"/>
          </a:xfrm>
        </p:spPr>
        <p:txBody>
          <a:bodyPr>
            <a:noAutofit/>
          </a:bodyPr>
          <a:lstStyle/>
          <a:p>
            <a:pPr algn="ctr"/>
            <a:r>
              <a:rPr lang="en-GB" sz="4800" b="1" dirty="0" smtClean="0"/>
              <a:t>SOCIAL JUSTICE: According to Rights </a:t>
            </a:r>
          </a:p>
          <a:p>
            <a:pPr marL="457200" indent="-457200" algn="l">
              <a:lnSpc>
                <a:spcPct val="100000"/>
              </a:lnSpc>
              <a:buFont typeface="Wingdings" panose="05000000000000000000" pitchFamily="2" charset="2"/>
              <a:buChar char="§"/>
            </a:pPr>
            <a:r>
              <a:rPr lang="en-GB" sz="4000" dirty="0" smtClean="0">
                <a:latin typeface="Times New Roman" panose="02020603050405020304" pitchFamily="18" charset="0"/>
                <a:cs typeface="Times New Roman" panose="02020603050405020304" pitchFamily="18" charset="0"/>
              </a:rPr>
              <a:t>Just as the concept of ‘needs’ provides the foundations for a socialist principle of justice, so ‘rights’ has basically served as the basis for a rival, liberal principle of justice.</a:t>
            </a:r>
          </a:p>
          <a:p>
            <a:pPr marL="457200" indent="-457200" algn="just">
              <a:lnSpc>
                <a:spcPct val="100000"/>
              </a:lnSpc>
              <a:buFont typeface="Wingdings" panose="05000000000000000000" pitchFamily="2" charset="2"/>
              <a:buChar char="§"/>
            </a:pPr>
            <a:r>
              <a:rPr lang="en-GB" sz="4400" b="1" dirty="0" smtClean="0">
                <a:latin typeface="Times New Roman" panose="02020603050405020304" pitchFamily="18" charset="0"/>
                <a:cs typeface="Times New Roman" panose="02020603050405020304" pitchFamily="18" charset="0"/>
              </a:rPr>
              <a:t> ‘</a:t>
            </a:r>
            <a:r>
              <a:rPr lang="en-GB" sz="4400" dirty="0" smtClean="0">
                <a:latin typeface="Times New Roman" panose="02020603050405020304" pitchFamily="18" charset="0"/>
                <a:cs typeface="Times New Roman" panose="02020603050405020304" pitchFamily="18" charset="0"/>
              </a:rPr>
              <a:t>Rights’ is built upon a tradition of </a:t>
            </a:r>
            <a:r>
              <a:rPr lang="en-GB" sz="4400" b="1" i="1" dirty="0" smtClean="0">
                <a:latin typeface="Times New Roman" panose="02020603050405020304" pitchFamily="18" charset="0"/>
                <a:cs typeface="Times New Roman" panose="02020603050405020304" pitchFamily="18" charset="0"/>
              </a:rPr>
              <a:t>distributive</a:t>
            </a:r>
            <a:r>
              <a:rPr lang="en-GB" sz="4400" dirty="0" smtClean="0">
                <a:latin typeface="Times New Roman" panose="02020603050405020304" pitchFamily="18" charset="0"/>
                <a:cs typeface="Times New Roman" panose="02020603050405020304" pitchFamily="18" charset="0"/>
              </a:rPr>
              <a:t> thought, which suggests that material benefits should in some way correspond to personal ‘worth.’ </a:t>
            </a:r>
          </a:p>
          <a:p>
            <a:pPr algn="just">
              <a:lnSpc>
                <a:spcPct val="100000"/>
              </a:lnSpc>
            </a:pPr>
            <a:endParaRPr lang="en-GB" sz="4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28481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(17)</a:t>
            </a:r>
            <a:r>
              <a:rPr lang="en-US" sz="4400" dirty="0" smtClean="0"/>
              <a:t/>
            </a:r>
            <a:br>
              <a:rPr lang="en-US" sz="4400" dirty="0" smtClean="0"/>
            </a:br>
            <a:endParaRPr lang="en-US" dirty="0"/>
          </a:p>
        </p:txBody>
      </p:sp>
      <p:sp>
        <p:nvSpPr>
          <p:cNvPr id="3" name="Subtitle 2"/>
          <p:cNvSpPr>
            <a:spLocks noGrp="1"/>
          </p:cNvSpPr>
          <p:nvPr>
            <p:ph type="subTitle" idx="1"/>
          </p:nvPr>
        </p:nvSpPr>
        <p:spPr>
          <a:xfrm>
            <a:off x="0" y="873457"/>
            <a:ext cx="12192000" cy="5984543"/>
          </a:xfrm>
        </p:spPr>
        <p:txBody>
          <a:bodyPr>
            <a:noAutofit/>
          </a:bodyPr>
          <a:lstStyle/>
          <a:p>
            <a:pPr algn="ctr"/>
            <a:r>
              <a:rPr lang="en-GB" sz="4800" b="1" dirty="0" smtClean="0"/>
              <a:t>SOCIAL JUSTICE: According to Rights </a:t>
            </a:r>
          </a:p>
          <a:p>
            <a:pPr marL="457200" indent="-457200" algn="l">
              <a:lnSpc>
                <a:spcPct val="100000"/>
              </a:lnSpc>
              <a:buFont typeface="Wingdings" panose="05000000000000000000" pitchFamily="2" charset="2"/>
              <a:buChar char="§"/>
            </a:pPr>
            <a:r>
              <a:rPr lang="en-GB" sz="4000" dirty="0" smtClean="0">
                <a:latin typeface="Times New Roman" panose="02020603050405020304" pitchFamily="18" charset="0"/>
                <a:cs typeface="Times New Roman" panose="02020603050405020304" pitchFamily="18" charset="0"/>
              </a:rPr>
              <a:t>The most influential modern rights-based theory of justice is that of Robert </a:t>
            </a:r>
            <a:r>
              <a:rPr lang="en-GB" sz="4000" dirty="0" err="1" smtClean="0">
                <a:latin typeface="Times New Roman" panose="02020603050405020304" pitchFamily="18" charset="0"/>
                <a:cs typeface="Times New Roman" panose="02020603050405020304" pitchFamily="18" charset="0"/>
              </a:rPr>
              <a:t>Nozick</a:t>
            </a:r>
            <a:r>
              <a:rPr lang="en-GB" sz="4000" dirty="0" smtClean="0">
                <a:latin typeface="Times New Roman" panose="02020603050405020304" pitchFamily="18" charset="0"/>
                <a:cs typeface="Times New Roman" panose="02020603050405020304" pitchFamily="18" charset="0"/>
              </a:rPr>
              <a:t> propounded in </a:t>
            </a:r>
          </a:p>
          <a:p>
            <a:pPr>
              <a:lnSpc>
                <a:spcPct val="100000"/>
              </a:lnSpc>
            </a:pPr>
            <a:r>
              <a:rPr lang="en-GB" sz="4000" b="1" i="1" dirty="0" smtClean="0">
                <a:latin typeface="Times New Roman" panose="02020603050405020304" pitchFamily="18" charset="0"/>
                <a:cs typeface="Times New Roman" panose="02020603050405020304" pitchFamily="18" charset="0"/>
              </a:rPr>
              <a:t>Anarchy, State and Utopia</a:t>
            </a:r>
            <a:r>
              <a:rPr lang="en-GB" sz="4000" dirty="0" smtClean="0">
                <a:latin typeface="Times New Roman" panose="02020603050405020304" pitchFamily="18" charset="0"/>
                <a:cs typeface="Times New Roman" panose="02020603050405020304" pitchFamily="18" charset="0"/>
              </a:rPr>
              <a:t> (1974). </a:t>
            </a:r>
          </a:p>
          <a:p>
            <a:pPr marL="457200" indent="-457200" algn="just">
              <a:lnSpc>
                <a:spcPct val="100000"/>
              </a:lnSpc>
              <a:buFont typeface="Wingdings" panose="05000000000000000000" pitchFamily="2" charset="2"/>
              <a:buChar char="§"/>
            </a:pPr>
            <a:r>
              <a:rPr lang="en-GB" sz="4400" b="1" dirty="0" smtClean="0">
                <a:latin typeface="Times New Roman" panose="02020603050405020304" pitchFamily="18" charset="0"/>
                <a:cs typeface="Times New Roman" panose="02020603050405020304" pitchFamily="18" charset="0"/>
              </a:rPr>
              <a:t> </a:t>
            </a:r>
            <a:r>
              <a:rPr lang="en-GB" sz="4400" dirty="0" smtClean="0">
                <a:latin typeface="Times New Roman" panose="02020603050405020304" pitchFamily="18" charset="0"/>
                <a:cs typeface="Times New Roman" panose="02020603050405020304" pitchFamily="18" charset="0"/>
              </a:rPr>
              <a:t>He</a:t>
            </a:r>
            <a:r>
              <a:rPr lang="en-GB" sz="4400" b="1" dirty="0" smtClean="0">
                <a:latin typeface="Times New Roman" panose="02020603050405020304" pitchFamily="18" charset="0"/>
                <a:cs typeface="Times New Roman" panose="02020603050405020304" pitchFamily="18" charset="0"/>
              </a:rPr>
              <a:t> </a:t>
            </a:r>
            <a:r>
              <a:rPr lang="en-GB" sz="4400" dirty="0" smtClean="0">
                <a:latin typeface="Times New Roman" panose="02020603050405020304" pitchFamily="18" charset="0"/>
                <a:cs typeface="Times New Roman" panose="02020603050405020304" pitchFamily="18" charset="0"/>
              </a:rPr>
              <a:t>rejected</a:t>
            </a:r>
            <a:r>
              <a:rPr lang="en-GB" sz="4400" b="1" dirty="0" smtClean="0">
                <a:latin typeface="Times New Roman" panose="02020603050405020304" pitchFamily="18" charset="0"/>
                <a:cs typeface="Times New Roman" panose="02020603050405020304" pitchFamily="18" charset="0"/>
              </a:rPr>
              <a:t> </a:t>
            </a:r>
            <a:r>
              <a:rPr lang="en-GB" sz="4400" dirty="0" smtClean="0">
                <a:latin typeface="Times New Roman" panose="02020603050405020304" pitchFamily="18" charset="0"/>
                <a:cs typeface="Times New Roman" panose="02020603050405020304" pitchFamily="18" charset="0"/>
              </a:rPr>
              <a:t>both</a:t>
            </a:r>
            <a:r>
              <a:rPr lang="en-GB" sz="4400" b="1" dirty="0" smtClean="0">
                <a:latin typeface="Times New Roman" panose="02020603050405020304" pitchFamily="18" charset="0"/>
                <a:cs typeface="Times New Roman" panose="02020603050405020304" pitchFamily="18" charset="0"/>
              </a:rPr>
              <a:t> </a:t>
            </a:r>
            <a:r>
              <a:rPr lang="en-GB" sz="4400" dirty="0" smtClean="0">
                <a:latin typeface="Times New Roman" panose="02020603050405020304" pitchFamily="18" charset="0"/>
                <a:cs typeface="Times New Roman" panose="02020603050405020304" pitchFamily="18" charset="0"/>
              </a:rPr>
              <a:t>the needs-based principle of justice and any presumption in favour of equality. </a:t>
            </a:r>
          </a:p>
          <a:p>
            <a:pPr marL="457200" indent="-457200" algn="just">
              <a:lnSpc>
                <a:spcPct val="100000"/>
              </a:lnSpc>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In his view, end-state principles like social equality and human needs are irrelevant to the distribution of rewards.</a:t>
            </a:r>
          </a:p>
          <a:p>
            <a:pPr algn="just">
              <a:lnSpc>
                <a:spcPct val="100000"/>
              </a:lnSpc>
            </a:pPr>
            <a:endParaRPr lang="en-GB" sz="4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36668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(18)</a:t>
            </a:r>
            <a:r>
              <a:rPr lang="en-US" sz="4400" dirty="0" smtClean="0"/>
              <a:t/>
            </a:r>
            <a:br>
              <a:rPr lang="en-US" sz="4400" dirty="0" smtClean="0"/>
            </a:br>
            <a:endParaRPr lang="en-US" dirty="0"/>
          </a:p>
        </p:txBody>
      </p:sp>
      <p:sp>
        <p:nvSpPr>
          <p:cNvPr id="3" name="Subtitle 2"/>
          <p:cNvSpPr>
            <a:spLocks noGrp="1"/>
          </p:cNvSpPr>
          <p:nvPr>
            <p:ph type="subTitle" idx="1"/>
          </p:nvPr>
        </p:nvSpPr>
        <p:spPr>
          <a:xfrm>
            <a:off x="0" y="873457"/>
            <a:ext cx="12192000" cy="5984543"/>
          </a:xfrm>
        </p:spPr>
        <p:txBody>
          <a:bodyPr>
            <a:noAutofit/>
          </a:bodyPr>
          <a:lstStyle/>
          <a:p>
            <a:pPr algn="ctr"/>
            <a:r>
              <a:rPr lang="en-GB" sz="4800" b="1" dirty="0" smtClean="0"/>
              <a:t>SOCIAL JUSTICE: According to Rights </a:t>
            </a:r>
          </a:p>
          <a:p>
            <a:pPr marL="457200" indent="-457200" algn="l">
              <a:lnSpc>
                <a:spcPct val="100000"/>
              </a:lnSpc>
              <a:buFont typeface="Wingdings" panose="05000000000000000000" pitchFamily="2" charset="2"/>
              <a:buChar char="§"/>
            </a:pPr>
            <a:r>
              <a:rPr lang="en-GB" sz="4400" dirty="0" err="1" smtClean="0">
                <a:latin typeface="Times New Roman" panose="02020603050405020304" pitchFamily="18" charset="0"/>
                <a:cs typeface="Times New Roman" panose="02020603050405020304" pitchFamily="18" charset="0"/>
              </a:rPr>
              <a:t>Nozick</a:t>
            </a:r>
            <a:r>
              <a:rPr lang="en-GB" sz="4400" dirty="0" smtClean="0">
                <a:latin typeface="Times New Roman" panose="02020603050405020304" pitchFamily="18" charset="0"/>
                <a:cs typeface="Times New Roman" panose="02020603050405020304" pitchFamily="18" charset="0"/>
              </a:rPr>
              <a:t> rejected absolutely the idea that there is a moral basis for redistributing wealth in the name of equality or ‘social justice.’</a:t>
            </a:r>
          </a:p>
          <a:p>
            <a:pPr marL="457200" indent="-457200" algn="l">
              <a:lnSpc>
                <a:spcPct val="100000"/>
              </a:lnSpc>
              <a:buFont typeface="Wingdings" panose="05000000000000000000" pitchFamily="2" charset="2"/>
              <a:buChar char="§"/>
            </a:pPr>
            <a:r>
              <a:rPr lang="en-GB" sz="4400" dirty="0" smtClean="0">
                <a:latin typeface="Times New Roman" panose="02020603050405020304" pitchFamily="18" charset="0"/>
                <a:cs typeface="Times New Roman" panose="02020603050405020304" pitchFamily="18" charset="0"/>
              </a:rPr>
              <a:t>If wealth is transferred from rich to poor, either  within a society or between societies, it is only as an act of private charity, undertaken through personal choice rather than moral obligations.</a:t>
            </a:r>
            <a:endParaRPr lang="en-GB" sz="4000" dirty="0" smtClean="0">
              <a:latin typeface="Times New Roman" panose="02020603050405020304" pitchFamily="18" charset="0"/>
              <a:cs typeface="Times New Roman" panose="02020603050405020304" pitchFamily="18" charset="0"/>
            </a:endParaRPr>
          </a:p>
          <a:p>
            <a:pPr algn="just">
              <a:lnSpc>
                <a:spcPct val="100000"/>
              </a:lnSpc>
            </a:pPr>
            <a:endParaRPr lang="en-GB" sz="4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71660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(1)</a:t>
            </a:r>
            <a:r>
              <a:rPr lang="en-US" sz="4400" dirty="0" smtClean="0"/>
              <a:t/>
            </a:r>
            <a:br>
              <a:rPr lang="en-US" sz="4400" dirty="0" smtClean="0"/>
            </a:br>
            <a:endParaRPr lang="en-US" dirty="0"/>
          </a:p>
        </p:txBody>
      </p:sp>
      <p:sp>
        <p:nvSpPr>
          <p:cNvPr id="3" name="Subtitle 2"/>
          <p:cNvSpPr>
            <a:spLocks noGrp="1"/>
          </p:cNvSpPr>
          <p:nvPr>
            <p:ph type="subTitle" idx="1"/>
          </p:nvPr>
        </p:nvSpPr>
        <p:spPr>
          <a:xfrm>
            <a:off x="0" y="1011614"/>
            <a:ext cx="12192000" cy="5846386"/>
          </a:xfrm>
        </p:spPr>
        <p:txBody>
          <a:bodyPr>
            <a:noAutofit/>
          </a:bodyPr>
          <a:lstStyle/>
          <a:p>
            <a:pPr algn="ctr"/>
            <a:r>
              <a:rPr lang="en-GB" sz="4800" b="1" dirty="0" smtClean="0"/>
              <a:t>SOCIAL JUSTICE </a:t>
            </a:r>
            <a:endParaRPr lang="en-GB" sz="4800" b="1" dirty="0"/>
          </a:p>
          <a:p>
            <a:pPr marL="457200" indent="-457200" algn="just">
              <a:buFont typeface="Wingdings" panose="05000000000000000000" pitchFamily="2" charset="2"/>
              <a:buChar char="§"/>
            </a:pPr>
            <a:r>
              <a:rPr lang="en-GB" sz="5400" dirty="0" smtClean="0">
                <a:latin typeface="Times New Roman" panose="02020603050405020304" pitchFamily="18" charset="0"/>
                <a:cs typeface="Times New Roman" panose="02020603050405020304" pitchFamily="18" charset="0"/>
              </a:rPr>
              <a:t>Social Justice refers to a defensible or just distribution of material rewards. </a:t>
            </a:r>
          </a:p>
          <a:p>
            <a:pPr marL="457200" indent="-457200" algn="just">
              <a:buFont typeface="Wingdings" panose="05000000000000000000" pitchFamily="2" charset="2"/>
              <a:buChar char="§"/>
            </a:pPr>
            <a:r>
              <a:rPr lang="en-GB" sz="5400" dirty="0" smtClean="0">
                <a:latin typeface="Times New Roman" panose="02020603050405020304" pitchFamily="18" charset="0"/>
                <a:cs typeface="Times New Roman" panose="02020603050405020304" pitchFamily="18" charset="0"/>
              </a:rPr>
              <a:t>A distinctive concept of ‘social justice’ first emerged in the early 19</a:t>
            </a:r>
            <a:r>
              <a:rPr lang="en-GB" sz="5400" baseline="30000" dirty="0" smtClean="0">
                <a:latin typeface="Times New Roman" panose="02020603050405020304" pitchFamily="18" charset="0"/>
                <a:cs typeface="Times New Roman" panose="02020603050405020304" pitchFamily="18" charset="0"/>
              </a:rPr>
              <a:t>th</a:t>
            </a:r>
            <a:r>
              <a:rPr lang="en-GB" sz="5400" dirty="0" smtClean="0">
                <a:latin typeface="Times New Roman" panose="02020603050405020304" pitchFamily="18" charset="0"/>
                <a:cs typeface="Times New Roman" panose="02020603050405020304" pitchFamily="18" charset="0"/>
              </a:rPr>
              <a:t> century. It is ‘social’ in the sense that it is concerned with social wellbeing</a:t>
            </a:r>
            <a:r>
              <a:rPr lang="en-GB" sz="4400" dirty="0" smtClean="0">
                <a:latin typeface="Times New Roman" panose="02020603050405020304" pitchFamily="18" charset="0"/>
                <a:cs typeface="Times New Roman" panose="02020603050405020304" pitchFamily="18" charset="0"/>
              </a:rPr>
              <a:t>. </a:t>
            </a:r>
            <a:endParaRPr lang="en-GB"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89081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(19)</a:t>
            </a:r>
            <a:r>
              <a:rPr lang="en-US" sz="4400" dirty="0" smtClean="0"/>
              <a:t/>
            </a:r>
            <a:br>
              <a:rPr lang="en-US" sz="4400" dirty="0" smtClean="0"/>
            </a:br>
            <a:endParaRPr lang="en-US" dirty="0"/>
          </a:p>
        </p:txBody>
      </p:sp>
      <p:sp>
        <p:nvSpPr>
          <p:cNvPr id="3" name="Subtitle 2"/>
          <p:cNvSpPr>
            <a:spLocks noGrp="1"/>
          </p:cNvSpPr>
          <p:nvPr>
            <p:ph type="subTitle" idx="1"/>
          </p:nvPr>
        </p:nvSpPr>
        <p:spPr>
          <a:xfrm>
            <a:off x="0" y="873457"/>
            <a:ext cx="12192000" cy="5984543"/>
          </a:xfrm>
        </p:spPr>
        <p:txBody>
          <a:bodyPr>
            <a:noAutofit/>
          </a:bodyPr>
          <a:lstStyle/>
          <a:p>
            <a:pPr algn="ctr"/>
            <a:r>
              <a:rPr lang="en-GB" sz="4800" b="1" dirty="0" smtClean="0"/>
              <a:t>SOCIAL JUSTICE: According to Rights </a:t>
            </a:r>
          </a:p>
          <a:p>
            <a:pPr marL="457200" indent="-457200" algn="l">
              <a:lnSpc>
                <a:spcPct val="100000"/>
              </a:lnSpc>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An objection to this theory is from C.B. Macpherson called ‘possessive individualism.’ </a:t>
            </a:r>
          </a:p>
          <a:p>
            <a:pPr marL="457200" indent="-457200" algn="l">
              <a:lnSpc>
                <a:spcPct val="100000"/>
              </a:lnSpc>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Individuals are seen to be the sole possessors of their own talents and capacities, and on this basis they are thought to be morally entitled to own whatever their talents produce.</a:t>
            </a:r>
          </a:p>
          <a:p>
            <a:pPr marL="457200" indent="-457200" algn="l">
              <a:lnSpc>
                <a:spcPct val="100000"/>
              </a:lnSpc>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The weakness of such a notion is that it abstracts the individual from one’s social context, and so ignores the contribution which society has made to cultivating individual skills and talents in the first place.</a:t>
            </a:r>
            <a:endParaRPr lang="en-GB" sz="3200" dirty="0" smtClean="0">
              <a:latin typeface="Times New Roman" panose="02020603050405020304" pitchFamily="18" charset="0"/>
              <a:cs typeface="Times New Roman" panose="02020603050405020304" pitchFamily="18" charset="0"/>
            </a:endParaRPr>
          </a:p>
          <a:p>
            <a:pPr algn="just">
              <a:lnSpc>
                <a:spcPct val="100000"/>
              </a:lnSpc>
            </a:pPr>
            <a:endParaRPr lang="en-GB" sz="4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92021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(20)</a:t>
            </a:r>
            <a:r>
              <a:rPr lang="en-US" sz="4400" dirty="0" smtClean="0"/>
              <a:t/>
            </a:r>
            <a:br>
              <a:rPr lang="en-US" sz="4400" dirty="0" smtClean="0"/>
            </a:br>
            <a:endParaRPr lang="en-US" dirty="0"/>
          </a:p>
        </p:txBody>
      </p:sp>
      <p:sp>
        <p:nvSpPr>
          <p:cNvPr id="3" name="Subtitle 2"/>
          <p:cNvSpPr>
            <a:spLocks noGrp="1"/>
          </p:cNvSpPr>
          <p:nvPr>
            <p:ph type="subTitle" idx="1"/>
          </p:nvPr>
        </p:nvSpPr>
        <p:spPr>
          <a:xfrm>
            <a:off x="0" y="873457"/>
            <a:ext cx="12192000" cy="5984543"/>
          </a:xfrm>
        </p:spPr>
        <p:txBody>
          <a:bodyPr>
            <a:noAutofit/>
          </a:bodyPr>
          <a:lstStyle/>
          <a:p>
            <a:pPr algn="ctr"/>
            <a:r>
              <a:rPr lang="en-GB" sz="4800" b="1" dirty="0" smtClean="0"/>
              <a:t>SOCIAL JUSTICE: According to Deserts </a:t>
            </a:r>
          </a:p>
          <a:p>
            <a:pPr marL="457200" indent="-457200" algn="l">
              <a:lnSpc>
                <a:spcPct val="100000"/>
              </a:lnSpc>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A ‘desert’ is a just reward or punishment, reflecting what a person is ‘due’ or ‘deserves.’ </a:t>
            </a:r>
          </a:p>
          <a:p>
            <a:pPr marL="457200" indent="-457200" algn="l">
              <a:lnSpc>
                <a:spcPct val="100000"/>
              </a:lnSpc>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In this wide sense, all principles of justice can be said to be based upon deserts, justice itself being, nothing more than giving each person what he/she is ‘due.’ </a:t>
            </a:r>
          </a:p>
          <a:p>
            <a:pPr marL="457200" indent="-457200" algn="l">
              <a:lnSpc>
                <a:spcPct val="100000"/>
              </a:lnSpc>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It is possible, therefore, to encompass both needs-based and rights-based theories within the broader notion of just deserts.</a:t>
            </a:r>
          </a:p>
          <a:p>
            <a:pPr marL="457200" indent="-457200" algn="l">
              <a:lnSpc>
                <a:spcPct val="100000"/>
              </a:lnSpc>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For e.g., hungry ‘deserve’ food, and worker is ‘due’ a wage.</a:t>
            </a:r>
            <a:endParaRPr lang="en-GB" sz="3200" dirty="0" smtClean="0">
              <a:latin typeface="Times New Roman" panose="02020603050405020304" pitchFamily="18" charset="0"/>
              <a:cs typeface="Times New Roman" panose="02020603050405020304" pitchFamily="18" charset="0"/>
            </a:endParaRPr>
          </a:p>
          <a:p>
            <a:pPr algn="just">
              <a:lnSpc>
                <a:spcPct val="100000"/>
              </a:lnSpc>
            </a:pPr>
            <a:endParaRPr lang="en-GB" sz="4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6409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(21)</a:t>
            </a:r>
            <a:r>
              <a:rPr lang="en-US" sz="4400" dirty="0" smtClean="0"/>
              <a:t/>
            </a:r>
            <a:br>
              <a:rPr lang="en-US" sz="4400" dirty="0" smtClean="0"/>
            </a:br>
            <a:endParaRPr lang="en-US" dirty="0"/>
          </a:p>
        </p:txBody>
      </p:sp>
      <p:sp>
        <p:nvSpPr>
          <p:cNvPr id="3" name="Subtitle 2"/>
          <p:cNvSpPr>
            <a:spLocks noGrp="1"/>
          </p:cNvSpPr>
          <p:nvPr>
            <p:ph type="subTitle" idx="1"/>
          </p:nvPr>
        </p:nvSpPr>
        <p:spPr>
          <a:xfrm>
            <a:off x="0" y="873457"/>
            <a:ext cx="12192000" cy="5984543"/>
          </a:xfrm>
        </p:spPr>
        <p:txBody>
          <a:bodyPr>
            <a:noAutofit/>
          </a:bodyPr>
          <a:lstStyle/>
          <a:p>
            <a:pPr algn="ctr"/>
            <a:r>
              <a:rPr lang="en-GB" sz="4800" b="1" dirty="0" smtClean="0"/>
              <a:t>SOCIAL JUSTICE: According to Deserts </a:t>
            </a:r>
          </a:p>
          <a:p>
            <a:pPr marL="457200" indent="-457200" algn="l">
              <a:lnSpc>
                <a:spcPct val="100000"/>
              </a:lnSpc>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The concept of natural justice has been prominent in conservative attempts to defend free-market capitalism. </a:t>
            </a:r>
          </a:p>
          <a:p>
            <a:pPr marL="457200" indent="-457200" algn="l">
              <a:lnSpc>
                <a:spcPct val="100000"/>
              </a:lnSpc>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Herbert Spencer (1820-1904), the British Social Philosopher, developed a theory of distributive justice that relies heavily upon ‘natural’ factors. </a:t>
            </a:r>
          </a:p>
          <a:p>
            <a:pPr marL="457200" indent="-457200" algn="l">
              <a:lnSpc>
                <a:spcPct val="100000"/>
              </a:lnSpc>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In </a:t>
            </a:r>
            <a:r>
              <a:rPr lang="en-GB" sz="3600" b="1" i="1" dirty="0" smtClean="0">
                <a:latin typeface="Times New Roman" panose="02020603050405020304" pitchFamily="18" charset="0"/>
                <a:cs typeface="Times New Roman" panose="02020603050405020304" pitchFamily="18" charset="0"/>
              </a:rPr>
              <a:t>The Principle of Ethics </a:t>
            </a:r>
            <a:r>
              <a:rPr lang="en-GB" sz="3600" dirty="0" smtClean="0">
                <a:latin typeface="Times New Roman" panose="02020603050405020304" pitchFamily="18" charset="0"/>
                <a:cs typeface="Times New Roman" panose="02020603050405020304" pitchFamily="18" charset="0"/>
              </a:rPr>
              <a:t>(1892) he argued that ‘each individual ought to receive the benefits and the evils of his own nature and consequent conduct,’ a formula that underpinned his belief in the </a:t>
            </a:r>
            <a:r>
              <a:rPr lang="en-GB" sz="3600" b="1" dirty="0" smtClean="0">
                <a:latin typeface="Times New Roman" panose="02020603050405020304" pitchFamily="18" charset="0"/>
                <a:cs typeface="Times New Roman" panose="02020603050405020304" pitchFamily="18" charset="0"/>
              </a:rPr>
              <a:t>‘survival of the fittest.’</a:t>
            </a:r>
            <a:endParaRPr lang="en-GB" sz="3200" b="1" dirty="0" smtClean="0">
              <a:latin typeface="Times New Roman" panose="02020603050405020304" pitchFamily="18" charset="0"/>
              <a:cs typeface="Times New Roman" panose="02020603050405020304" pitchFamily="18" charset="0"/>
            </a:endParaRPr>
          </a:p>
          <a:p>
            <a:pPr algn="just">
              <a:lnSpc>
                <a:spcPct val="100000"/>
              </a:lnSpc>
            </a:pPr>
            <a:endParaRPr lang="en-GB" sz="4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768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(22)</a:t>
            </a:r>
            <a:r>
              <a:rPr lang="en-US" sz="4400" dirty="0" smtClean="0"/>
              <a:t/>
            </a:r>
            <a:br>
              <a:rPr lang="en-US" sz="4400" dirty="0" smtClean="0"/>
            </a:br>
            <a:endParaRPr lang="en-US" dirty="0"/>
          </a:p>
        </p:txBody>
      </p:sp>
      <p:sp>
        <p:nvSpPr>
          <p:cNvPr id="3" name="Subtitle 2"/>
          <p:cNvSpPr>
            <a:spLocks noGrp="1"/>
          </p:cNvSpPr>
          <p:nvPr>
            <p:ph type="subTitle" idx="1"/>
          </p:nvPr>
        </p:nvSpPr>
        <p:spPr>
          <a:xfrm>
            <a:off x="0" y="873457"/>
            <a:ext cx="12192000" cy="5984543"/>
          </a:xfrm>
        </p:spPr>
        <p:txBody>
          <a:bodyPr>
            <a:noAutofit/>
          </a:bodyPr>
          <a:lstStyle/>
          <a:p>
            <a:pPr algn="ctr"/>
            <a:r>
              <a:rPr lang="en-GB" sz="4800" b="1" dirty="0" smtClean="0"/>
              <a:t>SOCIAL JUSTICE: According to Deserts </a:t>
            </a:r>
          </a:p>
          <a:p>
            <a:pPr marL="457200" indent="-457200" algn="l">
              <a:lnSpc>
                <a:spcPct val="100000"/>
              </a:lnSpc>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The idea that justice boils down to natural desert has, however, been subject to severe criticism. </a:t>
            </a:r>
          </a:p>
          <a:p>
            <a:pPr marL="457200" indent="-457200" algn="l">
              <a:lnSpc>
                <a:spcPct val="100000"/>
              </a:lnSpc>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There is no room for justice in nature, and to base moral principles upon the workings of nature is simply absurd. factors. </a:t>
            </a:r>
          </a:p>
          <a:p>
            <a:pPr marL="457200" indent="-457200" algn="l">
              <a:lnSpc>
                <a:spcPct val="100000"/>
              </a:lnSpc>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In other words, to suggest that a particular distribution of benefits is ‘natural’ is to imply that it is inevitable and unchallengeable, not that it is morally ‘right.’ </a:t>
            </a:r>
          </a:p>
          <a:p>
            <a:pPr marL="457200" indent="-457200" algn="l">
              <a:lnSpc>
                <a:spcPct val="100000"/>
              </a:lnSpc>
              <a:buFont typeface="Wingdings" panose="05000000000000000000" pitchFamily="2" charset="2"/>
              <a:buChar char="§"/>
            </a:pPr>
            <a:endParaRPr lang="en-GB" sz="3200" b="1" dirty="0" smtClean="0">
              <a:latin typeface="Times New Roman" panose="02020603050405020304" pitchFamily="18" charset="0"/>
              <a:cs typeface="Times New Roman" panose="02020603050405020304" pitchFamily="18" charset="0"/>
            </a:endParaRPr>
          </a:p>
          <a:p>
            <a:pPr algn="just">
              <a:lnSpc>
                <a:spcPct val="100000"/>
              </a:lnSpc>
            </a:pPr>
            <a:endParaRPr lang="en-GB" sz="4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98396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(23)</a:t>
            </a:r>
            <a:r>
              <a:rPr lang="en-US" sz="4400" dirty="0" smtClean="0"/>
              <a:t/>
            </a:r>
            <a:br>
              <a:rPr lang="en-US" sz="4400" dirty="0" smtClean="0"/>
            </a:br>
            <a:endParaRPr lang="en-US" dirty="0"/>
          </a:p>
        </p:txBody>
      </p:sp>
      <p:sp>
        <p:nvSpPr>
          <p:cNvPr id="3" name="Subtitle 2"/>
          <p:cNvSpPr>
            <a:spLocks noGrp="1"/>
          </p:cNvSpPr>
          <p:nvPr>
            <p:ph type="subTitle" idx="1"/>
          </p:nvPr>
        </p:nvSpPr>
        <p:spPr>
          <a:xfrm>
            <a:off x="0" y="873457"/>
            <a:ext cx="12192000" cy="5984543"/>
          </a:xfrm>
        </p:spPr>
        <p:txBody>
          <a:bodyPr>
            <a:noAutofit/>
          </a:bodyPr>
          <a:lstStyle/>
          <a:p>
            <a:pPr algn="ctr"/>
            <a:r>
              <a:rPr lang="en-GB" sz="4800" b="1" dirty="0" smtClean="0"/>
              <a:t>SOCIAL JUSTICE: According to Deserts </a:t>
            </a:r>
          </a:p>
          <a:p>
            <a:pPr marL="457200" indent="-457200" algn="l">
              <a:lnSpc>
                <a:spcPct val="100000"/>
              </a:lnSpc>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Moreover, what in the past may have appeared to be unalterable may no longer be. </a:t>
            </a:r>
          </a:p>
          <a:p>
            <a:pPr marL="457200" indent="-457200" algn="l">
              <a:lnSpc>
                <a:spcPct val="100000"/>
              </a:lnSpc>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Modern technologically advanced societies undoubtedly possess  a greater capacity to tackle problems such as poverty, unemployment and famine, which political thinkers had regarded as ‘natural.’</a:t>
            </a:r>
          </a:p>
          <a:p>
            <a:pPr marL="457200" indent="-457200" algn="l">
              <a:lnSpc>
                <a:spcPct val="100000"/>
              </a:lnSpc>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To portray the prevailing distribution of material resources in terms of ‘natural deserts’ may therefore be no more than an attempt to find justification for ignoring the suffering of fellow human beings.  </a:t>
            </a:r>
          </a:p>
          <a:p>
            <a:pPr marL="457200" indent="-457200" algn="l">
              <a:lnSpc>
                <a:spcPct val="100000"/>
              </a:lnSpc>
              <a:buFont typeface="Wingdings" panose="05000000000000000000" pitchFamily="2" charset="2"/>
              <a:buChar char="§"/>
            </a:pPr>
            <a:endParaRPr lang="en-GB" sz="3200" b="1" dirty="0" smtClean="0">
              <a:latin typeface="Times New Roman" panose="02020603050405020304" pitchFamily="18" charset="0"/>
              <a:cs typeface="Times New Roman" panose="02020603050405020304" pitchFamily="18" charset="0"/>
            </a:endParaRPr>
          </a:p>
          <a:p>
            <a:pPr algn="just">
              <a:lnSpc>
                <a:spcPct val="100000"/>
              </a:lnSpc>
            </a:pPr>
            <a:endParaRPr lang="en-GB" sz="4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92229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(2)</a:t>
            </a:r>
            <a:r>
              <a:rPr lang="en-US" sz="4400" dirty="0" smtClean="0"/>
              <a:t/>
            </a:r>
            <a:br>
              <a:rPr lang="en-US" sz="4400" dirty="0" smtClean="0"/>
            </a:br>
            <a:endParaRPr lang="en-US" dirty="0"/>
          </a:p>
        </p:txBody>
      </p:sp>
      <p:sp>
        <p:nvSpPr>
          <p:cNvPr id="3" name="Subtitle 2"/>
          <p:cNvSpPr>
            <a:spLocks noGrp="1"/>
          </p:cNvSpPr>
          <p:nvPr>
            <p:ph type="subTitle" idx="1"/>
          </p:nvPr>
        </p:nvSpPr>
        <p:spPr>
          <a:xfrm>
            <a:off x="0" y="1011614"/>
            <a:ext cx="12192000" cy="5846386"/>
          </a:xfrm>
        </p:spPr>
        <p:txBody>
          <a:bodyPr>
            <a:noAutofit/>
          </a:bodyPr>
          <a:lstStyle/>
          <a:p>
            <a:pPr algn="ctr"/>
            <a:r>
              <a:rPr lang="en-GB" sz="4800" b="1" dirty="0" smtClean="0"/>
              <a:t>SOCIAL JUSTICE </a:t>
            </a:r>
            <a:endParaRPr lang="en-GB" sz="4800" b="1" dirty="0"/>
          </a:p>
          <a:p>
            <a:pPr marL="457200" indent="-457200" algn="just">
              <a:buFont typeface="Wingdings" panose="05000000000000000000" pitchFamily="2" charset="2"/>
              <a:buChar char="§"/>
            </a:pPr>
            <a:r>
              <a:rPr lang="en-GB" sz="4000" dirty="0" smtClean="0">
                <a:latin typeface="Times New Roman" panose="02020603050405020304" pitchFamily="18" charset="0"/>
                <a:cs typeface="Times New Roman" panose="02020603050405020304" pitchFamily="18" charset="0"/>
              </a:rPr>
              <a:t>Social justice thus stands for a morally defensible distribution of benefits or rewards in society, evaluated in terms of wages, profits, housing, medical care, welfare benefits and so forth. </a:t>
            </a:r>
          </a:p>
          <a:p>
            <a:pPr algn="just"/>
            <a:endParaRPr lang="en-GB" sz="40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n-GB" sz="4000" dirty="0" smtClean="0">
                <a:latin typeface="Times New Roman" panose="02020603050405020304" pitchFamily="18" charset="0"/>
                <a:cs typeface="Times New Roman" panose="02020603050405020304" pitchFamily="18" charset="0"/>
              </a:rPr>
              <a:t>Social justice is therefore about ‘who </a:t>
            </a:r>
            <a:r>
              <a:rPr lang="en-GB" sz="4000" b="1" i="1" u="sng" dirty="0" smtClean="0">
                <a:latin typeface="Times New Roman" panose="02020603050405020304" pitchFamily="18" charset="0"/>
                <a:cs typeface="Times New Roman" panose="02020603050405020304" pitchFamily="18" charset="0"/>
              </a:rPr>
              <a:t>should</a:t>
            </a:r>
            <a:r>
              <a:rPr lang="en-GB" sz="4000" dirty="0" smtClean="0">
                <a:latin typeface="Times New Roman" panose="02020603050405020304" pitchFamily="18" charset="0"/>
                <a:cs typeface="Times New Roman" panose="02020603050405020304" pitchFamily="18" charset="0"/>
              </a:rPr>
              <a:t> get what.’ for e.g., when, if ever, do income differentials become so wide they can be condemned as ‘unjust?’  </a:t>
            </a:r>
            <a:endParaRPr lang="en-GB"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10761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(3)</a:t>
            </a:r>
            <a:r>
              <a:rPr lang="en-US" sz="4400" dirty="0" smtClean="0"/>
              <a:t/>
            </a:r>
            <a:br>
              <a:rPr lang="en-US" sz="4400" dirty="0" smtClean="0"/>
            </a:br>
            <a:endParaRPr lang="en-US" dirty="0"/>
          </a:p>
        </p:txBody>
      </p:sp>
      <p:sp>
        <p:nvSpPr>
          <p:cNvPr id="3" name="Subtitle 2"/>
          <p:cNvSpPr>
            <a:spLocks noGrp="1"/>
          </p:cNvSpPr>
          <p:nvPr>
            <p:ph type="subTitle" idx="1"/>
          </p:nvPr>
        </p:nvSpPr>
        <p:spPr>
          <a:xfrm>
            <a:off x="0" y="1011614"/>
            <a:ext cx="12192000" cy="5846386"/>
          </a:xfrm>
        </p:spPr>
        <p:txBody>
          <a:bodyPr>
            <a:noAutofit/>
          </a:bodyPr>
          <a:lstStyle/>
          <a:p>
            <a:pPr algn="ctr"/>
            <a:r>
              <a:rPr lang="en-GB" sz="4800" b="1" dirty="0" smtClean="0"/>
              <a:t>SOCIAL JUSTICE  &amp; IRD: ?</a:t>
            </a:r>
          </a:p>
          <a:p>
            <a:pPr marL="457200" indent="-457200">
              <a:lnSpc>
                <a:spcPct val="150000"/>
              </a:lnSpc>
              <a:buFont typeface="Wingdings" panose="05000000000000000000" pitchFamily="2" charset="2"/>
              <a:buChar char="§"/>
            </a:pPr>
            <a:r>
              <a:rPr lang="en-GB" sz="4000" dirty="0" smtClean="0">
                <a:latin typeface="Times New Roman" panose="02020603050405020304" pitchFamily="18" charset="0"/>
                <a:cs typeface="Times New Roman" panose="02020603050405020304" pitchFamily="18" charset="0"/>
              </a:rPr>
              <a:t>On an international level, </a:t>
            </a:r>
          </a:p>
          <a:p>
            <a:pPr>
              <a:lnSpc>
                <a:spcPct val="150000"/>
              </a:lnSpc>
            </a:pPr>
            <a:r>
              <a:rPr lang="en-GB" sz="4000" dirty="0" smtClean="0">
                <a:latin typeface="Times New Roman" panose="02020603050405020304" pitchFamily="18" charset="0"/>
                <a:cs typeface="Times New Roman" panose="02020603050405020304" pitchFamily="18" charset="0"/>
              </a:rPr>
              <a:t>are there grounds for arguing that </a:t>
            </a:r>
          </a:p>
          <a:p>
            <a:pPr>
              <a:lnSpc>
                <a:spcPct val="150000"/>
              </a:lnSpc>
            </a:pPr>
            <a:r>
              <a:rPr lang="en-GB" sz="4000" dirty="0" smtClean="0">
                <a:latin typeface="Times New Roman" panose="02020603050405020304" pitchFamily="18" charset="0"/>
                <a:cs typeface="Times New Roman" panose="02020603050405020304" pitchFamily="18" charset="0"/>
              </a:rPr>
              <a:t>the unequal distribution wealth between </a:t>
            </a:r>
          </a:p>
          <a:p>
            <a:pPr>
              <a:lnSpc>
                <a:spcPct val="150000"/>
              </a:lnSpc>
            </a:pPr>
            <a:r>
              <a:rPr lang="en-GB" sz="4000" dirty="0" smtClean="0">
                <a:latin typeface="Times New Roman" panose="02020603050405020304" pitchFamily="18" charset="0"/>
                <a:cs typeface="Times New Roman" panose="02020603050405020304" pitchFamily="18" charset="0"/>
              </a:rPr>
              <a:t>the prosperous and industrialized North and the developing South is ‘immoral’?  </a:t>
            </a:r>
          </a:p>
        </p:txBody>
      </p:sp>
    </p:spTree>
    <p:extLst>
      <p:ext uri="{BB962C8B-B14F-4D97-AF65-F5344CB8AC3E}">
        <p14:creationId xmlns:p14="http://schemas.microsoft.com/office/powerpoint/2010/main" val="30032953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(4)</a:t>
            </a:r>
            <a:r>
              <a:rPr lang="en-US" sz="4400" dirty="0" smtClean="0"/>
              <a:t/>
            </a:r>
            <a:br>
              <a:rPr lang="en-US" sz="4400" dirty="0" smtClean="0"/>
            </a:br>
            <a:endParaRPr lang="en-US" dirty="0"/>
          </a:p>
        </p:txBody>
      </p:sp>
      <p:sp>
        <p:nvSpPr>
          <p:cNvPr id="3" name="Subtitle 2"/>
          <p:cNvSpPr>
            <a:spLocks noGrp="1"/>
          </p:cNvSpPr>
          <p:nvPr>
            <p:ph type="subTitle" idx="1"/>
          </p:nvPr>
        </p:nvSpPr>
        <p:spPr>
          <a:xfrm>
            <a:off x="0" y="1011614"/>
            <a:ext cx="12192000" cy="5846386"/>
          </a:xfrm>
        </p:spPr>
        <p:txBody>
          <a:bodyPr>
            <a:noAutofit/>
          </a:bodyPr>
          <a:lstStyle/>
          <a:p>
            <a:pPr algn="ctr"/>
            <a:r>
              <a:rPr lang="en-GB" sz="4800" b="1" dirty="0" smtClean="0"/>
              <a:t>SOCIAL JUSTICE  </a:t>
            </a:r>
          </a:p>
          <a:p>
            <a:pPr marL="457200" indent="-457200" algn="just">
              <a:lnSpc>
                <a:spcPct val="100000"/>
              </a:lnSpc>
              <a:buFont typeface="Wingdings" panose="05000000000000000000" pitchFamily="2" charset="2"/>
              <a:buChar char="§"/>
            </a:pPr>
            <a:r>
              <a:rPr lang="en-GB" sz="4400" dirty="0" smtClean="0">
                <a:latin typeface="Times New Roman" panose="02020603050405020304" pitchFamily="18" charset="0"/>
                <a:cs typeface="Times New Roman" panose="02020603050405020304" pitchFamily="18" charset="0"/>
              </a:rPr>
              <a:t>In the view of some commentators, however, the very notion of social justice is mistaken.</a:t>
            </a:r>
          </a:p>
          <a:p>
            <a:pPr algn="just">
              <a:lnSpc>
                <a:spcPct val="100000"/>
              </a:lnSpc>
            </a:pPr>
            <a:endParaRPr lang="en-GB" sz="4400" dirty="0" smtClean="0">
              <a:latin typeface="Times New Roman" panose="02020603050405020304" pitchFamily="18" charset="0"/>
              <a:cs typeface="Times New Roman" panose="02020603050405020304" pitchFamily="18" charset="0"/>
            </a:endParaRPr>
          </a:p>
          <a:p>
            <a:pPr marL="457200" indent="-457200" algn="just">
              <a:lnSpc>
                <a:spcPct val="100000"/>
              </a:lnSpc>
              <a:buFont typeface="Wingdings" panose="05000000000000000000" pitchFamily="2" charset="2"/>
              <a:buChar char="§"/>
            </a:pPr>
            <a:r>
              <a:rPr lang="en-GB" sz="4400" dirty="0" smtClean="0">
                <a:latin typeface="Times New Roman" panose="02020603050405020304" pitchFamily="18" charset="0"/>
                <a:cs typeface="Times New Roman" panose="02020603050405020304" pitchFamily="18" charset="0"/>
              </a:rPr>
              <a:t>They argue that the distribution of material benefits has nothing whatsoever to do with moral principles like justice, but can only be evaluated in the light of economic criteria such as efficiency and growth.  </a:t>
            </a:r>
          </a:p>
        </p:txBody>
      </p:sp>
    </p:spTree>
    <p:extLst>
      <p:ext uri="{BB962C8B-B14F-4D97-AF65-F5344CB8AC3E}">
        <p14:creationId xmlns:p14="http://schemas.microsoft.com/office/powerpoint/2010/main" val="32780498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(5)</a:t>
            </a:r>
            <a:r>
              <a:rPr lang="en-US" sz="4400" dirty="0" smtClean="0"/>
              <a:t/>
            </a:r>
            <a:br>
              <a:rPr lang="en-US" sz="4400" dirty="0" smtClean="0"/>
            </a:br>
            <a:endParaRPr lang="en-US" dirty="0"/>
          </a:p>
        </p:txBody>
      </p:sp>
      <p:sp>
        <p:nvSpPr>
          <p:cNvPr id="3" name="Subtitle 2"/>
          <p:cNvSpPr>
            <a:spLocks noGrp="1"/>
          </p:cNvSpPr>
          <p:nvPr>
            <p:ph type="subTitle" idx="1"/>
          </p:nvPr>
        </p:nvSpPr>
        <p:spPr>
          <a:xfrm>
            <a:off x="0" y="1011614"/>
            <a:ext cx="12192000" cy="5846386"/>
          </a:xfrm>
        </p:spPr>
        <p:txBody>
          <a:bodyPr>
            <a:noAutofit/>
          </a:bodyPr>
          <a:lstStyle/>
          <a:p>
            <a:pPr algn="ctr"/>
            <a:r>
              <a:rPr lang="en-GB" sz="4800" b="1" dirty="0" smtClean="0"/>
              <a:t>SOCIAL JUSTICE: Opposition </a:t>
            </a:r>
          </a:p>
          <a:p>
            <a:pPr marL="457200" indent="-457200">
              <a:lnSpc>
                <a:spcPct val="100000"/>
              </a:lnSpc>
              <a:buFont typeface="Wingdings" panose="05000000000000000000" pitchFamily="2" charset="2"/>
              <a:buChar char="§"/>
            </a:pPr>
            <a:r>
              <a:rPr lang="en-GB" sz="4400" dirty="0" smtClean="0">
                <a:latin typeface="Times New Roman" panose="02020603050405020304" pitchFamily="18" charset="0"/>
                <a:cs typeface="Times New Roman" panose="02020603050405020304" pitchFamily="18" charset="0"/>
              </a:rPr>
              <a:t>F.A. Hayek (1899-1992) </a:t>
            </a:r>
            <a:r>
              <a:rPr lang="en-GB" sz="4400" dirty="0" smtClean="0">
                <a:latin typeface="Times New Roman" panose="02020603050405020304" pitchFamily="18" charset="0"/>
                <a:cs typeface="Times New Roman" panose="02020603050405020304" pitchFamily="18" charset="0"/>
              </a:rPr>
              <a:t>-</a:t>
            </a:r>
          </a:p>
          <a:p>
            <a:pPr>
              <a:lnSpc>
                <a:spcPct val="100000"/>
              </a:lnSpc>
            </a:pPr>
            <a:r>
              <a:rPr lang="en-GB" sz="4400" dirty="0" smtClean="0">
                <a:latin typeface="Times New Roman" panose="02020603050405020304" pitchFamily="18" charset="0"/>
                <a:cs typeface="Times New Roman" panose="02020603050405020304" pitchFamily="18" charset="0"/>
              </a:rPr>
              <a:t>[</a:t>
            </a:r>
            <a:r>
              <a:rPr lang="en-GB" sz="4400" i="1" dirty="0" smtClean="0">
                <a:latin typeface="Times New Roman" panose="02020603050405020304" pitchFamily="18" charset="0"/>
                <a:cs typeface="Times New Roman" panose="02020603050405020304" pitchFamily="18" charset="0"/>
              </a:rPr>
              <a:t>advocate of classical liberalism</a:t>
            </a:r>
            <a:r>
              <a:rPr lang="en-GB" sz="4400" dirty="0" smtClean="0">
                <a:latin typeface="Times New Roman" panose="02020603050405020304" pitchFamily="18" charset="0"/>
                <a:cs typeface="Times New Roman" panose="02020603050405020304" pitchFamily="18" charset="0"/>
              </a:rPr>
              <a:t>] had antipathy towards the term can, for example, be explained by his belief that justice can only be evaluated in terms of individual considerations, in which case broader ‘social’ principles are meaningless.  </a:t>
            </a:r>
          </a:p>
        </p:txBody>
      </p:sp>
    </p:spTree>
    <p:extLst>
      <p:ext uri="{BB962C8B-B14F-4D97-AF65-F5344CB8AC3E}">
        <p14:creationId xmlns:p14="http://schemas.microsoft.com/office/powerpoint/2010/main" val="21891645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(6)</a:t>
            </a:r>
            <a:r>
              <a:rPr lang="en-US" sz="4400" dirty="0" smtClean="0"/>
              <a:t/>
            </a:r>
            <a:br>
              <a:rPr lang="en-US" sz="4400" dirty="0" smtClean="0"/>
            </a:br>
            <a:endParaRPr lang="en-US" dirty="0"/>
          </a:p>
        </p:txBody>
      </p:sp>
      <p:sp>
        <p:nvSpPr>
          <p:cNvPr id="3" name="Subtitle 2"/>
          <p:cNvSpPr>
            <a:spLocks noGrp="1"/>
          </p:cNvSpPr>
          <p:nvPr>
            <p:ph type="subTitle" idx="1"/>
          </p:nvPr>
        </p:nvSpPr>
        <p:spPr>
          <a:xfrm>
            <a:off x="0" y="873457"/>
            <a:ext cx="12192000" cy="5984543"/>
          </a:xfrm>
        </p:spPr>
        <p:txBody>
          <a:bodyPr>
            <a:noAutofit/>
          </a:bodyPr>
          <a:lstStyle/>
          <a:p>
            <a:pPr algn="ctr"/>
            <a:r>
              <a:rPr lang="en-GB" sz="4800" b="1" dirty="0" smtClean="0"/>
              <a:t>SOCIAL JUSTICE: Supporters </a:t>
            </a:r>
          </a:p>
          <a:p>
            <a:pPr marL="457200" indent="-457200" algn="just">
              <a:lnSpc>
                <a:spcPct val="100000"/>
              </a:lnSpc>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Most people, nevertheless, are unwilling to reduce material distribution to mere economics, and indeed many would argue that this is perhaps the most important area in which justice must be seen to be done.</a:t>
            </a:r>
          </a:p>
          <a:p>
            <a:pPr marL="457200" indent="-457200" algn="just">
              <a:lnSpc>
                <a:spcPct val="100000"/>
              </a:lnSpc>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The problem, however, political thinkers so seldom agree about what is a just distribution of material rewards. Like justice itself, social justice is an ‘essentially contested’ concept, there being no universally agreed notion of what is socially just.   </a:t>
            </a:r>
          </a:p>
        </p:txBody>
      </p:sp>
    </p:spTree>
    <p:extLst>
      <p:ext uri="{BB962C8B-B14F-4D97-AF65-F5344CB8AC3E}">
        <p14:creationId xmlns:p14="http://schemas.microsoft.com/office/powerpoint/2010/main" val="2381209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(7)</a:t>
            </a:r>
            <a:r>
              <a:rPr lang="en-US" sz="4400" dirty="0" smtClean="0"/>
              <a:t/>
            </a:r>
            <a:br>
              <a:rPr lang="en-US" sz="4400" dirty="0" smtClean="0"/>
            </a:br>
            <a:endParaRPr lang="en-US" dirty="0"/>
          </a:p>
        </p:txBody>
      </p:sp>
      <p:sp>
        <p:nvSpPr>
          <p:cNvPr id="3" name="Subtitle 2"/>
          <p:cNvSpPr>
            <a:spLocks noGrp="1"/>
          </p:cNvSpPr>
          <p:nvPr>
            <p:ph type="subTitle" idx="1"/>
          </p:nvPr>
        </p:nvSpPr>
        <p:spPr>
          <a:xfrm>
            <a:off x="0" y="873457"/>
            <a:ext cx="12192000" cy="5984543"/>
          </a:xfrm>
        </p:spPr>
        <p:txBody>
          <a:bodyPr>
            <a:noAutofit/>
          </a:bodyPr>
          <a:lstStyle/>
          <a:p>
            <a:pPr algn="ctr"/>
            <a:r>
              <a:rPr lang="en-GB" sz="4800" b="1" dirty="0" smtClean="0"/>
              <a:t>SOCIAL JUSTICE: Supporters </a:t>
            </a:r>
          </a:p>
          <a:p>
            <a:pPr marL="457200" indent="-457200" algn="just">
              <a:lnSpc>
                <a:spcPct val="100000"/>
              </a:lnSpc>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In </a:t>
            </a:r>
            <a:r>
              <a:rPr lang="en-GB" sz="3600" b="1" i="1" u="sng" dirty="0" smtClean="0">
                <a:latin typeface="Times New Roman" panose="02020603050405020304" pitchFamily="18" charset="0"/>
                <a:cs typeface="Times New Roman" panose="02020603050405020304" pitchFamily="18" charset="0"/>
              </a:rPr>
              <a:t>Social Justice </a:t>
            </a:r>
            <a:r>
              <a:rPr lang="en-GB" sz="3600" dirty="0" smtClean="0">
                <a:latin typeface="Times New Roman" panose="02020603050405020304" pitchFamily="18" charset="0"/>
                <a:cs typeface="Times New Roman" panose="02020603050405020304" pitchFamily="18" charset="0"/>
              </a:rPr>
              <a:t>(1976) David Miller accepted that the concept is essentially contested and socially relative, but tried to identify a number of contrasting principles of justice.</a:t>
            </a:r>
          </a:p>
          <a:p>
            <a:pPr marL="457200" indent="-457200" algn="just">
              <a:lnSpc>
                <a:spcPct val="100000"/>
              </a:lnSpc>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There are: </a:t>
            </a:r>
          </a:p>
          <a:p>
            <a:pPr marL="571500" indent="-571500" algn="just">
              <a:lnSpc>
                <a:spcPct val="100000"/>
              </a:lnSpc>
              <a:buFont typeface="Wingdings" panose="05000000000000000000" pitchFamily="2" charset="2"/>
              <a:buChar char="ü"/>
            </a:pPr>
            <a:r>
              <a:rPr lang="en-GB" sz="3600" dirty="0" smtClean="0">
                <a:latin typeface="Times New Roman" panose="02020603050405020304" pitchFamily="18" charset="0"/>
                <a:cs typeface="Times New Roman" panose="02020603050405020304" pitchFamily="18" charset="0"/>
              </a:rPr>
              <a:t>‘to each according to his </a:t>
            </a:r>
            <a:r>
              <a:rPr lang="en-GB" sz="3600" b="1" dirty="0" smtClean="0">
                <a:latin typeface="Times New Roman" panose="02020603050405020304" pitchFamily="18" charset="0"/>
                <a:cs typeface="Times New Roman" panose="02020603050405020304" pitchFamily="18" charset="0"/>
              </a:rPr>
              <a:t>needs</a:t>
            </a:r>
            <a:r>
              <a:rPr lang="en-GB" sz="3600" dirty="0" smtClean="0">
                <a:latin typeface="Times New Roman" panose="02020603050405020304" pitchFamily="18" charset="0"/>
                <a:cs typeface="Times New Roman" panose="02020603050405020304" pitchFamily="18" charset="0"/>
              </a:rPr>
              <a:t>,’ </a:t>
            </a:r>
          </a:p>
          <a:p>
            <a:pPr marL="571500" indent="-571500" algn="just">
              <a:lnSpc>
                <a:spcPct val="100000"/>
              </a:lnSpc>
              <a:buFont typeface="Wingdings" panose="05000000000000000000" pitchFamily="2" charset="2"/>
              <a:buChar char="ü"/>
            </a:pPr>
            <a:r>
              <a:rPr lang="en-GB" sz="3600" dirty="0" smtClean="0">
                <a:latin typeface="Times New Roman" panose="02020603050405020304" pitchFamily="18" charset="0"/>
                <a:cs typeface="Times New Roman" panose="02020603050405020304" pitchFamily="18" charset="0"/>
              </a:rPr>
              <a:t>‘to each according to his </a:t>
            </a:r>
            <a:r>
              <a:rPr lang="en-GB" sz="3600" b="1" dirty="0" smtClean="0">
                <a:latin typeface="Times New Roman" panose="02020603050405020304" pitchFamily="18" charset="0"/>
                <a:cs typeface="Times New Roman" panose="02020603050405020304" pitchFamily="18" charset="0"/>
              </a:rPr>
              <a:t>rights</a:t>
            </a:r>
            <a:r>
              <a:rPr lang="en-GB" sz="3600" dirty="0" smtClean="0">
                <a:latin typeface="Times New Roman" panose="02020603050405020304" pitchFamily="18" charset="0"/>
                <a:cs typeface="Times New Roman" panose="02020603050405020304" pitchFamily="18" charset="0"/>
              </a:rPr>
              <a:t>’ and </a:t>
            </a:r>
          </a:p>
          <a:p>
            <a:pPr marL="571500" indent="-571500" algn="just">
              <a:lnSpc>
                <a:spcPct val="100000"/>
              </a:lnSpc>
              <a:buFont typeface="Wingdings" panose="05000000000000000000" pitchFamily="2" charset="2"/>
              <a:buChar char="ü"/>
            </a:pPr>
            <a:r>
              <a:rPr lang="en-GB" sz="3600" dirty="0" smtClean="0">
                <a:latin typeface="Times New Roman" panose="02020603050405020304" pitchFamily="18" charset="0"/>
                <a:cs typeface="Times New Roman" panose="02020603050405020304" pitchFamily="18" charset="0"/>
              </a:rPr>
              <a:t>‘to each according to his </a:t>
            </a:r>
            <a:r>
              <a:rPr lang="en-GB" sz="3600" b="1" dirty="0" smtClean="0">
                <a:latin typeface="Times New Roman" panose="02020603050405020304" pitchFamily="18" charset="0"/>
                <a:cs typeface="Times New Roman" panose="02020603050405020304" pitchFamily="18" charset="0"/>
              </a:rPr>
              <a:t>deserts</a:t>
            </a:r>
            <a:r>
              <a:rPr lang="en-GB" sz="36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779017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(8)</a:t>
            </a:r>
            <a:r>
              <a:rPr lang="en-US" sz="4400" dirty="0" smtClean="0"/>
              <a:t/>
            </a:r>
            <a:br>
              <a:rPr lang="en-US" sz="4400" dirty="0" smtClean="0"/>
            </a:br>
            <a:endParaRPr lang="en-US" dirty="0"/>
          </a:p>
        </p:txBody>
      </p:sp>
      <p:sp>
        <p:nvSpPr>
          <p:cNvPr id="3" name="Subtitle 2"/>
          <p:cNvSpPr>
            <a:spLocks noGrp="1"/>
          </p:cNvSpPr>
          <p:nvPr>
            <p:ph type="subTitle" idx="1"/>
          </p:nvPr>
        </p:nvSpPr>
        <p:spPr>
          <a:xfrm>
            <a:off x="0" y="873457"/>
            <a:ext cx="12192000" cy="5984543"/>
          </a:xfrm>
        </p:spPr>
        <p:txBody>
          <a:bodyPr>
            <a:noAutofit/>
          </a:bodyPr>
          <a:lstStyle/>
          <a:p>
            <a:pPr algn="ctr"/>
            <a:r>
              <a:rPr lang="en-GB" sz="4800" b="1" dirty="0" smtClean="0"/>
              <a:t>SOCIAL JUSTICE: Discussion </a:t>
            </a:r>
          </a:p>
          <a:p>
            <a:pPr marL="457200" indent="-457200">
              <a:lnSpc>
                <a:spcPct val="100000"/>
              </a:lnSpc>
              <a:buFont typeface="Wingdings" panose="05000000000000000000" pitchFamily="2" charset="2"/>
              <a:buChar char="§"/>
            </a:pPr>
            <a:endParaRPr lang="en-GB" sz="4400" dirty="0" smtClean="0">
              <a:latin typeface="Times New Roman" panose="02020603050405020304" pitchFamily="18" charset="0"/>
              <a:cs typeface="Times New Roman" panose="02020603050405020304" pitchFamily="18" charset="0"/>
            </a:endParaRPr>
          </a:p>
          <a:p>
            <a:pPr marL="457200" indent="-457200">
              <a:lnSpc>
                <a:spcPct val="100000"/>
              </a:lnSpc>
              <a:buFont typeface="Wingdings" panose="05000000000000000000" pitchFamily="2" charset="2"/>
              <a:buChar char="§"/>
            </a:pPr>
            <a:r>
              <a:rPr lang="en-GB" sz="4400" b="1" dirty="0" smtClean="0">
                <a:latin typeface="Times New Roman" panose="02020603050405020304" pitchFamily="18" charset="0"/>
                <a:cs typeface="Times New Roman" panose="02020603050405020304" pitchFamily="18" charset="0"/>
              </a:rPr>
              <a:t>Society’s most important goal is:</a:t>
            </a:r>
          </a:p>
          <a:p>
            <a:pPr marL="571500" indent="-571500" algn="just">
              <a:lnSpc>
                <a:spcPct val="100000"/>
              </a:lnSpc>
              <a:buFont typeface="Wingdings" panose="05000000000000000000" pitchFamily="2" charset="2"/>
              <a:buChar char="v"/>
            </a:pPr>
            <a:r>
              <a:rPr lang="en-GB" sz="3600" dirty="0" smtClean="0">
                <a:latin typeface="Times New Roman" panose="02020603050405020304" pitchFamily="18" charset="0"/>
                <a:cs typeface="Times New Roman" panose="02020603050405020304" pitchFamily="18" charset="0"/>
              </a:rPr>
              <a:t> </a:t>
            </a:r>
            <a:r>
              <a:rPr lang="en-GB" sz="4800" dirty="0" smtClean="0">
                <a:latin typeface="Times New Roman" panose="02020603050405020304" pitchFamily="18" charset="0"/>
                <a:cs typeface="Times New Roman" panose="02020603050405020304" pitchFamily="18" charset="0"/>
              </a:rPr>
              <a:t>to provide high-quality, relatively equal conditions for life for everyone, </a:t>
            </a:r>
          </a:p>
          <a:p>
            <a:pPr marL="571500" indent="-571500" algn="just">
              <a:lnSpc>
                <a:spcPct val="100000"/>
              </a:lnSpc>
              <a:buFont typeface="Wingdings" panose="05000000000000000000" pitchFamily="2" charset="2"/>
              <a:buChar char="v"/>
            </a:pPr>
            <a:r>
              <a:rPr lang="en-GB" sz="4800" dirty="0" smtClean="0">
                <a:latin typeface="Times New Roman" panose="02020603050405020304" pitchFamily="18" charset="0"/>
                <a:cs typeface="Times New Roman" panose="02020603050405020304" pitchFamily="18" charset="0"/>
              </a:rPr>
              <a:t>with an active state assisting in the achievement of this goal.</a:t>
            </a:r>
          </a:p>
        </p:txBody>
      </p:sp>
    </p:spTree>
    <p:extLst>
      <p:ext uri="{BB962C8B-B14F-4D97-AF65-F5344CB8AC3E}">
        <p14:creationId xmlns:p14="http://schemas.microsoft.com/office/powerpoint/2010/main" val="3318658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865</TotalTime>
  <Words>1847</Words>
  <Application>Microsoft Office PowerPoint</Application>
  <PresentationFormat>Widescreen</PresentationFormat>
  <Paragraphs>128</Paragraphs>
  <Slides>24</Slides>
  <Notes>0</Notes>
  <HiddenSlides>17</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Arial Black</vt:lpstr>
      <vt:lpstr>Arial Narrow</vt:lpstr>
      <vt:lpstr>Calibri</vt:lpstr>
      <vt:lpstr>Calibri Light</vt:lpstr>
      <vt:lpstr>Courier New</vt:lpstr>
      <vt:lpstr>Times New Roman</vt:lpstr>
      <vt:lpstr>Wingdings</vt:lpstr>
      <vt:lpstr>Office Theme</vt:lpstr>
      <vt:lpstr>TIU Tishk International University IRD Department History of Political Thought II Code: IRD 204</vt:lpstr>
      <vt:lpstr>History of Political Thought II (1) </vt:lpstr>
      <vt:lpstr>History of Political Thought II (2) </vt:lpstr>
      <vt:lpstr>History of Political Thought II (3) </vt:lpstr>
      <vt:lpstr>History of Political Thought II (4) </vt:lpstr>
      <vt:lpstr>History of Political Thought II (5) </vt:lpstr>
      <vt:lpstr>History of Political Thought II (6) </vt:lpstr>
      <vt:lpstr>History of Political Thought II (7) </vt:lpstr>
      <vt:lpstr>History of Political Thought II (8) </vt:lpstr>
      <vt:lpstr>History of Political Thought II (9) </vt:lpstr>
      <vt:lpstr>History of Political Thought II (10) </vt:lpstr>
      <vt:lpstr>History of Political Thought II (11) </vt:lpstr>
      <vt:lpstr>History of Political Thought II (12) </vt:lpstr>
      <vt:lpstr>History of Political Thought II (13) </vt:lpstr>
      <vt:lpstr>History of Political Thought II (14) </vt:lpstr>
      <vt:lpstr>History of Political Thought II (15) </vt:lpstr>
      <vt:lpstr>History of Political Thought II (16) </vt:lpstr>
      <vt:lpstr>History of Political Thought II (17) </vt:lpstr>
      <vt:lpstr>History of Political Thought II (18) </vt:lpstr>
      <vt:lpstr>History of Political Thought II (19) </vt:lpstr>
      <vt:lpstr>History of Political Thought II (20) </vt:lpstr>
      <vt:lpstr>History of Political Thought II (21) </vt:lpstr>
      <vt:lpstr>History of Political Thought II (22) </vt:lpstr>
      <vt:lpstr>History of Political Thought II (23) </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Tishk International University International  Political Economy Code: IRD 306</dc:title>
  <dc:creator>DR.Ahmed Saker 2O14</dc:creator>
  <cp:lastModifiedBy>DR.Ahmed Saker 2O14</cp:lastModifiedBy>
  <cp:revision>129</cp:revision>
  <dcterms:created xsi:type="dcterms:W3CDTF">2019-02-12T15:13:23Z</dcterms:created>
  <dcterms:modified xsi:type="dcterms:W3CDTF">2019-04-17T03:15:18Z</dcterms:modified>
</cp:coreProperties>
</file>