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0" r:id="rId1"/>
  </p:sldMasterIdLst>
  <p:sldIdLst>
    <p:sldId id="256" r:id="rId2"/>
    <p:sldId id="298" r:id="rId3"/>
    <p:sldId id="282" r:id="rId4"/>
    <p:sldId id="301" r:id="rId5"/>
    <p:sldId id="302" r:id="rId6"/>
    <p:sldId id="290" r:id="rId7"/>
    <p:sldId id="304" r:id="rId8"/>
    <p:sldId id="305" r:id="rId9"/>
    <p:sldId id="306" r:id="rId10"/>
    <p:sldId id="307" r:id="rId11"/>
    <p:sldId id="308" r:id="rId12"/>
    <p:sldId id="309" r:id="rId13"/>
    <p:sldId id="310" r:id="rId14"/>
    <p:sldId id="311" r:id="rId15"/>
    <p:sldId id="312" r:id="rId16"/>
    <p:sldId id="313" r:id="rId17"/>
    <p:sldId id="31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5FB1BA8-BF65-4ADB-895F-8AA96830E354}">
          <p14:sldIdLst>
            <p14:sldId id="256"/>
            <p14:sldId id="298"/>
            <p14:sldId id="282"/>
            <p14:sldId id="301"/>
            <p14:sldId id="302"/>
            <p14:sldId id="290"/>
            <p14:sldId id="304"/>
            <p14:sldId id="305"/>
            <p14:sldId id="306"/>
            <p14:sldId id="307"/>
            <p14:sldId id="308"/>
            <p14:sldId id="309"/>
            <p14:sldId id="310"/>
            <p14:sldId id="311"/>
            <p14:sldId id="312"/>
            <p14:sldId id="313"/>
            <p14:sldId id="31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894910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946518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27995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276703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11172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46852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091211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997458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81677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165891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D38B09-1D5E-4394-B371-40212A9C1B67}" type="datetimeFigureOut">
              <a:rPr lang="en-US" smtClean="0"/>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43222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D38B09-1D5E-4394-B371-40212A9C1B67}" type="datetimeFigureOut">
              <a:rPr lang="en-US" smtClean="0"/>
              <a:t>4/17/2019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157986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D38B09-1D5E-4394-B371-40212A9C1B67}" type="datetimeFigureOut">
              <a:rPr lang="en-US" smtClean="0"/>
              <a:t>4/17/2019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650428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38B09-1D5E-4394-B371-40212A9C1B67}" type="datetimeFigureOut">
              <a:rPr lang="en-US" smtClean="0"/>
              <a:t>4/17/2019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538342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402100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281364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D38B09-1D5E-4394-B371-40212A9C1B67}" type="datetimeFigureOut">
              <a:rPr lang="en-US" smtClean="0"/>
              <a:t>4/17/2019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71561156-8800-4E17-97C7-E84D72C58878}" type="slidenum">
              <a:rPr lang="en-US" smtClean="0"/>
              <a:t>‹#›</a:t>
            </a:fld>
            <a:endParaRPr lang="en-US"/>
          </a:p>
        </p:txBody>
      </p:sp>
    </p:spTree>
    <p:extLst>
      <p:ext uri="{BB962C8B-B14F-4D97-AF65-F5344CB8AC3E}">
        <p14:creationId xmlns:p14="http://schemas.microsoft.com/office/powerpoint/2010/main" val="4198190223"/>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 id="2147483896"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466" y="1941228"/>
            <a:ext cx="10763534" cy="1772643"/>
          </a:xfrm>
        </p:spPr>
        <p:txBody>
          <a:bodyPr>
            <a:normAutofit fontScale="90000"/>
          </a:bodyPr>
          <a:lstStyle/>
          <a:p>
            <a:pPr algn="ctr"/>
            <a:r>
              <a:rPr lang="en-US" sz="5300" b="1" dirty="0" smtClean="0">
                <a:latin typeface="Arial Narrow" panose="020B0606020202030204" pitchFamily="34" charset="0"/>
              </a:rPr>
              <a:t>TIU</a:t>
            </a:r>
            <a:r>
              <a:rPr lang="en-US" sz="5300" dirty="0">
                <a:latin typeface="Arial Narrow" panose="020B0606020202030204" pitchFamily="34" charset="0"/>
              </a:rPr>
              <a:t/>
            </a:r>
            <a:br>
              <a:rPr lang="en-US" sz="5300" dirty="0">
                <a:latin typeface="Arial Narrow" panose="020B0606020202030204" pitchFamily="34" charset="0"/>
              </a:rPr>
            </a:br>
            <a:r>
              <a:rPr lang="en-US" sz="5300" dirty="0" err="1" smtClean="0">
                <a:latin typeface="Times New Roman" panose="02020603050405020304" pitchFamily="18" charset="0"/>
                <a:cs typeface="Times New Roman" panose="02020603050405020304" pitchFamily="18" charset="0"/>
              </a:rPr>
              <a:t>Tishk</a:t>
            </a:r>
            <a:r>
              <a:rPr lang="en-US" sz="5300" dirty="0" smtClean="0">
                <a:latin typeface="Times New Roman" panose="02020603050405020304" pitchFamily="18" charset="0"/>
                <a:cs typeface="Times New Roman" panose="02020603050405020304" pitchFamily="18" charset="0"/>
              </a:rPr>
              <a:t> International University</a:t>
            </a:r>
            <a:br>
              <a:rPr lang="en-US" sz="5300" dirty="0" smtClean="0">
                <a:latin typeface="Times New Roman" panose="02020603050405020304" pitchFamily="18" charset="0"/>
                <a:cs typeface="Times New Roman" panose="02020603050405020304" pitchFamily="18" charset="0"/>
              </a:rPr>
            </a:br>
            <a:r>
              <a:rPr lang="en-US" sz="5300" dirty="0" smtClean="0">
                <a:latin typeface="Arial Narrow" panose="020B0606020202030204" pitchFamily="34" charset="0"/>
              </a:rPr>
              <a:t>IRD Department</a:t>
            </a:r>
            <a:r>
              <a:rPr lang="en-US" sz="5300" dirty="0" smtClean="0">
                <a:latin typeface="Arial Narrow" panose="020B0606020202030204" pitchFamily="34" charset="0"/>
              </a:rPr>
              <a:t/>
            </a:r>
            <a:br>
              <a:rPr lang="en-US" sz="5300" dirty="0" smtClean="0">
                <a:latin typeface="Arial Narrow" panose="020B0606020202030204" pitchFamily="34" charset="0"/>
              </a:rPr>
            </a:br>
            <a:r>
              <a:rPr lang="en-US" sz="4400" b="1" dirty="0" smtClean="0">
                <a:latin typeface="Arial Black" panose="020B0A04020102020204" pitchFamily="34" charset="0"/>
              </a:rPr>
              <a:t>History of Political Thought II</a:t>
            </a:r>
            <a:r>
              <a:rPr lang="en-US" sz="4400" dirty="0" smtClean="0"/>
              <a:t/>
            </a:r>
            <a:br>
              <a:rPr lang="en-US" sz="4400" dirty="0" smtClean="0"/>
            </a:br>
            <a:r>
              <a:rPr lang="en-US" dirty="0" smtClean="0"/>
              <a:t>Code: IRD 204</a:t>
            </a:r>
            <a:endParaRPr lang="en-US" dirty="0"/>
          </a:p>
        </p:txBody>
      </p:sp>
      <p:sp>
        <p:nvSpPr>
          <p:cNvPr id="3" name="Subtitle 2"/>
          <p:cNvSpPr>
            <a:spLocks noGrp="1"/>
          </p:cNvSpPr>
          <p:nvPr>
            <p:ph type="subTitle" idx="1"/>
          </p:nvPr>
        </p:nvSpPr>
        <p:spPr>
          <a:xfrm>
            <a:off x="0" y="3713871"/>
            <a:ext cx="12192000" cy="3144129"/>
          </a:xfrm>
        </p:spPr>
        <p:txBody>
          <a:bodyPr>
            <a:noAutofit/>
          </a:bodyPr>
          <a:lstStyle/>
          <a:p>
            <a:pPr algn="ctr"/>
            <a:r>
              <a:rPr lang="en-US" sz="4800" b="1" dirty="0" smtClean="0">
                <a:latin typeface="Times New Roman" panose="02020603050405020304" pitchFamily="18" charset="0"/>
                <a:cs typeface="Times New Roman" panose="02020603050405020304" pitchFamily="18" charset="0"/>
              </a:rPr>
              <a:t>Unit IV: </a:t>
            </a:r>
            <a:r>
              <a:rPr lang="en-US" sz="4800" b="1" dirty="0" smtClean="0">
                <a:latin typeface="Times New Roman" panose="02020603050405020304" pitchFamily="18" charset="0"/>
                <a:cs typeface="Times New Roman" panose="02020603050405020304" pitchFamily="18" charset="0"/>
              </a:rPr>
              <a:t>MORLAITY </a:t>
            </a:r>
          </a:p>
          <a:p>
            <a:pPr algn="ctr"/>
            <a:endParaRPr lang="en-US" sz="3200" b="1" dirty="0" smtClean="0">
              <a:latin typeface="Times New Roman" panose="02020603050405020304" pitchFamily="18" charset="0"/>
              <a:cs typeface="Times New Roman" panose="02020603050405020304" pitchFamily="18" charset="0"/>
            </a:endParaRPr>
          </a:p>
          <a:p>
            <a:pPr algn="ctr"/>
            <a:r>
              <a:rPr lang="en-US" sz="3200" b="1" dirty="0" smtClean="0">
                <a:latin typeface="Times New Roman" panose="02020603050405020304" pitchFamily="18" charset="0"/>
                <a:cs typeface="Times New Roman" panose="02020603050405020304" pitchFamily="18" charset="0"/>
              </a:rPr>
              <a:t> Course Educator: Dr. </a:t>
            </a:r>
            <a:r>
              <a:rPr lang="en-US" sz="3200" b="1" dirty="0" smtClean="0">
                <a:latin typeface="Times New Roman" panose="02020603050405020304" pitchFamily="18" charset="0"/>
                <a:cs typeface="Times New Roman" panose="02020603050405020304" pitchFamily="18" charset="0"/>
              </a:rPr>
              <a:t>Neville D’Cunha</a:t>
            </a:r>
          </a:p>
          <a:p>
            <a:pPr algn="ctr"/>
            <a:r>
              <a:rPr lang="en-US" sz="3200" b="1" dirty="0" smtClean="0">
                <a:latin typeface="Times New Roman" panose="02020603050405020304" pitchFamily="18" charset="0"/>
                <a:cs typeface="Times New Roman" panose="02020603050405020304" pitchFamily="18" charset="0"/>
              </a:rPr>
              <a:t>Associated Professor</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2063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4079631"/>
          </a:xfrm>
        </p:spPr>
        <p:txBody>
          <a:bodyPr>
            <a:normAutofit/>
          </a:bodyPr>
          <a:lstStyle/>
          <a:p>
            <a:pPr algn="ctr"/>
            <a:r>
              <a:rPr lang="en-US" sz="4400" b="1" dirty="0" smtClean="0">
                <a:latin typeface="Arial Black" panose="020B0A04020102020204" pitchFamily="34" charset="0"/>
              </a:rPr>
              <a:t>History of Political Thought II</a:t>
            </a:r>
            <a:r>
              <a:rPr lang="en-US" sz="4400" dirty="0" smtClean="0"/>
              <a:t/>
            </a:r>
            <a:br>
              <a:rPr lang="en-US" sz="4400" dirty="0" smtClean="0"/>
            </a:br>
            <a:r>
              <a:rPr lang="en-GB" sz="4400" b="1" dirty="0" smtClean="0"/>
              <a:t>Normative Morality</a:t>
            </a:r>
            <a:endParaRPr lang="en-GB" sz="4400" b="1" dirty="0"/>
          </a:p>
        </p:txBody>
      </p:sp>
      <p:sp>
        <p:nvSpPr>
          <p:cNvPr id="3" name="Subtitle 2"/>
          <p:cNvSpPr>
            <a:spLocks noGrp="1"/>
          </p:cNvSpPr>
          <p:nvPr>
            <p:ph type="subTitle" idx="1"/>
          </p:nvPr>
        </p:nvSpPr>
        <p:spPr>
          <a:xfrm>
            <a:off x="0" y="1519311"/>
            <a:ext cx="12192000" cy="5338689"/>
          </a:xfrm>
        </p:spPr>
        <p:txBody>
          <a:bodyPr>
            <a:noAutofit/>
          </a:bodyPr>
          <a:lstStyle/>
          <a:p>
            <a:pPr marL="742950" indent="-742950" algn="just">
              <a:buFont typeface="+mj-lt"/>
              <a:buAutoNum type="arabicPeriod"/>
            </a:pPr>
            <a:r>
              <a:rPr lang="en-GB" sz="3600" dirty="0"/>
              <a:t>Both Kant (1785) and Mill (1861) distinguish between duties of </a:t>
            </a:r>
            <a:r>
              <a:rPr lang="en-GB" sz="3600" b="1" dirty="0"/>
              <a:t>perfect obligation </a:t>
            </a:r>
            <a:r>
              <a:rPr lang="en-GB" sz="3600" dirty="0"/>
              <a:t>and duties of </a:t>
            </a:r>
            <a:r>
              <a:rPr lang="en-GB" sz="3600" b="1" dirty="0"/>
              <a:t>imperfect obligation </a:t>
            </a:r>
            <a:r>
              <a:rPr lang="en-GB" sz="3600" dirty="0"/>
              <a:t>and regard not harming as the former kind of duty and helping as the latter kind of duty. </a:t>
            </a:r>
            <a:endParaRPr lang="en-GB" sz="3600" dirty="0" smtClean="0"/>
          </a:p>
          <a:p>
            <a:pPr marL="742950" indent="-742950" algn="just">
              <a:buFont typeface="+mj-lt"/>
              <a:buAutoNum type="arabicPeriod"/>
            </a:pPr>
            <a:r>
              <a:rPr lang="en-GB" sz="3600" dirty="0" smtClean="0"/>
              <a:t>For </a:t>
            </a:r>
            <a:r>
              <a:rPr lang="en-GB" sz="3600" dirty="0" err="1"/>
              <a:t>Gert</a:t>
            </a:r>
            <a:r>
              <a:rPr lang="en-GB" sz="3600" dirty="0"/>
              <a:t> (2005), morality encourages </a:t>
            </a:r>
            <a:r>
              <a:rPr lang="en-GB" sz="3600" b="1" dirty="0"/>
              <a:t>charitable </a:t>
            </a:r>
            <a:r>
              <a:rPr lang="en-GB" sz="3600" dirty="0"/>
              <a:t>action, but does not require it; it is always morally good to be charitable, but it is </a:t>
            </a:r>
            <a:r>
              <a:rPr lang="en-GB" sz="3600" b="1" dirty="0"/>
              <a:t>not immoral </a:t>
            </a:r>
            <a:r>
              <a:rPr lang="en-GB" sz="3600" dirty="0"/>
              <a:t>not to be charitable.</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9321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4079631"/>
          </a:xfrm>
        </p:spPr>
        <p:txBody>
          <a:bodyPr>
            <a:normAutofit/>
          </a:bodyPr>
          <a:lstStyle/>
          <a:p>
            <a:pPr algn="ctr"/>
            <a:r>
              <a:rPr lang="en-US" sz="4400" b="1" dirty="0" smtClean="0">
                <a:latin typeface="Arial Black" panose="020B0A04020102020204" pitchFamily="34" charset="0"/>
              </a:rPr>
              <a:t>History of Political Thought II</a:t>
            </a:r>
            <a:r>
              <a:rPr lang="en-US" sz="4400" dirty="0" smtClean="0"/>
              <a:t/>
            </a:r>
            <a:br>
              <a:rPr lang="en-US" sz="4400" dirty="0" smtClean="0"/>
            </a:br>
            <a:r>
              <a:rPr lang="en-GB" sz="4400" b="1" dirty="0" smtClean="0"/>
              <a:t>Morality: Variations</a:t>
            </a:r>
            <a:endParaRPr lang="en-GB" sz="4400" b="1" dirty="0"/>
          </a:p>
        </p:txBody>
      </p:sp>
      <p:sp>
        <p:nvSpPr>
          <p:cNvPr id="3" name="Subtitle 2"/>
          <p:cNvSpPr>
            <a:spLocks noGrp="1"/>
          </p:cNvSpPr>
          <p:nvPr>
            <p:ph type="subTitle" idx="1"/>
          </p:nvPr>
        </p:nvSpPr>
        <p:spPr>
          <a:xfrm>
            <a:off x="0" y="1519311"/>
            <a:ext cx="12192000" cy="5338689"/>
          </a:xfrm>
        </p:spPr>
        <p:txBody>
          <a:bodyPr>
            <a:noAutofit/>
          </a:bodyPr>
          <a:lstStyle/>
          <a:p>
            <a:pPr marL="742950" indent="-742950" algn="just">
              <a:buFont typeface="+mj-lt"/>
              <a:buAutoNum type="arabicPeriod"/>
            </a:pPr>
            <a:r>
              <a:rPr lang="en-GB" sz="4800" dirty="0" smtClean="0"/>
              <a:t>Morality as </a:t>
            </a:r>
            <a:r>
              <a:rPr lang="en-GB" sz="4800" dirty="0"/>
              <a:t>linked to norms for </a:t>
            </a:r>
            <a:r>
              <a:rPr lang="en-GB" sz="4800" b="1" dirty="0"/>
              <a:t>responses</a:t>
            </a:r>
            <a:r>
              <a:rPr lang="en-GB" sz="4800" dirty="0"/>
              <a:t> to </a:t>
            </a:r>
            <a:r>
              <a:rPr lang="en-GB" sz="4800" dirty="0" smtClean="0"/>
              <a:t>behavior</a:t>
            </a:r>
          </a:p>
          <a:p>
            <a:pPr marL="742950" indent="-742950" algn="just">
              <a:buFont typeface="+mj-lt"/>
              <a:buAutoNum type="arabicPeriod"/>
            </a:pPr>
            <a:r>
              <a:rPr lang="en-GB" sz="4800" dirty="0"/>
              <a:t>Morality as linked to </a:t>
            </a:r>
            <a:r>
              <a:rPr lang="en-GB" sz="4800" b="1" dirty="0"/>
              <a:t>advocacy</a:t>
            </a:r>
            <a:r>
              <a:rPr lang="en-GB" sz="4800" dirty="0"/>
              <a:t> of a code</a:t>
            </a:r>
          </a:p>
          <a:p>
            <a:pPr marL="742950" indent="-742950" algn="just">
              <a:buFont typeface="+mj-lt"/>
              <a:buAutoNum type="arabicPeriod"/>
            </a:pPr>
            <a:r>
              <a:rPr lang="en-GB" sz="4800" dirty="0"/>
              <a:t>Morality as linked to </a:t>
            </a:r>
            <a:r>
              <a:rPr lang="en-GB" sz="4800" b="1" dirty="0"/>
              <a:t>acceptance</a:t>
            </a:r>
            <a:r>
              <a:rPr lang="en-GB" sz="4800" dirty="0"/>
              <a:t> of a code</a:t>
            </a:r>
          </a:p>
          <a:p>
            <a:pPr marL="742950" indent="-742950" algn="just">
              <a:buFont typeface="+mj-lt"/>
              <a:buAutoNum type="arabicPeriod"/>
            </a:pPr>
            <a:r>
              <a:rPr lang="en-GB" sz="4400" dirty="0"/>
              <a:t>Morality as linked to </a:t>
            </a:r>
            <a:r>
              <a:rPr lang="en-GB" sz="4400" b="1" dirty="0"/>
              <a:t>justification</a:t>
            </a:r>
            <a:r>
              <a:rPr lang="en-GB" sz="4400" dirty="0"/>
              <a:t> to ot</a:t>
            </a:r>
            <a:r>
              <a:rPr lang="en-GB" sz="4000" dirty="0"/>
              <a:t>hers</a:t>
            </a:r>
          </a:p>
          <a:p>
            <a:pPr marL="742950" indent="-742950" algn="just">
              <a:buFont typeface="+mj-lt"/>
              <a:buAutoNum type="arabicPeriod"/>
            </a:pPr>
            <a:endParaRPr lang="en-GB" sz="3600" dirty="0"/>
          </a:p>
        </p:txBody>
      </p:sp>
    </p:spTree>
    <p:extLst>
      <p:ext uri="{BB962C8B-B14F-4D97-AF65-F5344CB8AC3E}">
        <p14:creationId xmlns:p14="http://schemas.microsoft.com/office/powerpoint/2010/main" val="4143393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091916" cy="1856096"/>
          </a:xfrm>
        </p:spPr>
        <p:txBody>
          <a:bodyPr>
            <a:normAutofit fontScale="90000"/>
          </a:bodyPr>
          <a:lstStyle/>
          <a:p>
            <a:pPr algn="ctr"/>
            <a:r>
              <a:rPr lang="en-US" sz="4000" b="1" dirty="0" smtClean="0">
                <a:latin typeface="Arial Black" panose="020B0A04020102020204" pitchFamily="34" charset="0"/>
              </a:rPr>
              <a:t>History of Political Thought II</a:t>
            </a:r>
            <a:r>
              <a:rPr lang="en-US" sz="4000" dirty="0" smtClean="0"/>
              <a:t/>
            </a:r>
            <a:br>
              <a:rPr lang="en-US" sz="4000" dirty="0" smtClean="0"/>
            </a:br>
            <a:r>
              <a:rPr lang="en-GB" sz="4000" b="1" dirty="0" smtClean="0"/>
              <a:t>Morality </a:t>
            </a:r>
            <a:r>
              <a:rPr lang="en-GB" sz="4000" b="1" dirty="0"/>
              <a:t>as linked to norms for responses to behavior</a:t>
            </a:r>
            <a:r>
              <a:rPr lang="en-GB" sz="4400" dirty="0"/>
              <a:t/>
            </a:r>
            <a:br>
              <a:rPr lang="en-GB" sz="4400" dirty="0"/>
            </a:br>
            <a:endParaRPr lang="en-GB" sz="4400" b="1" dirty="0"/>
          </a:p>
        </p:txBody>
      </p:sp>
      <p:sp>
        <p:nvSpPr>
          <p:cNvPr id="3" name="Subtitle 2"/>
          <p:cNvSpPr>
            <a:spLocks noGrp="1"/>
          </p:cNvSpPr>
          <p:nvPr>
            <p:ph type="subTitle" idx="1"/>
          </p:nvPr>
        </p:nvSpPr>
        <p:spPr>
          <a:xfrm>
            <a:off x="0" y="1519311"/>
            <a:ext cx="12192000" cy="5338689"/>
          </a:xfrm>
        </p:spPr>
        <p:txBody>
          <a:bodyPr>
            <a:noAutofit/>
          </a:bodyPr>
          <a:lstStyle/>
          <a:p>
            <a:pPr marL="742950" indent="-742950" algn="l">
              <a:buFont typeface="+mj-lt"/>
              <a:buAutoNum type="arabicPeriod"/>
            </a:pPr>
            <a:r>
              <a:rPr lang="en-GB" sz="4400" dirty="0" err="1"/>
              <a:t>Skorupksi</a:t>
            </a:r>
            <a:r>
              <a:rPr lang="en-GB" sz="4400" dirty="0"/>
              <a:t> (1993), following Mill (1861), advocates a definition of morality along these lines, though he then understands punishment primarily in terms of </a:t>
            </a:r>
            <a:r>
              <a:rPr lang="en-GB" sz="4400" b="1" dirty="0"/>
              <a:t>blame</a:t>
            </a:r>
            <a:r>
              <a:rPr lang="en-GB" sz="4400" dirty="0"/>
              <a:t>, and understands blame as very closely linked to </a:t>
            </a:r>
            <a:r>
              <a:rPr lang="en-GB" sz="4400" b="1" dirty="0"/>
              <a:t>emotion</a:t>
            </a:r>
            <a:r>
              <a:rPr lang="en-GB" sz="4400" dirty="0"/>
              <a:t>—indeed, merely having the emotion can count as </a:t>
            </a:r>
            <a:r>
              <a:rPr lang="en-GB" sz="4400" dirty="0" smtClean="0"/>
              <a:t>blaming.</a:t>
            </a:r>
            <a:endParaRPr lang="en-GB" sz="3600" dirty="0"/>
          </a:p>
          <a:p>
            <a:pPr marL="742950" indent="-742950" algn="just">
              <a:buFont typeface="+mj-lt"/>
              <a:buAutoNum type="arabicPeriod"/>
            </a:pPr>
            <a:endParaRPr lang="en-GB" sz="3600" dirty="0"/>
          </a:p>
        </p:txBody>
      </p:sp>
    </p:spTree>
    <p:extLst>
      <p:ext uri="{BB962C8B-B14F-4D97-AF65-F5344CB8AC3E}">
        <p14:creationId xmlns:p14="http://schemas.microsoft.com/office/powerpoint/2010/main" val="952448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091916" cy="1856096"/>
          </a:xfrm>
        </p:spPr>
        <p:txBody>
          <a:bodyPr>
            <a:normAutofit fontScale="90000"/>
          </a:bodyPr>
          <a:lstStyle/>
          <a:p>
            <a:pPr algn="ctr"/>
            <a:r>
              <a:rPr lang="en-US" sz="4000" b="1" dirty="0" smtClean="0">
                <a:latin typeface="Arial Black" panose="020B0A04020102020204" pitchFamily="34" charset="0"/>
              </a:rPr>
              <a:t>History of Political Thought II</a:t>
            </a:r>
            <a:r>
              <a:rPr lang="en-US" sz="4000" dirty="0" smtClean="0"/>
              <a:t/>
            </a:r>
            <a:br>
              <a:rPr lang="en-US" sz="4000" dirty="0" smtClean="0"/>
            </a:br>
            <a:r>
              <a:rPr lang="en-GB" sz="4000" b="1" dirty="0" smtClean="0"/>
              <a:t>Morality </a:t>
            </a:r>
            <a:r>
              <a:rPr lang="en-GB" sz="4000" b="1" dirty="0"/>
              <a:t>as linked to norms for responses to behavior</a:t>
            </a:r>
            <a:r>
              <a:rPr lang="en-GB" sz="4400" dirty="0"/>
              <a:t/>
            </a:r>
            <a:br>
              <a:rPr lang="en-GB" sz="4400" dirty="0"/>
            </a:br>
            <a:endParaRPr lang="en-GB" sz="4400" b="1" dirty="0"/>
          </a:p>
        </p:txBody>
      </p:sp>
      <p:sp>
        <p:nvSpPr>
          <p:cNvPr id="3" name="Subtitle 2"/>
          <p:cNvSpPr>
            <a:spLocks noGrp="1"/>
          </p:cNvSpPr>
          <p:nvPr>
            <p:ph type="subTitle" idx="1"/>
          </p:nvPr>
        </p:nvSpPr>
        <p:spPr>
          <a:xfrm>
            <a:off x="0" y="1187355"/>
            <a:ext cx="12192000" cy="5670645"/>
          </a:xfrm>
        </p:spPr>
        <p:txBody>
          <a:bodyPr>
            <a:noAutofit/>
          </a:bodyPr>
          <a:lstStyle/>
          <a:p>
            <a:pPr algn="l"/>
            <a:r>
              <a:rPr lang="en-GB" sz="4400" dirty="0" smtClean="0"/>
              <a:t>2. </a:t>
            </a:r>
            <a:r>
              <a:rPr lang="en-GB" sz="3200" dirty="0" smtClean="0"/>
              <a:t>For </a:t>
            </a:r>
            <a:r>
              <a:rPr lang="en-GB" sz="3200" dirty="0"/>
              <a:t>it may be, as </a:t>
            </a:r>
            <a:r>
              <a:rPr lang="en-GB" sz="3200" dirty="0" err="1"/>
              <a:t>Skorupski</a:t>
            </a:r>
            <a:r>
              <a:rPr lang="en-GB" sz="3200" dirty="0"/>
              <a:t> emphasizes, that we need to </a:t>
            </a:r>
            <a:r>
              <a:rPr lang="en-GB" sz="3200" b="1" dirty="0"/>
              <a:t>understand guilt and anger, and praise and blame</a:t>
            </a:r>
            <a:r>
              <a:rPr lang="en-GB" sz="3200" dirty="0"/>
              <a:t>, in terms of moral concepts. </a:t>
            </a:r>
            <a:endParaRPr lang="en-GB" sz="3200" dirty="0" smtClean="0"/>
          </a:p>
          <a:p>
            <a:pPr marL="457200" indent="-457200" algn="l">
              <a:buFont typeface="Arial" panose="020B0604020202020204" pitchFamily="34" charset="0"/>
              <a:buChar char="•"/>
            </a:pPr>
            <a:r>
              <a:rPr lang="en-GB" sz="2800" i="1" dirty="0" smtClean="0"/>
              <a:t>This </a:t>
            </a:r>
            <a:r>
              <a:rPr lang="en-GB" sz="2800" i="1" dirty="0"/>
              <a:t>worry about direction of explanation seems less pressing for the notions of </a:t>
            </a:r>
            <a:r>
              <a:rPr lang="en-GB" sz="2800" b="1" i="1" dirty="0"/>
              <a:t>reward and punishment</a:t>
            </a:r>
            <a:r>
              <a:rPr lang="en-GB" sz="2800" i="1" dirty="0"/>
              <a:t>. These responses to behavior, at least in themselves, might simply be understood in terms of the meting out of benefits and harms. </a:t>
            </a:r>
            <a:endParaRPr lang="en-GB" sz="2800" i="1" dirty="0" smtClean="0"/>
          </a:p>
          <a:p>
            <a:pPr marL="457200" indent="-457200" algn="just">
              <a:buFont typeface="Arial" panose="020B0604020202020204" pitchFamily="34" charset="0"/>
              <a:buChar char="•"/>
            </a:pPr>
            <a:r>
              <a:rPr lang="en-GB" sz="3200" dirty="0" smtClean="0"/>
              <a:t>Of </a:t>
            </a:r>
            <a:r>
              <a:rPr lang="en-GB" sz="3200" dirty="0"/>
              <a:t>course they will only </a:t>
            </a:r>
            <a:r>
              <a:rPr lang="en-GB" sz="3200" i="1" dirty="0"/>
              <a:t>count as </a:t>
            </a:r>
            <a:r>
              <a:rPr lang="en-GB" sz="3200" b="1" i="1" dirty="0"/>
              <a:t>reward and punishment</a:t>
            </a:r>
            <a:r>
              <a:rPr lang="en-GB" sz="3200" b="1" dirty="0"/>
              <a:t> </a:t>
            </a:r>
            <a:r>
              <a:rPr lang="en-GB" sz="3200" dirty="0"/>
              <a:t>when they are linked to someone’s having followed or violated a rule that all rational people would want to see enforced by such responses.</a:t>
            </a:r>
          </a:p>
        </p:txBody>
      </p:sp>
    </p:spTree>
    <p:extLst>
      <p:ext uri="{BB962C8B-B14F-4D97-AF65-F5344CB8AC3E}">
        <p14:creationId xmlns:p14="http://schemas.microsoft.com/office/powerpoint/2010/main" val="2306407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2456597"/>
          </a:xfrm>
        </p:spPr>
        <p:txBody>
          <a:bodyPr>
            <a:normAutofit fontScale="90000"/>
          </a:bodyPr>
          <a:lstStyle/>
          <a:p>
            <a:pPr algn="ctr"/>
            <a:r>
              <a:rPr lang="en-US" sz="4000" b="1" dirty="0" smtClean="0">
                <a:latin typeface="Arial Black" panose="020B0A04020102020204" pitchFamily="34" charset="0"/>
              </a:rPr>
              <a:t>History of Political Thought II</a:t>
            </a:r>
            <a:r>
              <a:rPr lang="en-US" sz="4000" dirty="0" smtClean="0"/>
              <a:t/>
            </a:r>
            <a:br>
              <a:rPr lang="en-US" sz="4000" dirty="0" smtClean="0"/>
            </a:br>
            <a:r>
              <a:rPr lang="en-GB" sz="4000" b="1" dirty="0"/>
              <a:t>Morality as linked to advocacy of a code</a:t>
            </a:r>
            <a:br>
              <a:rPr lang="en-GB" sz="4000" b="1" dirty="0"/>
            </a:br>
            <a:r>
              <a:rPr lang="en-GB" sz="4400" b="1" dirty="0"/>
              <a:t/>
            </a:r>
            <a:br>
              <a:rPr lang="en-GB" sz="4400" b="1" dirty="0"/>
            </a:br>
            <a:endParaRPr lang="en-GB" sz="4400" b="1" dirty="0"/>
          </a:p>
        </p:txBody>
      </p:sp>
      <p:sp>
        <p:nvSpPr>
          <p:cNvPr id="3" name="Subtitle 2"/>
          <p:cNvSpPr>
            <a:spLocks noGrp="1"/>
          </p:cNvSpPr>
          <p:nvPr>
            <p:ph type="subTitle" idx="1"/>
          </p:nvPr>
        </p:nvSpPr>
        <p:spPr>
          <a:xfrm>
            <a:off x="0" y="1187355"/>
            <a:ext cx="12192000" cy="5670645"/>
          </a:xfrm>
        </p:spPr>
        <p:txBody>
          <a:bodyPr>
            <a:noAutofit/>
          </a:bodyPr>
          <a:lstStyle/>
          <a:p>
            <a:pPr marL="514350" indent="-514350" algn="l">
              <a:buFont typeface="+mj-lt"/>
              <a:buAutoNum type="arabicPeriod"/>
            </a:pPr>
            <a:r>
              <a:rPr lang="en-GB" sz="3600" dirty="0"/>
              <a:t>Bernard </a:t>
            </a:r>
            <a:r>
              <a:rPr lang="en-GB" sz="3600" dirty="0" err="1"/>
              <a:t>Gert’s</a:t>
            </a:r>
            <a:r>
              <a:rPr lang="en-GB" sz="3600" dirty="0"/>
              <a:t> (2005) moral view </a:t>
            </a:r>
            <a:r>
              <a:rPr lang="en-GB" sz="3600" dirty="0" smtClean="0"/>
              <a:t>operates </a:t>
            </a:r>
            <a:r>
              <a:rPr lang="en-GB" sz="3600" dirty="0"/>
              <a:t>with a definition of morality that understands </a:t>
            </a:r>
            <a:r>
              <a:rPr lang="en-GB" sz="3600" b="1" dirty="0"/>
              <a:t>endorsement </a:t>
            </a:r>
            <a:r>
              <a:rPr lang="en-GB" sz="3600" dirty="0"/>
              <a:t>as advocacy, in the sense of putting forward as a guide for all rational agents. </a:t>
            </a:r>
            <a:endParaRPr lang="en-GB" sz="3600" dirty="0" smtClean="0"/>
          </a:p>
          <a:p>
            <a:pPr marL="514350" indent="-514350" algn="l">
              <a:buFont typeface="+mj-lt"/>
              <a:buAutoNum type="arabicPeriod"/>
            </a:pPr>
            <a:r>
              <a:rPr lang="en-GB" sz="3600" dirty="0" err="1" smtClean="0"/>
              <a:t>Gert’s</a:t>
            </a:r>
            <a:r>
              <a:rPr lang="en-GB" sz="3600" dirty="0" smtClean="0"/>
              <a:t> </a:t>
            </a:r>
            <a:r>
              <a:rPr lang="en-GB" sz="3600" dirty="0"/>
              <a:t>way of filling in the schema for a definition of “morality” makes use of a normative sense of “rationality”: one according to which no moral agent would ever advise anyone for whom he was concerned, including himself, </a:t>
            </a:r>
            <a:r>
              <a:rPr lang="en-GB" sz="3600" b="1" dirty="0"/>
              <a:t>to act irrationally</a:t>
            </a:r>
            <a:r>
              <a:rPr lang="en-GB" sz="3600" dirty="0"/>
              <a:t>. </a:t>
            </a:r>
          </a:p>
        </p:txBody>
      </p:sp>
    </p:spTree>
    <p:extLst>
      <p:ext uri="{BB962C8B-B14F-4D97-AF65-F5344CB8AC3E}">
        <p14:creationId xmlns:p14="http://schemas.microsoft.com/office/powerpoint/2010/main" val="42147144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2456597"/>
          </a:xfrm>
        </p:spPr>
        <p:txBody>
          <a:bodyPr>
            <a:normAutofit fontScale="90000"/>
          </a:bodyPr>
          <a:lstStyle/>
          <a:p>
            <a:pPr algn="ctr"/>
            <a:r>
              <a:rPr lang="en-US" sz="4000" b="1" dirty="0" smtClean="0">
                <a:latin typeface="Arial Black" panose="020B0A04020102020204" pitchFamily="34" charset="0"/>
              </a:rPr>
              <a:t>History of Political Thought II</a:t>
            </a:r>
            <a:r>
              <a:rPr lang="en-US" sz="4000" dirty="0" smtClean="0"/>
              <a:t/>
            </a:r>
            <a:br>
              <a:rPr lang="en-US" sz="4000" dirty="0" smtClean="0"/>
            </a:br>
            <a:r>
              <a:rPr lang="en-GB" sz="4000" b="1" dirty="0"/>
              <a:t>Morality as linked to advocacy of a code</a:t>
            </a:r>
            <a:br>
              <a:rPr lang="en-GB" sz="4000" b="1" dirty="0"/>
            </a:br>
            <a:r>
              <a:rPr lang="en-GB" sz="4400" b="1" dirty="0"/>
              <a:t/>
            </a:r>
            <a:br>
              <a:rPr lang="en-GB" sz="4400" b="1" dirty="0"/>
            </a:br>
            <a:endParaRPr lang="en-GB" sz="4400" b="1" dirty="0"/>
          </a:p>
        </p:txBody>
      </p:sp>
      <p:sp>
        <p:nvSpPr>
          <p:cNvPr id="3" name="Subtitle 2"/>
          <p:cNvSpPr>
            <a:spLocks noGrp="1"/>
          </p:cNvSpPr>
          <p:nvPr>
            <p:ph type="subTitle" idx="1"/>
          </p:nvPr>
        </p:nvSpPr>
        <p:spPr>
          <a:xfrm>
            <a:off x="0" y="1187355"/>
            <a:ext cx="12192000" cy="5670645"/>
          </a:xfrm>
        </p:spPr>
        <p:txBody>
          <a:bodyPr>
            <a:noAutofit/>
          </a:bodyPr>
          <a:lstStyle/>
          <a:p>
            <a:pPr algn="ctr"/>
            <a:r>
              <a:rPr lang="en-GB" sz="3600" dirty="0" smtClean="0"/>
              <a:t>3. </a:t>
            </a:r>
            <a:r>
              <a:rPr lang="en-GB" sz="3600" dirty="0" err="1" smtClean="0"/>
              <a:t>Gert</a:t>
            </a:r>
            <a:r>
              <a:rPr lang="en-GB" sz="3600" dirty="0" smtClean="0"/>
              <a:t> </a:t>
            </a:r>
            <a:r>
              <a:rPr lang="en-GB" sz="3600" dirty="0"/>
              <a:t>offers the following explicit definition of morality: Morality is an informal public system applying to all rational persons, governing behavior that affects others, and has the lessening of evil or harm as its goal. </a:t>
            </a:r>
            <a:endParaRPr lang="en-GB" sz="3600" dirty="0" smtClean="0"/>
          </a:p>
          <a:p>
            <a:pPr algn="ctr"/>
            <a:r>
              <a:rPr lang="en-GB" sz="3600" dirty="0" smtClean="0"/>
              <a:t> </a:t>
            </a:r>
          </a:p>
          <a:p>
            <a:pPr algn="ctr"/>
            <a:r>
              <a:rPr lang="en-GB" sz="3600" dirty="0" smtClean="0"/>
              <a:t>4. But </a:t>
            </a:r>
            <a:r>
              <a:rPr lang="en-GB" sz="3600" dirty="0" err="1"/>
              <a:t>Gert</a:t>
            </a:r>
            <a:r>
              <a:rPr lang="en-GB" sz="3600" dirty="0"/>
              <a:t> argues that this </a:t>
            </a:r>
            <a:r>
              <a:rPr lang="en-GB" sz="3600" dirty="0" smtClean="0"/>
              <a:t>definition—as </a:t>
            </a:r>
            <a:r>
              <a:rPr lang="en-GB" sz="3600" dirty="0"/>
              <a:t>he interprets it—results in morality being a </a:t>
            </a:r>
            <a:r>
              <a:rPr lang="en-GB" sz="3600" b="1" dirty="0"/>
              <a:t>universal guide to behavior </a:t>
            </a:r>
            <a:r>
              <a:rPr lang="en-GB" sz="3600" dirty="0"/>
              <a:t>that all rational persons would put forward for governing the behavior of all moral agents.</a:t>
            </a:r>
          </a:p>
        </p:txBody>
      </p:sp>
    </p:spTree>
    <p:extLst>
      <p:ext uri="{BB962C8B-B14F-4D97-AF65-F5344CB8AC3E}">
        <p14:creationId xmlns:p14="http://schemas.microsoft.com/office/powerpoint/2010/main" val="33712028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1937982"/>
          </a:xfrm>
        </p:spPr>
        <p:txBody>
          <a:bodyPr>
            <a:normAutofit fontScale="90000"/>
          </a:bodyPr>
          <a:lstStyle/>
          <a:p>
            <a:pPr algn="ctr"/>
            <a:r>
              <a:rPr lang="en-US" sz="4000" b="1" dirty="0" smtClean="0">
                <a:latin typeface="Arial Black" panose="020B0A04020102020204" pitchFamily="34" charset="0"/>
              </a:rPr>
              <a:t>History of Political Thought II</a:t>
            </a:r>
            <a:r>
              <a:rPr lang="en-US" sz="4000" dirty="0" smtClean="0"/>
              <a:t/>
            </a:r>
            <a:br>
              <a:rPr lang="en-US" sz="4000" dirty="0" smtClean="0"/>
            </a:br>
            <a:r>
              <a:rPr lang="en-GB" sz="4000" b="1" dirty="0"/>
              <a:t>Morality as linked to acceptance of a code</a:t>
            </a:r>
            <a:r>
              <a:rPr lang="en-GB" sz="4000" dirty="0"/>
              <a:t/>
            </a:r>
            <a:br>
              <a:rPr lang="en-GB" sz="4000" dirty="0"/>
            </a:br>
            <a:endParaRPr lang="en-GB" sz="4400" b="1" dirty="0"/>
          </a:p>
        </p:txBody>
      </p:sp>
      <p:sp>
        <p:nvSpPr>
          <p:cNvPr id="3" name="Subtitle 2"/>
          <p:cNvSpPr>
            <a:spLocks noGrp="1"/>
          </p:cNvSpPr>
          <p:nvPr>
            <p:ph type="subTitle" idx="1"/>
          </p:nvPr>
        </p:nvSpPr>
        <p:spPr>
          <a:xfrm>
            <a:off x="0" y="1187355"/>
            <a:ext cx="12192000" cy="5670645"/>
          </a:xfrm>
        </p:spPr>
        <p:txBody>
          <a:bodyPr>
            <a:noAutofit/>
          </a:bodyPr>
          <a:lstStyle/>
          <a:p>
            <a:pPr marL="742950" indent="-742950" algn="just">
              <a:buFont typeface="+mj-lt"/>
              <a:buAutoNum type="arabicPeriod"/>
            </a:pPr>
            <a:r>
              <a:rPr lang="en-GB" sz="3200" dirty="0"/>
              <a:t>Another way of understanding the notion of endorsement is as </a:t>
            </a:r>
            <a:r>
              <a:rPr lang="en-GB" sz="3200" b="1" dirty="0"/>
              <a:t>acceptance</a:t>
            </a:r>
            <a:r>
              <a:rPr lang="en-GB" sz="3200" dirty="0"/>
              <a:t>. Unlike advocating a code, </a:t>
            </a:r>
            <a:r>
              <a:rPr lang="en-GB" sz="3200" b="1" dirty="0"/>
              <a:t>accepting a code is a first-personal matter</a:t>
            </a:r>
            <a:r>
              <a:rPr lang="en-GB" sz="3200" dirty="0"/>
              <a:t>. It might include intending to conform one’s own behavior to that code, feeling guilty when one does not, and so on. </a:t>
            </a:r>
            <a:endParaRPr lang="en-GB" sz="3200" dirty="0" smtClean="0"/>
          </a:p>
          <a:p>
            <a:pPr marL="742950" indent="-742950" algn="just">
              <a:buFont typeface="+mj-lt"/>
              <a:buAutoNum type="arabicPeriod"/>
            </a:pPr>
            <a:r>
              <a:rPr lang="en-GB" sz="3200" dirty="0" smtClean="0"/>
              <a:t>One </a:t>
            </a:r>
            <a:r>
              <a:rPr lang="en-GB" sz="3200" dirty="0"/>
              <a:t>cannot hypocritically accept a code. Indeed, hypocrisy is simply a matter of advocating a code one does not accept. So this notion of endorsement is available to someone who is trying to provide a definition of morality in the descriptive sense, even when considering a </a:t>
            </a:r>
            <a:r>
              <a:rPr lang="en-GB" sz="3200" b="1" dirty="0"/>
              <a:t>single person’s morality</a:t>
            </a:r>
            <a:r>
              <a:rPr lang="en-GB" sz="3200" dirty="0"/>
              <a:t>.</a:t>
            </a:r>
          </a:p>
        </p:txBody>
      </p:sp>
    </p:spTree>
    <p:extLst>
      <p:ext uri="{BB962C8B-B14F-4D97-AF65-F5344CB8AC3E}">
        <p14:creationId xmlns:p14="http://schemas.microsoft.com/office/powerpoint/2010/main" val="15625379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1282889"/>
          </a:xfrm>
        </p:spPr>
        <p:txBody>
          <a:bodyPr>
            <a:normAutofit fontScale="90000"/>
          </a:bodyPr>
          <a:lstStyle/>
          <a:p>
            <a:pPr algn="ctr"/>
            <a:r>
              <a:rPr lang="en-US" sz="4000" b="1" dirty="0" smtClean="0">
                <a:latin typeface="Arial Black" panose="020B0A04020102020204" pitchFamily="34" charset="0"/>
              </a:rPr>
              <a:t>History of Political Thought II</a:t>
            </a:r>
            <a:r>
              <a:rPr lang="en-US" sz="4000" dirty="0" smtClean="0"/>
              <a:t/>
            </a:r>
            <a:br>
              <a:rPr lang="en-US" sz="4000" dirty="0" smtClean="0"/>
            </a:br>
            <a:r>
              <a:rPr lang="en-GB" sz="4000" b="1" dirty="0"/>
              <a:t>Morality as linked to justification to others</a:t>
            </a:r>
          </a:p>
        </p:txBody>
      </p:sp>
      <p:sp>
        <p:nvSpPr>
          <p:cNvPr id="3" name="Subtitle 2"/>
          <p:cNvSpPr>
            <a:spLocks noGrp="1"/>
          </p:cNvSpPr>
          <p:nvPr>
            <p:ph type="subTitle" idx="1"/>
          </p:nvPr>
        </p:nvSpPr>
        <p:spPr>
          <a:xfrm>
            <a:off x="0" y="1187355"/>
            <a:ext cx="12192000" cy="5670645"/>
          </a:xfrm>
        </p:spPr>
        <p:txBody>
          <a:bodyPr>
            <a:noAutofit/>
          </a:bodyPr>
          <a:lstStyle/>
          <a:p>
            <a:pPr marL="742950" indent="-742950" algn="ctr">
              <a:buFont typeface="+mj-lt"/>
              <a:buAutoNum type="arabicPeriod"/>
            </a:pPr>
            <a:r>
              <a:rPr lang="en-GB" sz="3200" dirty="0"/>
              <a:t>Both </a:t>
            </a:r>
            <a:r>
              <a:rPr lang="en-GB" sz="3200" dirty="0" smtClean="0"/>
              <a:t>Scanlon’s (1998) </a:t>
            </a:r>
            <a:r>
              <a:rPr lang="en-GB" sz="3200" dirty="0"/>
              <a:t>and </a:t>
            </a:r>
            <a:r>
              <a:rPr lang="en-GB" sz="3200" dirty="0" err="1" smtClean="0"/>
              <a:t>Darwall’s</a:t>
            </a:r>
            <a:r>
              <a:rPr lang="en-GB" sz="3200" dirty="0" smtClean="0"/>
              <a:t> (2006) </a:t>
            </a:r>
            <a:r>
              <a:rPr lang="en-GB" sz="3200" dirty="0"/>
              <a:t>views emphasize the social nature of morality, taken in the normative sense: Scanlon, by reference to </a:t>
            </a:r>
            <a:r>
              <a:rPr lang="en-GB" sz="3200" b="1" dirty="0"/>
              <a:t>justificatio</a:t>
            </a:r>
            <a:r>
              <a:rPr lang="en-GB" sz="3200" dirty="0"/>
              <a:t>n to </a:t>
            </a:r>
            <a:r>
              <a:rPr lang="en-GB" sz="3200" b="1" dirty="0"/>
              <a:t>others; </a:t>
            </a:r>
            <a:endParaRPr lang="en-GB" sz="3200" b="1" dirty="0" smtClean="0"/>
          </a:p>
          <a:p>
            <a:pPr marL="742950" indent="-742950" algn="ctr">
              <a:buFont typeface="+mj-lt"/>
              <a:buAutoNum type="arabicPeriod"/>
            </a:pPr>
            <a:r>
              <a:rPr lang="en-GB" sz="3200" b="1" dirty="0" err="1" smtClean="0"/>
              <a:t>Darwall</a:t>
            </a:r>
            <a:r>
              <a:rPr lang="en-GB" sz="3200" b="1" dirty="0"/>
              <a:t>, by appeal to the relevance of second-personal reasons. But </a:t>
            </a:r>
            <a:r>
              <a:rPr lang="en-GB" sz="3200" b="1" dirty="0" err="1"/>
              <a:t>Darwall</a:t>
            </a:r>
            <a:r>
              <a:rPr lang="en-GB" sz="3200" b="1" dirty="0"/>
              <a:t> builds a responsiveness to second-personal reasons into the relevant notion of rationality, while Scanlon simply makes the empirical claim that many people are motivated by a desire to justify themselves to others, and notes that his definition of morality will yield rules that will allow one to do this, if one follows them. </a:t>
            </a:r>
          </a:p>
        </p:txBody>
      </p:sp>
    </p:spTree>
    <p:extLst>
      <p:ext uri="{BB962C8B-B14F-4D97-AF65-F5344CB8AC3E}">
        <p14:creationId xmlns:p14="http://schemas.microsoft.com/office/powerpoint/2010/main" val="3689489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000" b="1" dirty="0" smtClean="0"/>
              <a:t>MORALITY: Two Types</a:t>
            </a:r>
            <a:endParaRPr lang="en-GB" sz="4000" b="1" dirty="0"/>
          </a:p>
          <a:p>
            <a:pPr marL="457200" indent="-457200" algn="just">
              <a:buFont typeface="Wingdings" panose="05000000000000000000" pitchFamily="2" charset="2"/>
              <a:buChar char="§"/>
            </a:pPr>
            <a:r>
              <a:rPr lang="en-GB" sz="4400" dirty="0" smtClean="0"/>
              <a:t>There </a:t>
            </a:r>
            <a:r>
              <a:rPr lang="en-GB" sz="4400" dirty="0"/>
              <a:t>does not seem to be much reason to think that a single definition of morality will be applicable to all moral discussions. </a:t>
            </a:r>
            <a:endParaRPr lang="en-GB" sz="4400" dirty="0" smtClean="0"/>
          </a:p>
          <a:p>
            <a:pPr marL="457200" indent="-457200" algn="just">
              <a:buFont typeface="Wingdings" panose="05000000000000000000" pitchFamily="2" charset="2"/>
              <a:buChar char="§"/>
            </a:pPr>
            <a:r>
              <a:rPr lang="en-GB" sz="4400" dirty="0" smtClean="0"/>
              <a:t>One </a:t>
            </a:r>
            <a:r>
              <a:rPr lang="en-GB" sz="4400" dirty="0"/>
              <a:t>reason for this is that “morality” seems to be used in two distinct broad senses: a descriptive sense and a normative sense. </a:t>
            </a:r>
          </a:p>
        </p:txBody>
      </p:sp>
    </p:spTree>
    <p:extLst>
      <p:ext uri="{BB962C8B-B14F-4D97-AF65-F5344CB8AC3E}">
        <p14:creationId xmlns:p14="http://schemas.microsoft.com/office/powerpoint/2010/main" val="4208908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4079631"/>
          </a:xfrm>
        </p:spPr>
        <p:txBody>
          <a:bodyPr>
            <a:normAutofit/>
          </a:bodyPr>
          <a:lstStyle/>
          <a:p>
            <a:pPr algn="ctr"/>
            <a:r>
              <a:rPr lang="en-US" sz="4400" b="1" dirty="0" smtClean="0">
                <a:latin typeface="Arial Black" panose="020B0A04020102020204" pitchFamily="34" charset="0"/>
              </a:rPr>
              <a:t>History of Political Thought II</a:t>
            </a:r>
            <a:r>
              <a:rPr lang="en-US" sz="4400" dirty="0" smtClean="0"/>
              <a:t/>
            </a:r>
            <a:br>
              <a:rPr lang="en-US" sz="4400" dirty="0" smtClean="0"/>
            </a:br>
            <a:r>
              <a:rPr lang="en-US" sz="4400" dirty="0" smtClean="0"/>
              <a:t>Morality: What are the two types</a:t>
            </a:r>
            <a:endParaRPr lang="en-GB" sz="4400" b="1" dirty="0"/>
          </a:p>
        </p:txBody>
      </p:sp>
      <p:sp>
        <p:nvSpPr>
          <p:cNvPr id="3" name="Subtitle 2"/>
          <p:cNvSpPr>
            <a:spLocks noGrp="1"/>
          </p:cNvSpPr>
          <p:nvPr>
            <p:ph type="subTitle" idx="1"/>
          </p:nvPr>
        </p:nvSpPr>
        <p:spPr>
          <a:xfrm>
            <a:off x="0" y="1519311"/>
            <a:ext cx="12192000" cy="5338689"/>
          </a:xfrm>
        </p:spPr>
        <p:txBody>
          <a:bodyPr>
            <a:noAutofit/>
          </a:bodyPr>
          <a:lstStyle/>
          <a:p>
            <a:pPr marL="742950" indent="-742950" algn="just">
              <a:buFont typeface="+mj-lt"/>
              <a:buAutoNum type="arabicPeriod"/>
            </a:pPr>
            <a:r>
              <a:rPr lang="en-GB" sz="3600" dirty="0"/>
              <a:t>More particularly, the term “morality” can be used either </a:t>
            </a:r>
            <a:r>
              <a:rPr lang="en-GB" sz="3600" b="1" dirty="0"/>
              <a:t>descriptively</a:t>
            </a:r>
            <a:r>
              <a:rPr lang="en-GB" sz="3600" dirty="0"/>
              <a:t> to refer to certain codes of conduct put forward by a society or a group (such as a religion), or accepted by an individual for her own behavior, or </a:t>
            </a:r>
            <a:endParaRPr lang="en-GB" sz="3600" dirty="0" smtClean="0"/>
          </a:p>
          <a:p>
            <a:pPr marL="742950" indent="-742950" algn="just">
              <a:buFont typeface="+mj-lt"/>
              <a:buAutoNum type="arabicPeriod"/>
            </a:pPr>
            <a:r>
              <a:rPr lang="en-GB" sz="3600" b="1" dirty="0" smtClean="0"/>
              <a:t>normatively</a:t>
            </a:r>
            <a:r>
              <a:rPr lang="en-GB" sz="3600" dirty="0" smtClean="0"/>
              <a:t> </a:t>
            </a:r>
            <a:r>
              <a:rPr lang="en-GB" sz="3600" dirty="0"/>
              <a:t>to refer to a code of conduct that, given specified conditions, would be put forward by all </a:t>
            </a:r>
            <a:r>
              <a:rPr lang="en-GB" sz="3600" b="1" dirty="0"/>
              <a:t>rational</a:t>
            </a:r>
            <a:r>
              <a:rPr lang="en-GB" sz="3600" dirty="0"/>
              <a:t> persons.</a:t>
            </a:r>
          </a:p>
        </p:txBody>
      </p:sp>
    </p:spTree>
    <p:extLst>
      <p:ext uri="{BB962C8B-B14F-4D97-AF65-F5344CB8AC3E}">
        <p14:creationId xmlns:p14="http://schemas.microsoft.com/office/powerpoint/2010/main" val="4240850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4079631"/>
          </a:xfrm>
        </p:spPr>
        <p:txBody>
          <a:bodyPr>
            <a:normAutofit/>
          </a:bodyPr>
          <a:lstStyle/>
          <a:p>
            <a:pPr algn="ctr"/>
            <a:r>
              <a:rPr lang="en-US" sz="4400" b="1" dirty="0" smtClean="0">
                <a:latin typeface="Arial Black" panose="020B0A04020102020204" pitchFamily="34" charset="0"/>
              </a:rPr>
              <a:t>History of Political Thought II</a:t>
            </a:r>
            <a:r>
              <a:rPr lang="en-US" sz="4400" dirty="0" smtClean="0"/>
              <a:t/>
            </a:r>
            <a:br>
              <a:rPr lang="en-US" sz="4400" dirty="0" smtClean="0"/>
            </a:br>
            <a:r>
              <a:rPr lang="en-US" sz="4400" dirty="0" smtClean="0"/>
              <a:t>Morality</a:t>
            </a:r>
            <a:endParaRPr lang="en-GB" sz="4400" b="1" dirty="0"/>
          </a:p>
        </p:txBody>
      </p:sp>
      <p:sp>
        <p:nvSpPr>
          <p:cNvPr id="3" name="Subtitle 2"/>
          <p:cNvSpPr>
            <a:spLocks noGrp="1"/>
          </p:cNvSpPr>
          <p:nvPr>
            <p:ph type="subTitle" idx="1"/>
          </p:nvPr>
        </p:nvSpPr>
        <p:spPr>
          <a:xfrm>
            <a:off x="0" y="1519311"/>
            <a:ext cx="12192000" cy="5338689"/>
          </a:xfrm>
        </p:spPr>
        <p:txBody>
          <a:bodyPr>
            <a:noAutofit/>
          </a:bodyPr>
          <a:lstStyle/>
          <a:p>
            <a:pPr marL="742950" indent="-742950" algn="just">
              <a:buFont typeface="+mj-lt"/>
              <a:buAutoNum type="arabicPeriod"/>
            </a:pPr>
            <a:r>
              <a:rPr lang="en-GB" sz="3600" dirty="0"/>
              <a:t>When “morality” is used simply to refer to a code of conduct put forward by an actual group, including a society, even if it is distinguished from etiquette, law, and religion, it is being used in a descriptive sense. </a:t>
            </a:r>
            <a:endParaRPr lang="en-GB" sz="3600" dirty="0" smtClean="0"/>
          </a:p>
          <a:p>
            <a:pPr marL="742950" indent="-742950" algn="just">
              <a:buFont typeface="+mj-lt"/>
              <a:buAutoNum type="arabicPeriod"/>
            </a:pPr>
            <a:r>
              <a:rPr lang="en-GB" sz="3600" dirty="0" smtClean="0"/>
              <a:t>It </a:t>
            </a:r>
            <a:r>
              <a:rPr lang="en-GB" sz="3600" dirty="0"/>
              <a:t>is also being used in the descriptive sense when it refers to important attitudes of individuals. Just as one can refer to the morality of the Greeks, so one can refer to the morality of a particular person. </a:t>
            </a:r>
          </a:p>
        </p:txBody>
      </p:sp>
    </p:spTree>
    <p:extLst>
      <p:ext uri="{BB962C8B-B14F-4D97-AF65-F5344CB8AC3E}">
        <p14:creationId xmlns:p14="http://schemas.microsoft.com/office/powerpoint/2010/main" val="172005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4079631"/>
          </a:xfrm>
        </p:spPr>
        <p:txBody>
          <a:bodyPr>
            <a:normAutofit/>
          </a:bodyPr>
          <a:lstStyle/>
          <a:p>
            <a:pPr algn="ctr"/>
            <a:r>
              <a:rPr lang="en-US" sz="4400" b="1" dirty="0" smtClean="0">
                <a:latin typeface="Arial Black" panose="020B0A04020102020204" pitchFamily="34" charset="0"/>
              </a:rPr>
              <a:t>History of Political Thought II</a:t>
            </a:r>
            <a:r>
              <a:rPr lang="en-US" sz="4400" dirty="0" smtClean="0"/>
              <a:t/>
            </a:r>
            <a:br>
              <a:rPr lang="en-US" sz="4400" dirty="0" smtClean="0"/>
            </a:br>
            <a:r>
              <a:rPr lang="en-US" sz="4400" dirty="0" smtClean="0"/>
              <a:t>Morality</a:t>
            </a:r>
            <a:endParaRPr lang="en-GB" sz="4400" b="1" dirty="0"/>
          </a:p>
        </p:txBody>
      </p:sp>
      <p:sp>
        <p:nvSpPr>
          <p:cNvPr id="3" name="Subtitle 2"/>
          <p:cNvSpPr>
            <a:spLocks noGrp="1"/>
          </p:cNvSpPr>
          <p:nvPr>
            <p:ph type="subTitle" idx="1"/>
          </p:nvPr>
        </p:nvSpPr>
        <p:spPr>
          <a:xfrm>
            <a:off x="0" y="1519311"/>
            <a:ext cx="12192000" cy="5338689"/>
          </a:xfrm>
        </p:spPr>
        <p:txBody>
          <a:bodyPr>
            <a:noAutofit/>
          </a:bodyPr>
          <a:lstStyle/>
          <a:p>
            <a:pPr marL="571500" indent="-571500" algn="just">
              <a:buFont typeface="Arial" panose="020B0604020202020204" pitchFamily="34" charset="0"/>
              <a:buChar char="•"/>
            </a:pPr>
            <a:r>
              <a:rPr lang="en-GB" sz="3600" dirty="0"/>
              <a:t>Philosophers such as Bentham (1789) and Mill (1861), who accept a normative account of morality that takes the </a:t>
            </a:r>
            <a:r>
              <a:rPr lang="en-GB" sz="3600" b="1" dirty="0"/>
              <a:t>avoiding and preventing harm </a:t>
            </a:r>
            <a:r>
              <a:rPr lang="en-GB" sz="3600" dirty="0"/>
              <a:t>element of morality to be most important, </a:t>
            </a:r>
            <a:endParaRPr lang="en-GB" sz="3600" dirty="0" smtClean="0"/>
          </a:p>
          <a:p>
            <a:pPr marL="571500" indent="-571500" algn="ctr">
              <a:buFont typeface="Arial" panose="020B0604020202020204" pitchFamily="34" charset="0"/>
              <a:buChar char="•"/>
            </a:pPr>
            <a:r>
              <a:rPr lang="en-GB" sz="3600" dirty="0" smtClean="0"/>
              <a:t>criticize </a:t>
            </a:r>
            <a:r>
              <a:rPr lang="en-GB" sz="3600" dirty="0"/>
              <a:t>all actual moralities (referred to by “morality” in the descriptive sense) that give precedence to purity and loyalty when they are in conflict with avoiding and preventing harm.</a:t>
            </a:r>
          </a:p>
        </p:txBody>
      </p:sp>
    </p:spTree>
    <p:extLst>
      <p:ext uri="{BB962C8B-B14F-4D97-AF65-F5344CB8AC3E}">
        <p14:creationId xmlns:p14="http://schemas.microsoft.com/office/powerpoint/2010/main" val="1262118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4079631"/>
          </a:xfrm>
        </p:spPr>
        <p:txBody>
          <a:bodyPr>
            <a:normAutofit/>
          </a:bodyPr>
          <a:lstStyle/>
          <a:p>
            <a:pPr algn="ctr"/>
            <a:r>
              <a:rPr lang="en-US" sz="4400" b="1" dirty="0" smtClean="0">
                <a:latin typeface="Arial Black" panose="020B0A04020102020204" pitchFamily="34" charset="0"/>
              </a:rPr>
              <a:t>History of Political Thought II</a:t>
            </a:r>
            <a:r>
              <a:rPr lang="en-US" sz="4400" dirty="0" smtClean="0"/>
              <a:t/>
            </a:r>
            <a:br>
              <a:rPr lang="en-US" sz="4400" dirty="0" smtClean="0"/>
            </a:br>
            <a:r>
              <a:rPr lang="en-GB" sz="4400" b="1" dirty="0" smtClean="0"/>
              <a:t>Descriptive Morality</a:t>
            </a:r>
            <a:endParaRPr lang="en-GB" sz="4400" b="1" dirty="0"/>
          </a:p>
        </p:txBody>
      </p:sp>
      <p:sp>
        <p:nvSpPr>
          <p:cNvPr id="3" name="Subtitle 2"/>
          <p:cNvSpPr>
            <a:spLocks noGrp="1"/>
          </p:cNvSpPr>
          <p:nvPr>
            <p:ph type="subTitle" idx="1"/>
          </p:nvPr>
        </p:nvSpPr>
        <p:spPr>
          <a:xfrm>
            <a:off x="0" y="1519311"/>
            <a:ext cx="12192000" cy="5338689"/>
          </a:xfrm>
        </p:spPr>
        <p:txBody>
          <a:bodyPr>
            <a:noAutofit/>
          </a:bodyPr>
          <a:lstStyle/>
          <a:p>
            <a:pPr marL="742950" indent="-742950" algn="just">
              <a:buFont typeface="+mj-lt"/>
              <a:buAutoNum type="arabicPeriod"/>
            </a:pPr>
            <a:r>
              <a:rPr lang="en-GB" sz="3200" dirty="0"/>
              <a:t>Any definition of “morality” in the descriptive sense will need to specify </a:t>
            </a:r>
            <a:r>
              <a:rPr lang="en-GB" sz="3200" i="1" dirty="0"/>
              <a:t>which</a:t>
            </a:r>
            <a:r>
              <a:rPr lang="en-GB" sz="3200" dirty="0"/>
              <a:t> of the codes put forward by a society or group count as moral. </a:t>
            </a:r>
            <a:endParaRPr lang="en-GB" sz="3200" dirty="0" smtClean="0"/>
          </a:p>
          <a:p>
            <a:pPr marL="742950" indent="-742950" algn="just">
              <a:buFont typeface="+mj-lt"/>
              <a:buAutoNum type="arabicPeriod"/>
            </a:pPr>
            <a:r>
              <a:rPr lang="en-GB" sz="3200" dirty="0" smtClean="0"/>
              <a:t>Even </a:t>
            </a:r>
            <a:r>
              <a:rPr lang="en-GB" sz="3200" dirty="0"/>
              <a:t>in </a:t>
            </a:r>
            <a:r>
              <a:rPr lang="en-GB" sz="3200" b="1" dirty="0"/>
              <a:t>small</a:t>
            </a:r>
            <a:r>
              <a:rPr lang="en-GB" sz="3200" dirty="0"/>
              <a:t> homogeneous </a:t>
            </a:r>
            <a:r>
              <a:rPr lang="en-GB" sz="3200" b="1" dirty="0"/>
              <a:t>societies</a:t>
            </a:r>
            <a:r>
              <a:rPr lang="en-GB" sz="3200" dirty="0"/>
              <a:t> that have no written language, distinctions are sometimes made between morality, etiquette, law, and religion. And in larger and more </a:t>
            </a:r>
            <a:r>
              <a:rPr lang="en-GB" sz="3200" b="1" dirty="0"/>
              <a:t>complex</a:t>
            </a:r>
            <a:r>
              <a:rPr lang="en-GB" sz="3200" dirty="0"/>
              <a:t> </a:t>
            </a:r>
            <a:r>
              <a:rPr lang="en-GB" sz="3200" b="1" dirty="0"/>
              <a:t>societies</a:t>
            </a:r>
            <a:r>
              <a:rPr lang="en-GB" sz="3200" dirty="0"/>
              <a:t> these distinctions are often sharply marked. </a:t>
            </a:r>
            <a:endParaRPr lang="en-GB" sz="3200" dirty="0" smtClean="0"/>
          </a:p>
          <a:p>
            <a:pPr marL="742950" indent="-742950" algn="l">
              <a:buFont typeface="+mj-lt"/>
              <a:buAutoNum type="arabicPeriod"/>
            </a:pPr>
            <a:r>
              <a:rPr lang="en-GB" sz="3200" dirty="0" smtClean="0"/>
              <a:t>So </a:t>
            </a:r>
            <a:r>
              <a:rPr lang="en-GB" sz="3200" dirty="0"/>
              <a:t>“morality” cannot be taken to refer to every code of conduct put forward by a society.</a:t>
            </a:r>
            <a:r>
              <a:rPr lang="en-GB" sz="3600" dirty="0"/>
              <a:t/>
            </a:r>
            <a:br>
              <a:rPr lang="en-GB" sz="3600" dirty="0"/>
            </a:br>
            <a:endParaRPr lang="en-US" sz="2800" b="1" dirty="0">
              <a:latin typeface="Times New Roman" panose="02020603050405020304" pitchFamily="18" charset="0"/>
              <a:cs typeface="Times New Roman" panose="02020603050405020304" pitchFamily="18" charset="0"/>
            </a:endParaRPr>
          </a:p>
          <a:p>
            <a:r>
              <a:rPr lang="en-GB" sz="3600" dirty="0" smtClean="0"/>
              <a:t>.</a:t>
            </a:r>
            <a:endParaRPr lang="en-GB" sz="3600" dirty="0"/>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9046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4079631"/>
          </a:xfrm>
        </p:spPr>
        <p:txBody>
          <a:bodyPr>
            <a:normAutofit/>
          </a:bodyPr>
          <a:lstStyle/>
          <a:p>
            <a:pPr algn="ctr"/>
            <a:r>
              <a:rPr lang="en-US" sz="4400" b="1" dirty="0" smtClean="0">
                <a:latin typeface="Arial Black" panose="020B0A04020102020204" pitchFamily="34" charset="0"/>
              </a:rPr>
              <a:t>History of Political Thought II</a:t>
            </a:r>
            <a:r>
              <a:rPr lang="en-US" sz="4400" dirty="0" smtClean="0"/>
              <a:t/>
            </a:r>
            <a:br>
              <a:rPr lang="en-US" sz="4400" dirty="0" smtClean="0"/>
            </a:br>
            <a:r>
              <a:rPr lang="en-GB" sz="4400" b="1" dirty="0" smtClean="0"/>
              <a:t>Descriptive Morality</a:t>
            </a:r>
            <a:endParaRPr lang="en-GB" sz="4400" b="1" dirty="0"/>
          </a:p>
        </p:txBody>
      </p:sp>
      <p:sp>
        <p:nvSpPr>
          <p:cNvPr id="3" name="Subtitle 2"/>
          <p:cNvSpPr>
            <a:spLocks noGrp="1"/>
          </p:cNvSpPr>
          <p:nvPr>
            <p:ph type="subTitle" idx="1"/>
          </p:nvPr>
        </p:nvSpPr>
        <p:spPr>
          <a:xfrm>
            <a:off x="0" y="1519311"/>
            <a:ext cx="12192000" cy="5338689"/>
          </a:xfrm>
        </p:spPr>
        <p:txBody>
          <a:bodyPr>
            <a:noAutofit/>
          </a:bodyPr>
          <a:lstStyle/>
          <a:p>
            <a:pPr marL="742950" indent="-742950" algn="just">
              <a:buFont typeface="+mj-lt"/>
              <a:buAutoNum type="arabicPeriod"/>
            </a:pPr>
            <a:r>
              <a:rPr lang="en-GB" sz="2800" dirty="0"/>
              <a:t>Some psychologists, such as </a:t>
            </a:r>
            <a:r>
              <a:rPr lang="en-GB" sz="2800" dirty="0" err="1"/>
              <a:t>Haidt</a:t>
            </a:r>
            <a:r>
              <a:rPr lang="en-GB" sz="2800" dirty="0"/>
              <a:t>, take morality to include concern with, at least, all three of the triad of </a:t>
            </a:r>
            <a:r>
              <a:rPr lang="en-GB" sz="2800" b="1" dirty="0"/>
              <a:t>(1) harm, (2) purity, and (3) loyalty, </a:t>
            </a:r>
            <a:r>
              <a:rPr lang="en-GB" sz="2800" dirty="0"/>
              <a:t>and hold that different members of a society can and do take different features of morality to be most important. </a:t>
            </a:r>
            <a:endParaRPr lang="en-GB" sz="2800" dirty="0" smtClean="0"/>
          </a:p>
          <a:p>
            <a:pPr marL="742950" indent="-742950" algn="just">
              <a:buFont typeface="+mj-lt"/>
              <a:buAutoNum type="arabicPeriod"/>
            </a:pPr>
            <a:r>
              <a:rPr lang="en-GB" sz="2800" b="1" dirty="0" smtClean="0"/>
              <a:t>Most </a:t>
            </a:r>
            <a:r>
              <a:rPr lang="en-GB" sz="2800" b="1" dirty="0"/>
              <a:t>societies have moralities that are concerned with, at least, all three members of this triad. Concern with harm appears in the form of enforceable rules against killing, causing pain, mutilating, etc. </a:t>
            </a:r>
            <a:endParaRPr lang="en-GB" sz="2800" b="1" dirty="0" smtClean="0"/>
          </a:p>
          <a:p>
            <a:pPr marL="742950" indent="-742950" algn="just">
              <a:buFont typeface="+mj-lt"/>
              <a:buAutoNum type="arabicPeriod"/>
            </a:pPr>
            <a:r>
              <a:rPr lang="en-GB" sz="2800" dirty="0" smtClean="0"/>
              <a:t>But </a:t>
            </a:r>
            <a:r>
              <a:rPr lang="en-GB" sz="2800" dirty="0"/>
              <a:t>beyond a concern with avoiding and preventing such harms to members of certain groups, there may be no common content shared by all moralities in the descriptive sense. </a:t>
            </a: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3256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4079631"/>
          </a:xfrm>
        </p:spPr>
        <p:txBody>
          <a:bodyPr>
            <a:normAutofit/>
          </a:bodyPr>
          <a:lstStyle/>
          <a:p>
            <a:pPr algn="ctr"/>
            <a:r>
              <a:rPr lang="en-US" sz="4400" b="1" dirty="0" smtClean="0">
                <a:latin typeface="Arial Black" panose="020B0A04020102020204" pitchFamily="34" charset="0"/>
              </a:rPr>
              <a:t>History of Political Thought II</a:t>
            </a:r>
            <a:r>
              <a:rPr lang="en-US" sz="4400" dirty="0" smtClean="0"/>
              <a:t/>
            </a:r>
            <a:br>
              <a:rPr lang="en-US" sz="4400" dirty="0" smtClean="0"/>
            </a:br>
            <a:r>
              <a:rPr lang="en-GB" sz="4400" b="1" dirty="0" smtClean="0"/>
              <a:t>Descriptive Morality</a:t>
            </a:r>
            <a:endParaRPr lang="en-GB" sz="4400" b="1" dirty="0"/>
          </a:p>
        </p:txBody>
      </p:sp>
      <p:sp>
        <p:nvSpPr>
          <p:cNvPr id="3" name="Subtitle 2"/>
          <p:cNvSpPr>
            <a:spLocks noGrp="1"/>
          </p:cNvSpPr>
          <p:nvPr>
            <p:ph type="subTitle" idx="1"/>
          </p:nvPr>
        </p:nvSpPr>
        <p:spPr>
          <a:xfrm>
            <a:off x="0" y="1519311"/>
            <a:ext cx="12192000" cy="5338689"/>
          </a:xfrm>
        </p:spPr>
        <p:txBody>
          <a:bodyPr>
            <a:noAutofit/>
          </a:bodyPr>
          <a:lstStyle/>
          <a:p>
            <a:pPr marL="742950" indent="-742950" algn="just">
              <a:buFont typeface="+mj-lt"/>
              <a:buAutoNum type="arabicPeriod"/>
            </a:pPr>
            <a:r>
              <a:rPr lang="en-GB" sz="2800" dirty="0"/>
              <a:t>Ethical relativists such as Harman (1975), Westermarck (1960), </a:t>
            </a:r>
            <a:r>
              <a:rPr lang="en-GB" sz="2800" dirty="0" err="1"/>
              <a:t>Prinz</a:t>
            </a:r>
            <a:r>
              <a:rPr lang="en-GB" sz="2800" dirty="0"/>
              <a:t> (2007), and Wong (1984, 2006) deny </a:t>
            </a:r>
            <a:endParaRPr lang="en-GB" sz="2800" dirty="0" smtClean="0"/>
          </a:p>
          <a:p>
            <a:pPr marL="457200" indent="-457200" algn="just">
              <a:buFont typeface="Arial" panose="020B0604020202020204" pitchFamily="34" charset="0"/>
              <a:buChar char="•"/>
            </a:pPr>
            <a:r>
              <a:rPr lang="en-GB" sz="2800" dirty="0" smtClean="0"/>
              <a:t>that </a:t>
            </a:r>
            <a:r>
              <a:rPr lang="en-GB" sz="2800" dirty="0"/>
              <a:t>there is any universal normative morality and claim that the actual moralities of societies or individuals are the only moralities there are. </a:t>
            </a:r>
            <a:endParaRPr lang="en-GB" sz="2800" dirty="0" smtClean="0"/>
          </a:p>
          <a:p>
            <a:pPr marL="457200" indent="-457200" algn="just">
              <a:buFont typeface="Arial" panose="020B0604020202020204" pitchFamily="34" charset="0"/>
              <a:buChar char="•"/>
            </a:pPr>
            <a:r>
              <a:rPr lang="en-GB" sz="2800" dirty="0" smtClean="0"/>
              <a:t>These </a:t>
            </a:r>
            <a:r>
              <a:rPr lang="en-GB" sz="2800" dirty="0"/>
              <a:t>relativists hold that only when the term “morality” is used in this descriptive sense is there something that “morality” actually refers to: a code of conduct put forward by a society or accepted by an individual. </a:t>
            </a:r>
            <a:endParaRPr lang="en-GB" sz="2800" dirty="0" smtClean="0"/>
          </a:p>
          <a:p>
            <a:pPr marL="457200" indent="-457200" algn="just">
              <a:buFont typeface="Arial" panose="020B0604020202020204" pitchFamily="34" charset="0"/>
              <a:buChar char="•"/>
            </a:pPr>
            <a:r>
              <a:rPr lang="en-GB" sz="2800" dirty="0" smtClean="0"/>
              <a:t>They </a:t>
            </a:r>
            <a:r>
              <a:rPr lang="en-GB" sz="2800" dirty="0"/>
              <a:t>claim that it is a mistake to take “morality” to refer to a universal code of conduct that, under certain conditions, would be endorsed by all rational persons. </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6110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4079631"/>
          </a:xfrm>
        </p:spPr>
        <p:txBody>
          <a:bodyPr>
            <a:normAutofit/>
          </a:bodyPr>
          <a:lstStyle/>
          <a:p>
            <a:pPr algn="ctr"/>
            <a:r>
              <a:rPr lang="en-US" sz="4400" b="1" dirty="0" smtClean="0">
                <a:latin typeface="Arial Black" panose="020B0A04020102020204" pitchFamily="34" charset="0"/>
              </a:rPr>
              <a:t>History of Political Thought II</a:t>
            </a:r>
            <a:r>
              <a:rPr lang="en-US" sz="4400" dirty="0" smtClean="0"/>
              <a:t/>
            </a:r>
            <a:br>
              <a:rPr lang="en-US" sz="4400" dirty="0" smtClean="0"/>
            </a:br>
            <a:r>
              <a:rPr lang="en-GB" sz="4400" b="1" dirty="0" smtClean="0"/>
              <a:t>Normative Morality</a:t>
            </a:r>
            <a:endParaRPr lang="en-GB" sz="4400" b="1" dirty="0"/>
          </a:p>
        </p:txBody>
      </p:sp>
      <p:sp>
        <p:nvSpPr>
          <p:cNvPr id="3" name="Subtitle 2"/>
          <p:cNvSpPr>
            <a:spLocks noGrp="1"/>
          </p:cNvSpPr>
          <p:nvPr>
            <p:ph type="subTitle" idx="1"/>
          </p:nvPr>
        </p:nvSpPr>
        <p:spPr>
          <a:xfrm>
            <a:off x="0" y="1519311"/>
            <a:ext cx="12192000" cy="5338689"/>
          </a:xfrm>
        </p:spPr>
        <p:txBody>
          <a:bodyPr>
            <a:noAutofit/>
          </a:bodyPr>
          <a:lstStyle/>
          <a:p>
            <a:pPr marL="742950" indent="-742950" algn="just">
              <a:buFont typeface="+mj-lt"/>
              <a:buAutoNum type="arabicPeriod"/>
            </a:pPr>
            <a:r>
              <a:rPr lang="en-GB" sz="3200" dirty="0"/>
              <a:t>Those who use “morality” normatively hold that morality is (or would be) the code that meets the following condition: </a:t>
            </a:r>
            <a:r>
              <a:rPr lang="en-GB" sz="3200" b="1" dirty="0"/>
              <a:t>all rational persons, under certain specified conditions, would endorse it. </a:t>
            </a:r>
            <a:endParaRPr lang="en-GB" sz="3200" b="1" dirty="0" smtClean="0"/>
          </a:p>
          <a:p>
            <a:pPr marL="742950" indent="-742950" algn="just">
              <a:buFont typeface="+mj-lt"/>
              <a:buAutoNum type="arabicPeriod"/>
            </a:pPr>
            <a:r>
              <a:rPr lang="en-GB" sz="3200" dirty="0" smtClean="0"/>
              <a:t>Indeed</a:t>
            </a:r>
            <a:r>
              <a:rPr lang="en-GB" sz="3200" dirty="0"/>
              <a:t>, this is a plausible basic schema for definitions of “morality” in the normative sense. </a:t>
            </a:r>
            <a:endParaRPr lang="en-GB" sz="3200" dirty="0" smtClean="0"/>
          </a:p>
          <a:p>
            <a:pPr algn="ctr"/>
            <a:r>
              <a:rPr lang="en-GB" sz="3600" dirty="0" smtClean="0"/>
              <a:t>Although </a:t>
            </a:r>
            <a:r>
              <a:rPr lang="en-GB" sz="3600" dirty="0"/>
              <a:t>some hold that no code could meet the condition, many theorists hold that there is one that does; we can call the former “moral skeptics” and the latter “moral realists”.</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6242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544</TotalTime>
  <Words>1311</Words>
  <Application>Microsoft Office PowerPoint</Application>
  <PresentationFormat>Widescreen</PresentationFormat>
  <Paragraphs>63</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Arial Black</vt:lpstr>
      <vt:lpstr>Arial Narrow</vt:lpstr>
      <vt:lpstr>Times New Roman</vt:lpstr>
      <vt:lpstr>Trebuchet MS</vt:lpstr>
      <vt:lpstr>Wingdings</vt:lpstr>
      <vt:lpstr>Wingdings 3</vt:lpstr>
      <vt:lpstr>Facet</vt:lpstr>
      <vt:lpstr>TIU Tishk International University IRD Department History of Political Thought II Code: IRD 204</vt:lpstr>
      <vt:lpstr>History of Political Thought II </vt:lpstr>
      <vt:lpstr>History of Political Thought II Morality: What are the two types</vt:lpstr>
      <vt:lpstr>History of Political Thought II Morality</vt:lpstr>
      <vt:lpstr>History of Political Thought II Morality</vt:lpstr>
      <vt:lpstr>History of Political Thought II Descriptive Morality</vt:lpstr>
      <vt:lpstr>History of Political Thought II Descriptive Morality</vt:lpstr>
      <vt:lpstr>History of Political Thought II Descriptive Morality</vt:lpstr>
      <vt:lpstr>History of Political Thought II Normative Morality</vt:lpstr>
      <vt:lpstr>History of Political Thought II Normative Morality</vt:lpstr>
      <vt:lpstr>History of Political Thought II Morality: Variations</vt:lpstr>
      <vt:lpstr>History of Political Thought II Morality as linked to norms for responses to behavior </vt:lpstr>
      <vt:lpstr>History of Political Thought II Morality as linked to norms for responses to behavior </vt:lpstr>
      <vt:lpstr>History of Political Thought II Morality as linked to advocacy of a code  </vt:lpstr>
      <vt:lpstr>History of Political Thought II Morality as linked to advocacy of a code  </vt:lpstr>
      <vt:lpstr>History of Political Thought II Morality as linked to acceptance of a code </vt:lpstr>
      <vt:lpstr>History of Political Thought II Morality as linked to justification to others</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Tishk International University International  Political Economy Code: IRD 306</dc:title>
  <dc:creator>DR.Ahmed Saker 2O14</dc:creator>
  <cp:lastModifiedBy>DR.Ahmed Saker 2O14</cp:lastModifiedBy>
  <cp:revision>97</cp:revision>
  <dcterms:created xsi:type="dcterms:W3CDTF">2019-02-12T15:13:23Z</dcterms:created>
  <dcterms:modified xsi:type="dcterms:W3CDTF">2019-04-17T03:03:55Z</dcterms:modified>
</cp:coreProperties>
</file>