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32"/>
  </p:notesMasterIdLst>
  <p:sldIdLst>
    <p:sldId id="256" r:id="rId2"/>
    <p:sldId id="298" r:id="rId3"/>
    <p:sldId id="282" r:id="rId4"/>
    <p:sldId id="289" r:id="rId5"/>
    <p:sldId id="290" r:id="rId6"/>
    <p:sldId id="291" r:id="rId7"/>
    <p:sldId id="292" r:id="rId8"/>
    <p:sldId id="293" r:id="rId9"/>
    <p:sldId id="294" r:id="rId10"/>
    <p:sldId id="296" r:id="rId11"/>
    <p:sldId id="297" r:id="rId12"/>
    <p:sldId id="300" r:id="rId13"/>
    <p:sldId id="301" r:id="rId14"/>
    <p:sldId id="302" r:id="rId15"/>
    <p:sldId id="303" r:id="rId16"/>
    <p:sldId id="304" r:id="rId17"/>
    <p:sldId id="305" r:id="rId18"/>
    <p:sldId id="306" r:id="rId19"/>
    <p:sldId id="307" r:id="rId20"/>
    <p:sldId id="308" r:id="rId21"/>
    <p:sldId id="310" r:id="rId22"/>
    <p:sldId id="311" r:id="rId23"/>
    <p:sldId id="312" r:id="rId24"/>
    <p:sldId id="313" r:id="rId25"/>
    <p:sldId id="314" r:id="rId26"/>
    <p:sldId id="315" r:id="rId27"/>
    <p:sldId id="316" r:id="rId28"/>
    <p:sldId id="317" r:id="rId29"/>
    <p:sldId id="318" r:id="rId30"/>
    <p:sldId id="31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98"/>
            <p14:sldId id="282"/>
            <p14:sldId id="289"/>
            <p14:sldId id="290"/>
            <p14:sldId id="291"/>
            <p14:sldId id="292"/>
            <p14:sldId id="293"/>
            <p14:sldId id="294"/>
            <p14:sldId id="296"/>
            <p14:sldId id="297"/>
            <p14:sldId id="300"/>
            <p14:sldId id="301"/>
            <p14:sldId id="302"/>
            <p14:sldId id="303"/>
            <p14:sldId id="304"/>
            <p14:sldId id="305"/>
            <p14:sldId id="306"/>
            <p14:sldId id="307"/>
            <p14:sldId id="308"/>
            <p14:sldId id="310"/>
            <p14:sldId id="311"/>
            <p14:sldId id="312"/>
            <p14:sldId id="313"/>
            <p14:sldId id="314"/>
            <p14:sldId id="315"/>
            <p14:sldId id="316"/>
            <p14:sldId id="317"/>
            <p14:sldId id="318"/>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70" d="100"/>
          <a:sy n="70" d="100"/>
        </p:scale>
        <p:origin x="73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F9A388-6CEE-4A05-9891-49EFCB707260}" type="datetimeFigureOut">
              <a:rPr lang="en-US" smtClean="0"/>
              <a:t>4/17/2019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C5D1F-7189-4BBD-9F9F-CFF960C562C1}" type="slidenum">
              <a:rPr lang="en-US" smtClean="0"/>
              <a:t>‹#›</a:t>
            </a:fld>
            <a:endParaRPr lang="en-US"/>
          </a:p>
        </p:txBody>
      </p:sp>
    </p:spTree>
    <p:extLst>
      <p:ext uri="{BB962C8B-B14F-4D97-AF65-F5344CB8AC3E}">
        <p14:creationId xmlns:p14="http://schemas.microsoft.com/office/powerpoint/2010/main" val="43785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EC5D1F-7189-4BBD-9F9F-CFF960C562C1}" type="slidenum">
              <a:rPr lang="en-US" smtClean="0"/>
              <a:t>30</a:t>
            </a:fld>
            <a:endParaRPr lang="en-US"/>
          </a:p>
        </p:txBody>
      </p:sp>
    </p:spTree>
    <p:extLst>
      <p:ext uri="{BB962C8B-B14F-4D97-AF65-F5344CB8AC3E}">
        <p14:creationId xmlns:p14="http://schemas.microsoft.com/office/powerpoint/2010/main" val="370696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89491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9465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799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7670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117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852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09121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9745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16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1658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4322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15798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D38B09-1D5E-4394-B371-40212A9C1B67}"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5042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383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210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8136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38B09-1D5E-4394-B371-40212A9C1B67}" type="datetimeFigureOut">
              <a:rPr lang="en-US" smtClean="0"/>
              <a:t>4/17/2019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4198190223"/>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newworldencyclopedia.org/entry/Adjectiv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newworldencyclopedia.org/entry/Action" TargetMode="External"/><Relationship Id="rId2" Type="http://schemas.openxmlformats.org/officeDocument/2006/relationships/hyperlink" Target="http://www.newworldencyclopedia.org/entry/Duty"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Courage" TargetMode="External"/><Relationship Id="rId5" Type="http://schemas.openxmlformats.org/officeDocument/2006/relationships/hyperlink" Target="http://www.newworldencyclopedia.org/entry/Human_being" TargetMode="External"/><Relationship Id="rId4" Type="http://schemas.openxmlformats.org/officeDocument/2006/relationships/hyperlink" Target="http://www.newworldencyclopedia.org/entry/Axiolog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newworldencyclopedia.org/entry/Virtue_ethics" TargetMode="External"/><Relationship Id="rId2" Type="http://schemas.openxmlformats.org/officeDocument/2006/relationships/hyperlink" Target="http://www.newworldencyclopedia.org/entry/Virtue" TargetMode="External"/><Relationship Id="rId1" Type="http://schemas.openxmlformats.org/officeDocument/2006/relationships/slideLayout" Target="../slideLayouts/slideLayout1.xml"/><Relationship Id="rId5" Type="http://schemas.openxmlformats.org/officeDocument/2006/relationships/hyperlink" Target="http://www.newworldencyclopedia.org/entry/Praise_and_blame" TargetMode="External"/><Relationship Id="rId4" Type="http://schemas.openxmlformats.org/officeDocument/2006/relationships/hyperlink" Target="http://www.newworldencyclopedia.org/entry/Courag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newworldencyclopedia.org/entry/Virtue" TargetMode="External"/><Relationship Id="rId2" Type="http://schemas.openxmlformats.org/officeDocument/2006/relationships/hyperlink" Target="http://www.newworldencyclopedia.org/entry/Action"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Ethical_intuitionism" TargetMode="External"/><Relationship Id="rId5" Type="http://schemas.openxmlformats.org/officeDocument/2006/relationships/hyperlink" Target="http://www.newworldencyclopedia.org/entry/Kantianism" TargetMode="External"/><Relationship Id="rId4" Type="http://schemas.openxmlformats.org/officeDocument/2006/relationships/hyperlink" Target="http://www.newworldencyclopedia.org/entry/Utilitarianis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newworldencyclopedia.org/entry/Action" TargetMode="External"/><Relationship Id="rId2" Type="http://schemas.openxmlformats.org/officeDocument/2006/relationships/hyperlink" Target="http://www.newworldencyclopedia.org/entry/Utilitarianism" TargetMode="External"/><Relationship Id="rId1" Type="http://schemas.openxmlformats.org/officeDocument/2006/relationships/slideLayout" Target="../slideLayouts/slideLayout1.xml"/><Relationship Id="rId5" Type="http://schemas.openxmlformats.org/officeDocument/2006/relationships/hyperlink" Target="http://www.newworldencyclopedia.org/entry/Hedonism" TargetMode="External"/><Relationship Id="rId4" Type="http://schemas.openxmlformats.org/officeDocument/2006/relationships/hyperlink" Target="http://www.newworldencyclopedia.org/entry/Happiness"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newworldencyclopedia.org/entry/Kantianism" TargetMode="External"/><Relationship Id="rId3" Type="http://schemas.openxmlformats.org/officeDocument/2006/relationships/hyperlink" Target="http://www.newworldencyclopedia.org/entry/Epistemology" TargetMode="External"/><Relationship Id="rId7" Type="http://schemas.openxmlformats.org/officeDocument/2006/relationships/hyperlink" Target="http://www.newworldencyclopedia.org/entry/Utilitarianism" TargetMode="External"/><Relationship Id="rId2" Type="http://schemas.openxmlformats.org/officeDocument/2006/relationships/hyperlink" Target="http://www.newworldencyclopedia.org/entry/Ethical_intuitionism"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Monism" TargetMode="External"/><Relationship Id="rId5" Type="http://schemas.openxmlformats.org/officeDocument/2006/relationships/hyperlink" Target="http://www.newworldencyclopedia.org/entry/Pluralism" TargetMode="External"/><Relationship Id="rId10" Type="http://schemas.openxmlformats.org/officeDocument/2006/relationships/hyperlink" Target="http://www.newworldencyclopedia.org/entry/W.D._Ross" TargetMode="External"/><Relationship Id="rId4" Type="http://schemas.openxmlformats.org/officeDocument/2006/relationships/hyperlink" Target="http://www.newworldencyclopedia.org/entry/Meta-ethics" TargetMode="External"/><Relationship Id="rId9" Type="http://schemas.openxmlformats.org/officeDocument/2006/relationships/hyperlink" Target="http://www.newworldencyclopedia.org/entry/Categorical_imperativ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ewworldencyclopedia.org/entry/Action" TargetMode="External"/><Relationship Id="rId2" Type="http://schemas.openxmlformats.org/officeDocument/2006/relationships/hyperlink" Target="http://www.newworldencyclopedia.org/entry/Virtue_ethics" TargetMode="External"/><Relationship Id="rId1" Type="http://schemas.openxmlformats.org/officeDocument/2006/relationships/slideLayout" Target="../slideLayouts/slideLayout1.xml"/><Relationship Id="rId5" Type="http://schemas.openxmlformats.org/officeDocument/2006/relationships/hyperlink" Target="http://www.newworldencyclopedia.org/entry/Aristotle" TargetMode="External"/><Relationship Id="rId4" Type="http://schemas.openxmlformats.org/officeDocument/2006/relationships/hyperlink" Target="http://www.newworldencyclopedia.org/entry/Virtu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newworldencyclopedia.org/entry/Virtue" TargetMode="External"/><Relationship Id="rId2" Type="http://schemas.openxmlformats.org/officeDocument/2006/relationships/hyperlink" Target="http://www.newworldencyclopedia.org/entry/Action" TargetMode="External"/><Relationship Id="rId1" Type="http://schemas.openxmlformats.org/officeDocument/2006/relationships/slideLayout" Target="../slideLayouts/slideLayout1.xml"/><Relationship Id="rId5" Type="http://schemas.openxmlformats.org/officeDocument/2006/relationships/hyperlink" Target="http://www.newworldencyclopedia.org/entry/G.E.M._Anscombe" TargetMode="External"/><Relationship Id="rId4" Type="http://schemas.openxmlformats.org/officeDocument/2006/relationships/hyperlink" Target="http://www.newworldencyclopedia.org/entry/Analytic_philosophy"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newworldencyclopedia.org/entry/Deontological_ethics" TargetMode="External"/><Relationship Id="rId3" Type="http://schemas.openxmlformats.org/officeDocument/2006/relationships/hyperlink" Target="http://www.newworldencyclopedia.org/entry/Medical_ethics" TargetMode="External"/><Relationship Id="rId7" Type="http://schemas.openxmlformats.org/officeDocument/2006/relationships/hyperlink" Target="http://www.newworldencyclopedia.org/entry/Utilitarianism" TargetMode="External"/><Relationship Id="rId2" Type="http://schemas.openxmlformats.org/officeDocument/2006/relationships/hyperlink" Target="http://www.newworldencyclopedia.org/entry/Ethics"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Legal_ethics" TargetMode="External"/><Relationship Id="rId5" Type="http://schemas.openxmlformats.org/officeDocument/2006/relationships/hyperlink" Target="http://www.newworldencyclopedia.org/entry/Business_ethics" TargetMode="External"/><Relationship Id="rId4" Type="http://schemas.openxmlformats.org/officeDocument/2006/relationships/hyperlink" Target="http://www.newworldencyclopedia.org/entry/Bioethic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newworldencyclopedia.org/entry/Medical_ethics" TargetMode="External"/><Relationship Id="rId7" Type="http://schemas.openxmlformats.org/officeDocument/2006/relationships/hyperlink" Target="http://www.newworldencyclopedia.org/entry/Metaphysics" TargetMode="External"/><Relationship Id="rId2" Type="http://schemas.openxmlformats.org/officeDocument/2006/relationships/hyperlink" Target="http://www.newworldencyclopedia.org/entry/Euthanasia"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Happiness" TargetMode="External"/><Relationship Id="rId5" Type="http://schemas.openxmlformats.org/officeDocument/2006/relationships/hyperlink" Target="http://www.newworldencyclopedia.org/entry/Death" TargetMode="External"/><Relationship Id="rId4" Type="http://schemas.openxmlformats.org/officeDocument/2006/relationships/hyperlink" Target="http://www.newworldencyclopedia.org/entry/Lif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newworldencyclopedia.org/entry/Casuistry"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newworldencyclopedia.org/entry/Environmental_ethics"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www.newworldencyclopedia.org/entry/Communication" TargetMode="External"/><Relationship Id="rId3" Type="http://schemas.openxmlformats.org/officeDocument/2006/relationships/hyperlink" Target="http://www.newworldencyclopedia.org/entry/Environmental_ethics" TargetMode="External"/><Relationship Id="rId7" Type="http://schemas.openxmlformats.org/officeDocument/2006/relationships/hyperlink" Target="http://www.newworldencyclopedia.org/entry/Media" TargetMode="External"/><Relationship Id="rId2" Type="http://schemas.openxmlformats.org/officeDocument/2006/relationships/hyperlink" Target="http://www.newworldencyclopedia.org/entry/Medical_ethics"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War" TargetMode="External"/><Relationship Id="rId5" Type="http://schemas.openxmlformats.org/officeDocument/2006/relationships/hyperlink" Target="http://www.newworldencyclopedia.org/entry/Legal_ethics" TargetMode="External"/><Relationship Id="rId4" Type="http://schemas.openxmlformats.org/officeDocument/2006/relationships/hyperlink" Target="http://www.newworldencyclopedia.org/entry/Business_ethics" TargetMode="External"/><Relationship Id="rId9" Type="http://schemas.openxmlformats.org/officeDocument/2006/relationships/hyperlink" Target="http://www.newworldencyclopedia.org/entry/Sports"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www.newworldencyclopedia.org/entry/Child_labor"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newworldencyclopedia.org/entry/Human_beings" TargetMode="External"/><Relationship Id="rId7" Type="http://schemas.openxmlformats.org/officeDocument/2006/relationships/hyperlink" Target="http://www.newworldencyclopedia.org/entry/Justice" TargetMode="External"/><Relationship Id="rId2" Type="http://schemas.openxmlformats.org/officeDocument/2006/relationships/hyperlink" Target="http://www.newworldencyclopedia.org/entry/Ethics" TargetMode="External"/><Relationship Id="rId1" Type="http://schemas.openxmlformats.org/officeDocument/2006/relationships/slideLayout" Target="../slideLayouts/slideLayout1.xml"/><Relationship Id="rId6" Type="http://schemas.openxmlformats.org/officeDocument/2006/relationships/hyperlink" Target="http://www.newworldencyclopedia.org/entry/Poverty" TargetMode="External"/><Relationship Id="rId5" Type="http://schemas.openxmlformats.org/officeDocument/2006/relationships/hyperlink" Target="http://www.newworldencyclopedia.org/entry/Ecology" TargetMode="External"/><Relationship Id="rId4" Type="http://schemas.openxmlformats.org/officeDocument/2006/relationships/hyperlink" Target="http://www.newworldencyclopedia.org/entry/Environmental_law"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newworldencyclopedia.org/entry/Sociology" TargetMode="External"/><Relationship Id="rId2" Type="http://schemas.openxmlformats.org/officeDocument/2006/relationships/hyperlink" Target="http://www.newworldencyclopedia.org/entry/Philosoph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newworldencyclopedia.org/entry/Euthanasia" TargetMode="External"/><Relationship Id="rId3" Type="http://schemas.openxmlformats.org/officeDocument/2006/relationships/hyperlink" Target="http://www.newworldencyclopedia.org/entry/Bioethics" TargetMode="External"/><Relationship Id="rId7" Type="http://schemas.openxmlformats.org/officeDocument/2006/relationships/hyperlink" Target="http://www.newworldencyclopedia.org/entry/Abor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newworldencyclopedia.org/entry/Life_science" TargetMode="External"/><Relationship Id="rId5" Type="http://schemas.openxmlformats.org/officeDocument/2006/relationships/hyperlink" Target="http://www.newworldencyclopedia.org/entry/Biotechnology" TargetMode="External"/><Relationship Id="rId4" Type="http://schemas.openxmlformats.org/officeDocument/2006/relationships/hyperlink" Target="http://www.newworldencyclopedia.org/entry/Philosophy_of_science" TargetMode="External"/><Relationship Id="rId9" Type="http://schemas.openxmlformats.org/officeDocument/2006/relationships/hyperlink" Target="http://www.newworldencyclopedia.org/entry/Eugenic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5300" b="1" dirty="0" smtClean="0">
                <a:latin typeface="Arial Narrow" panose="020B0606020202030204" pitchFamily="34" charset="0"/>
              </a:rPr>
              <a:t>TIU</a:t>
            </a:r>
            <a:r>
              <a:rPr lang="en-US" sz="5300" dirty="0">
                <a:latin typeface="Arial Narrow" panose="020B0606020202030204" pitchFamily="34" charset="0"/>
              </a:rPr>
              <a:t/>
            </a:r>
            <a:br>
              <a:rPr lang="en-US" sz="5300" dirty="0">
                <a:latin typeface="Arial Narrow" panose="020B0606020202030204" pitchFamily="34" charset="0"/>
              </a:rPr>
            </a:br>
            <a:r>
              <a:rPr lang="en-US" sz="5300" dirty="0" err="1" smtClean="0">
                <a:latin typeface="Times New Roman" panose="02020603050405020304" pitchFamily="18" charset="0"/>
                <a:cs typeface="Times New Roman" panose="02020603050405020304" pitchFamily="18" charset="0"/>
              </a:rPr>
              <a:t>Tishk</a:t>
            </a:r>
            <a:r>
              <a:rPr lang="en-US" sz="5300" dirty="0" smtClean="0">
                <a:latin typeface="Times New Roman" panose="02020603050405020304" pitchFamily="18" charset="0"/>
                <a:cs typeface="Times New Roman" panose="02020603050405020304" pitchFamily="18" charset="0"/>
              </a:rPr>
              <a:t> International University</a:t>
            </a:r>
            <a:br>
              <a:rPr lang="en-US" sz="5300" dirty="0" smtClean="0">
                <a:latin typeface="Times New Roman" panose="02020603050405020304" pitchFamily="18" charset="0"/>
                <a:cs typeface="Times New Roman" panose="02020603050405020304" pitchFamily="18" charset="0"/>
              </a:rPr>
            </a:br>
            <a:r>
              <a:rPr lang="en-US" sz="5300" dirty="0" smtClean="0">
                <a:latin typeface="Arial Narrow" panose="020B0606020202030204" pitchFamily="34" charset="0"/>
              </a:rPr>
              <a:t>IRD Department</a:t>
            </a:r>
            <a:r>
              <a:rPr lang="en-US" sz="5300" dirty="0" smtClean="0">
                <a:latin typeface="Arial Narrow" panose="020B0606020202030204" pitchFamily="34" charset="0"/>
              </a:rPr>
              <a:t/>
            </a:r>
            <a:br>
              <a:rPr lang="en-US" sz="53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dirty="0" smtClean="0"/>
              <a:t>Course Code</a:t>
            </a:r>
            <a:r>
              <a:rPr lang="en-US" sz="4400" dirty="0" smtClean="0"/>
              <a:t>: IRD 204</a:t>
            </a:r>
            <a:endParaRPr lang="en-US" sz="4400"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5400" b="1" dirty="0" smtClean="0">
                <a:latin typeface="Times New Roman" panose="02020603050405020304" pitchFamily="18" charset="0"/>
                <a:cs typeface="Times New Roman" panose="02020603050405020304" pitchFamily="18" charset="0"/>
              </a:rPr>
              <a:t>Unit III: </a:t>
            </a:r>
            <a:r>
              <a:rPr lang="en-US" sz="5400" b="1" dirty="0" smtClean="0">
                <a:latin typeface="Times New Roman" panose="02020603050405020304" pitchFamily="18" charset="0"/>
                <a:cs typeface="Times New Roman" panose="02020603050405020304" pitchFamily="18" charset="0"/>
              </a:rPr>
              <a:t>ETHICS </a:t>
            </a:r>
          </a:p>
          <a:p>
            <a:pPr algn="ctr"/>
            <a:endParaRPr lang="en-US" sz="3200"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Course Educator: Dr. </a:t>
            </a:r>
            <a:r>
              <a:rPr lang="en-US" sz="3200" b="1" dirty="0" smtClean="0">
                <a:latin typeface="Times New Roman" panose="02020603050405020304" pitchFamily="18" charset="0"/>
                <a:cs typeface="Times New Roman" panose="02020603050405020304" pitchFamily="18" charset="0"/>
              </a:rPr>
              <a:t>Neville D’Cunha</a:t>
            </a:r>
          </a:p>
          <a:p>
            <a:pPr algn="ctr"/>
            <a:r>
              <a:rPr lang="en-US" sz="3200" b="1" dirty="0" smtClean="0">
                <a:latin typeface="Times New Roman" panose="02020603050405020304" pitchFamily="18" charset="0"/>
                <a:cs typeface="Times New Roman" panose="02020603050405020304" pitchFamily="18" charset="0"/>
              </a:rPr>
              <a:t>Associated Professor</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14149"/>
            <a:ext cx="12192000" cy="1228299"/>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Good people as well as good actions</a:t>
            </a:r>
            <a:br>
              <a:rPr lang="en-GB"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marL="742950" indent="-742950" algn="just">
              <a:buFont typeface="+mj-lt"/>
              <a:buAutoNum type="arabicPeriod"/>
            </a:pPr>
            <a:r>
              <a:rPr lang="en-GB" sz="4800" dirty="0"/>
              <a:t>Ethics is not only about the morality of particular courses of action, but it's also about the goodness of individuals and what it means to live a good life.</a:t>
            </a:r>
          </a:p>
          <a:p>
            <a:pPr marL="742950" indent="-742950" algn="just">
              <a:buFont typeface="+mj-lt"/>
              <a:buAutoNum type="arabicPeriod"/>
            </a:pPr>
            <a:r>
              <a:rPr lang="en-GB" sz="4800" b="1" dirty="0"/>
              <a:t>Virtue Ethics</a:t>
            </a:r>
            <a:r>
              <a:rPr lang="en-GB" sz="4800" dirty="0"/>
              <a:t> is particularly concerned with the </a:t>
            </a:r>
            <a:r>
              <a:rPr lang="en-GB" sz="4800" b="1" dirty="0"/>
              <a:t>moral character </a:t>
            </a:r>
            <a:r>
              <a:rPr lang="en-GB" sz="4800" dirty="0"/>
              <a:t>of human beings.</a:t>
            </a:r>
          </a:p>
          <a:p>
            <a:pPr algn="just"/>
            <a:r>
              <a:rPr lang="en-GB" sz="4000" dirty="0"/>
              <a:t/>
            </a:r>
            <a:br>
              <a:rPr lang="en-GB" sz="4000" dirty="0"/>
            </a:br>
            <a:endParaRPr lang="en-US" sz="32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965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456597"/>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Searching for the source of right and wrong</a:t>
            </a:r>
            <a:br>
              <a:rPr lang="en-GB" sz="4400" b="1" dirty="0"/>
            </a:br>
            <a:r>
              <a:rPr lang="en-GB" sz="4400" b="1" dirty="0"/>
              <a:t/>
            </a:r>
            <a:br>
              <a:rPr lang="en-GB"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algn="ctr"/>
            <a:r>
              <a:rPr lang="en-GB" sz="3200" b="1" dirty="0"/>
              <a:t>Modern thinkers often teach that ethics leads people not to conclusions but to 'decisions'.</a:t>
            </a:r>
          </a:p>
          <a:p>
            <a:pPr marL="514350" indent="-514350" algn="just">
              <a:buFont typeface="+mj-lt"/>
              <a:buAutoNum type="arabicPeriod"/>
            </a:pPr>
            <a:r>
              <a:rPr lang="en-GB" sz="3200" dirty="0"/>
              <a:t>In this view, the role of ethics is limited to clarifyin</a:t>
            </a:r>
            <a:r>
              <a:rPr lang="en-GB" sz="3200" b="1" dirty="0"/>
              <a:t>g 'what's at stake' </a:t>
            </a:r>
            <a:r>
              <a:rPr lang="en-GB" sz="3200" dirty="0"/>
              <a:t>in</a:t>
            </a:r>
            <a:r>
              <a:rPr lang="en-GB" sz="3200" b="1" dirty="0"/>
              <a:t> particular ethical problems.</a:t>
            </a:r>
          </a:p>
          <a:p>
            <a:pPr marL="514350" indent="-514350" algn="just">
              <a:buFont typeface="+mj-lt"/>
              <a:buAutoNum type="arabicPeriod"/>
            </a:pPr>
            <a:r>
              <a:rPr lang="en-GB" sz="3200" b="1" dirty="0"/>
              <a:t>Philosophy can help identify the range of ethical methods, conversations and value systems that can be applied to a particular problem. </a:t>
            </a:r>
            <a:endParaRPr lang="en-GB" sz="3200" b="1" dirty="0" smtClean="0"/>
          </a:p>
          <a:p>
            <a:pPr algn="ctr"/>
            <a:r>
              <a:rPr lang="en-GB" sz="3200" b="1" dirty="0" smtClean="0"/>
              <a:t>But </a:t>
            </a:r>
            <a:r>
              <a:rPr lang="en-GB" sz="3200" b="1" dirty="0"/>
              <a:t>after these things have been made clear, each person must make their own individual decision as to what to do, and then react appropriately to the consequences.</a:t>
            </a:r>
          </a:p>
          <a:p>
            <a:pPr algn="just"/>
            <a:r>
              <a:rPr lang="en-GB" sz="2800" dirty="0"/>
              <a:t/>
            </a:r>
            <a:br>
              <a:rPr lang="en-GB" sz="28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177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000" b="1" dirty="0" smtClean="0"/>
              <a:t>Normative Ethics</a:t>
            </a:r>
          </a:p>
          <a:p>
            <a:pPr marL="457200" indent="-457200" algn="just">
              <a:buFont typeface="Arial" panose="020B0604020202020204" pitchFamily="34" charset="0"/>
              <a:buChar char="•"/>
            </a:pPr>
            <a:r>
              <a:rPr lang="en-GB" sz="3600" dirty="0" smtClean="0"/>
              <a:t>The </a:t>
            </a:r>
            <a:r>
              <a:rPr lang="en-GB" sz="3600" dirty="0"/>
              <a:t>word normative is an </a:t>
            </a:r>
            <a:r>
              <a:rPr lang="en-GB" sz="3600" dirty="0">
                <a:hlinkClick r:id="rId2" tooltip="Adjective"/>
              </a:rPr>
              <a:t>adjective</a:t>
            </a:r>
            <a:r>
              <a:rPr lang="en-GB" sz="3600" dirty="0"/>
              <a:t> which comes from "norm." In a philosophical context, the word norm usually means standard, or rule, or principle, as opposed to what is "normal" for people to do, that is, what they actually do. </a:t>
            </a:r>
            <a:endParaRPr lang="en-GB" sz="3600" dirty="0" smtClean="0"/>
          </a:p>
          <a:p>
            <a:pPr marL="457200" indent="-457200" algn="just">
              <a:buFont typeface="Arial" panose="020B0604020202020204" pitchFamily="34" charset="0"/>
              <a:buChar char="•"/>
            </a:pPr>
            <a:r>
              <a:rPr lang="en-GB" sz="3600" dirty="0" smtClean="0"/>
              <a:t>So </a:t>
            </a:r>
            <a:r>
              <a:rPr lang="en-GB" sz="3600" dirty="0"/>
              <a:t>even if this mistake were "normal," a normative appraisal would hold everyone's actual thinking to the rule which legislates how they ought to think, and judge it incorre</a:t>
            </a:r>
            <a:r>
              <a:rPr lang="en-GB" sz="3200" dirty="0"/>
              <a:t>ct.</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758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Normative Ethics</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600" dirty="0"/>
              <a:t>Normative ethics is concerned with moral norms. A moral norm is a norm in the sense of being a standard with which moral agents ought to comply</a:t>
            </a:r>
            <a:r>
              <a:rPr lang="en-GB" sz="3600" dirty="0" smtClean="0"/>
              <a:t>.</a:t>
            </a:r>
          </a:p>
          <a:p>
            <a:pPr marL="742950" indent="-742950" algn="just">
              <a:buFont typeface="+mj-lt"/>
              <a:buAutoNum type="arabicPeriod"/>
            </a:pPr>
            <a:r>
              <a:rPr lang="en-GB" sz="3600" dirty="0" smtClean="0"/>
              <a:t>"</a:t>
            </a:r>
            <a:r>
              <a:rPr lang="en-GB" sz="3600" dirty="0"/>
              <a:t>Thou shall not murder" is an example of a moral norm: It is meant to guide our actions, and to the extent that people do not comply, we may be judged morally—that is, morally blamed. This is then the meaning of a moral norm.</a:t>
            </a:r>
          </a:p>
        </p:txBody>
      </p:sp>
    </p:spTree>
    <p:extLst>
      <p:ext uri="{BB962C8B-B14F-4D97-AF65-F5344CB8AC3E}">
        <p14:creationId xmlns:p14="http://schemas.microsoft.com/office/powerpoint/2010/main" val="2236201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3600" b="1" dirty="0"/>
              <a:t>Two foci of normative ethics: Action and character</a:t>
            </a:r>
          </a:p>
        </p:txBody>
      </p:sp>
      <p:sp>
        <p:nvSpPr>
          <p:cNvPr id="3" name="Subtitle 2"/>
          <p:cNvSpPr>
            <a:spLocks noGrp="1"/>
          </p:cNvSpPr>
          <p:nvPr>
            <p:ph type="subTitle" idx="1"/>
          </p:nvPr>
        </p:nvSpPr>
        <p:spPr>
          <a:xfrm>
            <a:off x="0" y="1519311"/>
            <a:ext cx="12192000" cy="5338689"/>
          </a:xfrm>
        </p:spPr>
        <p:txBody>
          <a:bodyPr>
            <a:noAutofit/>
          </a:bodyPr>
          <a:lstStyle/>
          <a:p>
            <a:pPr algn="ctr"/>
            <a:r>
              <a:rPr lang="en-GB" sz="3600" b="1" dirty="0" smtClean="0"/>
              <a:t>Normative </a:t>
            </a:r>
            <a:r>
              <a:rPr lang="en-GB" sz="3600" b="1" dirty="0"/>
              <a:t>ethics has two central concepts: </a:t>
            </a:r>
            <a:endParaRPr lang="en-GB" sz="3600" b="1" dirty="0" smtClean="0"/>
          </a:p>
          <a:p>
            <a:pPr algn="ctr"/>
            <a:r>
              <a:rPr lang="en-GB" sz="3600" b="1" dirty="0" smtClean="0"/>
              <a:t>The </a:t>
            </a:r>
            <a:r>
              <a:rPr lang="en-GB" sz="3600" b="1" dirty="0"/>
              <a:t>right and the morally </a:t>
            </a:r>
            <a:r>
              <a:rPr lang="en-GB" sz="3600" b="1" dirty="0" smtClean="0"/>
              <a:t>good </a:t>
            </a:r>
          </a:p>
          <a:p>
            <a:pPr marL="742950" indent="-742950" algn="just">
              <a:buFont typeface="+mj-lt"/>
              <a:buAutoNum type="arabicPeriod"/>
            </a:pPr>
            <a:r>
              <a:rPr lang="en-GB" sz="2800" dirty="0" smtClean="0"/>
              <a:t>The </a:t>
            </a:r>
            <a:r>
              <a:rPr lang="en-GB" sz="2800" dirty="0"/>
              <a:t>concept of the right is, roughly, the concept of </a:t>
            </a:r>
            <a:r>
              <a:rPr lang="en-GB" sz="2800" dirty="0">
                <a:hlinkClick r:id="rId2" tooltip="Duty"/>
              </a:rPr>
              <a:t>duty</a:t>
            </a:r>
            <a:r>
              <a:rPr lang="en-GB" sz="2800" dirty="0"/>
              <a:t>, the concept of which </a:t>
            </a:r>
            <a:r>
              <a:rPr lang="en-GB" sz="2800" dirty="0">
                <a:hlinkClick r:id="rId3" tooltip="Action"/>
              </a:rPr>
              <a:t>actions</a:t>
            </a:r>
            <a:r>
              <a:rPr lang="en-GB" sz="2800" dirty="0"/>
              <a:t> we ought to perform, which it would be wrong not to perform. </a:t>
            </a:r>
            <a:endParaRPr lang="en-GB" sz="2800" dirty="0" smtClean="0"/>
          </a:p>
          <a:p>
            <a:pPr marL="742950" indent="-742950" algn="just">
              <a:buFont typeface="+mj-lt"/>
              <a:buAutoNum type="arabicPeriod"/>
            </a:pPr>
            <a:r>
              <a:rPr lang="en-GB" sz="2800" dirty="0" smtClean="0"/>
              <a:t>The </a:t>
            </a:r>
            <a:r>
              <a:rPr lang="en-GB" sz="2800" dirty="0"/>
              <a:t>concept of the morally good, a target of the theory of value, or </a:t>
            </a:r>
            <a:r>
              <a:rPr lang="en-GB" sz="2800" dirty="0">
                <a:hlinkClick r:id="rId4" tooltip="Axiology"/>
              </a:rPr>
              <a:t>axiology</a:t>
            </a:r>
            <a:r>
              <a:rPr lang="en-GB" sz="2800" dirty="0"/>
              <a:t> (Greek: </a:t>
            </a:r>
            <a:r>
              <a:rPr lang="en-GB" sz="2800" i="1" dirty="0" err="1"/>
              <a:t>axios</a:t>
            </a:r>
            <a:r>
              <a:rPr lang="en-GB" sz="2800" dirty="0"/>
              <a:t> = worth; </a:t>
            </a:r>
            <a:r>
              <a:rPr lang="en-GB" sz="2800" i="1" dirty="0"/>
              <a:t>logos</a:t>
            </a:r>
            <a:r>
              <a:rPr lang="en-GB" sz="2800" dirty="0"/>
              <a:t> = study of), refers to morally good properties of </a:t>
            </a:r>
            <a:r>
              <a:rPr lang="en-GB" sz="2800" dirty="0">
                <a:hlinkClick r:id="rId5" tooltip="Human being"/>
              </a:rPr>
              <a:t>human beings</a:t>
            </a:r>
            <a:r>
              <a:rPr lang="en-GB" sz="2800" dirty="0"/>
              <a:t>. Virtuous character traits such as kindness, </a:t>
            </a:r>
            <a:r>
              <a:rPr lang="en-GB" sz="2800" dirty="0">
                <a:hlinkClick r:id="rId6" tooltip="Courage"/>
              </a:rPr>
              <a:t>courage</a:t>
            </a:r>
            <a:r>
              <a:rPr lang="en-GB" sz="2800" dirty="0"/>
              <a:t>, and honesty are examples of states that are generally thought to be morally good. </a:t>
            </a: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558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534" y="-2942457"/>
            <a:ext cx="12192000" cy="4079631"/>
          </a:xfrm>
        </p:spPr>
        <p:txBody>
          <a:bodyPr>
            <a:normAutofit/>
          </a:bodyPr>
          <a:lstStyle/>
          <a:p>
            <a:pPr algn="ctr"/>
            <a:r>
              <a:rPr lang="en-US" sz="3600" b="1" dirty="0" smtClean="0">
                <a:latin typeface="Arial Black" panose="020B0A04020102020204" pitchFamily="34" charset="0"/>
              </a:rPr>
              <a:t>History of Political Thought II</a:t>
            </a:r>
            <a:r>
              <a:rPr lang="en-US" sz="3600" dirty="0" smtClean="0"/>
              <a:t/>
            </a:r>
            <a:br>
              <a:rPr lang="en-US" sz="3600" dirty="0" smtClean="0"/>
            </a:br>
            <a:r>
              <a:rPr lang="en-GB" sz="3600" b="1" dirty="0"/>
              <a:t>Which states of character are morally good?</a:t>
            </a:r>
          </a:p>
        </p:txBody>
      </p:sp>
      <p:sp>
        <p:nvSpPr>
          <p:cNvPr id="3" name="Subtitle 2"/>
          <p:cNvSpPr>
            <a:spLocks noGrp="1"/>
          </p:cNvSpPr>
          <p:nvPr>
            <p:ph type="subTitle" idx="1"/>
          </p:nvPr>
        </p:nvSpPr>
        <p:spPr>
          <a:xfrm>
            <a:off x="0" y="1009935"/>
            <a:ext cx="12192000" cy="5848066"/>
          </a:xfrm>
        </p:spPr>
        <p:txBody>
          <a:bodyPr>
            <a:noAutofit/>
          </a:bodyPr>
          <a:lstStyle/>
          <a:p>
            <a:pPr algn="ctr">
              <a:spcBef>
                <a:spcPts val="0"/>
              </a:spcBef>
            </a:pPr>
            <a:r>
              <a:rPr lang="en-GB" sz="3200" b="1" dirty="0" smtClean="0"/>
              <a:t>The </a:t>
            </a:r>
            <a:r>
              <a:rPr lang="en-GB" sz="3200" b="1" dirty="0"/>
              <a:t>second important focus of normative theory is the question of what states of character are </a:t>
            </a:r>
            <a:endParaRPr lang="en-GB" sz="3200" b="1" dirty="0" smtClean="0"/>
          </a:p>
          <a:p>
            <a:pPr algn="ctr">
              <a:spcBef>
                <a:spcPts val="0"/>
              </a:spcBef>
            </a:pPr>
            <a:r>
              <a:rPr lang="en-GB" sz="3200" b="1" dirty="0" smtClean="0"/>
              <a:t>desirable</a:t>
            </a:r>
            <a:r>
              <a:rPr lang="en-GB" sz="3200" b="1" dirty="0"/>
              <a:t>, or morally good. </a:t>
            </a:r>
            <a:endParaRPr lang="en-GB" sz="3200" b="1" dirty="0" smtClean="0"/>
          </a:p>
          <a:p>
            <a:pPr marL="457200" indent="-457200" algn="just">
              <a:buFont typeface="+mj-lt"/>
              <a:buAutoNum type="arabicPeriod"/>
            </a:pPr>
            <a:r>
              <a:rPr lang="en-GB" sz="2800" dirty="0" smtClean="0"/>
              <a:t>Here </a:t>
            </a:r>
            <a:r>
              <a:rPr lang="en-GB" sz="2800" dirty="0"/>
              <a:t>normative ethics attempts to answer the question: "What sort of person ought I to be?" This is called the theory of </a:t>
            </a:r>
            <a:r>
              <a:rPr lang="en-GB" sz="2800" dirty="0">
                <a:hlinkClick r:id="rId2" tooltip="Virtue"/>
              </a:rPr>
              <a:t>virtue</a:t>
            </a:r>
            <a:r>
              <a:rPr lang="en-GB" sz="2800" dirty="0"/>
              <a:t>, or </a:t>
            </a:r>
            <a:r>
              <a:rPr lang="en-GB" sz="2800" dirty="0">
                <a:hlinkClick r:id="rId3" tooltip="Virtue ethics"/>
              </a:rPr>
              <a:t>virtue ethics</a:t>
            </a:r>
            <a:r>
              <a:rPr lang="en-GB" sz="2800" dirty="0"/>
              <a:t>. </a:t>
            </a:r>
            <a:endParaRPr lang="en-GB" sz="2800" dirty="0" smtClean="0"/>
          </a:p>
          <a:p>
            <a:pPr marL="457200" indent="-457200" algn="just">
              <a:buFont typeface="+mj-lt"/>
              <a:buAutoNum type="arabicPeriod"/>
            </a:pPr>
            <a:r>
              <a:rPr lang="en-GB" sz="2800" dirty="0" smtClean="0"/>
              <a:t>The </a:t>
            </a:r>
            <a:r>
              <a:rPr lang="en-GB" sz="2800" dirty="0"/>
              <a:t>focus of this aspect of normative ethics is character. A virtue is a morally desirable state of character such as </a:t>
            </a:r>
            <a:r>
              <a:rPr lang="en-GB" sz="2800" dirty="0">
                <a:hlinkClick r:id="rId4" tooltip="Courage"/>
              </a:rPr>
              <a:t>courage</a:t>
            </a:r>
            <a:r>
              <a:rPr lang="en-GB" sz="2800" dirty="0"/>
              <a:t>. </a:t>
            </a:r>
            <a:r>
              <a:rPr lang="en-GB" sz="2800" dirty="0" smtClean="0"/>
              <a:t>What </a:t>
            </a:r>
            <a:r>
              <a:rPr lang="en-GB" sz="2800" dirty="0"/>
              <a:t>is a virtuous person like? What is a vicious person like? What makes traits of character virtuous or vicious? </a:t>
            </a:r>
            <a:endParaRPr lang="en-GB" sz="2800" dirty="0" smtClean="0"/>
          </a:p>
          <a:p>
            <a:pPr marL="457200" indent="-457200" algn="just">
              <a:buFont typeface="+mj-lt"/>
              <a:buAutoNum type="arabicPeriod"/>
            </a:pPr>
            <a:r>
              <a:rPr lang="en-GB" sz="2800" dirty="0" smtClean="0"/>
              <a:t>Important </a:t>
            </a:r>
            <a:r>
              <a:rPr lang="en-GB" sz="2800" dirty="0"/>
              <a:t>concepts for the theory of virtue include terms such as good, bad, virtuous, vicious, honest, courageous, and </a:t>
            </a:r>
            <a:r>
              <a:rPr lang="en-GB" sz="2800" dirty="0">
                <a:hlinkClick r:id="rId5" tooltip="Praise and blame"/>
              </a:rPr>
              <a:t>praiseworthy</a:t>
            </a:r>
            <a:r>
              <a:rPr lang="en-GB" sz="2800" dirty="0"/>
              <a:t>.</a:t>
            </a:r>
          </a:p>
          <a:p>
            <a:pPr algn="just"/>
            <a:r>
              <a:rPr lang="en-GB" sz="2400" dirty="0"/>
              <a:t/>
            </a:r>
            <a:br>
              <a:rPr lang="en-GB" sz="2400" dirty="0"/>
            </a:br>
            <a:endParaRPr lang="en-US" sz="24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777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2954"/>
            <a:ext cx="12192000" cy="1583141"/>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History of Political Thought II</a:t>
            </a:r>
            <a:r>
              <a:rPr lang="en-US" sz="4400" dirty="0"/>
              <a:t/>
            </a:r>
            <a:br>
              <a:rPr lang="en-US" sz="4400" dirty="0"/>
            </a:br>
            <a:r>
              <a:rPr lang="en-GB" sz="4400" b="1" dirty="0"/>
              <a:t>Important normative theories</a:t>
            </a:r>
            <a:br>
              <a:rPr lang="en-GB" sz="4400" b="1" dirty="0"/>
            </a:br>
            <a:endParaRPr lang="en-GB" sz="4400" b="1" dirty="0"/>
          </a:p>
        </p:txBody>
      </p:sp>
      <p:sp>
        <p:nvSpPr>
          <p:cNvPr id="3" name="Subtitle 2"/>
          <p:cNvSpPr>
            <a:spLocks noGrp="1"/>
          </p:cNvSpPr>
          <p:nvPr>
            <p:ph type="subTitle" idx="1"/>
          </p:nvPr>
        </p:nvSpPr>
        <p:spPr>
          <a:xfrm>
            <a:off x="0" y="573207"/>
            <a:ext cx="12192000" cy="6284794"/>
          </a:xfrm>
        </p:spPr>
        <p:txBody>
          <a:bodyPr>
            <a:noAutofit/>
          </a:bodyPr>
          <a:lstStyle/>
          <a:p>
            <a:endParaRPr lang="en-GB" sz="2800" b="1" dirty="0"/>
          </a:p>
          <a:p>
            <a:pPr algn="just"/>
            <a:r>
              <a:rPr lang="en-GB" sz="3200" dirty="0" smtClean="0"/>
              <a:t>Normative </a:t>
            </a:r>
            <a:r>
              <a:rPr lang="en-GB" sz="3200" dirty="0"/>
              <a:t>theories are concerned with, broadly, the nature of right </a:t>
            </a:r>
            <a:r>
              <a:rPr lang="en-GB" sz="3200" dirty="0">
                <a:hlinkClick r:id="rId2" tooltip="Action"/>
              </a:rPr>
              <a:t>action</a:t>
            </a:r>
            <a:r>
              <a:rPr lang="en-GB" sz="3200" dirty="0"/>
              <a:t> and the nature of </a:t>
            </a:r>
            <a:r>
              <a:rPr lang="en-GB" sz="3200" dirty="0">
                <a:hlinkClick r:id="rId3" tooltip="Virtue"/>
              </a:rPr>
              <a:t>virtue</a:t>
            </a:r>
            <a:r>
              <a:rPr lang="en-GB" sz="3200" dirty="0"/>
              <a:t>. All normative theories will have something to say about which actions are right, and which states of character are virtues. </a:t>
            </a:r>
            <a:endParaRPr lang="en-GB" sz="3200" dirty="0" smtClean="0"/>
          </a:p>
          <a:p>
            <a:pPr algn="ctr"/>
            <a:r>
              <a:rPr lang="en-GB" sz="3200" dirty="0" smtClean="0"/>
              <a:t>Four </a:t>
            </a:r>
            <a:r>
              <a:rPr lang="en-GB" sz="3200" dirty="0"/>
              <a:t>normative theories currently exist. These are </a:t>
            </a:r>
            <a:r>
              <a:rPr lang="en-GB" sz="3200" dirty="0">
                <a:hlinkClick r:id="rId4" tooltip="Utilitarianism"/>
              </a:rPr>
              <a:t>utilitarianism</a:t>
            </a:r>
            <a:r>
              <a:rPr lang="en-GB" sz="3200" dirty="0"/>
              <a:t>, </a:t>
            </a:r>
            <a:r>
              <a:rPr lang="en-GB" sz="3200" dirty="0">
                <a:hlinkClick r:id="rId5" tooltip="Kantianism"/>
              </a:rPr>
              <a:t>Kantianism</a:t>
            </a:r>
            <a:r>
              <a:rPr lang="en-GB" sz="3200" dirty="0"/>
              <a:t>, </a:t>
            </a:r>
            <a:r>
              <a:rPr lang="en-GB" sz="3200" dirty="0">
                <a:hlinkClick r:id="rId6" tooltip="Ethical intuitionism"/>
              </a:rPr>
              <a:t>ethical intuitionism</a:t>
            </a:r>
            <a:r>
              <a:rPr lang="en-GB" sz="3200" dirty="0"/>
              <a:t> (in its methodological sense), and </a:t>
            </a:r>
            <a:r>
              <a:rPr lang="en-GB" sz="3200" u="sng" dirty="0">
                <a:solidFill>
                  <a:srgbClr val="FF0000"/>
                </a:solidFill>
              </a:rPr>
              <a:t>virtue ethics</a:t>
            </a:r>
            <a:r>
              <a:rPr lang="en-GB" sz="3200" dirty="0"/>
              <a:t>. If we were to accept the division of normative theories into teleological and non-teleological theories, then utilitarianism and virtue ethics would count as teleological theories, whereas Kantianism and intuitionism as non-teleological </a:t>
            </a:r>
            <a:r>
              <a:rPr lang="en-GB" sz="3200" dirty="0" smtClean="0"/>
              <a:t>the</a:t>
            </a:r>
            <a:r>
              <a:rPr lang="en-GB" sz="2800" dirty="0" smtClean="0"/>
              <a:t>ories.</a:t>
            </a:r>
            <a:endParaRPr lang="en-GB" sz="2800" b="1" dirty="0"/>
          </a:p>
          <a:p>
            <a:r>
              <a:rPr lang="en-GB" sz="3600" dirty="0"/>
              <a:t/>
            </a:r>
            <a:br>
              <a:rPr lang="en-GB" sz="36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679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14" y="0"/>
            <a:ext cx="12121486" cy="1883391"/>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000" b="1" dirty="0">
                <a:latin typeface="Arial Black" panose="020B0A04020102020204" pitchFamily="34" charset="0"/>
              </a:rPr>
              <a:t>History of Political Thought II</a:t>
            </a:r>
            <a:r>
              <a:rPr lang="en-US" sz="4000" dirty="0"/>
              <a:t/>
            </a:r>
            <a:br>
              <a:rPr lang="en-US" sz="4000" dirty="0"/>
            </a:br>
            <a:r>
              <a:rPr lang="en-US" sz="4000" b="1" dirty="0"/>
              <a:t>Utilitarianism</a:t>
            </a:r>
            <a:r>
              <a:rPr lang="en-US" sz="4400" b="1" dirty="0"/>
              <a:t/>
            </a:r>
            <a:br>
              <a:rPr lang="en-US" sz="4400" b="1" dirty="0"/>
            </a:br>
            <a:endParaRPr lang="en-GB" sz="4400" b="1" dirty="0"/>
          </a:p>
        </p:txBody>
      </p:sp>
      <p:sp>
        <p:nvSpPr>
          <p:cNvPr id="3" name="Subtitle 2"/>
          <p:cNvSpPr>
            <a:spLocks noGrp="1"/>
          </p:cNvSpPr>
          <p:nvPr>
            <p:ph type="subTitle" idx="1"/>
          </p:nvPr>
        </p:nvSpPr>
        <p:spPr>
          <a:xfrm>
            <a:off x="0" y="1105469"/>
            <a:ext cx="12192000" cy="5752531"/>
          </a:xfrm>
        </p:spPr>
        <p:txBody>
          <a:bodyPr>
            <a:noAutofit/>
          </a:bodyPr>
          <a:lstStyle/>
          <a:p>
            <a:pPr marL="457200" indent="-457200" algn="l">
              <a:buFont typeface="Arial" panose="020B0604020202020204" pitchFamily="34" charset="0"/>
              <a:buChar char="•"/>
            </a:pPr>
            <a:r>
              <a:rPr lang="en-GB" sz="3200" dirty="0"/>
              <a:t>Classical </a:t>
            </a:r>
            <a:r>
              <a:rPr lang="en-GB" sz="3200" dirty="0">
                <a:hlinkClick r:id="rId2" tooltip="Utilitarianism"/>
              </a:rPr>
              <a:t>utilitarianism</a:t>
            </a:r>
            <a:r>
              <a:rPr lang="en-GB" sz="3200" dirty="0"/>
              <a:t> says that the right </a:t>
            </a:r>
            <a:r>
              <a:rPr lang="en-GB" sz="3200" dirty="0">
                <a:hlinkClick r:id="rId3" tooltip="Action"/>
              </a:rPr>
              <a:t>action</a:t>
            </a:r>
            <a:r>
              <a:rPr lang="en-GB" sz="3200" dirty="0"/>
              <a:t> is that which produces the greatest balance of overall </a:t>
            </a:r>
            <a:r>
              <a:rPr lang="en-GB" sz="3200" dirty="0">
                <a:hlinkClick r:id="rId4" tooltip="Happiness"/>
              </a:rPr>
              <a:t>happiness</a:t>
            </a:r>
            <a:r>
              <a:rPr lang="en-GB" sz="3200" dirty="0"/>
              <a:t>. </a:t>
            </a:r>
            <a:endParaRPr lang="en-GB" sz="3200" dirty="0" smtClean="0"/>
          </a:p>
          <a:p>
            <a:pPr marL="457200" indent="-457200" algn="l">
              <a:buFont typeface="Arial" panose="020B0604020202020204" pitchFamily="34" charset="0"/>
              <a:buChar char="•"/>
            </a:pPr>
            <a:r>
              <a:rPr lang="en-GB" sz="2800" dirty="0" smtClean="0"/>
              <a:t>By </a:t>
            </a:r>
            <a:r>
              <a:rPr lang="en-GB" sz="2800" dirty="0"/>
              <a:t>saying that happiness is the only determinant of the rightness of an action, classical utilitarianism endorses </a:t>
            </a:r>
            <a:r>
              <a:rPr lang="en-GB" sz="2800" dirty="0">
                <a:hlinkClick r:id="rId5" tooltip="Hedonism"/>
              </a:rPr>
              <a:t>hedonism</a:t>
            </a:r>
            <a:r>
              <a:rPr lang="en-GB" sz="2800" dirty="0"/>
              <a:t> as a theory of value. </a:t>
            </a:r>
            <a:endParaRPr lang="en-GB" sz="2800" dirty="0" smtClean="0"/>
          </a:p>
          <a:p>
            <a:pPr marL="457200" indent="-457200" algn="l">
              <a:buFont typeface="Arial" panose="020B0604020202020204" pitchFamily="34" charset="0"/>
              <a:buChar char="•"/>
            </a:pPr>
            <a:r>
              <a:rPr lang="en-GB" sz="3200" dirty="0" smtClean="0"/>
              <a:t>Utilitarianism </a:t>
            </a:r>
            <a:r>
              <a:rPr lang="en-GB" sz="3200" dirty="0"/>
              <a:t>has undergone many revisions, but one common move has been to deny the hedonistic element, and preserve the claim that right action depends on the best consequences overall in view of the principle of utility, although the best consequences are not necessarily understood in terms of happiness but more broadly in terms of valuable states of </a:t>
            </a:r>
            <a:r>
              <a:rPr lang="en-GB" sz="3200" dirty="0" smtClean="0"/>
              <a:t>affairs.</a:t>
            </a:r>
            <a:r>
              <a:rPr lang="en-GB" sz="3200" dirty="0"/>
              <a:t/>
            </a:r>
            <a:br>
              <a:rPr lang="en-GB" sz="3200" dirty="0"/>
            </a:br>
            <a:endParaRPr lang="en-US" sz="32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21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78173"/>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3600" b="1" dirty="0">
                <a:latin typeface="Arial Black" panose="020B0A04020102020204" pitchFamily="34" charset="0"/>
              </a:rPr>
              <a:t>History of Political Thought II</a:t>
            </a:r>
            <a:r>
              <a:rPr lang="en-US" sz="3600" dirty="0"/>
              <a:t/>
            </a:r>
            <a:br>
              <a:rPr lang="en-US" sz="3600" dirty="0"/>
            </a:br>
            <a:r>
              <a:rPr lang="en-US" sz="3600" b="1" dirty="0"/>
              <a:t>Ethical intuitionism</a:t>
            </a:r>
          </a:p>
        </p:txBody>
      </p:sp>
      <p:sp>
        <p:nvSpPr>
          <p:cNvPr id="3" name="Subtitle 2"/>
          <p:cNvSpPr>
            <a:spLocks noGrp="1"/>
          </p:cNvSpPr>
          <p:nvPr>
            <p:ph type="subTitle" idx="1"/>
          </p:nvPr>
        </p:nvSpPr>
        <p:spPr>
          <a:xfrm>
            <a:off x="0" y="982639"/>
            <a:ext cx="12192000" cy="5875361"/>
          </a:xfrm>
        </p:spPr>
        <p:txBody>
          <a:bodyPr>
            <a:noAutofit/>
          </a:bodyPr>
          <a:lstStyle/>
          <a:p>
            <a:pPr marL="457200" indent="-457200" algn="l">
              <a:buFont typeface="Arial" panose="020B0604020202020204" pitchFamily="34" charset="0"/>
              <a:buChar char="•"/>
            </a:pPr>
            <a:r>
              <a:rPr lang="en-GB" sz="2800" dirty="0"/>
              <a:t>When </a:t>
            </a:r>
            <a:r>
              <a:rPr lang="en-GB" sz="2800" dirty="0">
                <a:hlinkClick r:id="rId2" tooltip="Ethical intuitionism"/>
              </a:rPr>
              <a:t>ethical intuitionism</a:t>
            </a:r>
            <a:r>
              <a:rPr lang="en-GB" sz="2800" dirty="0"/>
              <a:t> says that we can directly intuit or apprehend moral principles, it is </a:t>
            </a:r>
            <a:r>
              <a:rPr lang="en-GB" sz="2800" dirty="0">
                <a:hlinkClick r:id="rId3" tooltip="Epistemology"/>
              </a:rPr>
              <a:t>epistemological</a:t>
            </a:r>
            <a:r>
              <a:rPr lang="en-GB" sz="2800" dirty="0"/>
              <a:t> and undoubtedly belongs to </a:t>
            </a:r>
            <a:r>
              <a:rPr lang="en-GB" sz="2800" dirty="0">
                <a:hlinkClick r:id="rId4" tooltip="Meta-ethics"/>
              </a:rPr>
              <a:t>meta-ethics</a:t>
            </a:r>
            <a:r>
              <a:rPr lang="en-GB" sz="2800" dirty="0"/>
              <a:t>. </a:t>
            </a:r>
            <a:endParaRPr lang="en-GB" sz="2800" dirty="0" smtClean="0"/>
          </a:p>
          <a:p>
            <a:pPr marL="457200" indent="-457200" algn="l">
              <a:buFont typeface="Arial" panose="020B0604020202020204" pitchFamily="34" charset="0"/>
              <a:buChar char="•"/>
            </a:pPr>
            <a:r>
              <a:rPr lang="en-GB" sz="2800" b="1" dirty="0" smtClean="0"/>
              <a:t>But</a:t>
            </a:r>
            <a:r>
              <a:rPr lang="en-GB" sz="2800" b="1" dirty="0"/>
              <a:t>, ethical intuitionism has another sense in which it can be considered to be part of normative ethics as it methodologically refers to unranked </a:t>
            </a:r>
            <a:r>
              <a:rPr lang="en-GB" sz="2800" b="1" dirty="0">
                <a:hlinkClick r:id="rId5" tooltip="Pluralism"/>
              </a:rPr>
              <a:t>pluralism</a:t>
            </a:r>
            <a:r>
              <a:rPr lang="en-GB" sz="2800" b="1" dirty="0"/>
              <a:t> that claims that there are a plurality of moral principles, and that none of these moral principles is more basic or important than any other. </a:t>
            </a:r>
            <a:endParaRPr lang="en-GB" sz="2800" b="1" dirty="0" smtClean="0"/>
          </a:p>
          <a:p>
            <a:pPr marL="457200" indent="-457200" algn="l">
              <a:buFont typeface="Arial" panose="020B0604020202020204" pitchFamily="34" charset="0"/>
              <a:buChar char="•"/>
            </a:pPr>
            <a:r>
              <a:rPr lang="en-GB" sz="2400" dirty="0" smtClean="0"/>
              <a:t>Ethical </a:t>
            </a:r>
            <a:r>
              <a:rPr lang="en-GB" sz="2400" dirty="0"/>
              <a:t>intuitionism in this sense is a normative ethical theory contrasted with versions of </a:t>
            </a:r>
            <a:r>
              <a:rPr lang="en-GB" sz="2400" dirty="0">
                <a:hlinkClick r:id="rId6" tooltip="Monism"/>
              </a:rPr>
              <a:t>monism</a:t>
            </a:r>
            <a:r>
              <a:rPr lang="en-GB" sz="2400" dirty="0"/>
              <a:t> such as </a:t>
            </a:r>
            <a:r>
              <a:rPr lang="en-GB" sz="2400" dirty="0">
                <a:hlinkClick r:id="rId7" tooltip="Utilitarianism"/>
              </a:rPr>
              <a:t>utilitarianism</a:t>
            </a:r>
            <a:r>
              <a:rPr lang="en-GB" sz="2400" dirty="0"/>
              <a:t> and </a:t>
            </a:r>
            <a:r>
              <a:rPr lang="en-GB" sz="2400" dirty="0">
                <a:hlinkClick r:id="rId8" tooltip="Kantianism"/>
              </a:rPr>
              <a:t>Kantianism</a:t>
            </a:r>
            <a:r>
              <a:rPr lang="en-GB" sz="2400" dirty="0"/>
              <a:t>, which assert that there is only one basic moral principle: the principle of utility (utilitarianism) or the </a:t>
            </a:r>
            <a:r>
              <a:rPr lang="en-GB" sz="2400" dirty="0">
                <a:hlinkClick r:id="rId9" tooltip="Categorical imperative"/>
              </a:rPr>
              <a:t>categorical imperative</a:t>
            </a:r>
            <a:r>
              <a:rPr lang="en-GB" sz="2400" dirty="0"/>
              <a:t> (Kantianism). The most well-known theorist in ethical intuitionism in this sense is probably </a:t>
            </a:r>
            <a:r>
              <a:rPr lang="en-GB" sz="2400" dirty="0">
                <a:hlinkClick r:id="rId10" tooltip="W.D. Ross"/>
              </a:rPr>
              <a:t>W.D. Ross</a:t>
            </a:r>
            <a:r>
              <a:rPr lang="en-GB" sz="2400" dirty="0"/>
              <a:t> (1877-1971), </a:t>
            </a:r>
            <a:r>
              <a:rPr lang="en-GB" sz="2400" dirty="0" smtClean="0"/>
              <a:t>the </a:t>
            </a:r>
            <a:r>
              <a:rPr lang="en-GB" sz="2400" dirty="0"/>
              <a:t>author of </a:t>
            </a:r>
            <a:r>
              <a:rPr lang="en-GB" sz="2400" i="1" dirty="0" smtClean="0"/>
              <a:t>The </a:t>
            </a:r>
            <a:r>
              <a:rPr lang="en-GB" sz="2400" i="1" dirty="0"/>
              <a:t>Right and the Good</a:t>
            </a:r>
            <a:r>
              <a:rPr lang="en-GB" sz="2400" dirty="0"/>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477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830" y="0"/>
            <a:ext cx="12314830" cy="1992573"/>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b="1" dirty="0"/>
              <a:t>Virtue ethics</a:t>
            </a:r>
            <a:br>
              <a:rPr lang="en-US"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algn="just"/>
            <a:r>
              <a:rPr lang="en-GB" sz="3600" dirty="0"/>
              <a:t>The last of the four ethical </a:t>
            </a:r>
            <a:r>
              <a:rPr lang="en-GB" sz="3600" dirty="0" smtClean="0"/>
              <a:t>theories is</a:t>
            </a:r>
            <a:r>
              <a:rPr lang="en-GB" sz="3600" dirty="0"/>
              <a:t> </a:t>
            </a:r>
            <a:r>
              <a:rPr lang="en-GB" sz="3600" dirty="0">
                <a:hlinkClick r:id="rId2" tooltip="Virtue ethics"/>
              </a:rPr>
              <a:t>virtue ethics</a:t>
            </a:r>
            <a:r>
              <a:rPr lang="en-GB" sz="3600" dirty="0"/>
              <a:t>. </a:t>
            </a:r>
            <a:endParaRPr lang="en-GB" sz="3600" dirty="0" smtClean="0"/>
          </a:p>
          <a:p>
            <a:pPr marL="514350" indent="-514350" algn="l">
              <a:buFont typeface="+mj-lt"/>
              <a:buAutoNum type="arabicPeriod"/>
            </a:pPr>
            <a:r>
              <a:rPr lang="en-GB" sz="2800" dirty="0" smtClean="0"/>
              <a:t>In </a:t>
            </a:r>
            <a:r>
              <a:rPr lang="en-GB" sz="2800" dirty="0"/>
              <a:t>contrast with the other normative theories which tend to start with right </a:t>
            </a:r>
            <a:r>
              <a:rPr lang="en-GB" sz="2800" dirty="0">
                <a:hlinkClick r:id="rId3" tooltip="Action"/>
              </a:rPr>
              <a:t>action</a:t>
            </a:r>
            <a:r>
              <a:rPr lang="en-GB" sz="2800" dirty="0"/>
              <a:t>, virtue ethics begins with an account of </a:t>
            </a:r>
            <a:r>
              <a:rPr lang="en-GB" sz="2800" dirty="0">
                <a:hlinkClick r:id="rId4" tooltip="Virtue"/>
              </a:rPr>
              <a:t>virtuous</a:t>
            </a:r>
            <a:r>
              <a:rPr lang="en-GB" sz="2800" dirty="0"/>
              <a:t> character. </a:t>
            </a:r>
            <a:endParaRPr lang="en-GB" sz="2800" dirty="0" smtClean="0"/>
          </a:p>
          <a:p>
            <a:pPr marL="514350" indent="-514350" algn="l">
              <a:buFont typeface="+mj-lt"/>
              <a:buAutoNum type="arabicPeriod"/>
            </a:pPr>
            <a:r>
              <a:rPr lang="en-GB" sz="2800" dirty="0" smtClean="0"/>
              <a:t>In </a:t>
            </a:r>
            <a:r>
              <a:rPr lang="en-GB" sz="2800" dirty="0"/>
              <a:t>other words, virtue ethics offers an account of what states of character are desirable, or virtues, and then tends to define right actions in terms of these virtues. </a:t>
            </a:r>
            <a:endParaRPr lang="en-GB" sz="2800" dirty="0" smtClean="0"/>
          </a:p>
          <a:p>
            <a:pPr marL="514350" indent="-514350" algn="l">
              <a:buFont typeface="+mj-lt"/>
              <a:buAutoNum type="arabicPeriod"/>
            </a:pPr>
            <a:r>
              <a:rPr lang="en-GB" sz="2800" dirty="0" smtClean="0"/>
              <a:t>Virtue </a:t>
            </a:r>
            <a:r>
              <a:rPr lang="en-GB" sz="2800" dirty="0"/>
              <a:t>ethicists, particularly, </a:t>
            </a:r>
            <a:r>
              <a:rPr lang="en-GB" sz="2800" dirty="0">
                <a:hlinkClick r:id="rId5" tooltip="Aristotle"/>
              </a:rPr>
              <a:t>Aristotle</a:t>
            </a:r>
            <a:r>
              <a:rPr lang="en-GB" sz="2800" dirty="0"/>
              <a:t> and those who follow him, argue that right action cannot be understood as conformity of actions to </a:t>
            </a:r>
            <a:r>
              <a:rPr lang="en-GB" sz="2800" dirty="0" smtClean="0"/>
              <a:t>rules. </a:t>
            </a:r>
            <a:r>
              <a:rPr lang="en-GB" sz="2800" dirty="0"/>
              <a:t>The virtuous person is someone who is able to perceive what the situation requires and act accordingly.</a:t>
            </a:r>
            <a:br>
              <a:rPr lang="en-GB" sz="2800" dirty="0"/>
            </a:br>
            <a:endParaRPr lang="en-US" sz="2800" b="1" dirty="0">
              <a:latin typeface="Times New Roman" panose="02020603050405020304" pitchFamily="18" charset="0"/>
              <a:cs typeface="Times New Roman" panose="02020603050405020304" pitchFamily="18" charset="0"/>
            </a:endParaRPr>
          </a:p>
          <a:p>
            <a:pPr algn="l"/>
            <a:r>
              <a:rPr lang="en-GB" sz="2800" dirty="0" smtClean="0"/>
              <a:t>.</a:t>
            </a:r>
            <a:endParaRPr lang="en-GB" sz="28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483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US" sz="3200" b="1" dirty="0"/>
              <a:t>History of </a:t>
            </a:r>
            <a:r>
              <a:rPr lang="en-US" sz="3200" b="1" dirty="0" smtClean="0"/>
              <a:t>Ethics: </a:t>
            </a:r>
            <a:r>
              <a:rPr lang="en-GB" sz="4400" b="1" dirty="0" smtClean="0"/>
              <a:t>Aristotle </a:t>
            </a:r>
            <a:r>
              <a:rPr lang="en-GB" sz="4400" b="1" dirty="0"/>
              <a:t>(4th century BC) – </a:t>
            </a:r>
            <a:endParaRPr lang="en-GB" sz="4400" b="1" dirty="0" smtClean="0"/>
          </a:p>
          <a:p>
            <a:pPr algn="ctr"/>
            <a:r>
              <a:rPr lang="en-GB" sz="4000" b="1" dirty="0" smtClean="0"/>
              <a:t>Ethics </a:t>
            </a:r>
            <a:r>
              <a:rPr lang="en-GB" sz="4000" b="1" dirty="0"/>
              <a:t>are based on reason guiding actions and moral choices – </a:t>
            </a:r>
            <a:r>
              <a:rPr lang="en-GB" sz="4000" b="1" dirty="0" smtClean="0"/>
              <a:t>Everything </a:t>
            </a:r>
            <a:r>
              <a:rPr lang="en-GB" sz="4000" b="1" dirty="0"/>
              <a:t>has a function, skill, and ultimate purpose or end. </a:t>
            </a:r>
            <a:endParaRPr lang="en-GB" sz="4000" b="1" dirty="0" smtClean="0"/>
          </a:p>
          <a:p>
            <a:pPr algn="ctr"/>
            <a:r>
              <a:rPr lang="en-GB" sz="4000" b="1" dirty="0" smtClean="0"/>
              <a:t>The </a:t>
            </a:r>
            <a:r>
              <a:rPr lang="en-GB" sz="4000" b="1" dirty="0"/>
              <a:t>purpose of humanity is </a:t>
            </a:r>
            <a:endParaRPr lang="en-GB" sz="4000" b="1" dirty="0" smtClean="0"/>
          </a:p>
          <a:p>
            <a:pPr algn="ctr"/>
            <a:r>
              <a:rPr lang="en-GB" sz="4800" b="1" i="1" u="sng" dirty="0" smtClean="0"/>
              <a:t>Eudaimonia</a:t>
            </a:r>
            <a:r>
              <a:rPr lang="en-GB" sz="4800" b="1" i="1" u="sng" dirty="0"/>
              <a:t>: human flourishing. </a:t>
            </a:r>
            <a:endParaRPr lang="en-GB" sz="4800" b="1" i="1" u="sng" dirty="0" smtClean="0"/>
          </a:p>
          <a:p>
            <a:pPr algn="ctr"/>
            <a:r>
              <a:rPr lang="en-GB" sz="4000" b="1" dirty="0" smtClean="0"/>
              <a:t>This </a:t>
            </a:r>
            <a:r>
              <a:rPr lang="en-GB" sz="4000" b="1" dirty="0"/>
              <a:t>is accomplished through the skill of justice – Humans must balance rationality and emotion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90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830" y="0"/>
            <a:ext cx="12314830" cy="1992573"/>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The ground of moral values in ethics</a:t>
            </a:r>
            <a:br>
              <a:rPr lang="en-GB"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marL="571500" indent="-571500" algn="just">
              <a:buFont typeface="Arial" panose="020B0604020202020204" pitchFamily="34" charset="0"/>
              <a:buChar char="•"/>
            </a:pPr>
            <a:r>
              <a:rPr lang="en-GB" sz="3600" dirty="0"/>
              <a:t>Normative ethics is interested in establishing moral principles (to determine which </a:t>
            </a:r>
            <a:r>
              <a:rPr lang="en-GB" sz="3600" dirty="0">
                <a:hlinkClick r:id="rId2" tooltip="Action"/>
              </a:rPr>
              <a:t>actions</a:t>
            </a:r>
            <a:r>
              <a:rPr lang="en-GB" sz="3600" dirty="0"/>
              <a:t> are right) and </a:t>
            </a:r>
            <a:r>
              <a:rPr lang="en-GB" sz="3600" dirty="0">
                <a:hlinkClick r:id="rId3" tooltip="Virtue"/>
              </a:rPr>
              <a:t>virtues</a:t>
            </a:r>
            <a:r>
              <a:rPr lang="en-GB" sz="3600" dirty="0"/>
              <a:t> (to decide which states of character are morally good). </a:t>
            </a:r>
            <a:endParaRPr lang="en-GB" sz="3600" dirty="0" smtClean="0"/>
          </a:p>
          <a:p>
            <a:pPr algn="ctr"/>
            <a:r>
              <a:rPr lang="en-GB" sz="2800" b="1" dirty="0"/>
              <a:t>British </a:t>
            </a:r>
            <a:r>
              <a:rPr lang="en-GB" sz="2800" b="1" dirty="0">
                <a:hlinkClick r:id="rId4" tooltip="Analytic philosophy"/>
              </a:rPr>
              <a:t>analytic philosopher</a:t>
            </a:r>
            <a:r>
              <a:rPr lang="en-GB" sz="2800" b="1" dirty="0"/>
              <a:t> </a:t>
            </a:r>
            <a:r>
              <a:rPr lang="en-GB" sz="2800" b="1" dirty="0">
                <a:hlinkClick r:id="rId5" tooltip="G.E.M. Anscombe"/>
              </a:rPr>
              <a:t>G.E.M. </a:t>
            </a:r>
            <a:r>
              <a:rPr lang="en-GB" sz="2800" b="1" dirty="0" err="1">
                <a:hlinkClick r:id="rId5" tooltip="G.E.M. Anscombe"/>
              </a:rPr>
              <a:t>Anscombe</a:t>
            </a:r>
            <a:r>
              <a:rPr lang="en-GB" sz="2800" b="1" dirty="0"/>
              <a:t>(1919-2001) in her famous 1958 article, "Modern Moral Philosophy</a:t>
            </a:r>
            <a:r>
              <a:rPr lang="en-GB" sz="2800" b="1" dirty="0" smtClean="0"/>
              <a:t>,“ proposed</a:t>
            </a:r>
            <a:r>
              <a:rPr lang="en-GB" sz="2800" b="1" dirty="0"/>
              <a:t> that there is no lawgiver (God) anyway, so that when theories of right action are based on moral laws and principles but without a lawgiver, they are incoherent. According to her, these theories of moral laws should therefore be abandoned in </a:t>
            </a:r>
            <a:r>
              <a:rPr lang="en-GB" sz="2800" b="1" dirty="0" smtClean="0"/>
              <a:t>favour </a:t>
            </a:r>
            <a:r>
              <a:rPr lang="en-GB" sz="2800" b="1" dirty="0"/>
              <a:t>of theories of virtues, which she thinks are only grounded in </a:t>
            </a:r>
            <a:r>
              <a:rPr lang="en-GB" sz="2800" b="1" i="1" dirty="0"/>
              <a:t>eudaimonia</a:t>
            </a:r>
            <a:r>
              <a:rPr lang="en-GB" sz="2800" b="1" dirty="0"/>
              <a:t> and not in God. </a:t>
            </a: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386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marL="457200" indent="-457200" algn="l">
              <a:buFont typeface="Arial" panose="020B0604020202020204" pitchFamily="34" charset="0"/>
              <a:buChar char="•"/>
            </a:pPr>
            <a:r>
              <a:rPr lang="en-GB" sz="3600" b="1" dirty="0" smtClean="0"/>
              <a:t>Applied </a:t>
            </a:r>
            <a:r>
              <a:rPr lang="en-GB" sz="3600" b="1" dirty="0"/>
              <a:t>ethics</a:t>
            </a:r>
            <a:r>
              <a:rPr lang="en-GB" sz="3600" dirty="0"/>
              <a:t> is a field of </a:t>
            </a:r>
            <a:r>
              <a:rPr lang="en-GB" sz="3600" dirty="0">
                <a:hlinkClick r:id="rId2" tooltip="Ethics"/>
              </a:rPr>
              <a:t>ethics</a:t>
            </a:r>
            <a:r>
              <a:rPr lang="en-GB" sz="3600" dirty="0"/>
              <a:t> that deals with ethical questions specific to a professional, disciplinary, or practical field. Subsets of applied ethics include </a:t>
            </a:r>
            <a:r>
              <a:rPr lang="en-GB" sz="3600" dirty="0">
                <a:hlinkClick r:id="rId3" tooltip="Medical ethics"/>
              </a:rPr>
              <a:t>medical ethics</a:t>
            </a:r>
            <a:r>
              <a:rPr lang="en-GB" sz="3600" dirty="0"/>
              <a:t>, </a:t>
            </a:r>
            <a:r>
              <a:rPr lang="en-GB" sz="3600" dirty="0">
                <a:hlinkClick r:id="rId4" tooltip="Bioethics"/>
              </a:rPr>
              <a:t>bioethics</a:t>
            </a:r>
            <a:r>
              <a:rPr lang="en-GB" sz="3600" dirty="0"/>
              <a:t>, </a:t>
            </a:r>
            <a:r>
              <a:rPr lang="en-GB" sz="3600" dirty="0">
                <a:hlinkClick r:id="rId5" tooltip="Business ethics"/>
              </a:rPr>
              <a:t>business ethics</a:t>
            </a:r>
            <a:r>
              <a:rPr lang="en-GB" sz="3600" dirty="0"/>
              <a:t>, </a:t>
            </a:r>
            <a:r>
              <a:rPr lang="en-GB" sz="3600" dirty="0">
                <a:hlinkClick r:id="rId6" tooltip="Legal ethics"/>
              </a:rPr>
              <a:t>legal ethics</a:t>
            </a:r>
            <a:r>
              <a:rPr lang="en-GB" sz="3600" dirty="0"/>
              <a:t>, and others</a:t>
            </a:r>
            <a:r>
              <a:rPr lang="en-GB" sz="3600" dirty="0" smtClean="0"/>
              <a:t>.</a:t>
            </a:r>
          </a:p>
          <a:p>
            <a:pPr marL="457200" indent="-457200" algn="just">
              <a:buFont typeface="Arial" panose="020B0604020202020204" pitchFamily="34" charset="0"/>
              <a:buChar char="•"/>
            </a:pPr>
            <a:r>
              <a:rPr lang="en-GB" sz="3600" dirty="0"/>
              <a:t>There are generally two approaches taken in applied ethics. The </a:t>
            </a:r>
            <a:r>
              <a:rPr lang="en-GB" sz="3600" b="1" dirty="0"/>
              <a:t>first</a:t>
            </a:r>
            <a:r>
              <a:rPr lang="en-GB" sz="3600" dirty="0"/>
              <a:t> is to apply ethical principles such as </a:t>
            </a:r>
            <a:r>
              <a:rPr lang="en-GB" sz="3600" dirty="0">
                <a:hlinkClick r:id="rId7" tooltip="Utilitarianism"/>
              </a:rPr>
              <a:t>utilitarianism</a:t>
            </a:r>
            <a:r>
              <a:rPr lang="en-GB" sz="3600" dirty="0"/>
              <a:t> and </a:t>
            </a:r>
            <a:r>
              <a:rPr lang="en-GB" sz="3600" dirty="0">
                <a:hlinkClick r:id="rId8" tooltip="Deontological ethics"/>
              </a:rPr>
              <a:t>deontological ethics</a:t>
            </a:r>
            <a:r>
              <a:rPr lang="en-GB" sz="3600" dirty="0"/>
              <a:t> to each issue or question; the </a:t>
            </a:r>
            <a:r>
              <a:rPr lang="en-GB" sz="3600" b="1" dirty="0"/>
              <a:t>second</a:t>
            </a:r>
            <a:r>
              <a:rPr lang="en-GB" sz="3600" dirty="0"/>
              <a:t> is to generate a situation-based discourse that uses multiple ethical theories.</a:t>
            </a:r>
            <a:endParaRPr lang="en-US" sz="3600" b="1" dirty="0"/>
          </a:p>
        </p:txBody>
      </p:sp>
    </p:spTree>
    <p:extLst>
      <p:ext uri="{BB962C8B-B14F-4D97-AF65-F5344CB8AC3E}">
        <p14:creationId xmlns:p14="http://schemas.microsoft.com/office/powerpoint/2010/main" val="2235451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GB" sz="3600" b="1" dirty="0" smtClean="0"/>
              <a:t>Challenges: Ethics </a:t>
            </a:r>
            <a:r>
              <a:rPr lang="en-GB" sz="3600" b="1" dirty="0"/>
              <a:t>and other philosophical </a:t>
            </a:r>
            <a:r>
              <a:rPr lang="en-GB" sz="3600" b="1" dirty="0" smtClean="0"/>
              <a:t>fields - I</a:t>
            </a:r>
            <a:endParaRPr lang="en-GB" sz="3600" b="1" dirty="0"/>
          </a:p>
          <a:p>
            <a:pPr marL="457200" indent="-457200" algn="just">
              <a:buFont typeface="Arial" panose="020B0604020202020204" pitchFamily="34" charset="0"/>
              <a:buChar char="•"/>
            </a:pPr>
            <a:r>
              <a:rPr lang="en-GB" sz="3600" dirty="0"/>
              <a:t>Ethical questions in practical fields often lead to questions beyond ethics. </a:t>
            </a:r>
            <a:endParaRPr lang="en-GB" sz="3600" dirty="0" smtClean="0"/>
          </a:p>
          <a:p>
            <a:pPr marL="457200" indent="-457200" algn="just">
              <a:buFont typeface="Arial" panose="020B0604020202020204" pitchFamily="34" charset="0"/>
              <a:buChar char="•"/>
            </a:pPr>
            <a:r>
              <a:rPr lang="en-GB" sz="3600" dirty="0" smtClean="0"/>
              <a:t>For </a:t>
            </a:r>
            <a:r>
              <a:rPr lang="en-GB" sz="3600" dirty="0"/>
              <a:t>example, </a:t>
            </a:r>
            <a:r>
              <a:rPr lang="en-GB" sz="3600" dirty="0">
                <a:hlinkClick r:id="rId2" tooltip="Euthanasia"/>
              </a:rPr>
              <a:t>euthanasia</a:t>
            </a:r>
            <a:r>
              <a:rPr lang="en-GB" sz="3600" dirty="0"/>
              <a:t>, an issue in </a:t>
            </a:r>
            <a:r>
              <a:rPr lang="en-GB" sz="3600" dirty="0">
                <a:hlinkClick r:id="rId3" tooltip="Medical ethics"/>
              </a:rPr>
              <a:t>medical ethics</a:t>
            </a:r>
            <a:r>
              <a:rPr lang="en-GB" sz="3600" dirty="0"/>
              <a:t>, leads to questions regarding </a:t>
            </a:r>
            <a:r>
              <a:rPr lang="en-GB" sz="3600" dirty="0">
                <a:hlinkClick r:id="rId4" tooltip="Life"/>
              </a:rPr>
              <a:t>life</a:t>
            </a:r>
            <a:r>
              <a:rPr lang="en-GB" sz="3600" dirty="0"/>
              <a:t>, </a:t>
            </a:r>
            <a:r>
              <a:rPr lang="en-GB" sz="3600" dirty="0">
                <a:hlinkClick r:id="rId5" tooltip="Death"/>
              </a:rPr>
              <a:t>death</a:t>
            </a:r>
            <a:r>
              <a:rPr lang="en-GB" sz="3600" dirty="0"/>
              <a:t>, aging, </a:t>
            </a:r>
            <a:r>
              <a:rPr lang="en-GB" sz="3600" dirty="0">
                <a:hlinkClick r:id="rId6" tooltip="Happiness"/>
              </a:rPr>
              <a:t>happiness</a:t>
            </a:r>
            <a:r>
              <a:rPr lang="en-GB" sz="3600" dirty="0"/>
              <a:t>, suffering, and human existence. In the history of philosophy, however, philosophers have tried to establish ethical theories independent of other philosophical fields, particularly </a:t>
            </a:r>
            <a:r>
              <a:rPr lang="en-GB" sz="3600" dirty="0">
                <a:hlinkClick r:id="rId7" tooltip="Metaphysics"/>
              </a:rPr>
              <a:t>metaphysics</a:t>
            </a:r>
            <a:r>
              <a:rPr lang="en-GB" sz="3600" dirty="0"/>
              <a:t>.</a:t>
            </a:r>
            <a:endParaRPr lang="en-US" sz="3600" b="1" dirty="0"/>
          </a:p>
        </p:txBody>
      </p:sp>
    </p:spTree>
    <p:extLst>
      <p:ext uri="{BB962C8B-B14F-4D97-AF65-F5344CB8AC3E}">
        <p14:creationId xmlns:p14="http://schemas.microsoft.com/office/powerpoint/2010/main" val="1434401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GB" sz="3600" b="1" dirty="0" smtClean="0"/>
              <a:t>Challenges: Ethics </a:t>
            </a:r>
            <a:r>
              <a:rPr lang="en-GB" sz="3600" b="1" dirty="0"/>
              <a:t>and other philosophical </a:t>
            </a:r>
            <a:r>
              <a:rPr lang="en-GB" sz="3600" b="1" dirty="0" smtClean="0"/>
              <a:t>fields - II</a:t>
            </a:r>
            <a:endParaRPr lang="en-GB" sz="3600" b="1" dirty="0"/>
          </a:p>
          <a:p>
            <a:pPr marL="457200" indent="-457200" algn="just">
              <a:buFont typeface="Arial" panose="020B0604020202020204" pitchFamily="34" charset="0"/>
              <a:buChar char="•"/>
            </a:pPr>
            <a:r>
              <a:rPr lang="en-GB" sz="3600" dirty="0"/>
              <a:t>To avoid stepping into unsettled disputes on fundamental philosophical questions outside of ethics, philosophers often attempt to find practical, agreeable, solutions. </a:t>
            </a:r>
            <a:endParaRPr lang="en-GB" sz="3600" dirty="0" smtClean="0"/>
          </a:p>
          <a:p>
            <a:pPr marL="457200" indent="-457200" algn="just">
              <a:buFont typeface="Arial" panose="020B0604020202020204" pitchFamily="34" charset="0"/>
              <a:buChar char="•"/>
            </a:pPr>
            <a:r>
              <a:rPr lang="en-GB" sz="3600" dirty="0" smtClean="0"/>
              <a:t>Some </a:t>
            </a:r>
            <a:r>
              <a:rPr lang="en-GB" sz="3600" dirty="0"/>
              <a:t>philosophers who take a case-based reasoning approach called </a:t>
            </a:r>
            <a:r>
              <a:rPr lang="en-GB" sz="3600" dirty="0">
                <a:hlinkClick r:id="rId2" tooltip="Casuistry"/>
              </a:rPr>
              <a:t>casuistry</a:t>
            </a:r>
            <a:r>
              <a:rPr lang="en-GB" sz="3600" dirty="0"/>
              <a:t> set aside even ethical theories altogether in order to find a mutually agreeable, plausible, and practical solution.</a:t>
            </a:r>
            <a:endParaRPr lang="en-US" sz="3600" b="1" dirty="0"/>
          </a:p>
        </p:txBody>
      </p:sp>
    </p:spTree>
    <p:extLst>
      <p:ext uri="{BB962C8B-B14F-4D97-AF65-F5344CB8AC3E}">
        <p14:creationId xmlns:p14="http://schemas.microsoft.com/office/powerpoint/2010/main" val="744130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3600" b="1" dirty="0"/>
              <a:t>Interdisciplinary collaboration</a:t>
            </a:r>
          </a:p>
          <a:p>
            <a:pPr marL="457200" indent="-457200" algn="just">
              <a:buFont typeface="Arial" panose="020B0604020202020204" pitchFamily="34" charset="0"/>
              <a:buChar char="•"/>
            </a:pPr>
            <a:r>
              <a:rPr lang="en-GB" sz="3200" dirty="0"/>
              <a:t>Applied ethics requires knowledge of specific fields and, oftentimes, multiple fields. For example, in order to address the ethical questions concerning global warming, a central issue in </a:t>
            </a:r>
            <a:r>
              <a:rPr lang="en-GB" sz="3200" dirty="0">
                <a:hlinkClick r:id="rId2" tooltip="Environmental ethics"/>
              </a:rPr>
              <a:t>environmental ethics</a:t>
            </a:r>
            <a:r>
              <a:rPr lang="en-GB" sz="3200" dirty="0"/>
              <a:t>, philosophers often have to consider social, economic, and political implications. </a:t>
            </a:r>
            <a:endParaRPr lang="en-GB" sz="3200" dirty="0" smtClean="0"/>
          </a:p>
          <a:p>
            <a:pPr marL="457200" indent="-457200" algn="just">
              <a:buFont typeface="Arial" panose="020B0604020202020204" pitchFamily="34" charset="0"/>
              <a:buChar char="•"/>
            </a:pPr>
            <a:r>
              <a:rPr lang="en-GB" sz="3200" dirty="0" smtClean="0"/>
              <a:t>Furthermore</a:t>
            </a:r>
            <a:r>
              <a:rPr lang="en-GB" sz="3200" dirty="0"/>
              <a:t>, applied ethics often require not only a theoretical analysis but also practical, feasible solutions. For this reason, a team of professionals from different disciplinary fields often collaborate as a </a:t>
            </a:r>
            <a:r>
              <a:rPr lang="en-GB" sz="3200" dirty="0" smtClean="0"/>
              <a:t>team.</a:t>
            </a:r>
            <a:endParaRPr lang="en-US" sz="3600" b="1" dirty="0"/>
          </a:p>
        </p:txBody>
      </p:sp>
    </p:spTree>
    <p:extLst>
      <p:ext uri="{BB962C8B-B14F-4D97-AF65-F5344CB8AC3E}">
        <p14:creationId xmlns:p14="http://schemas.microsoft.com/office/powerpoint/2010/main" val="270596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4800" b="1" dirty="0"/>
              <a:t>Major subfields</a:t>
            </a:r>
          </a:p>
          <a:p>
            <a:pPr marL="457200" indent="-457200" algn="ctr">
              <a:buFont typeface="Arial" panose="020B0604020202020204" pitchFamily="34" charset="0"/>
              <a:buChar char="•"/>
            </a:pPr>
            <a:r>
              <a:rPr lang="en-GB" sz="4000" dirty="0"/>
              <a:t>Applied ethics can be found in almost all kinds of professional fields or social practices. While </a:t>
            </a:r>
            <a:r>
              <a:rPr lang="en-GB" sz="4000" dirty="0">
                <a:hlinkClick r:id="rId2" tooltip="Medical ethics"/>
              </a:rPr>
              <a:t>medical ethics</a:t>
            </a:r>
            <a:r>
              <a:rPr lang="en-GB" sz="4000" dirty="0"/>
              <a:t>, </a:t>
            </a:r>
            <a:r>
              <a:rPr lang="en-GB" sz="4000" dirty="0">
                <a:hlinkClick r:id="rId3" tooltip="Environmental ethics"/>
              </a:rPr>
              <a:t>environmental ethics</a:t>
            </a:r>
            <a:r>
              <a:rPr lang="en-GB" sz="4000" dirty="0"/>
              <a:t>, </a:t>
            </a:r>
            <a:r>
              <a:rPr lang="en-GB" sz="4000" dirty="0">
                <a:hlinkClick r:id="rId4" tooltip="Business ethics"/>
              </a:rPr>
              <a:t>business ethics</a:t>
            </a:r>
            <a:r>
              <a:rPr lang="en-GB" sz="4000" dirty="0"/>
              <a:t>, and </a:t>
            </a:r>
            <a:r>
              <a:rPr lang="en-GB" sz="4000" dirty="0">
                <a:hlinkClick r:id="rId5" tooltip="Legal ethics"/>
              </a:rPr>
              <a:t>legal ethics</a:t>
            </a:r>
            <a:r>
              <a:rPr lang="en-GB" sz="4000" dirty="0"/>
              <a:t> are major subfields, applied ethics is found in human rights, </a:t>
            </a:r>
            <a:r>
              <a:rPr lang="en-GB" sz="4000" dirty="0">
                <a:hlinkClick r:id="rId6" tooltip="War"/>
              </a:rPr>
              <a:t>war</a:t>
            </a:r>
            <a:r>
              <a:rPr lang="en-GB" sz="4000" dirty="0"/>
              <a:t>, </a:t>
            </a:r>
            <a:r>
              <a:rPr lang="en-GB" sz="4000" dirty="0">
                <a:hlinkClick r:id="rId7" tooltip="Media"/>
              </a:rPr>
              <a:t>media</a:t>
            </a:r>
            <a:r>
              <a:rPr lang="en-GB" sz="4000" dirty="0"/>
              <a:t>, </a:t>
            </a:r>
            <a:r>
              <a:rPr lang="en-GB" sz="4000" dirty="0">
                <a:hlinkClick r:id="rId8" tooltip="Communication"/>
              </a:rPr>
              <a:t>communication</a:t>
            </a:r>
            <a:r>
              <a:rPr lang="en-GB" sz="4000" dirty="0"/>
              <a:t>, </a:t>
            </a:r>
            <a:r>
              <a:rPr lang="en-GB" sz="4000" dirty="0">
                <a:hlinkClick r:id="rId9" tooltip="Sports"/>
              </a:rPr>
              <a:t>sports</a:t>
            </a:r>
            <a:r>
              <a:rPr lang="en-GB" sz="4000" dirty="0"/>
              <a:t>, academic research, publication, and other areas</a:t>
            </a:r>
            <a:r>
              <a:rPr lang="en-GB" sz="4000" dirty="0" smtClean="0"/>
              <a:t>.</a:t>
            </a:r>
          </a:p>
        </p:txBody>
      </p:sp>
    </p:spTree>
    <p:extLst>
      <p:ext uri="{BB962C8B-B14F-4D97-AF65-F5344CB8AC3E}">
        <p14:creationId xmlns:p14="http://schemas.microsoft.com/office/powerpoint/2010/main" val="3359712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4800" b="1" dirty="0"/>
              <a:t>Business ethics</a:t>
            </a:r>
          </a:p>
          <a:p>
            <a:pPr marL="571500" indent="-571500" algn="just">
              <a:buFont typeface="Arial" panose="020B0604020202020204" pitchFamily="34" charset="0"/>
              <a:buChar char="•"/>
            </a:pPr>
            <a:r>
              <a:rPr lang="en-GB" sz="2800" b="1" dirty="0"/>
              <a:t>Business ethics</a:t>
            </a:r>
            <a:r>
              <a:rPr lang="en-GB" sz="2800" dirty="0"/>
              <a:t> examines ethical principles and moral or ethical problems that arise in a business environment or economic activities</a:t>
            </a:r>
            <a:r>
              <a:rPr lang="en-GB" sz="2800" dirty="0" smtClean="0"/>
              <a:t>. In </a:t>
            </a:r>
            <a:r>
              <a:rPr lang="en-GB" sz="2800" dirty="0"/>
              <a:t>the increasingly conscience-focused marketplaces of the twenty-first century, the demand for more ethical business processes and actions (known as </a:t>
            </a:r>
            <a:r>
              <a:rPr lang="en-GB" sz="2800" dirty="0" err="1"/>
              <a:t>ethicism</a:t>
            </a:r>
            <a:r>
              <a:rPr lang="en-GB" sz="2800" dirty="0"/>
              <a:t>) is increasing. </a:t>
            </a:r>
          </a:p>
          <a:p>
            <a:pPr marL="457200" indent="-457200" algn="just">
              <a:buFont typeface="Arial" panose="020B0604020202020204" pitchFamily="34" charset="0"/>
              <a:buChar char="•"/>
            </a:pPr>
            <a:r>
              <a:rPr lang="en-GB" sz="2800" dirty="0" smtClean="0"/>
              <a:t>Business </a:t>
            </a:r>
            <a:r>
              <a:rPr lang="en-GB" sz="2800" dirty="0"/>
              <a:t>ethics also discusses ethical question in marketing, accounting, </a:t>
            </a:r>
            <a:r>
              <a:rPr lang="en-GB" sz="2800" dirty="0" err="1"/>
              <a:t>labor</a:t>
            </a:r>
            <a:r>
              <a:rPr lang="en-GB" sz="2800" dirty="0"/>
              <a:t> including </a:t>
            </a:r>
            <a:r>
              <a:rPr lang="en-GB" sz="2800" dirty="0">
                <a:hlinkClick r:id="rId2" tooltip="Child labor"/>
              </a:rPr>
              <a:t>child </a:t>
            </a:r>
            <a:r>
              <a:rPr lang="en-GB" sz="2800" dirty="0" err="1">
                <a:hlinkClick r:id="rId2" tooltip="Child labor"/>
              </a:rPr>
              <a:t>labor</a:t>
            </a:r>
            <a:r>
              <a:rPr lang="en-GB" sz="2800" dirty="0"/>
              <a:t> and abusive </a:t>
            </a:r>
            <a:r>
              <a:rPr lang="en-GB" sz="2800" dirty="0" err="1"/>
              <a:t>labor</a:t>
            </a:r>
            <a:r>
              <a:rPr lang="en-GB" sz="2800" dirty="0"/>
              <a:t> practices, human resource management, political contributions, business acquisitions such as hostile take-overs, production, use of toxic material, intellectual property, information management including information leak, and others.</a:t>
            </a:r>
            <a:endParaRPr lang="en-GB" sz="2800" dirty="0" smtClean="0"/>
          </a:p>
        </p:txBody>
      </p:sp>
    </p:spTree>
    <p:extLst>
      <p:ext uri="{BB962C8B-B14F-4D97-AF65-F5344CB8AC3E}">
        <p14:creationId xmlns:p14="http://schemas.microsoft.com/office/powerpoint/2010/main" val="4287527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3600" b="1" dirty="0"/>
              <a:t>Legal ethics</a:t>
            </a:r>
          </a:p>
          <a:p>
            <a:pPr marL="457200" indent="-457200" algn="just">
              <a:buFont typeface="Arial" panose="020B0604020202020204" pitchFamily="34" charset="0"/>
              <a:buChar char="•"/>
            </a:pPr>
            <a:r>
              <a:rPr lang="en-GB" sz="3200" dirty="0"/>
              <a:t>Legal ethics refers to an ethical code governing the conduct of people engaged in the practice of law. </a:t>
            </a:r>
            <a:endParaRPr lang="en-GB" sz="3200" dirty="0" smtClean="0"/>
          </a:p>
          <a:p>
            <a:pPr marL="457200" indent="-457200" algn="just">
              <a:buFont typeface="Arial" panose="020B0604020202020204" pitchFamily="34" charset="0"/>
              <a:buChar char="•"/>
            </a:pPr>
            <a:r>
              <a:rPr lang="en-GB" sz="3200" dirty="0" smtClean="0"/>
              <a:t>The </a:t>
            </a:r>
            <a:r>
              <a:rPr lang="en-GB" sz="3200" dirty="0"/>
              <a:t>model rules address the </a:t>
            </a:r>
            <a:r>
              <a:rPr lang="en-GB" sz="3200" i="1" dirty="0"/>
              <a:t>client-lawyer relationship</a:t>
            </a:r>
            <a:r>
              <a:rPr lang="en-GB" sz="3200" dirty="0"/>
              <a:t>, duties of a lawyer as </a:t>
            </a:r>
            <a:r>
              <a:rPr lang="en-GB" sz="3200" i="1" dirty="0"/>
              <a:t>advocate</a:t>
            </a:r>
            <a:r>
              <a:rPr lang="en-GB" sz="3200" dirty="0"/>
              <a:t> in adversary proceedings, dealings </a:t>
            </a:r>
            <a:r>
              <a:rPr lang="en-GB" sz="3200" i="1" dirty="0"/>
              <a:t>with persons other than clients</a:t>
            </a:r>
            <a:r>
              <a:rPr lang="en-GB" sz="3200" dirty="0"/>
              <a:t>, </a:t>
            </a:r>
            <a:r>
              <a:rPr lang="en-GB" sz="3200" i="1" dirty="0"/>
              <a:t>law firms and associations</a:t>
            </a:r>
            <a:r>
              <a:rPr lang="en-GB" sz="3200" dirty="0"/>
              <a:t>, </a:t>
            </a:r>
            <a:r>
              <a:rPr lang="en-GB" sz="3200" i="1" dirty="0"/>
              <a:t>public service</a:t>
            </a:r>
            <a:r>
              <a:rPr lang="en-GB" sz="3200" dirty="0"/>
              <a:t>, </a:t>
            </a:r>
            <a:r>
              <a:rPr lang="en-GB" sz="3200" i="1" dirty="0"/>
              <a:t>advertising</a:t>
            </a:r>
            <a:r>
              <a:rPr lang="en-GB" sz="3200" dirty="0"/>
              <a:t>, and </a:t>
            </a:r>
            <a:r>
              <a:rPr lang="en-GB" sz="3200" i="1" dirty="0"/>
              <a:t>maintaining the integrity of the profession</a:t>
            </a:r>
            <a:r>
              <a:rPr lang="en-GB" sz="3200" dirty="0"/>
              <a:t>. Respect of client confidences, </a:t>
            </a:r>
            <a:r>
              <a:rPr lang="en-GB" sz="3200" dirty="0" smtClean="0"/>
              <a:t>candour </a:t>
            </a:r>
            <a:r>
              <a:rPr lang="en-GB" sz="3200" dirty="0"/>
              <a:t>toward the tribunal, truthfulness in statements to others, and professional independence are some of the defining features of legal ethics</a:t>
            </a:r>
            <a:r>
              <a:rPr lang="en-GB" sz="3200" dirty="0" smtClean="0"/>
              <a:t>.</a:t>
            </a:r>
            <a:endParaRPr lang="en-GB" sz="3200" dirty="0"/>
          </a:p>
        </p:txBody>
      </p:sp>
    </p:spTree>
    <p:extLst>
      <p:ext uri="{BB962C8B-B14F-4D97-AF65-F5344CB8AC3E}">
        <p14:creationId xmlns:p14="http://schemas.microsoft.com/office/powerpoint/2010/main" val="1302567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3600" b="1" dirty="0"/>
              <a:t>Environmental ethics</a:t>
            </a:r>
          </a:p>
          <a:p>
            <a:pPr marL="457200" indent="-457200" algn="just">
              <a:buFont typeface="Arial" panose="020B0604020202020204" pitchFamily="34" charset="0"/>
              <a:buChar char="•"/>
            </a:pPr>
            <a:r>
              <a:rPr lang="en-GB" sz="3200" dirty="0"/>
              <a:t>Environmental ethics is the part of environmental philosophy which considers the </a:t>
            </a:r>
            <a:r>
              <a:rPr lang="en-GB" sz="3200" dirty="0">
                <a:hlinkClick r:id="rId2" tooltip="Ethics"/>
              </a:rPr>
              <a:t>ethical</a:t>
            </a:r>
            <a:r>
              <a:rPr lang="en-GB" sz="3200" dirty="0"/>
              <a:t> relationship between </a:t>
            </a:r>
            <a:r>
              <a:rPr lang="en-GB" sz="3200" dirty="0">
                <a:hlinkClick r:id="rId3" tooltip="Human beings"/>
              </a:rPr>
              <a:t>human beings</a:t>
            </a:r>
            <a:r>
              <a:rPr lang="en-GB" sz="3200" dirty="0"/>
              <a:t> and the natural environment. It exerts influence on a large range of disciplines including </a:t>
            </a:r>
            <a:r>
              <a:rPr lang="en-GB" sz="3200" dirty="0">
                <a:hlinkClick r:id="rId4" tooltip="Environmental law"/>
              </a:rPr>
              <a:t>law</a:t>
            </a:r>
            <a:r>
              <a:rPr lang="en-GB" sz="3200" dirty="0"/>
              <a:t>, sociology, theology, economics, </a:t>
            </a:r>
            <a:r>
              <a:rPr lang="en-GB" sz="3200" dirty="0">
                <a:hlinkClick r:id="rId5" tooltip="Ecology"/>
              </a:rPr>
              <a:t>ecology</a:t>
            </a:r>
            <a:r>
              <a:rPr lang="en-GB" sz="3200" dirty="0"/>
              <a:t> and geography.</a:t>
            </a:r>
          </a:p>
          <a:p>
            <a:pPr marL="457200" indent="-457200" algn="just">
              <a:buFont typeface="Arial" panose="020B0604020202020204" pitchFamily="34" charset="0"/>
              <a:buChar char="•"/>
            </a:pPr>
            <a:r>
              <a:rPr lang="en-GB" sz="2800" dirty="0"/>
              <a:t>Some of the main topics are global warming, pollution, and issues are closely tied to those of </a:t>
            </a:r>
            <a:r>
              <a:rPr lang="en-GB" sz="2800" dirty="0">
                <a:hlinkClick r:id="rId6" tooltip="Poverty"/>
              </a:rPr>
              <a:t>poverty</a:t>
            </a:r>
            <a:r>
              <a:rPr lang="en-GB" sz="2800" dirty="0"/>
              <a:t>, sustainability, and economic and social </a:t>
            </a:r>
            <a:r>
              <a:rPr lang="en-GB" sz="2800" dirty="0">
                <a:hlinkClick r:id="rId7" tooltip="Justice"/>
              </a:rPr>
              <a:t>justice</a:t>
            </a:r>
            <a:r>
              <a:rPr lang="en-GB" sz="2800" dirty="0"/>
              <a:t>. Furthermore, since environmental problems often affect beyond the boundaries of nation-states, the issues are tied to the fields of international relations and global governance.</a:t>
            </a:r>
          </a:p>
          <a:p>
            <a:pPr marL="457200" indent="-457200" algn="just">
              <a:buFont typeface="Arial" panose="020B0604020202020204" pitchFamily="34" charset="0"/>
              <a:buChar char="•"/>
            </a:pPr>
            <a:endParaRPr lang="en-GB" sz="3200" dirty="0"/>
          </a:p>
        </p:txBody>
      </p:sp>
    </p:spTree>
    <p:extLst>
      <p:ext uri="{BB962C8B-B14F-4D97-AF65-F5344CB8AC3E}">
        <p14:creationId xmlns:p14="http://schemas.microsoft.com/office/powerpoint/2010/main" val="17500442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3600" b="1" dirty="0"/>
              <a:t>Medical ethics and </a:t>
            </a:r>
            <a:r>
              <a:rPr lang="en-US" sz="3600" b="1" dirty="0" smtClean="0"/>
              <a:t>Bioethics - I</a:t>
            </a:r>
            <a:endParaRPr lang="en-US" sz="3600" b="1" dirty="0"/>
          </a:p>
          <a:p>
            <a:pPr marL="457200" indent="-457200" algn="just">
              <a:buFont typeface="Arial" panose="020B0604020202020204" pitchFamily="34" charset="0"/>
              <a:buChar char="•"/>
            </a:pPr>
            <a:r>
              <a:rPr lang="en-GB" sz="4000" dirty="0"/>
              <a:t>Medical ethics deals with study of moral values and judgments as they apply to medicine. As a scholarly discipline, medical ethics encompasses its practical application in clinical settings as well as work on its history, </a:t>
            </a:r>
            <a:r>
              <a:rPr lang="en-GB" sz="4000" dirty="0">
                <a:hlinkClick r:id="rId2" tooltip="Philosophy"/>
              </a:rPr>
              <a:t>philosophy</a:t>
            </a:r>
            <a:r>
              <a:rPr lang="en-GB" sz="4000" dirty="0"/>
              <a:t>, theology, and </a:t>
            </a:r>
            <a:r>
              <a:rPr lang="en-GB" sz="4000" dirty="0">
                <a:hlinkClick r:id="rId3" tooltip="Sociology"/>
              </a:rPr>
              <a:t>sociology</a:t>
            </a:r>
            <a:r>
              <a:rPr lang="en-GB" sz="4000" dirty="0"/>
              <a:t>. Medical ethics shares many principles with other branches of healthcare ethics, such as nursing ethics.</a:t>
            </a:r>
          </a:p>
          <a:p>
            <a:pPr marL="457200" indent="-457200" algn="just">
              <a:buFont typeface="Arial" panose="020B0604020202020204" pitchFamily="34" charset="0"/>
              <a:buChar char="•"/>
            </a:pPr>
            <a:endParaRPr lang="en-GB" sz="4400" dirty="0"/>
          </a:p>
        </p:txBody>
      </p:sp>
    </p:spTree>
    <p:extLst>
      <p:ext uri="{BB962C8B-B14F-4D97-AF65-F5344CB8AC3E}">
        <p14:creationId xmlns:p14="http://schemas.microsoft.com/office/powerpoint/2010/main" val="2326775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What is </a:t>
            </a:r>
            <a:r>
              <a:rPr lang="en-GB" sz="4400" b="1" dirty="0" smtClean="0"/>
              <a:t>Ethics?</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600" dirty="0" smtClean="0"/>
              <a:t>At </a:t>
            </a:r>
            <a:r>
              <a:rPr lang="en-GB" sz="3600" dirty="0"/>
              <a:t>its simplest, </a:t>
            </a:r>
            <a:r>
              <a:rPr lang="en-GB" sz="3600" b="1" dirty="0" smtClean="0"/>
              <a:t>Ethics</a:t>
            </a:r>
            <a:r>
              <a:rPr lang="en-GB" sz="3600" dirty="0" smtClean="0"/>
              <a:t> is </a:t>
            </a:r>
            <a:r>
              <a:rPr lang="en-GB" sz="3600" dirty="0"/>
              <a:t>a system of moral principles. They affect how people make decisions and lead their lives.</a:t>
            </a:r>
          </a:p>
          <a:p>
            <a:pPr marL="742950" indent="-742950" algn="just">
              <a:buFont typeface="+mj-lt"/>
              <a:buAutoNum type="arabicPeriod"/>
            </a:pPr>
            <a:r>
              <a:rPr lang="en-GB" sz="3600" dirty="0"/>
              <a:t>Ethics is concerned with what is good for individuals and society and is also described as moral philosophy.</a:t>
            </a:r>
          </a:p>
          <a:p>
            <a:pPr marL="742950" indent="-742950" algn="just">
              <a:buFont typeface="+mj-lt"/>
              <a:buAutoNum type="arabicPeriod"/>
            </a:pPr>
            <a:r>
              <a:rPr lang="en-GB" sz="4000" dirty="0"/>
              <a:t>The term is derived from the Greek word </a:t>
            </a:r>
            <a:r>
              <a:rPr lang="en-GB" sz="4000" b="1" i="1" dirty="0"/>
              <a:t>ethos</a:t>
            </a:r>
            <a:r>
              <a:rPr lang="en-GB" sz="4000" dirty="0"/>
              <a:t> which can mean custom, habit, character or disposition</a:t>
            </a:r>
            <a:r>
              <a:rPr lang="en-GB" sz="3600" dirty="0" smtClean="0"/>
              <a:t>.</a:t>
            </a:r>
            <a:endParaRPr lang="en-GB" sz="3600" dirty="0"/>
          </a:p>
        </p:txBody>
      </p:sp>
    </p:spTree>
    <p:extLst>
      <p:ext uri="{BB962C8B-B14F-4D97-AF65-F5344CB8AC3E}">
        <p14:creationId xmlns:p14="http://schemas.microsoft.com/office/powerpoint/2010/main" val="42408502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40" y="272955"/>
            <a:ext cx="12192000" cy="1772643"/>
          </a:xfrm>
        </p:spPr>
        <p:txBody>
          <a:bodyPr>
            <a:normAutofit fontScale="90000"/>
          </a:bodyPr>
          <a:lstStyle/>
          <a:p>
            <a:pPr algn="ctr"/>
            <a:r>
              <a:rPr lang="en-US" sz="4400" b="1" dirty="0" smtClean="0">
                <a:latin typeface="Arial Black" panose="020B0A04020102020204" pitchFamily="34" charset="0"/>
              </a:rPr>
              <a:t>History of Political Thought II</a:t>
            </a:r>
            <a:br>
              <a:rPr lang="en-US" sz="4400" b="1" dirty="0" smtClean="0">
                <a:latin typeface="Arial Black" panose="020B0A04020102020204" pitchFamily="34" charset="0"/>
              </a:rPr>
            </a:br>
            <a:r>
              <a:rPr lang="en-US" sz="4400" b="1" dirty="0" smtClean="0">
                <a:latin typeface="Arial Black" panose="020B0A04020102020204" pitchFamily="34" charset="0"/>
              </a:rPr>
              <a:t>Applied Ethics</a:t>
            </a:r>
            <a:r>
              <a:rPr lang="en-US" sz="4400" dirty="0" smtClean="0"/>
              <a:t/>
            </a:r>
            <a:br>
              <a:rPr lang="en-US" sz="4400" dirty="0" smtClean="0"/>
            </a:br>
            <a:endParaRPr lang="en-US" dirty="0"/>
          </a:p>
        </p:txBody>
      </p:sp>
      <p:sp>
        <p:nvSpPr>
          <p:cNvPr id="3" name="Subtitle 2"/>
          <p:cNvSpPr>
            <a:spLocks noGrp="1"/>
          </p:cNvSpPr>
          <p:nvPr>
            <p:ph type="subTitle" idx="1"/>
          </p:nvPr>
        </p:nvSpPr>
        <p:spPr>
          <a:xfrm>
            <a:off x="59140" y="1159276"/>
            <a:ext cx="12132860" cy="5698724"/>
          </a:xfrm>
        </p:spPr>
        <p:txBody>
          <a:bodyPr>
            <a:noAutofit/>
          </a:bodyPr>
          <a:lstStyle/>
          <a:p>
            <a:pPr algn="ctr"/>
            <a:r>
              <a:rPr lang="en-US" sz="3600" b="1" dirty="0"/>
              <a:t>Medical ethics and </a:t>
            </a:r>
            <a:r>
              <a:rPr lang="en-US" sz="3600" b="1" dirty="0" smtClean="0"/>
              <a:t>Bioethics - II</a:t>
            </a:r>
            <a:endParaRPr lang="en-US" sz="3600" b="1" dirty="0"/>
          </a:p>
          <a:p>
            <a:pPr marL="457200" indent="-457200" algn="just">
              <a:buFont typeface="Arial" panose="020B0604020202020204" pitchFamily="34" charset="0"/>
              <a:buChar char="•"/>
            </a:pPr>
            <a:r>
              <a:rPr lang="en-GB" sz="3600" dirty="0" smtClean="0"/>
              <a:t>Medical </a:t>
            </a:r>
            <a:r>
              <a:rPr lang="en-GB" sz="3600" dirty="0"/>
              <a:t>ethics tends to be understood narrowly as an applied professional ethics, whereas </a:t>
            </a:r>
            <a:r>
              <a:rPr lang="en-GB" sz="3600" dirty="0">
                <a:hlinkClick r:id="rId3" tooltip="Bioethics"/>
              </a:rPr>
              <a:t>bioethics</a:t>
            </a:r>
            <a:r>
              <a:rPr lang="en-GB" sz="3600" dirty="0"/>
              <a:t> appears to have worked more expansive concerns, touching upon the </a:t>
            </a:r>
            <a:r>
              <a:rPr lang="en-GB" sz="3600" dirty="0">
                <a:hlinkClick r:id="rId4" tooltip="Philosophy of science"/>
              </a:rPr>
              <a:t>philosophy of science</a:t>
            </a:r>
            <a:r>
              <a:rPr lang="en-GB" sz="3600" dirty="0"/>
              <a:t> and the critique of </a:t>
            </a:r>
            <a:r>
              <a:rPr lang="en-GB" sz="3600" dirty="0">
                <a:hlinkClick r:id="rId5" tooltip="Biotechnology"/>
              </a:rPr>
              <a:t>biotechnology</a:t>
            </a:r>
            <a:r>
              <a:rPr lang="en-GB" sz="3600" dirty="0"/>
              <a:t> and </a:t>
            </a:r>
            <a:r>
              <a:rPr lang="en-GB" sz="3600" dirty="0">
                <a:hlinkClick r:id="rId6" tooltip="Life science"/>
              </a:rPr>
              <a:t>life science</a:t>
            </a:r>
            <a:r>
              <a:rPr lang="en-GB" sz="3600" dirty="0"/>
              <a:t>. Still, the two fields often overlap and the distinction is more a matter of style than professional consensus. Some topics include </a:t>
            </a:r>
            <a:r>
              <a:rPr lang="en-GB" sz="3600" dirty="0">
                <a:hlinkClick r:id="rId7" tooltip="Abortion"/>
              </a:rPr>
              <a:t>abortion</a:t>
            </a:r>
            <a:r>
              <a:rPr lang="en-GB" sz="3600" dirty="0"/>
              <a:t>, cloning, </a:t>
            </a:r>
            <a:r>
              <a:rPr lang="en-GB" sz="3600" dirty="0">
                <a:hlinkClick r:id="rId8" tooltip="Euthanasia"/>
              </a:rPr>
              <a:t>euthanasia</a:t>
            </a:r>
            <a:r>
              <a:rPr lang="en-GB" sz="3600" dirty="0"/>
              <a:t>, </a:t>
            </a:r>
            <a:r>
              <a:rPr lang="en-GB" sz="3600" dirty="0">
                <a:hlinkClick r:id="rId9" tooltip="Eugenics"/>
              </a:rPr>
              <a:t>eugenics</a:t>
            </a:r>
            <a:r>
              <a:rPr lang="en-GB" sz="3600" dirty="0"/>
              <a:t>, and others.</a:t>
            </a:r>
          </a:p>
          <a:p>
            <a:pPr marL="457200" indent="-457200" algn="just">
              <a:buFont typeface="Arial" panose="020B0604020202020204" pitchFamily="34" charset="0"/>
              <a:buChar char="•"/>
            </a:pPr>
            <a:endParaRPr lang="en-GB" sz="3200" dirty="0"/>
          </a:p>
        </p:txBody>
      </p:sp>
    </p:spTree>
    <p:extLst>
      <p:ext uri="{BB962C8B-B14F-4D97-AF65-F5344CB8AC3E}">
        <p14:creationId xmlns:p14="http://schemas.microsoft.com/office/powerpoint/2010/main" val="283831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What is </a:t>
            </a:r>
            <a:r>
              <a:rPr lang="en-GB" sz="4400" b="1" dirty="0" smtClean="0"/>
              <a:t>Ethics?</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algn="ctr"/>
            <a:r>
              <a:rPr lang="en-GB" sz="3600" dirty="0" smtClean="0"/>
              <a:t>Ethics </a:t>
            </a:r>
            <a:r>
              <a:rPr lang="en-GB" sz="3600" dirty="0"/>
              <a:t>covers the following dilemmas:</a:t>
            </a:r>
          </a:p>
          <a:p>
            <a:pPr algn="ctr"/>
            <a:r>
              <a:rPr lang="en-GB" sz="3600" dirty="0"/>
              <a:t>how to live a good </a:t>
            </a:r>
            <a:r>
              <a:rPr lang="en-GB" sz="3600" dirty="0" smtClean="0"/>
              <a:t>life?</a:t>
            </a:r>
            <a:endParaRPr lang="en-GB" sz="3600" dirty="0"/>
          </a:p>
          <a:p>
            <a:pPr algn="ctr"/>
            <a:r>
              <a:rPr lang="en-GB" sz="3600" dirty="0"/>
              <a:t>our rights and responsibilities</a:t>
            </a:r>
          </a:p>
          <a:p>
            <a:pPr algn="ctr"/>
            <a:r>
              <a:rPr lang="en-GB" sz="3600" dirty="0"/>
              <a:t>the language of right and wrong</a:t>
            </a:r>
          </a:p>
          <a:p>
            <a:pPr algn="ctr"/>
            <a:r>
              <a:rPr lang="en-GB" sz="3600" dirty="0"/>
              <a:t>moral decisions - what is good and bad?</a:t>
            </a:r>
          </a:p>
          <a:p>
            <a:pPr algn="ctr"/>
            <a:r>
              <a:rPr lang="en-GB" sz="3600" dirty="0"/>
              <a:t>Our concepts of ethics have been derived from religions, philosophies and cultures. They infuse debates on topics like </a:t>
            </a:r>
            <a:r>
              <a:rPr lang="en-GB" sz="3600" dirty="0" smtClean="0"/>
              <a:t>conflict, </a:t>
            </a:r>
            <a:r>
              <a:rPr lang="en-GB" sz="3600" dirty="0"/>
              <a:t>human rights and </a:t>
            </a:r>
            <a:r>
              <a:rPr lang="en-GB" sz="3600" dirty="0" smtClean="0"/>
              <a:t>political conduct</a:t>
            </a:r>
            <a:r>
              <a:rPr lang="en-GB" sz="3600" dirty="0"/>
              <a:t>.</a:t>
            </a:r>
          </a:p>
          <a:p>
            <a:pPr algn="ct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047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a:t>Approaches to ethics</a:t>
            </a:r>
          </a:p>
        </p:txBody>
      </p:sp>
      <p:sp>
        <p:nvSpPr>
          <p:cNvPr id="3" name="Subtitle 2"/>
          <p:cNvSpPr>
            <a:spLocks noGrp="1"/>
          </p:cNvSpPr>
          <p:nvPr>
            <p:ph type="subTitle" idx="1"/>
          </p:nvPr>
        </p:nvSpPr>
        <p:spPr>
          <a:xfrm>
            <a:off x="0" y="1519311"/>
            <a:ext cx="12192000" cy="5338689"/>
          </a:xfrm>
        </p:spPr>
        <p:txBody>
          <a:bodyPr>
            <a:noAutofit/>
          </a:bodyPr>
          <a:lstStyle/>
          <a:p>
            <a:pPr algn="ctr"/>
            <a:r>
              <a:rPr lang="en-GB" sz="3600" dirty="0" smtClean="0"/>
              <a:t>Philosophers </a:t>
            </a:r>
            <a:r>
              <a:rPr lang="en-GB" sz="3600" dirty="0"/>
              <a:t>nowadays tend to divide </a:t>
            </a:r>
            <a:endParaRPr lang="en-GB" sz="3600" dirty="0" smtClean="0"/>
          </a:p>
          <a:p>
            <a:pPr algn="ctr"/>
            <a:r>
              <a:rPr lang="en-GB" sz="3600" dirty="0" smtClean="0"/>
              <a:t>ethical </a:t>
            </a:r>
            <a:r>
              <a:rPr lang="en-GB" sz="3600" dirty="0"/>
              <a:t>theories into three areas: </a:t>
            </a:r>
            <a:endParaRPr lang="en-GB" sz="3600" dirty="0" smtClean="0"/>
          </a:p>
          <a:p>
            <a:pPr algn="ctr"/>
            <a:r>
              <a:rPr lang="en-GB" sz="3600" b="1" dirty="0" smtClean="0"/>
              <a:t>meta-ethics</a:t>
            </a:r>
            <a:r>
              <a:rPr lang="en-GB" sz="3600" b="1" dirty="0"/>
              <a:t>, normative ethics and applied ethics</a:t>
            </a:r>
            <a:r>
              <a:rPr lang="en-GB" sz="3600" dirty="0"/>
              <a:t>.</a:t>
            </a:r>
          </a:p>
          <a:p>
            <a:pPr marL="742950" indent="-742950" algn="just">
              <a:buFont typeface="+mj-lt"/>
              <a:buAutoNum type="arabicPeriod"/>
            </a:pPr>
            <a:r>
              <a:rPr lang="en-GB" sz="3200" dirty="0"/>
              <a:t>Meta-ethics deals with the </a:t>
            </a:r>
            <a:r>
              <a:rPr lang="en-GB" sz="3200" b="1" dirty="0"/>
              <a:t>nature</a:t>
            </a:r>
            <a:r>
              <a:rPr lang="en-GB" sz="3200" dirty="0"/>
              <a:t> of moral judgement. It looks at the origins and meaning of ethical principles.</a:t>
            </a:r>
          </a:p>
          <a:p>
            <a:pPr marL="742950" indent="-742950" algn="just">
              <a:buFont typeface="+mj-lt"/>
              <a:buAutoNum type="arabicPeriod"/>
            </a:pPr>
            <a:r>
              <a:rPr lang="en-GB" sz="3200" dirty="0"/>
              <a:t>Normative </a:t>
            </a:r>
            <a:r>
              <a:rPr lang="en-GB" sz="3200" dirty="0" smtClean="0"/>
              <a:t>Ethics is </a:t>
            </a:r>
            <a:r>
              <a:rPr lang="en-GB" sz="3200" dirty="0"/>
              <a:t>concerned with the </a:t>
            </a:r>
            <a:r>
              <a:rPr lang="en-GB" sz="3200" b="1" dirty="0"/>
              <a:t>content</a:t>
            </a:r>
            <a:r>
              <a:rPr lang="en-GB" sz="3200" dirty="0"/>
              <a:t> of moral judgements and the criteria for what is right or wrong.</a:t>
            </a:r>
          </a:p>
          <a:p>
            <a:pPr marL="514350" indent="-514350" algn="just">
              <a:buFont typeface="+mj-lt"/>
              <a:buAutoNum type="arabicPeriod"/>
            </a:pPr>
            <a:r>
              <a:rPr lang="en-GB" sz="3200" dirty="0"/>
              <a:t>Applied </a:t>
            </a:r>
            <a:r>
              <a:rPr lang="en-GB" sz="3200" dirty="0" smtClean="0"/>
              <a:t>Ethics looks </a:t>
            </a:r>
            <a:r>
              <a:rPr lang="en-GB" sz="3200" dirty="0"/>
              <a:t>at </a:t>
            </a:r>
            <a:r>
              <a:rPr lang="en-GB" sz="3200" b="1" dirty="0"/>
              <a:t>controversial</a:t>
            </a:r>
            <a:r>
              <a:rPr lang="en-GB" sz="3200" dirty="0"/>
              <a:t> topics like war, animal rights and capital punishment</a:t>
            </a:r>
          </a:p>
          <a:p>
            <a:r>
              <a:rPr lang="en-GB" sz="3600" dirty="0"/>
              <a:t/>
            </a:r>
            <a:br>
              <a:rPr lang="en-GB" sz="36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04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2954"/>
            <a:ext cx="12192000" cy="1583141"/>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History of Political Thought II</a:t>
            </a:r>
            <a:r>
              <a:rPr lang="en-US" sz="4400" dirty="0"/>
              <a:t/>
            </a:r>
            <a:br>
              <a:rPr lang="en-US" sz="4400" dirty="0"/>
            </a:br>
            <a:r>
              <a:rPr lang="en-US" sz="4400" b="1" dirty="0"/>
              <a:t>What use is ethics?</a:t>
            </a:r>
            <a:br>
              <a:rPr lang="en-US"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algn="ctr">
              <a:spcBef>
                <a:spcPts val="0"/>
              </a:spcBef>
            </a:pPr>
            <a:r>
              <a:rPr lang="en-GB" sz="2800" b="1" dirty="0"/>
              <a:t>If </a:t>
            </a:r>
            <a:r>
              <a:rPr lang="en-GB" sz="2800" b="1" dirty="0" smtClean="0"/>
              <a:t>Ethical Theories are </a:t>
            </a:r>
            <a:r>
              <a:rPr lang="en-GB" sz="2800" b="1" dirty="0"/>
              <a:t>to be useful in practice, </a:t>
            </a:r>
            <a:r>
              <a:rPr lang="en-GB" sz="2800" b="1" dirty="0" smtClean="0"/>
              <a:t>they </a:t>
            </a:r>
            <a:r>
              <a:rPr lang="en-GB" sz="2800" b="1" dirty="0"/>
              <a:t>need to affect the way human beings behave</a:t>
            </a:r>
            <a:r>
              <a:rPr lang="en-GB" sz="2800" b="1" dirty="0" smtClean="0"/>
              <a:t>.</a:t>
            </a:r>
          </a:p>
          <a:p>
            <a:pPr marL="514350" indent="-514350" algn="just">
              <a:buFont typeface="+mj-lt"/>
              <a:buAutoNum type="arabicPeriod"/>
            </a:pPr>
            <a:r>
              <a:rPr lang="en-GB" sz="3200" dirty="0"/>
              <a:t>Some philosophers think that ethics does do this. They argue that if a person realises that it would be morally good to do something then it would be irrational for that person not to do it.</a:t>
            </a:r>
          </a:p>
          <a:p>
            <a:pPr marL="514350" indent="-514350" algn="just">
              <a:buFont typeface="+mj-lt"/>
              <a:buAutoNum type="arabicPeriod"/>
            </a:pPr>
            <a:r>
              <a:rPr lang="en-GB" sz="3200" dirty="0"/>
              <a:t>But human beings often behave irrationally - they follow their 'gut instinct' even when their head suggests a different course of action.</a:t>
            </a:r>
          </a:p>
          <a:p>
            <a:pPr marL="514350" indent="-514350" algn="just">
              <a:buFont typeface="+mj-lt"/>
              <a:buAutoNum type="arabicPeriod"/>
            </a:pPr>
            <a:r>
              <a:rPr lang="en-GB" sz="3200" dirty="0"/>
              <a:t>However, ethics does provide good tools for </a:t>
            </a:r>
            <a:r>
              <a:rPr lang="en-GB" sz="3200" b="1" dirty="0"/>
              <a:t>thinking</a:t>
            </a:r>
            <a:r>
              <a:rPr lang="en-GB" sz="3200" dirty="0"/>
              <a:t> about moral issues.</a:t>
            </a:r>
          </a:p>
          <a:p>
            <a:r>
              <a:rPr lang="en-GB" sz="3600" dirty="0"/>
              <a:t/>
            </a:r>
            <a:br>
              <a:rPr lang="en-GB" sz="36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47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2954"/>
            <a:ext cx="12192000" cy="1583141"/>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History of Political Thought II</a:t>
            </a:r>
            <a:r>
              <a:rPr lang="en-US" sz="4400" dirty="0"/>
              <a:t/>
            </a:r>
            <a:br>
              <a:rPr lang="en-US" sz="4400" dirty="0"/>
            </a:br>
            <a:r>
              <a:rPr lang="en-GB" sz="4400" b="1" dirty="0"/>
              <a:t>Ethics can provide a moral map</a:t>
            </a:r>
            <a:br>
              <a:rPr lang="en-GB"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marL="514350" indent="-514350" algn="just">
              <a:buFont typeface="+mj-lt"/>
              <a:buAutoNum type="arabicPeriod"/>
            </a:pPr>
            <a:r>
              <a:rPr lang="en-GB" sz="3200" dirty="0" smtClean="0"/>
              <a:t>Most </a:t>
            </a:r>
            <a:r>
              <a:rPr lang="en-GB" sz="3200" dirty="0"/>
              <a:t>moral issues get us pretty worked up - think </a:t>
            </a:r>
            <a:r>
              <a:rPr lang="en-GB" sz="3200" dirty="0" smtClean="0"/>
              <a:t>of murder and suicide for </a:t>
            </a:r>
            <a:r>
              <a:rPr lang="en-GB" sz="3200" dirty="0"/>
              <a:t>starters. Because these are such emotional issues we often let our hearts do the arguing while our brains just go with the flow.</a:t>
            </a:r>
          </a:p>
          <a:p>
            <a:pPr marL="514350" indent="-514350" algn="just">
              <a:buFont typeface="+mj-lt"/>
              <a:buAutoNum type="arabicPeriod"/>
            </a:pPr>
            <a:r>
              <a:rPr lang="en-GB" sz="3200" dirty="0"/>
              <a:t>But there's another way of tackling these issues, and that's where philosophers can come in - they offer us ethical rules and principles that enable us to take a cooler view of moral problems.</a:t>
            </a:r>
          </a:p>
          <a:p>
            <a:pPr algn="ctr"/>
            <a:r>
              <a:rPr lang="en-GB" sz="3200" b="1" dirty="0"/>
              <a:t>So ethics provides us with a moral map, a framework that we can use to find our way through difficult issues.</a:t>
            </a:r>
          </a:p>
          <a:p>
            <a:r>
              <a:rPr lang="en-GB" sz="3600" dirty="0"/>
              <a:t/>
            </a:r>
            <a:br>
              <a:rPr lang="en-GB" sz="36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908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228299"/>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
            </a:r>
            <a:br>
              <a:rPr lang="en-US" sz="4400" b="1" dirty="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a:latin typeface="Arial Black" panose="020B0A04020102020204" pitchFamily="34" charset="0"/>
              </a:rPr>
              <a:t>History of Political Thought II</a:t>
            </a:r>
            <a:r>
              <a:rPr lang="en-US" sz="4400" dirty="0"/>
              <a:t/>
            </a:r>
            <a:br>
              <a:rPr lang="en-US" sz="4400" dirty="0"/>
            </a:br>
            <a:r>
              <a:rPr lang="en-GB" sz="4400" b="1" dirty="0"/>
              <a:t>Ethics and </a:t>
            </a:r>
            <a:r>
              <a:rPr lang="en-GB" sz="4400" b="1" dirty="0" smtClean="0"/>
              <a:t>people: Ethics </a:t>
            </a:r>
            <a:r>
              <a:rPr lang="en-GB" sz="4400" b="1" dirty="0"/>
              <a:t>is about the 'other'</a:t>
            </a:r>
          </a:p>
        </p:txBody>
      </p:sp>
      <p:sp>
        <p:nvSpPr>
          <p:cNvPr id="3" name="Subtitle 2"/>
          <p:cNvSpPr>
            <a:spLocks noGrp="1"/>
          </p:cNvSpPr>
          <p:nvPr>
            <p:ph type="subTitle" idx="1"/>
          </p:nvPr>
        </p:nvSpPr>
        <p:spPr>
          <a:xfrm>
            <a:off x="0" y="1228299"/>
            <a:ext cx="12192000" cy="5629701"/>
          </a:xfrm>
        </p:spPr>
        <p:txBody>
          <a:bodyPr>
            <a:noAutofit/>
          </a:bodyPr>
          <a:lstStyle/>
          <a:p>
            <a:pPr marL="514350" indent="-514350" algn="just">
              <a:buFont typeface="+mj-lt"/>
              <a:buAutoNum type="arabicPeriod"/>
            </a:pPr>
            <a:r>
              <a:rPr lang="en-GB" sz="3600" b="1" dirty="0"/>
              <a:t>At the heart of ethics is a concern about something or someone other than ourselves and our own desires and self-interest.</a:t>
            </a:r>
          </a:p>
          <a:p>
            <a:pPr marL="514350" indent="-514350" algn="just">
              <a:buFont typeface="+mj-lt"/>
              <a:buAutoNum type="arabicPeriod"/>
            </a:pPr>
            <a:r>
              <a:rPr lang="en-GB" sz="3600" dirty="0"/>
              <a:t>Ethics is concerned with other people's interests, with the interests of society, with </a:t>
            </a:r>
            <a:r>
              <a:rPr lang="en-GB" sz="3600" dirty="0" smtClean="0"/>
              <a:t>Nature’s </a:t>
            </a:r>
            <a:r>
              <a:rPr lang="en-GB" sz="3600" dirty="0"/>
              <a:t>interests, with "ultimate goods", and so on.</a:t>
            </a:r>
          </a:p>
          <a:p>
            <a:pPr algn="ctr"/>
            <a:r>
              <a:rPr lang="en-GB" sz="4000" b="1" dirty="0"/>
              <a:t>So when a person 'thinks ethically' they are giving at least some thought to something </a:t>
            </a:r>
            <a:endParaRPr lang="en-GB" sz="4000" b="1" dirty="0" smtClean="0"/>
          </a:p>
          <a:p>
            <a:pPr algn="ctr"/>
            <a:r>
              <a:rPr lang="en-GB" sz="4000" b="1" dirty="0" smtClean="0"/>
              <a:t>beyond </a:t>
            </a:r>
            <a:r>
              <a:rPr lang="en-GB" sz="4000" b="1" dirty="0"/>
              <a:t>themselves.</a:t>
            </a:r>
          </a:p>
          <a:p>
            <a:pPr algn="just"/>
            <a:r>
              <a:rPr lang="en-GB" sz="4000" dirty="0"/>
              <a:t/>
            </a:r>
            <a:br>
              <a:rPr lang="en-GB" sz="4000" dirty="0"/>
            </a:br>
            <a:endParaRPr lang="en-US" sz="32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434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830" y="0"/>
            <a:ext cx="12314830" cy="2497539"/>
          </a:xfrm>
        </p:spPr>
        <p:txBody>
          <a:bodyPr>
            <a:normAutofit fontScale="90000"/>
          </a:bodyPr>
          <a:lstStyle/>
          <a:p>
            <a:pPr algn="ct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
            </a:r>
            <a:br>
              <a:rPr lang="en-US" sz="4400" b="1" dirty="0" smtClean="0">
                <a:latin typeface="Arial Black" panose="020B0A0402010202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b="1" dirty="0" smtClean="0"/>
              <a:t>Ethics</a:t>
            </a:r>
            <a:r>
              <a:rPr lang="en-US" sz="4400" dirty="0" smtClean="0"/>
              <a:t> </a:t>
            </a:r>
            <a:r>
              <a:rPr lang="en-GB" sz="4400" b="1" dirty="0" smtClean="0"/>
              <a:t>as </a:t>
            </a:r>
            <a:r>
              <a:rPr lang="en-GB" sz="4400" b="1" dirty="0"/>
              <a:t>source of group strength</a:t>
            </a:r>
            <a:br>
              <a:rPr lang="en-GB" sz="4400" b="1" dirty="0"/>
            </a:br>
            <a:r>
              <a:rPr lang="en-GB" sz="4400" b="1" dirty="0"/>
              <a:t/>
            </a:r>
            <a:br>
              <a:rPr lang="en-GB" sz="4400" b="1" dirty="0"/>
            </a:br>
            <a:endParaRPr lang="en-GB" sz="4400" b="1" dirty="0"/>
          </a:p>
        </p:txBody>
      </p:sp>
      <p:sp>
        <p:nvSpPr>
          <p:cNvPr id="3" name="Subtitle 2"/>
          <p:cNvSpPr>
            <a:spLocks noGrp="1"/>
          </p:cNvSpPr>
          <p:nvPr>
            <p:ph type="subTitle" idx="1"/>
          </p:nvPr>
        </p:nvSpPr>
        <p:spPr>
          <a:xfrm>
            <a:off x="0" y="1228299"/>
            <a:ext cx="12192000" cy="5629701"/>
          </a:xfrm>
        </p:spPr>
        <p:txBody>
          <a:bodyPr>
            <a:noAutofit/>
          </a:bodyPr>
          <a:lstStyle/>
          <a:p>
            <a:pPr marL="742950" indent="-742950" algn="just">
              <a:buFont typeface="+mj-lt"/>
              <a:buAutoNum type="arabicPeriod"/>
            </a:pPr>
            <a:r>
              <a:rPr lang="en-GB" sz="3600" dirty="0"/>
              <a:t>One problem with ethics is the way it's often used as a weapon.</a:t>
            </a:r>
          </a:p>
          <a:p>
            <a:pPr marL="742950" indent="-742950" algn="just">
              <a:buFont typeface="+mj-lt"/>
              <a:buAutoNum type="arabicPeriod"/>
            </a:pPr>
            <a:r>
              <a:rPr lang="en-GB" sz="3600" dirty="0"/>
              <a:t>If a group believes that a particular activity is "wrong" it can then use morality as the justification for attacking those who practice that activity.</a:t>
            </a:r>
          </a:p>
          <a:p>
            <a:pPr algn="ctr"/>
            <a:r>
              <a:rPr lang="en-GB" sz="3600" b="1" dirty="0"/>
              <a:t>When people do this, they often see those who they regard as immoral as in some way less human or deserving of respect than themselves; sometimes with tragic consequences.</a:t>
            </a:r>
          </a:p>
          <a:p>
            <a:pPr algn="just"/>
            <a:r>
              <a:rPr lang="en-GB" sz="4000" dirty="0"/>
              <a:t/>
            </a:r>
            <a:br>
              <a:rPr lang="en-GB" sz="4000" dirty="0"/>
            </a:br>
            <a:endParaRPr lang="en-US" sz="32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687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478</TotalTime>
  <Words>1242</Words>
  <Application>Microsoft Office PowerPoint</Application>
  <PresentationFormat>Widescreen</PresentationFormat>
  <Paragraphs>153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Black</vt:lpstr>
      <vt:lpstr>Arial Narrow</vt:lpstr>
      <vt:lpstr>Calibri</vt:lpstr>
      <vt:lpstr>Times New Roman</vt:lpstr>
      <vt:lpstr>Trebuchet MS</vt:lpstr>
      <vt:lpstr>Wingdings 3</vt:lpstr>
      <vt:lpstr>Facet</vt:lpstr>
      <vt:lpstr>TIU Tishk International University IRD Department History of Political Thought II Course Code: IRD 204</vt:lpstr>
      <vt:lpstr>History of Political Thought II </vt:lpstr>
      <vt:lpstr>History of Political Thought II What is Ethics?</vt:lpstr>
      <vt:lpstr>History of Political Thought II What is Ethics?</vt:lpstr>
      <vt:lpstr>History of Political Thought II Approaches to ethics</vt:lpstr>
      <vt:lpstr>       History of Political Thought II What use is ethics? </vt:lpstr>
      <vt:lpstr>       History of Political Thought II Ethics can provide a moral map </vt:lpstr>
      <vt:lpstr>       History of Political Thought II Ethics and people: Ethics is about the 'other'</vt:lpstr>
      <vt:lpstr>       History of Political Thought II Ethics as source of group strength  </vt:lpstr>
      <vt:lpstr>           History of Political Thought II Good people as well as good actions </vt:lpstr>
      <vt:lpstr>           History of Political Thought II Searching for the source of right and wrong  </vt:lpstr>
      <vt:lpstr>History of Political Thought II </vt:lpstr>
      <vt:lpstr>History of Political Thought II Normative Ethics</vt:lpstr>
      <vt:lpstr>History of Political Thought II Two foci of normative ethics: Action and character</vt:lpstr>
      <vt:lpstr>History of Political Thought II Which states of character are morally good?</vt:lpstr>
      <vt:lpstr>       History of Political Thought II Important normative theories </vt:lpstr>
      <vt:lpstr>       History of Political Thought II Utilitarianism </vt:lpstr>
      <vt:lpstr>       History of Political Thought II Ethical intuitionism</vt:lpstr>
      <vt:lpstr>      History of Political Thought II Virtue ethics </vt:lpstr>
      <vt:lpstr>      History of Political Thought II The ground of moral values in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lpstr>History of Political Thought II Applied Ethics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80</cp:revision>
  <dcterms:created xsi:type="dcterms:W3CDTF">2019-02-12T15:13:23Z</dcterms:created>
  <dcterms:modified xsi:type="dcterms:W3CDTF">2019-04-17T03:00:48Z</dcterms:modified>
</cp:coreProperties>
</file>