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B1BA8-BF65-4ADB-895F-8AA96830E354}">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145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72908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58452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1949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12167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12029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82133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411354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9061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96167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89008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7479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38B09-1D5E-4394-B371-40212A9C1B67}"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47929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76403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25590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4761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31994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D38B09-1D5E-4394-B371-40212A9C1B67}" type="datetimeFigureOut">
              <a:rPr lang="en-US" smtClean="0"/>
              <a:t>4/19/2019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561156-8800-4E17-97C7-E84D72C58878}" type="slidenum">
              <a:rPr lang="en-US" smtClean="0"/>
              <a:t>‹#›</a:t>
            </a:fld>
            <a:endParaRPr lang="en-US"/>
          </a:p>
        </p:txBody>
      </p:sp>
    </p:spTree>
    <p:extLst>
      <p:ext uri="{BB962C8B-B14F-4D97-AF65-F5344CB8AC3E}">
        <p14:creationId xmlns:p14="http://schemas.microsoft.com/office/powerpoint/2010/main" val="3780770023"/>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488" y="0"/>
            <a:ext cx="8587730" cy="4502790"/>
          </a:xfrm>
        </p:spPr>
        <p:txBody>
          <a:bodyPr>
            <a:normAutofit/>
          </a:bodyPr>
          <a:lstStyle/>
          <a:p>
            <a:r>
              <a:rPr lang="en-US" sz="4000" b="1" dirty="0" smtClean="0">
                <a:latin typeface="Arial Narrow" panose="020B0606020202030204" pitchFamily="34" charset="0"/>
              </a:rPr>
              <a:t>TIU</a:t>
            </a:r>
            <a:r>
              <a:rPr lang="en-US" sz="4000" dirty="0">
                <a:latin typeface="Arial Narrow" panose="020B0606020202030204" pitchFamily="34" charset="0"/>
              </a:rPr>
              <a:t/>
            </a:r>
            <a:br>
              <a:rPr lang="en-US" sz="4000" dirty="0">
                <a:latin typeface="Arial Narrow" panose="020B0606020202030204" pitchFamily="34" charset="0"/>
              </a:rPr>
            </a:br>
            <a:r>
              <a:rPr lang="en-US" sz="4000" dirty="0" err="1" smtClean="0">
                <a:latin typeface="Times New Roman" panose="02020603050405020304" pitchFamily="18" charset="0"/>
                <a:cs typeface="Times New Roman" panose="02020603050405020304" pitchFamily="18" charset="0"/>
              </a:rPr>
              <a:t>Tishk</a:t>
            </a:r>
            <a:r>
              <a:rPr lang="en-US" sz="4000" dirty="0" smtClean="0">
                <a:latin typeface="Times New Roman" panose="02020603050405020304" pitchFamily="18" charset="0"/>
                <a:cs typeface="Times New Roman" panose="02020603050405020304" pitchFamily="18" charset="0"/>
              </a:rPr>
              <a:t> International University</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FASE</a:t>
            </a:r>
            <a:br>
              <a:rPr lang="en-US" sz="4000" dirty="0" smtClean="0">
                <a:latin typeface="Times New Roman" panose="02020603050405020304" pitchFamily="18" charset="0"/>
                <a:cs typeface="Times New Roman" panose="02020603050405020304" pitchFamily="18" charset="0"/>
              </a:rPr>
            </a:br>
            <a:r>
              <a:rPr lang="en-US" sz="4000" dirty="0" smtClean="0">
                <a:latin typeface="Arial Narrow" panose="020B0606020202030204" pitchFamily="34" charset="0"/>
              </a:rPr>
              <a:t>IRD Department</a:t>
            </a:r>
            <a:br>
              <a:rPr lang="en-US" sz="4000" dirty="0" smtClean="0">
                <a:latin typeface="Arial Narrow" panose="020B0606020202030204" pitchFamily="34" charset="0"/>
              </a:rPr>
            </a:br>
            <a:r>
              <a:rPr lang="en-US" sz="4400" b="1" dirty="0" smtClean="0">
                <a:latin typeface="Arial Black" panose="020B0A04020102020204" pitchFamily="34" charset="0"/>
              </a:rPr>
              <a:t>Civilization History </a:t>
            </a:r>
            <a:r>
              <a:rPr lang="en-US" sz="4400" dirty="0" smtClean="0"/>
              <a:t/>
            </a:r>
            <a:br>
              <a:rPr lang="en-US" sz="4400" dirty="0" smtClean="0"/>
            </a:br>
            <a:r>
              <a:rPr lang="en-US" dirty="0" smtClean="0"/>
              <a:t>Code: IRD 116</a:t>
            </a:r>
            <a:endParaRPr lang="en-US" dirty="0"/>
          </a:p>
        </p:txBody>
      </p:sp>
      <p:sp>
        <p:nvSpPr>
          <p:cNvPr id="3" name="Subtitle 2"/>
          <p:cNvSpPr>
            <a:spLocks noGrp="1"/>
          </p:cNvSpPr>
          <p:nvPr>
            <p:ph type="subTitle" idx="1"/>
          </p:nvPr>
        </p:nvSpPr>
        <p:spPr>
          <a:xfrm>
            <a:off x="0" y="4502790"/>
            <a:ext cx="12192000" cy="2355210"/>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Unit v</a:t>
            </a:r>
          </a:p>
          <a:p>
            <a:pPr algn="ctr"/>
            <a:r>
              <a:rPr lang="en-US" sz="3200" b="1" dirty="0" smtClean="0">
                <a:latin typeface="Times New Roman" panose="02020603050405020304" pitchFamily="18" charset="0"/>
                <a:cs typeface="Times New Roman" panose="02020603050405020304" pitchFamily="18" charset="0"/>
              </a:rPr>
              <a:t>Mexico: cradle of Mesoamerican civilizations</a:t>
            </a:r>
            <a:endParaRPr lang="en-US" sz="3200" b="1" dirty="0" smtClean="0">
              <a:latin typeface="Times New Roman" panose="02020603050405020304" pitchFamily="18" charset="0"/>
              <a:cs typeface="Times New Roman" panose="02020603050405020304" pitchFamily="18" charset="0"/>
            </a:endParaRPr>
          </a:p>
          <a:p>
            <a:pPr algn="ctr"/>
            <a:endParaRPr lang="en-US" sz="2800" b="1" dirty="0" smtClean="0">
              <a:latin typeface="Times New Roman" panose="02020603050405020304" pitchFamily="18" charset="0"/>
              <a:cs typeface="Times New Roman" panose="02020603050405020304" pitchFamily="18" charset="0"/>
            </a:endParaRPr>
          </a:p>
          <a:p>
            <a:pPr algn="ctr"/>
            <a:r>
              <a:rPr lang="en-US" sz="2400" b="1" dirty="0" smtClean="0">
                <a:solidFill>
                  <a:srgbClr val="FFFF00"/>
                </a:solidFill>
                <a:latin typeface="Times New Roman" panose="02020603050405020304" pitchFamily="18" charset="0"/>
                <a:cs typeface="Times New Roman" panose="02020603050405020304" pitchFamily="18" charset="0"/>
              </a:rPr>
              <a:t>COURSE Educator: Associated Prof. Dr</a:t>
            </a:r>
            <a:r>
              <a:rPr lang="en-US" sz="2400" b="1" dirty="0" smtClean="0">
                <a:solidFill>
                  <a:srgbClr val="FFFF00"/>
                </a:solidFill>
                <a:latin typeface="Times New Roman" panose="02020603050405020304" pitchFamily="18" charset="0"/>
                <a:cs typeface="Times New Roman" panose="02020603050405020304" pitchFamily="18" charset="0"/>
              </a:rPr>
              <a:t>. Neville D’C</a:t>
            </a:r>
            <a:r>
              <a:rPr lang="en-US" sz="2400" b="1" cap="none" dirty="0" smtClean="0">
                <a:solidFill>
                  <a:srgbClr val="FFFF00"/>
                </a:solidFill>
                <a:latin typeface="Times New Roman" panose="02020603050405020304" pitchFamily="18" charset="0"/>
                <a:cs typeface="Times New Roman" panose="02020603050405020304" pitchFamily="18" charset="0"/>
              </a:rPr>
              <a:t>unha</a:t>
            </a:r>
          </a:p>
          <a:p>
            <a:pPr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06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rmAutofit lnSpcReduction="10000"/>
          </a:bodyPr>
          <a:lstStyle/>
          <a:p>
            <a:pPr fontAlgn="base"/>
            <a:r>
              <a:rPr lang="en-US" sz="3600" b="1" dirty="0"/>
              <a:t>Tenochtitlan</a:t>
            </a:r>
          </a:p>
          <a:p>
            <a:pPr fontAlgn="base"/>
            <a:r>
              <a:rPr lang="en-US" sz="3200" b="1" dirty="0">
                <a:solidFill>
                  <a:srgbClr val="00B050"/>
                </a:solidFill>
              </a:rPr>
              <a:t>The city that carried Mesoamerican civilization to its height proved to be Tenochtitlan (the-</a:t>
            </a:r>
            <a:r>
              <a:rPr lang="en-US" sz="3200" b="1" dirty="0" err="1">
                <a:solidFill>
                  <a:srgbClr val="00B050"/>
                </a:solidFill>
              </a:rPr>
              <a:t>noch</a:t>
            </a:r>
            <a:r>
              <a:rPr lang="en-US" sz="3200" b="1" dirty="0">
                <a:solidFill>
                  <a:srgbClr val="00B050"/>
                </a:solidFill>
              </a:rPr>
              <a:t>-tee-TLAHN), or “place of the cactus fruit” in their language, </a:t>
            </a:r>
            <a:r>
              <a:rPr lang="en-US" sz="3200" b="1" dirty="0" err="1">
                <a:solidFill>
                  <a:srgbClr val="00B050"/>
                </a:solidFill>
              </a:rPr>
              <a:t>Nahuatl</a:t>
            </a:r>
            <a:r>
              <a:rPr lang="en-US" sz="3200" b="1" dirty="0">
                <a:solidFill>
                  <a:srgbClr val="00B050"/>
                </a:solidFill>
              </a:rPr>
              <a:t>. </a:t>
            </a:r>
            <a:endParaRPr lang="en-US" sz="3200" b="1" dirty="0" smtClean="0">
              <a:solidFill>
                <a:srgbClr val="00B050"/>
              </a:solidFill>
            </a:endParaRPr>
          </a:p>
          <a:p>
            <a:pPr fontAlgn="base"/>
            <a:r>
              <a:rPr lang="en-US" sz="3200" b="1" dirty="0" smtClean="0">
                <a:solidFill>
                  <a:srgbClr val="00B050"/>
                </a:solidFill>
              </a:rPr>
              <a:t>Its </a:t>
            </a:r>
            <a:r>
              <a:rPr lang="en-US" sz="3200" b="1" dirty="0">
                <a:solidFill>
                  <a:srgbClr val="00B050"/>
                </a:solidFill>
              </a:rPr>
              <a:t>people, called the </a:t>
            </a:r>
            <a:r>
              <a:rPr lang="en-US" sz="3200" b="1" dirty="0" err="1">
                <a:solidFill>
                  <a:srgbClr val="00B050"/>
                </a:solidFill>
              </a:rPr>
              <a:t>Mexica</a:t>
            </a:r>
            <a:r>
              <a:rPr lang="en-US" sz="3200" b="1" dirty="0">
                <a:solidFill>
                  <a:srgbClr val="00B050"/>
                </a:solidFill>
              </a:rPr>
              <a:t> (me-SHI-</a:t>
            </a:r>
            <a:r>
              <a:rPr lang="en-US" sz="3200" b="1" dirty="0" err="1">
                <a:solidFill>
                  <a:srgbClr val="00B050"/>
                </a:solidFill>
              </a:rPr>
              <a:t>ka</a:t>
            </a:r>
            <a:r>
              <a:rPr lang="en-US" sz="3200" b="1" dirty="0">
                <a:solidFill>
                  <a:srgbClr val="00B050"/>
                </a:solidFill>
              </a:rPr>
              <a:t>), came from northern Mexico looking for a place to settle. All the desirable places were already inhabited, except an island on the shore of a large lake in the Valley of Mexico, where they settled in 1325. </a:t>
            </a:r>
            <a:endParaRPr lang="en-US" sz="3200" b="1" dirty="0" smtClean="0">
              <a:solidFill>
                <a:srgbClr val="00B050"/>
              </a:solidFill>
            </a:endParaRPr>
          </a:p>
          <a:p>
            <a:pPr fontAlgn="base"/>
            <a:r>
              <a:rPr lang="en-US" sz="3200" b="1" dirty="0" smtClean="0">
                <a:solidFill>
                  <a:srgbClr val="00B050"/>
                </a:solidFill>
              </a:rPr>
              <a:t>They </a:t>
            </a:r>
            <a:r>
              <a:rPr lang="en-US" sz="3200" b="1" dirty="0">
                <a:solidFill>
                  <a:srgbClr val="00B050"/>
                </a:solidFill>
              </a:rPr>
              <a:t>were given the name Aztecs by the German explorer and naturalist Alexander von Humboldt in the early 19th century.</a:t>
            </a:r>
          </a:p>
          <a:p>
            <a:endParaRPr lang="en-US" dirty="0"/>
          </a:p>
        </p:txBody>
      </p:sp>
    </p:spTree>
    <p:extLst>
      <p:ext uri="{BB962C8B-B14F-4D97-AF65-F5344CB8AC3E}">
        <p14:creationId xmlns:p14="http://schemas.microsoft.com/office/powerpoint/2010/main" val="139717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rmAutofit/>
          </a:bodyPr>
          <a:lstStyle/>
          <a:p>
            <a:pPr fontAlgn="base"/>
            <a:r>
              <a:rPr lang="en-US" sz="3600" b="1" dirty="0"/>
              <a:t>Tenochtitlan</a:t>
            </a:r>
          </a:p>
          <a:p>
            <a:pPr fontAlgn="base"/>
            <a:r>
              <a:rPr lang="en-US" sz="3200" b="1" dirty="0">
                <a:solidFill>
                  <a:srgbClr val="FFFF00"/>
                </a:solidFill>
              </a:rPr>
              <a:t>By the early 1500s the Aztecs had conquered most of Mesoamerica and had imposed their rule on an estimated 11–12 million people. </a:t>
            </a:r>
            <a:endParaRPr lang="en-US" sz="3200" b="1" dirty="0" smtClean="0">
              <a:solidFill>
                <a:srgbClr val="FFFF00"/>
              </a:solidFill>
            </a:endParaRPr>
          </a:p>
          <a:p>
            <a:pPr fontAlgn="base"/>
            <a:r>
              <a:rPr lang="en-US" sz="3200" b="1" dirty="0" smtClean="0">
                <a:solidFill>
                  <a:srgbClr val="FFFF00"/>
                </a:solidFill>
              </a:rPr>
              <a:t>The </a:t>
            </a:r>
            <a:r>
              <a:rPr lang="en-US" sz="3200" b="1" dirty="0">
                <a:solidFill>
                  <a:srgbClr val="FFFF00"/>
                </a:solidFill>
              </a:rPr>
              <a:t>annual tribute they received in corn alone amounted to 7,000 tons. They also received 2 million cotton cloaks, as well as jewelry, obsidian knives, rubber balls, jaguar skins, parrot feathers, jade, emeralds, seashells, vanilla beans, and chocolate. </a:t>
            </a:r>
            <a:endParaRPr lang="en-US" sz="3200" b="1" dirty="0" smtClean="0">
              <a:solidFill>
                <a:srgbClr val="FFFF00"/>
              </a:solidFill>
            </a:endParaRPr>
          </a:p>
          <a:p>
            <a:pPr fontAlgn="base"/>
            <a:r>
              <a:rPr lang="en-US" sz="3200" b="1" dirty="0" smtClean="0">
                <a:solidFill>
                  <a:srgbClr val="FFFF00"/>
                </a:solidFill>
              </a:rPr>
              <a:t>Without </a:t>
            </a:r>
            <a:r>
              <a:rPr lang="en-US" sz="3200" b="1" dirty="0">
                <a:solidFill>
                  <a:srgbClr val="FFFF00"/>
                </a:solidFill>
              </a:rPr>
              <a:t>money, everyone was paid in food and goods. </a:t>
            </a:r>
            <a:endParaRPr lang="en-US" b="1" dirty="0">
              <a:solidFill>
                <a:srgbClr val="FFFF00"/>
              </a:solidFill>
            </a:endParaRPr>
          </a:p>
        </p:txBody>
      </p:sp>
    </p:spTree>
    <p:extLst>
      <p:ext uri="{BB962C8B-B14F-4D97-AF65-F5344CB8AC3E}">
        <p14:creationId xmlns:p14="http://schemas.microsoft.com/office/powerpoint/2010/main" val="221162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rmAutofit/>
          </a:bodyPr>
          <a:lstStyle/>
          <a:p>
            <a:pPr fontAlgn="base"/>
            <a:r>
              <a:rPr lang="en-US" sz="3600" b="1" dirty="0">
                <a:solidFill>
                  <a:srgbClr val="FFFF00"/>
                </a:solidFill>
              </a:rPr>
              <a:t>The Aztecs bestowed great honor to their warriors, building their society around a military elite. </a:t>
            </a:r>
            <a:endParaRPr lang="en-US" sz="3600" b="1" dirty="0" smtClean="0">
              <a:solidFill>
                <a:srgbClr val="FFFF00"/>
              </a:solidFill>
            </a:endParaRPr>
          </a:p>
          <a:p>
            <a:pPr fontAlgn="base"/>
            <a:r>
              <a:rPr lang="en-US" sz="3600" b="1" dirty="0" smtClean="0">
                <a:solidFill>
                  <a:srgbClr val="FFFF00"/>
                </a:solidFill>
              </a:rPr>
              <a:t>A </a:t>
            </a:r>
            <a:r>
              <a:rPr lang="en-US" sz="3600" b="1" dirty="0">
                <a:solidFill>
                  <a:srgbClr val="FFFF00"/>
                </a:solidFill>
              </a:rPr>
              <a:t>council of the most successful warriors chose the ruler. Warriors could wear fine cotton cloth and feathers instead of clothing made from the fibers of an agave-like </a:t>
            </a:r>
            <a:r>
              <a:rPr lang="en-US" sz="3600" b="1" dirty="0" smtClean="0">
                <a:solidFill>
                  <a:srgbClr val="FFFF00"/>
                </a:solidFill>
              </a:rPr>
              <a:t>plant.</a:t>
            </a:r>
          </a:p>
          <a:p>
            <a:pPr fontAlgn="base"/>
            <a:r>
              <a:rPr lang="en-US" sz="3600" b="1" dirty="0" smtClean="0">
                <a:solidFill>
                  <a:srgbClr val="FFFF00"/>
                </a:solidFill>
              </a:rPr>
              <a:t>Priests </a:t>
            </a:r>
            <a:r>
              <a:rPr lang="en-US" sz="3600" b="1" dirty="0">
                <a:solidFill>
                  <a:srgbClr val="FFFF00"/>
                </a:solidFill>
              </a:rPr>
              <a:t>also ranked among the elite. Most people were commoners who cultivated land and a large number of slaves worked mostly as domestic servants.</a:t>
            </a:r>
            <a:endParaRPr lang="en-US" sz="3200" b="1" dirty="0">
              <a:solidFill>
                <a:srgbClr val="FFFF00"/>
              </a:solidFill>
            </a:endParaRPr>
          </a:p>
        </p:txBody>
      </p:sp>
    </p:spTree>
    <p:extLst>
      <p:ext uri="{BB962C8B-B14F-4D97-AF65-F5344CB8AC3E}">
        <p14:creationId xmlns:p14="http://schemas.microsoft.com/office/powerpoint/2010/main" val="201621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Autofit/>
          </a:bodyPr>
          <a:lstStyle/>
          <a:p>
            <a:pPr fontAlgn="base"/>
            <a:r>
              <a:rPr lang="en-US" sz="3200" b="1" dirty="0">
                <a:solidFill>
                  <a:srgbClr val="FFC000"/>
                </a:solidFill>
              </a:rPr>
              <a:t>Aztec society provided universal schooling for both boys and girls between 15 and 20 years of age. </a:t>
            </a:r>
            <a:endParaRPr lang="en-US" sz="3200" b="1" dirty="0" smtClean="0">
              <a:solidFill>
                <a:srgbClr val="FFC000"/>
              </a:solidFill>
            </a:endParaRPr>
          </a:p>
          <a:p>
            <a:pPr fontAlgn="base"/>
            <a:r>
              <a:rPr lang="en-US" sz="3200" b="1" dirty="0" smtClean="0">
                <a:solidFill>
                  <a:srgbClr val="FFC000"/>
                </a:solidFill>
              </a:rPr>
              <a:t>It’s </a:t>
            </a:r>
            <a:r>
              <a:rPr lang="en-US" sz="3200" b="1" dirty="0">
                <a:solidFill>
                  <a:srgbClr val="FFC000"/>
                </a:solidFill>
              </a:rPr>
              <a:t>likely they were the only people in the world to do this in the early 16th century. </a:t>
            </a:r>
            <a:endParaRPr lang="en-US" sz="3200" b="1" dirty="0" smtClean="0">
              <a:solidFill>
                <a:srgbClr val="FFC000"/>
              </a:solidFill>
            </a:endParaRPr>
          </a:p>
          <a:p>
            <a:pPr fontAlgn="base"/>
            <a:r>
              <a:rPr lang="en-US" sz="3200" b="1" dirty="0" smtClean="0">
                <a:solidFill>
                  <a:srgbClr val="FFC000"/>
                </a:solidFill>
              </a:rPr>
              <a:t>Commoner </a:t>
            </a:r>
            <a:r>
              <a:rPr lang="en-US" sz="3200" b="1" dirty="0">
                <a:solidFill>
                  <a:srgbClr val="FFC000"/>
                </a:solidFill>
              </a:rPr>
              <a:t>boys learned to be warriors; girls learned songs, dances, and household skills. </a:t>
            </a:r>
            <a:endParaRPr lang="en-US" sz="3200" b="1" dirty="0" smtClean="0">
              <a:solidFill>
                <a:srgbClr val="FFC000"/>
              </a:solidFill>
            </a:endParaRPr>
          </a:p>
          <a:p>
            <a:pPr fontAlgn="base"/>
            <a:r>
              <a:rPr lang="en-US" sz="3200" b="1" dirty="0" smtClean="0">
                <a:solidFill>
                  <a:srgbClr val="FFC000"/>
                </a:solidFill>
              </a:rPr>
              <a:t>A </a:t>
            </a:r>
            <a:r>
              <a:rPr lang="en-US" sz="3200" b="1" dirty="0">
                <a:solidFill>
                  <a:srgbClr val="FFC000"/>
                </a:solidFill>
              </a:rPr>
              <a:t>third kind of school provided lessons in administration, ideology, and literacy for elite boys.</a:t>
            </a:r>
          </a:p>
          <a:p>
            <a:pPr fontAlgn="base"/>
            <a:r>
              <a:rPr lang="en-US" sz="3200" b="1" dirty="0">
                <a:solidFill>
                  <a:srgbClr val="FFC000"/>
                </a:solidFill>
              </a:rPr>
              <a:t>At the same time that the elites supported warfare, they also devoted themselves to poetry, which they considered the highest art. </a:t>
            </a:r>
          </a:p>
        </p:txBody>
      </p:sp>
    </p:spTree>
    <p:extLst>
      <p:ext uri="{BB962C8B-B14F-4D97-AF65-F5344CB8AC3E}">
        <p14:creationId xmlns:p14="http://schemas.microsoft.com/office/powerpoint/2010/main" val="248434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Autofit/>
          </a:bodyPr>
          <a:lstStyle/>
          <a:p>
            <a:pPr algn="ctr"/>
            <a:r>
              <a:rPr lang="en-US" sz="4000" b="1" i="1" dirty="0"/>
              <a:t>Comparing the Americas to </a:t>
            </a:r>
            <a:r>
              <a:rPr lang="en-US" sz="4000" b="1" i="1" dirty="0" smtClean="0"/>
              <a:t>Afro-Eurasia (13)</a:t>
            </a:r>
            <a:r>
              <a:rPr lang="en-US" sz="4000" b="1" i="1" dirty="0"/>
              <a:t/>
            </a:r>
            <a:br>
              <a:rPr lang="en-US" sz="4000" b="1" i="1" dirty="0"/>
            </a:b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Autofit/>
          </a:bodyPr>
          <a:lstStyle/>
          <a:p>
            <a:pPr fontAlgn="base"/>
            <a:r>
              <a:rPr lang="en-US" sz="4400" b="1" dirty="0">
                <a:solidFill>
                  <a:srgbClr val="FFC000"/>
                </a:solidFill>
              </a:rPr>
              <a:t>The Americas did not develop many of the technological innovations present in Afro-Eurasia. </a:t>
            </a:r>
            <a:endParaRPr lang="en-US" sz="4400" b="1" dirty="0" smtClean="0">
              <a:solidFill>
                <a:srgbClr val="FFC000"/>
              </a:solidFill>
            </a:endParaRPr>
          </a:p>
          <a:p>
            <a:pPr fontAlgn="base"/>
            <a:r>
              <a:rPr lang="en-US" sz="4400" b="1" dirty="0" smtClean="0">
                <a:solidFill>
                  <a:srgbClr val="FFC000"/>
                </a:solidFill>
              </a:rPr>
              <a:t>For </a:t>
            </a:r>
            <a:r>
              <a:rPr lang="en-US" sz="4400" b="1" dirty="0">
                <a:solidFill>
                  <a:srgbClr val="FFC000"/>
                </a:solidFill>
              </a:rPr>
              <a:t>example, Americans did not use wheels (except the Maya, who put them on toys!), probably because they had no large domestic animals to pull wheeled devices. </a:t>
            </a:r>
            <a:endParaRPr lang="en-US" sz="4400" b="1" dirty="0" smtClean="0">
              <a:solidFill>
                <a:srgbClr val="FFC000"/>
              </a:solidFill>
            </a:endParaRPr>
          </a:p>
        </p:txBody>
      </p:sp>
    </p:spTree>
    <p:extLst>
      <p:ext uri="{BB962C8B-B14F-4D97-AF65-F5344CB8AC3E}">
        <p14:creationId xmlns:p14="http://schemas.microsoft.com/office/powerpoint/2010/main" val="66257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Autofit/>
          </a:bodyPr>
          <a:lstStyle/>
          <a:p>
            <a:pPr algn="ctr"/>
            <a:r>
              <a:rPr lang="en-US" sz="4000" b="1" i="1" dirty="0"/>
              <a:t>Comparing the Americas to </a:t>
            </a:r>
            <a:r>
              <a:rPr lang="en-US" sz="4000" b="1" i="1" dirty="0" smtClean="0"/>
              <a:t>Afro-Eurasia (14)</a:t>
            </a:r>
            <a:r>
              <a:rPr lang="en-US" sz="4000" b="1" i="1" dirty="0"/>
              <a:t/>
            </a:r>
            <a:br>
              <a:rPr lang="en-US" sz="4000" b="1" i="1" dirty="0"/>
            </a:b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Autofit/>
          </a:bodyPr>
          <a:lstStyle/>
          <a:p>
            <a:pPr fontAlgn="base"/>
            <a:r>
              <a:rPr lang="en-US" sz="4000" b="1" dirty="0" smtClean="0">
                <a:solidFill>
                  <a:srgbClr val="FFC000"/>
                </a:solidFill>
              </a:rPr>
              <a:t>Americans </a:t>
            </a:r>
            <a:r>
              <a:rPr lang="en-US" sz="4000" b="1" dirty="0">
                <a:solidFill>
                  <a:srgbClr val="FFC000"/>
                </a:solidFill>
              </a:rPr>
              <a:t>did not melt iron or steel; they used obsidian (glassy volcanic rock that can be sharpened to a thinness of one molecule) for blades. </a:t>
            </a:r>
            <a:endParaRPr lang="en-US" sz="4000" b="1" dirty="0" smtClean="0">
              <a:solidFill>
                <a:srgbClr val="FFC000"/>
              </a:solidFill>
            </a:endParaRPr>
          </a:p>
          <a:p>
            <a:pPr fontAlgn="base"/>
            <a:r>
              <a:rPr lang="en-US" sz="4000" b="1" dirty="0" smtClean="0">
                <a:solidFill>
                  <a:srgbClr val="FFC000"/>
                </a:solidFill>
              </a:rPr>
              <a:t>They </a:t>
            </a:r>
            <a:r>
              <a:rPr lang="en-US" sz="4000" b="1" dirty="0">
                <a:solidFill>
                  <a:srgbClr val="FFC000"/>
                </a:solidFill>
              </a:rPr>
              <a:t>had no swords or guns. They had no horses, which had evolved in the Americas but which had gone extinct at the end of the last ice age, about when humans were arriving in the Americas.</a:t>
            </a:r>
          </a:p>
        </p:txBody>
      </p:sp>
    </p:spTree>
    <p:extLst>
      <p:ext uri="{BB962C8B-B14F-4D97-AF65-F5344CB8AC3E}">
        <p14:creationId xmlns:p14="http://schemas.microsoft.com/office/powerpoint/2010/main" val="237836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Autofit/>
          </a:bodyPr>
          <a:lstStyle/>
          <a:p>
            <a:pPr algn="ctr"/>
            <a:r>
              <a:rPr lang="en-US" sz="4000" b="1" i="1" dirty="0"/>
              <a:t>Comparing the Americas to </a:t>
            </a:r>
            <a:r>
              <a:rPr lang="en-US" sz="4000" b="1" i="1" dirty="0" smtClean="0"/>
              <a:t>Afro-Eurasia (15)</a:t>
            </a:r>
            <a:r>
              <a:rPr lang="en-US" sz="4000" b="1" i="1" dirty="0"/>
              <a:t/>
            </a:r>
            <a:br>
              <a:rPr lang="en-US" sz="4000" b="1" i="1" dirty="0"/>
            </a:b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Autofit/>
          </a:bodyPr>
          <a:lstStyle/>
          <a:p>
            <a:pPr fontAlgn="base"/>
            <a:r>
              <a:rPr lang="en-US" sz="3200" dirty="0">
                <a:solidFill>
                  <a:srgbClr val="FFC000"/>
                </a:solidFill>
              </a:rPr>
              <a:t>How much long-distance trade and travel occurred in the Americas? Not as much as in Afro-Eurasia, which stretched out east to west so that people could travel at approximately the same latitude (the distance from the equator) in similar climates. </a:t>
            </a:r>
            <a:endParaRPr lang="en-US" sz="3200" dirty="0" smtClean="0">
              <a:solidFill>
                <a:srgbClr val="FFC000"/>
              </a:solidFill>
            </a:endParaRPr>
          </a:p>
          <a:p>
            <a:pPr fontAlgn="base"/>
            <a:r>
              <a:rPr lang="en-US" sz="2800" b="1" dirty="0" smtClean="0"/>
              <a:t>The </a:t>
            </a:r>
            <a:r>
              <a:rPr lang="en-US" sz="2800" b="1" dirty="0"/>
              <a:t>Americas stretched north and south, with huge changes in climate. Crops could not be carried or exchanged because they would not grow at different latitudes without time to adapt. </a:t>
            </a:r>
            <a:endParaRPr lang="en-US" sz="2800" b="1" dirty="0" smtClean="0"/>
          </a:p>
          <a:p>
            <a:pPr fontAlgn="base"/>
            <a:r>
              <a:rPr lang="en-US" sz="2800" b="1" dirty="0" smtClean="0">
                <a:solidFill>
                  <a:srgbClr val="FFC000"/>
                </a:solidFill>
              </a:rPr>
              <a:t>Americans </a:t>
            </a:r>
            <a:r>
              <a:rPr lang="en-US" sz="2800" b="1" dirty="0">
                <a:solidFill>
                  <a:srgbClr val="FFC000"/>
                </a:solidFill>
              </a:rPr>
              <a:t>built large canoes but not sailing vessels, and they stayed close to the shore and in calm waters. They made north-south connections, but these were less frequent than the east-west connections of Afro-Eurasia.</a:t>
            </a:r>
          </a:p>
        </p:txBody>
      </p:sp>
    </p:spTree>
    <p:extLst>
      <p:ext uri="{BB962C8B-B14F-4D97-AF65-F5344CB8AC3E}">
        <p14:creationId xmlns:p14="http://schemas.microsoft.com/office/powerpoint/2010/main" val="30418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Autofit/>
          </a:bodyPr>
          <a:lstStyle/>
          <a:p>
            <a:pPr algn="ctr"/>
            <a:r>
              <a:rPr lang="en-US" sz="4000" b="1" i="1" dirty="0"/>
              <a:t>Comparing the Americas to </a:t>
            </a:r>
            <a:r>
              <a:rPr lang="en-US" sz="4000" b="1" i="1" dirty="0" smtClean="0"/>
              <a:t>Afro-Eurasia (16)</a:t>
            </a:r>
            <a:r>
              <a:rPr lang="en-US" sz="4000" b="1" i="1" dirty="0"/>
              <a:t/>
            </a:r>
            <a:br>
              <a:rPr lang="en-US" sz="4000" b="1" i="1" dirty="0"/>
            </a:b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Autofit/>
          </a:bodyPr>
          <a:lstStyle/>
          <a:p>
            <a:pPr fontAlgn="base"/>
            <a:r>
              <a:rPr lang="en-US" sz="3200" b="1" dirty="0"/>
              <a:t>As a result of these factors, states and civilizations arose somewhat later in the Americas than they did in Afro-Eurasia. </a:t>
            </a:r>
            <a:endParaRPr lang="en-US" sz="3200" b="1" dirty="0" smtClean="0"/>
          </a:p>
          <a:p>
            <a:pPr fontAlgn="base"/>
            <a:r>
              <a:rPr lang="en-US" sz="3200" b="1" dirty="0" smtClean="0">
                <a:solidFill>
                  <a:srgbClr val="FFC000"/>
                </a:solidFill>
              </a:rPr>
              <a:t>Once </a:t>
            </a:r>
            <a:r>
              <a:rPr lang="en-US" sz="3200" b="1" dirty="0">
                <a:solidFill>
                  <a:srgbClr val="FFC000"/>
                </a:solidFill>
              </a:rPr>
              <a:t>American civilizations emerged, they were not able to connect with each other, share their innovations, or learn collectively to the same extent as their counterparts in Afro-Eurasia. </a:t>
            </a:r>
            <a:endParaRPr lang="en-US" sz="3200" b="1" dirty="0" smtClean="0">
              <a:solidFill>
                <a:srgbClr val="FFC000"/>
              </a:solidFill>
            </a:endParaRPr>
          </a:p>
          <a:p>
            <a:pPr fontAlgn="base"/>
            <a:r>
              <a:rPr lang="en-US" sz="3200" b="1" dirty="0" smtClean="0">
                <a:solidFill>
                  <a:srgbClr val="92D050"/>
                </a:solidFill>
              </a:rPr>
              <a:t>The civilizations created were similar in all their basic characteristics to those in Afro-Eurasia and seemed likely to continue their development if they had not been prematurely cut down by Europeans.</a:t>
            </a:r>
            <a:endParaRPr lang="en-US" sz="2800" b="1" dirty="0" smtClean="0">
              <a:solidFill>
                <a:srgbClr val="92D050"/>
              </a:solidFill>
            </a:endParaRPr>
          </a:p>
          <a:p>
            <a:pPr fontAlgn="base"/>
            <a:endParaRPr lang="en-US" sz="3200" b="1" dirty="0" smtClean="0">
              <a:solidFill>
                <a:srgbClr val="FFC000"/>
              </a:solidFill>
            </a:endParaRPr>
          </a:p>
        </p:txBody>
      </p:sp>
    </p:spTree>
    <p:extLst>
      <p:ext uri="{BB962C8B-B14F-4D97-AF65-F5344CB8AC3E}">
        <p14:creationId xmlns:p14="http://schemas.microsoft.com/office/powerpoint/2010/main" val="96464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Autofit/>
          </a:bodyPr>
          <a:lstStyle/>
          <a:p>
            <a:pPr algn="ctr"/>
            <a:r>
              <a:rPr lang="en-US" sz="4000" b="1" i="1" dirty="0"/>
              <a:t>Comparing the Americas to </a:t>
            </a:r>
            <a:r>
              <a:rPr lang="en-US" sz="4000" b="1" i="1" dirty="0" smtClean="0"/>
              <a:t>Afro-Eurasia (17)</a:t>
            </a:r>
            <a:r>
              <a:rPr lang="en-US" sz="4000" b="1" i="1" dirty="0"/>
              <a:t/>
            </a:r>
            <a:br>
              <a:rPr lang="en-US" sz="4000" b="1" i="1" dirty="0"/>
            </a:b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859809"/>
            <a:ext cx="12192000" cy="5998191"/>
          </a:xfrm>
        </p:spPr>
        <p:txBody>
          <a:bodyPr>
            <a:noAutofit/>
          </a:bodyPr>
          <a:lstStyle/>
          <a:p>
            <a:pPr fontAlgn="base"/>
            <a:r>
              <a:rPr lang="en-US" sz="4000" b="1" dirty="0"/>
              <a:t>Historical and geographical contingencies gave Europeans the edge in conquering the people of the Americas, while many Africans were swept into prevailing events as valuable slave commodities. </a:t>
            </a:r>
            <a:endParaRPr lang="en-US" sz="4000" b="1" dirty="0" smtClean="0"/>
          </a:p>
          <a:p>
            <a:pPr fontAlgn="base"/>
            <a:r>
              <a:rPr lang="en-US" sz="4000" b="1" dirty="0" smtClean="0"/>
              <a:t>It </a:t>
            </a:r>
            <a:r>
              <a:rPr lang="en-US" sz="4000" b="1" dirty="0"/>
              <a:t>is a disturbing story, but it is the one that helped create the modern world</a:t>
            </a:r>
            <a:r>
              <a:rPr lang="en-US" sz="4000" b="1" dirty="0" smtClean="0"/>
              <a:t>.</a:t>
            </a:r>
          </a:p>
          <a:p>
            <a:pPr marL="0" indent="0" algn="ctr" fontAlgn="base">
              <a:buNone/>
            </a:pPr>
            <a:r>
              <a:rPr lang="en-US" sz="4000" b="1" dirty="0" smtClean="0">
                <a:solidFill>
                  <a:srgbClr val="FFC000"/>
                </a:solidFill>
              </a:rPr>
              <a:t>End of Topic</a:t>
            </a:r>
          </a:p>
        </p:txBody>
      </p:sp>
    </p:spTree>
    <p:extLst>
      <p:ext uri="{BB962C8B-B14F-4D97-AF65-F5344CB8AC3E}">
        <p14:creationId xmlns:p14="http://schemas.microsoft.com/office/powerpoint/2010/main" val="12147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a:t>Mesoamerica </a:t>
            </a:r>
            <a:r>
              <a:rPr lang="en-US" sz="4400" b="1" dirty="0" smtClean="0"/>
              <a:t>Civilization </a:t>
            </a: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lnSpcReduction="10000"/>
          </a:bodyPr>
          <a:lstStyle/>
          <a:p>
            <a:pPr fontAlgn="base"/>
            <a:r>
              <a:rPr lang="en-US" sz="3200" b="1" dirty="0"/>
              <a:t>Repeated Reinventions</a:t>
            </a:r>
          </a:p>
          <a:p>
            <a:pPr fontAlgn="base">
              <a:buFont typeface="Wingdings" panose="05000000000000000000" pitchFamily="2" charset="2"/>
              <a:buChar char="§"/>
            </a:pPr>
            <a:r>
              <a:rPr lang="en-US" sz="3200" dirty="0"/>
              <a:t>Civilization in Mesoamerica flourished and crashed repeatedly, giving rise to a distinctive worldview and some </a:t>
            </a:r>
            <a:r>
              <a:rPr lang="en-US" sz="3200" dirty="0" smtClean="0"/>
              <a:t>remaining </a:t>
            </a:r>
            <a:r>
              <a:rPr lang="en-US" sz="3200" dirty="0"/>
              <a:t>mysteries</a:t>
            </a:r>
            <a:r>
              <a:rPr lang="en-US" sz="3200" dirty="0" smtClean="0"/>
              <a:t>.</a:t>
            </a:r>
          </a:p>
          <a:p>
            <a:pPr marL="0" indent="0" fontAlgn="base">
              <a:buNone/>
            </a:pPr>
            <a:endParaRPr lang="en-US" sz="3200" dirty="0"/>
          </a:p>
          <a:p>
            <a:pPr fontAlgn="base">
              <a:buFont typeface="Wingdings" panose="05000000000000000000" pitchFamily="2" charset="2"/>
              <a:buChar char="§"/>
            </a:pPr>
            <a:r>
              <a:rPr lang="en-US" sz="3200" dirty="0"/>
              <a:t>The founding culture of Mesoamerica appeared along the southwestern curve of the Gulf of Mexico, near the present city of Veracruz. </a:t>
            </a:r>
            <a:endParaRPr lang="en-US" sz="3200" dirty="0" smtClean="0"/>
          </a:p>
          <a:p>
            <a:pPr fontAlgn="base">
              <a:buFont typeface="Wingdings" panose="05000000000000000000" pitchFamily="2" charset="2"/>
              <a:buChar char="§"/>
            </a:pPr>
            <a:r>
              <a:rPr lang="en-US" sz="3200" dirty="0" smtClean="0"/>
              <a:t>This </a:t>
            </a:r>
            <a:r>
              <a:rPr lang="en-US" sz="3200" dirty="0"/>
              <a:t>culture emerged in a series of river valleys, as </a:t>
            </a:r>
            <a:r>
              <a:rPr lang="en-US" sz="3200" dirty="0" err="1"/>
              <a:t>Uruk</a:t>
            </a:r>
            <a:r>
              <a:rPr lang="en-US" sz="3200" dirty="0"/>
              <a:t> did in Mesopotamia. </a:t>
            </a:r>
            <a:endParaRPr lang="en-US" sz="3200" dirty="0" smtClean="0"/>
          </a:p>
          <a:p>
            <a:pPr fontAlgn="base">
              <a:buFont typeface="Wingdings" panose="05000000000000000000" pitchFamily="2" charset="2"/>
              <a:buChar char="§"/>
            </a:pPr>
            <a:r>
              <a:rPr lang="en-US" sz="3200" dirty="0" smtClean="0"/>
              <a:t>Called</a:t>
            </a:r>
            <a:r>
              <a:rPr lang="en-US" sz="3200" dirty="0"/>
              <a:t> the </a:t>
            </a:r>
            <a:r>
              <a:rPr lang="en-US" sz="3200" dirty="0" err="1"/>
              <a:t>Olmecs</a:t>
            </a:r>
            <a:r>
              <a:rPr lang="en-US" sz="3200" dirty="0"/>
              <a:t> (the “rubber people”), this culture lasted from about </a:t>
            </a:r>
            <a:r>
              <a:rPr lang="en-US" sz="3200" b="1" dirty="0"/>
              <a:t>1400 BCE to 100 BCE. </a:t>
            </a:r>
          </a:p>
        </p:txBody>
      </p:sp>
    </p:spTree>
    <p:extLst>
      <p:ext uri="{BB962C8B-B14F-4D97-AF65-F5344CB8AC3E}">
        <p14:creationId xmlns:p14="http://schemas.microsoft.com/office/powerpoint/2010/main" val="312739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a:t>Mesoamerica </a:t>
            </a:r>
            <a:r>
              <a:rPr lang="en-US" sz="4400" b="1" dirty="0" smtClean="0"/>
              <a:t>Civilization </a:t>
            </a: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a:bodyPr>
          <a:lstStyle/>
          <a:p>
            <a:pPr fontAlgn="base"/>
            <a:r>
              <a:rPr lang="en-US" sz="3200" dirty="0"/>
              <a:t>The last Olmec site, </a:t>
            </a:r>
            <a:r>
              <a:rPr lang="en-US" sz="3200" dirty="0" err="1"/>
              <a:t>Tres</a:t>
            </a:r>
            <a:r>
              <a:rPr lang="en-US" sz="3200" dirty="0"/>
              <a:t> </a:t>
            </a:r>
            <a:r>
              <a:rPr lang="en-US" sz="3200" dirty="0" err="1"/>
              <a:t>Zapotes</a:t>
            </a:r>
            <a:r>
              <a:rPr lang="en-US" sz="3200" dirty="0"/>
              <a:t>, declined by about 100 BCE for unknown reasons. Was it volcanic eruptions? A shift in the flow of rivers? Scholars believe that the </a:t>
            </a:r>
            <a:r>
              <a:rPr lang="en-US" sz="3200" dirty="0" err="1"/>
              <a:t>Olmecs</a:t>
            </a:r>
            <a:r>
              <a:rPr lang="en-US" sz="3200" dirty="0"/>
              <a:t> may have deliberately destroyed their capital. Was there civil unrest? Class strife? No one knows</a:t>
            </a:r>
            <a:r>
              <a:rPr lang="en-US" sz="3200" dirty="0" smtClean="0"/>
              <a:t>.</a:t>
            </a:r>
          </a:p>
          <a:p>
            <a:pPr marL="0" indent="0" fontAlgn="base">
              <a:buNone/>
            </a:pPr>
            <a:endParaRPr lang="en-US" sz="3200" dirty="0"/>
          </a:p>
          <a:p>
            <a:pPr fontAlgn="base">
              <a:buFont typeface="Wingdings" panose="05000000000000000000" pitchFamily="2" charset="2"/>
              <a:buChar char="§"/>
            </a:pPr>
            <a:r>
              <a:rPr lang="en-US" sz="3200" dirty="0"/>
              <a:t>As the </a:t>
            </a:r>
            <a:r>
              <a:rPr lang="en-US" sz="3200" dirty="0" err="1"/>
              <a:t>Olmecs</a:t>
            </a:r>
            <a:r>
              <a:rPr lang="en-US" sz="3200" dirty="0"/>
              <a:t> declined, their neighbors to the east — the Maya — prospered </a:t>
            </a:r>
            <a:r>
              <a:rPr lang="en-US" sz="3200" dirty="0" smtClean="0"/>
              <a:t>around </a:t>
            </a:r>
            <a:r>
              <a:rPr lang="en-US" sz="3200" dirty="0"/>
              <a:t>the curve of the Gulf of Mexico on the Yucatán Peninsula and south into present-day Guatemala, had poor, infertile soil and no large rivers, not what one would expect for a flourishing civilization. </a:t>
            </a:r>
            <a:endParaRPr lang="en-US" sz="3200" b="1" dirty="0"/>
          </a:p>
        </p:txBody>
      </p:sp>
    </p:spTree>
    <p:extLst>
      <p:ext uri="{BB962C8B-B14F-4D97-AF65-F5344CB8AC3E}">
        <p14:creationId xmlns:p14="http://schemas.microsoft.com/office/powerpoint/2010/main" val="2569690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smtClean="0"/>
              <a:t>Mesoamerica Civilization </a:t>
            </a:r>
            <a:r>
              <a:rPr lang="en-US"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a:bodyPr>
          <a:lstStyle/>
          <a:p>
            <a:pPr fontAlgn="base"/>
            <a:r>
              <a:rPr lang="en-US" sz="3200" smtClean="0"/>
              <a:t>The Maya organized themselves into small city-states instead of one big empire. </a:t>
            </a:r>
          </a:p>
          <a:p>
            <a:pPr fontAlgn="base"/>
            <a:r>
              <a:rPr lang="en-US" sz="3200" smtClean="0"/>
              <a:t>The largest was Tikal, which by 750 CE had about 40,000 inhabitants, in specialized occupations and ruled by elites. </a:t>
            </a:r>
          </a:p>
          <a:p>
            <a:pPr fontAlgn="base"/>
            <a:r>
              <a:rPr lang="en-US" sz="3200" smtClean="0"/>
              <a:t>The city-states fought each other frequently with the main purpose being to capture their enemies in order to sacrifice them to the Mayan gods.</a:t>
            </a:r>
          </a:p>
          <a:p>
            <a:pPr fontAlgn="base"/>
            <a:r>
              <a:rPr lang="en-US" sz="3200" smtClean="0"/>
              <a:t> We know about the Maya because they developed the most elaborate and sophisticated writing system of the several different ones used in Mesoamerica. Mayan writing included both pictographs and symbols for syllables.</a:t>
            </a:r>
            <a:endParaRPr lang="en-US" sz="3200" b="1" dirty="0"/>
          </a:p>
        </p:txBody>
      </p:sp>
    </p:spTree>
    <p:extLst>
      <p:ext uri="{BB962C8B-B14F-4D97-AF65-F5344CB8AC3E}">
        <p14:creationId xmlns:p14="http://schemas.microsoft.com/office/powerpoint/2010/main" val="32585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30322" y="683015"/>
            <a:ext cx="10963990" cy="5436320"/>
          </a:xfrm>
          <a:prstGeom prst="rect">
            <a:avLst/>
          </a:prstGeom>
        </p:spPr>
      </p:pic>
      <p:sp>
        <p:nvSpPr>
          <p:cNvPr id="5" name="Rectangle 4"/>
          <p:cNvSpPr/>
          <p:nvPr/>
        </p:nvSpPr>
        <p:spPr>
          <a:xfrm>
            <a:off x="4000824" y="6119335"/>
            <a:ext cx="6194053" cy="461665"/>
          </a:xfrm>
          <a:prstGeom prst="rect">
            <a:avLst/>
          </a:prstGeom>
        </p:spPr>
        <p:txBody>
          <a:bodyPr wrap="square">
            <a:spAutoFit/>
          </a:bodyPr>
          <a:lstStyle/>
          <a:p>
            <a:pPr algn="ctr"/>
            <a:r>
              <a:rPr lang="en-US" sz="2400" b="1" dirty="0">
                <a:solidFill>
                  <a:srgbClr val="999999"/>
                </a:solidFill>
                <a:latin typeface="Lato"/>
              </a:rPr>
              <a:t>Relief depicting Mayan king Bird-Jaguar</a:t>
            </a:r>
            <a:r>
              <a:rPr lang="en-US" sz="2000" dirty="0">
                <a:solidFill>
                  <a:srgbClr val="999999"/>
                </a:solidFill>
                <a:latin typeface="Lato"/>
              </a:rPr>
              <a:t> </a:t>
            </a:r>
            <a:endParaRPr lang="en-US" sz="2000" dirty="0"/>
          </a:p>
        </p:txBody>
      </p:sp>
    </p:spTree>
    <p:extLst>
      <p:ext uri="{BB962C8B-B14F-4D97-AF65-F5344CB8AC3E}">
        <p14:creationId xmlns:p14="http://schemas.microsoft.com/office/powerpoint/2010/main" val="4013686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1" y="723331"/>
            <a:ext cx="11982733" cy="5213445"/>
          </a:xfrm>
          <a:prstGeom prst="rect">
            <a:avLst/>
          </a:prstGeom>
        </p:spPr>
      </p:pic>
      <p:sp>
        <p:nvSpPr>
          <p:cNvPr id="7" name="Rectangle 6"/>
          <p:cNvSpPr/>
          <p:nvPr/>
        </p:nvSpPr>
        <p:spPr>
          <a:xfrm>
            <a:off x="4500059" y="5936776"/>
            <a:ext cx="5380920" cy="461665"/>
          </a:xfrm>
          <a:prstGeom prst="rect">
            <a:avLst/>
          </a:prstGeom>
        </p:spPr>
        <p:txBody>
          <a:bodyPr wrap="square">
            <a:spAutoFit/>
          </a:bodyPr>
          <a:lstStyle/>
          <a:p>
            <a:pPr algn="ctr"/>
            <a:r>
              <a:rPr lang="en-US" sz="2400" b="1" dirty="0">
                <a:solidFill>
                  <a:srgbClr val="999999"/>
                </a:solidFill>
                <a:latin typeface="Lato"/>
              </a:rPr>
              <a:t>Detail from The Great Tenochtitlan</a:t>
            </a:r>
            <a:r>
              <a:rPr lang="en-US" b="1" dirty="0">
                <a:solidFill>
                  <a:srgbClr val="999999"/>
                </a:solidFill>
                <a:latin typeface="Lato"/>
              </a:rPr>
              <a:t>,</a:t>
            </a:r>
            <a:endParaRPr lang="en-US" b="1" dirty="0"/>
          </a:p>
        </p:txBody>
      </p:sp>
    </p:spTree>
    <p:extLst>
      <p:ext uri="{BB962C8B-B14F-4D97-AF65-F5344CB8AC3E}">
        <p14:creationId xmlns:p14="http://schemas.microsoft.com/office/powerpoint/2010/main" val="2140828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4500059" y="5936776"/>
            <a:ext cx="5380920" cy="461665"/>
          </a:xfrm>
          <a:prstGeom prst="rect">
            <a:avLst/>
          </a:prstGeom>
        </p:spPr>
        <p:txBody>
          <a:bodyPr wrap="square">
            <a:spAutoFit/>
          </a:bodyPr>
          <a:lstStyle/>
          <a:p>
            <a:pPr algn="ctr"/>
            <a:r>
              <a:rPr lang="en-US" sz="2400" b="1" dirty="0">
                <a:solidFill>
                  <a:srgbClr val="999999"/>
                </a:solidFill>
                <a:latin typeface="Lato"/>
              </a:rPr>
              <a:t>Detail from The Great Tenochtitlan</a:t>
            </a:r>
            <a:r>
              <a:rPr lang="en-US" b="1" dirty="0">
                <a:solidFill>
                  <a:srgbClr val="999999"/>
                </a:solidFill>
                <a:latin typeface="Lato"/>
              </a:rPr>
              <a:t>,</a:t>
            </a:r>
            <a:endParaRPr lang="en-US" b="1" dirty="0"/>
          </a:p>
        </p:txBody>
      </p:sp>
      <p:sp>
        <p:nvSpPr>
          <p:cNvPr id="3" name="Content Placeholder 2"/>
          <p:cNvSpPr>
            <a:spLocks noGrp="1"/>
          </p:cNvSpPr>
          <p:nvPr>
            <p:ph idx="1"/>
          </p:nvPr>
        </p:nvSpPr>
        <p:spPr>
          <a:xfrm>
            <a:off x="0" y="723331"/>
            <a:ext cx="12191999" cy="6134669"/>
          </a:xfrm>
        </p:spPr>
        <p:txBody>
          <a:bodyPr>
            <a:normAutofit/>
          </a:bodyPr>
          <a:lstStyle/>
          <a:p>
            <a:r>
              <a:rPr lang="en-US" sz="3600" b="1" dirty="0">
                <a:solidFill>
                  <a:srgbClr val="FFFF00"/>
                </a:solidFill>
              </a:rPr>
              <a:t>Maya shaman/priests worked out remarkable systems of cosmology and mathematics. </a:t>
            </a:r>
            <a:endParaRPr lang="en-US" sz="3600" b="1" dirty="0" smtClean="0">
              <a:solidFill>
                <a:srgbClr val="FFFF00"/>
              </a:solidFill>
            </a:endParaRPr>
          </a:p>
          <a:p>
            <a:r>
              <a:rPr lang="en-US" sz="3600" b="1" dirty="0" smtClean="0">
                <a:solidFill>
                  <a:srgbClr val="FFFF00"/>
                </a:solidFill>
              </a:rPr>
              <a:t>The </a:t>
            </a:r>
            <a:r>
              <a:rPr lang="en-US" sz="3600" b="1" dirty="0">
                <a:solidFill>
                  <a:srgbClr val="FFFF00"/>
                </a:solidFill>
              </a:rPr>
              <a:t>Maya calculated a solar year as 365.242 days, about 17 seconds shorter than the figures of modern astronomers. </a:t>
            </a:r>
            <a:endParaRPr lang="en-US" sz="3600" b="1" dirty="0" smtClean="0">
              <a:solidFill>
                <a:srgbClr val="FFFF00"/>
              </a:solidFill>
            </a:endParaRPr>
          </a:p>
          <a:p>
            <a:r>
              <a:rPr lang="en-US" sz="3600" b="1" dirty="0" smtClean="0">
                <a:solidFill>
                  <a:srgbClr val="FFFF00"/>
                </a:solidFill>
              </a:rPr>
              <a:t>They </a:t>
            </a:r>
            <a:r>
              <a:rPr lang="en-US" sz="3600" b="1" dirty="0">
                <a:solidFill>
                  <a:srgbClr val="FFFF00"/>
                </a:solidFill>
              </a:rPr>
              <a:t>also introduced the concept of zero; the first evidence of zero as a number dates from 357 BCE, but it may go back further, to Olmec times. </a:t>
            </a:r>
            <a:endParaRPr lang="en-US" sz="3600" b="1" dirty="0" smtClean="0">
              <a:solidFill>
                <a:srgbClr val="FFFF00"/>
              </a:solidFill>
            </a:endParaRPr>
          </a:p>
          <a:p>
            <a:r>
              <a:rPr lang="en-US" sz="3600" b="1" dirty="0" smtClean="0">
                <a:solidFill>
                  <a:srgbClr val="FFFF00"/>
                </a:solidFill>
              </a:rPr>
              <a:t>In </a:t>
            </a:r>
            <a:r>
              <a:rPr lang="en-US" sz="3600" b="1" dirty="0">
                <a:solidFill>
                  <a:srgbClr val="FFFF00"/>
                </a:solidFill>
              </a:rPr>
              <a:t>Afro-Eurasia, Hindu scholars first represented zero in the 800s CE.</a:t>
            </a:r>
          </a:p>
        </p:txBody>
      </p:sp>
    </p:spTree>
    <p:extLst>
      <p:ext uri="{BB962C8B-B14F-4D97-AF65-F5344CB8AC3E}">
        <p14:creationId xmlns:p14="http://schemas.microsoft.com/office/powerpoint/2010/main" val="1887390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09685"/>
            <a:ext cx="12191999" cy="6148316"/>
          </a:xfrm>
        </p:spPr>
        <p:txBody>
          <a:bodyPr>
            <a:normAutofit/>
          </a:bodyPr>
          <a:lstStyle/>
          <a:p>
            <a:r>
              <a:rPr lang="en-US" sz="3600" b="1" dirty="0">
                <a:solidFill>
                  <a:srgbClr val="FFFF00"/>
                </a:solidFill>
              </a:rPr>
              <a:t>Between 800 and 925 CE Mayan society experienced a rapid transition. </a:t>
            </a:r>
            <a:endParaRPr lang="en-US" sz="3600" b="1" dirty="0" smtClean="0">
              <a:solidFill>
                <a:srgbClr val="FFFF00"/>
              </a:solidFill>
            </a:endParaRPr>
          </a:p>
          <a:p>
            <a:r>
              <a:rPr lang="en-US" sz="3600" b="1" dirty="0" smtClean="0">
                <a:solidFill>
                  <a:srgbClr val="FFFF00"/>
                </a:solidFill>
              </a:rPr>
              <a:t>The </a:t>
            </a:r>
            <a:r>
              <a:rPr lang="en-US" sz="3600" b="1" dirty="0">
                <a:solidFill>
                  <a:srgbClr val="FFFF00"/>
                </a:solidFill>
              </a:rPr>
              <a:t>world of cities ended as populations moved back into the countryside. Historians debate the possible causes of the change — civil revolts, invasions, erosion, earthquakes, disease, drought. </a:t>
            </a:r>
            <a:endParaRPr lang="en-US" sz="3600" b="1" dirty="0" smtClean="0">
              <a:solidFill>
                <a:srgbClr val="FFFF00"/>
              </a:solidFill>
            </a:endParaRPr>
          </a:p>
          <a:p>
            <a:r>
              <a:rPr lang="en-US" sz="3600" b="1" dirty="0" smtClean="0">
                <a:solidFill>
                  <a:srgbClr val="FFFF00"/>
                </a:solidFill>
              </a:rPr>
              <a:t>Likely </a:t>
            </a:r>
            <a:r>
              <a:rPr lang="en-US" sz="3600" b="1" dirty="0">
                <a:solidFill>
                  <a:srgbClr val="FFFF00"/>
                </a:solidFill>
              </a:rPr>
              <a:t>some combination of these brought on an unusually rapid fading of a once-vibrant civilization. The Maya didn’t just disappear; several million descendants are still alive today.</a:t>
            </a:r>
          </a:p>
        </p:txBody>
      </p:sp>
    </p:spTree>
    <p:extLst>
      <p:ext uri="{BB962C8B-B14F-4D97-AF65-F5344CB8AC3E}">
        <p14:creationId xmlns:p14="http://schemas.microsoft.com/office/powerpoint/2010/main" val="287199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9809"/>
          </a:xfrm>
        </p:spPr>
        <p:txBody>
          <a:bodyPr>
            <a:normAutofit/>
          </a:bodyPr>
          <a:lstStyle/>
          <a:p>
            <a:pPr algn="ctr"/>
            <a:r>
              <a:rPr lang="en-US" sz="4400" b="1" dirty="0" smtClean="0"/>
              <a:t>Mesoamerica Civilization </a:t>
            </a:r>
            <a:r>
              <a:rPr lang="en-US"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 y="709685"/>
            <a:ext cx="12191998" cy="5505044"/>
          </a:xfrm>
          <a:prstGeom prst="rect">
            <a:avLst/>
          </a:prstGeom>
        </p:spPr>
      </p:pic>
      <p:sp>
        <p:nvSpPr>
          <p:cNvPr id="5" name="Rectangle 4"/>
          <p:cNvSpPr/>
          <p:nvPr/>
        </p:nvSpPr>
        <p:spPr>
          <a:xfrm>
            <a:off x="3168957" y="6342376"/>
            <a:ext cx="7997702" cy="461665"/>
          </a:xfrm>
          <a:prstGeom prst="rect">
            <a:avLst/>
          </a:prstGeom>
        </p:spPr>
        <p:txBody>
          <a:bodyPr wrap="none">
            <a:spAutoFit/>
          </a:bodyPr>
          <a:lstStyle/>
          <a:p>
            <a:r>
              <a:rPr lang="en-US" sz="2400" b="1" dirty="0"/>
              <a:t>The Market of </a:t>
            </a:r>
            <a:r>
              <a:rPr lang="en-US" sz="2400" b="1" dirty="0" err="1"/>
              <a:t>Tlatelolco</a:t>
            </a:r>
            <a:r>
              <a:rPr lang="en-US" sz="2400" b="1" dirty="0"/>
              <a:t> from The Great Tenochtitlan </a:t>
            </a:r>
          </a:p>
        </p:txBody>
      </p:sp>
    </p:spTree>
    <p:extLst>
      <p:ext uri="{BB962C8B-B14F-4D97-AF65-F5344CB8AC3E}">
        <p14:creationId xmlns:p14="http://schemas.microsoft.com/office/powerpoint/2010/main" val="24039143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508</TotalTime>
  <Words>899</Words>
  <Application>Microsoft Office PowerPoint</Application>
  <PresentationFormat>Widescreen</PresentationFormat>
  <Paragraphs>75</Paragraphs>
  <Slides>18</Slides>
  <Notes>0</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Black</vt:lpstr>
      <vt:lpstr>Arial Narrow</vt:lpstr>
      <vt:lpstr>Century Gothic</vt:lpstr>
      <vt:lpstr>Lato</vt:lpstr>
      <vt:lpstr>Times New Roman</vt:lpstr>
      <vt:lpstr>Wingdings</vt:lpstr>
      <vt:lpstr>Wingdings 3</vt:lpstr>
      <vt:lpstr>Ion</vt:lpstr>
      <vt:lpstr>TIU Tishk International University FASE IRD Department Civilization History  Code: IRD 116</vt:lpstr>
      <vt:lpstr>Mesoamerica Civilization (1)</vt:lpstr>
      <vt:lpstr>Mesoamerica Civilization (2)</vt:lpstr>
      <vt:lpstr>Mesoamerica Civilization (3)</vt:lpstr>
      <vt:lpstr>Mesoamerica Civilization (4)</vt:lpstr>
      <vt:lpstr>Mesoamerica Civilization (5)</vt:lpstr>
      <vt:lpstr>Mesoamerica Civilization (6)</vt:lpstr>
      <vt:lpstr>Mesoamerica Civilization (7)</vt:lpstr>
      <vt:lpstr>Mesoamerica Civilization (8)</vt:lpstr>
      <vt:lpstr>Mesoamerica Civilization (9)</vt:lpstr>
      <vt:lpstr>Mesoamerica Civilization (10)</vt:lpstr>
      <vt:lpstr>Mesoamerica Civilization (11)</vt:lpstr>
      <vt:lpstr>Mesoamerica Civilization (12)</vt:lpstr>
      <vt:lpstr>Comparing the Americas to Afro-Eurasia (13) </vt:lpstr>
      <vt:lpstr>Comparing the Americas to Afro-Eurasia (14) </vt:lpstr>
      <vt:lpstr>Comparing the Americas to Afro-Eurasia (15) </vt:lpstr>
      <vt:lpstr>Comparing the Americas to Afro-Eurasia (16) </vt:lpstr>
      <vt:lpstr>Comparing the Americas to Afro-Eurasia (17) </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Tishk International University International  Political Economy Code: IRD 306</dc:title>
  <dc:creator>DR.Ahmed Saker 2O14</dc:creator>
  <cp:lastModifiedBy>DR.Ahmed Saker 2O14</cp:lastModifiedBy>
  <cp:revision>81</cp:revision>
  <dcterms:created xsi:type="dcterms:W3CDTF">2019-02-12T15:13:23Z</dcterms:created>
  <dcterms:modified xsi:type="dcterms:W3CDTF">2019-04-19T13:50:47Z</dcterms:modified>
</cp:coreProperties>
</file>