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4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72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har char="●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Char char="○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Char char="■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Char char="●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Char char="○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Char char="■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Char char="●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Char char="○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Char char="■"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129506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186386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033513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560304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873623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095513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851552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55629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6" name="Shape 1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604898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273687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0" name="Shape 2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977113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7" name="Shape 2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191594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1679986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4" name="Shape 2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17655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1" name="Shape 2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3723770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8" name="Shape 2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950833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5" name="Shape 2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0763184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41" name="Shape 2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5167725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47" name="Shape 2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604167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83513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335474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910589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927535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747984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932777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226537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0" y="1200150"/>
            <a:ext cx="9144000" cy="2743199"/>
          </a:xfrm>
          <a:prstGeom prst="rect">
            <a:avLst/>
          </a:prstGeom>
          <a:solidFill>
            <a:schemeClr val="dk1">
              <a:alpha val="20000"/>
            </a:schemeClr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" name="Shape 11"/>
          <p:cNvGrpSpPr/>
          <p:nvPr/>
        </p:nvGrpSpPr>
        <p:grpSpPr>
          <a:xfrm>
            <a:off x="0" y="-1077"/>
            <a:ext cx="1827406" cy="5144626"/>
            <a:chOff x="0" y="-1438"/>
            <a:chExt cx="798028" cy="6859503"/>
          </a:xfrm>
        </p:grpSpPr>
        <p:sp>
          <p:nvSpPr>
            <p:cNvPr id="12" name="Shape 12"/>
            <p:cNvSpPr/>
            <p:nvPr/>
          </p:nvSpPr>
          <p:spPr>
            <a:xfrm>
              <a:off x="0" y="-1438"/>
              <a:ext cx="798028" cy="685806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  <a:lnTo>
                    <a:pt x="72413" y="119999"/>
                  </a:lnTo>
                  <a:lnTo>
                    <a:pt x="0" y="1199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Shape 13"/>
            <p:cNvSpPr/>
            <p:nvPr/>
          </p:nvSpPr>
          <p:spPr>
            <a:xfrm>
              <a:off x="0" y="0"/>
              <a:ext cx="399013" cy="685806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  <a:lnTo>
                    <a:pt x="72413" y="119999"/>
                  </a:lnTo>
                  <a:lnTo>
                    <a:pt x="0" y="1199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411"/>
              </a:schemeClr>
            </a:solidFill>
            <a:ln>
              <a:noFill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" name="Shape 14"/>
          <p:cNvGrpSpPr/>
          <p:nvPr/>
        </p:nvGrpSpPr>
        <p:grpSpPr>
          <a:xfrm flipH="1">
            <a:off x="7316590" y="0"/>
            <a:ext cx="1827406" cy="5144626"/>
            <a:chOff x="0" y="-1438"/>
            <a:chExt cx="798028" cy="6859503"/>
          </a:xfrm>
        </p:grpSpPr>
        <p:sp>
          <p:nvSpPr>
            <p:cNvPr id="15" name="Shape 15"/>
            <p:cNvSpPr/>
            <p:nvPr/>
          </p:nvSpPr>
          <p:spPr>
            <a:xfrm>
              <a:off x="0" y="-1438"/>
              <a:ext cx="798028" cy="685806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  <a:lnTo>
                    <a:pt x="72413" y="119999"/>
                  </a:lnTo>
                  <a:lnTo>
                    <a:pt x="0" y="1199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Shape 16"/>
            <p:cNvSpPr/>
            <p:nvPr/>
          </p:nvSpPr>
          <p:spPr>
            <a:xfrm>
              <a:off x="0" y="0"/>
              <a:ext cx="399013" cy="685806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  <a:lnTo>
                    <a:pt x="72413" y="119999"/>
                  </a:lnTo>
                  <a:lnTo>
                    <a:pt x="0" y="1199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411"/>
              </a:schemeClr>
            </a:solidFill>
            <a:ln>
              <a:noFill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" name="Shape 17"/>
          <p:cNvSpPr txBox="1">
            <a:spLocks noGrp="1"/>
          </p:cNvSpPr>
          <p:nvPr>
            <p:ph type="ctrTitle"/>
          </p:nvPr>
        </p:nvSpPr>
        <p:spPr>
          <a:xfrm>
            <a:off x="685800" y="1568183"/>
            <a:ext cx="7772400" cy="12380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Trebuchet MS"/>
              <a:buNone/>
              <a:defRPr sz="4800" b="1" i="0" u="none" strike="noStrike" cap="none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indent="0" algn="ctr">
              <a:spcBef>
                <a:spcPts val="0"/>
              </a:spcBef>
              <a:buClr>
                <a:schemeClr val="lt2"/>
              </a:buClr>
              <a:buFont typeface="Trebuchet MS"/>
              <a:buNone/>
              <a:defRPr sz="48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indent="0" algn="ctr">
              <a:spcBef>
                <a:spcPts val="0"/>
              </a:spcBef>
              <a:buClr>
                <a:schemeClr val="lt2"/>
              </a:buClr>
              <a:buFont typeface="Trebuchet MS"/>
              <a:buNone/>
              <a:defRPr sz="48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indent="0" algn="ctr">
              <a:spcBef>
                <a:spcPts val="0"/>
              </a:spcBef>
              <a:buClr>
                <a:schemeClr val="lt2"/>
              </a:buClr>
              <a:buFont typeface="Trebuchet MS"/>
              <a:buNone/>
              <a:defRPr sz="48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indent="0" algn="ctr">
              <a:spcBef>
                <a:spcPts val="0"/>
              </a:spcBef>
              <a:buClr>
                <a:schemeClr val="lt2"/>
              </a:buClr>
              <a:buFont typeface="Trebuchet MS"/>
              <a:buNone/>
              <a:defRPr sz="48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indent="0" algn="ctr">
              <a:spcBef>
                <a:spcPts val="0"/>
              </a:spcBef>
              <a:buClr>
                <a:schemeClr val="lt2"/>
              </a:buClr>
              <a:buFont typeface="Trebuchet MS"/>
              <a:buNone/>
              <a:defRPr sz="48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indent="0" algn="ctr">
              <a:spcBef>
                <a:spcPts val="0"/>
              </a:spcBef>
              <a:buClr>
                <a:schemeClr val="lt2"/>
              </a:buClr>
              <a:buFont typeface="Trebuchet MS"/>
              <a:buNone/>
              <a:defRPr sz="48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indent="0" algn="ctr">
              <a:spcBef>
                <a:spcPts val="0"/>
              </a:spcBef>
              <a:buClr>
                <a:schemeClr val="lt2"/>
              </a:buClr>
              <a:buFont typeface="Trebuchet MS"/>
              <a:buNone/>
              <a:defRPr sz="48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indent="0" algn="ctr">
              <a:spcBef>
                <a:spcPts val="0"/>
              </a:spcBef>
              <a:buClr>
                <a:schemeClr val="lt2"/>
              </a:buClr>
              <a:buFont typeface="Trebuchet MS"/>
              <a:buNone/>
              <a:defRPr sz="48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ubTitle" idx="1"/>
          </p:nvPr>
        </p:nvSpPr>
        <p:spPr>
          <a:xfrm>
            <a:off x="685800" y="2914650"/>
            <a:ext cx="7772400" cy="658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Trebuchet MS"/>
              <a:buNone/>
              <a:defRPr sz="2400" b="0" i="0" u="none" strike="noStrike" cap="none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Trebuchet MS"/>
              <a:buNone/>
              <a:defRPr sz="2400" b="0" i="0" u="none" strike="noStrike" cap="none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Trebuchet MS"/>
              <a:buNone/>
              <a:defRPr sz="2400" b="0" i="0" u="none" strike="noStrike" cap="none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Trebuchet MS"/>
              <a:buNone/>
              <a:defRPr sz="2400" b="0" i="0" u="none" strike="noStrike" cap="none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Trebuchet MS"/>
              <a:buNone/>
              <a:defRPr sz="2400" b="0" i="0" u="none" strike="noStrike" cap="none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Trebuchet MS"/>
              <a:buNone/>
              <a:defRPr sz="2400" b="0" i="0" u="none" strike="noStrike" cap="none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Trebuchet MS"/>
              <a:buNone/>
              <a:defRPr sz="2400" b="0" i="0" u="none" strike="noStrike" cap="none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Trebuchet MS"/>
              <a:buNone/>
              <a:defRPr sz="2400" b="0" i="0" u="none" strike="noStrike" cap="none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Trebuchet MS"/>
              <a:buNone/>
              <a:defRPr sz="2400" b="0" i="0" u="none" strike="noStrike" cap="none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556790" y="4749850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/>
        </p:nvSpPr>
        <p:spPr>
          <a:xfrm>
            <a:off x="0" y="-1077"/>
            <a:ext cx="9144000" cy="1144198"/>
          </a:xfrm>
          <a:prstGeom prst="rect">
            <a:avLst/>
          </a:prstGeom>
          <a:solidFill>
            <a:schemeClr val="dk2">
              <a:alpha val="20000"/>
            </a:schemeClr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2" name="Shape 22"/>
          <p:cNvGrpSpPr/>
          <p:nvPr/>
        </p:nvGrpSpPr>
        <p:grpSpPr>
          <a:xfrm>
            <a:off x="0" y="-1077"/>
            <a:ext cx="649180" cy="5144626"/>
            <a:chOff x="0" y="-1438"/>
            <a:chExt cx="649180" cy="6859503"/>
          </a:xfrm>
        </p:grpSpPr>
        <p:sp>
          <p:nvSpPr>
            <p:cNvPr id="23" name="Shape 23"/>
            <p:cNvSpPr/>
            <p:nvPr/>
          </p:nvSpPr>
          <p:spPr>
            <a:xfrm>
              <a:off x="0" y="-1438"/>
              <a:ext cx="649180" cy="685806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  <a:lnTo>
                    <a:pt x="72413" y="119999"/>
                  </a:lnTo>
                  <a:lnTo>
                    <a:pt x="0" y="1199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A6378">
                <a:alpha val="9411"/>
              </a:srgbClr>
            </a:solidFill>
            <a:ln>
              <a:noFill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Shape 24"/>
            <p:cNvSpPr/>
            <p:nvPr/>
          </p:nvSpPr>
          <p:spPr>
            <a:xfrm>
              <a:off x="0" y="0"/>
              <a:ext cx="500330" cy="685806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  <a:lnTo>
                    <a:pt x="72413" y="119999"/>
                  </a:lnTo>
                  <a:lnTo>
                    <a:pt x="0" y="1199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411"/>
              </a:schemeClr>
            </a:solidFill>
            <a:ln>
              <a:noFill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" name="Shape 25"/>
          <p:cNvGrpSpPr/>
          <p:nvPr/>
        </p:nvGrpSpPr>
        <p:grpSpPr>
          <a:xfrm flipH="1">
            <a:off x="8494492" y="0"/>
            <a:ext cx="649180" cy="5144626"/>
            <a:chOff x="0" y="-1438"/>
            <a:chExt cx="649180" cy="6859503"/>
          </a:xfrm>
        </p:grpSpPr>
        <p:sp>
          <p:nvSpPr>
            <p:cNvPr id="26" name="Shape 26"/>
            <p:cNvSpPr/>
            <p:nvPr/>
          </p:nvSpPr>
          <p:spPr>
            <a:xfrm>
              <a:off x="0" y="-1438"/>
              <a:ext cx="649180" cy="685806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  <a:lnTo>
                    <a:pt x="72413" y="119999"/>
                  </a:lnTo>
                  <a:lnTo>
                    <a:pt x="0" y="1199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A6378">
                <a:alpha val="9411"/>
              </a:srgbClr>
            </a:solidFill>
            <a:ln>
              <a:noFill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Shape 27"/>
            <p:cNvSpPr/>
            <p:nvPr/>
          </p:nvSpPr>
          <p:spPr>
            <a:xfrm>
              <a:off x="0" y="0"/>
              <a:ext cx="500330" cy="685806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  <a:lnTo>
                    <a:pt x="72413" y="119999"/>
                  </a:lnTo>
                  <a:lnTo>
                    <a:pt x="0" y="1199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411"/>
              </a:schemeClr>
            </a:solidFill>
            <a:ln>
              <a:noFill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8" name="Shape 28"/>
          <p:cNvSpPr/>
          <p:nvPr/>
        </p:nvSpPr>
        <p:spPr>
          <a:xfrm>
            <a:off x="0" y="4743450"/>
            <a:ext cx="9144000" cy="401099"/>
          </a:xfrm>
          <a:prstGeom prst="rect">
            <a:avLst/>
          </a:prstGeom>
          <a:solidFill>
            <a:schemeClr val="dk1">
              <a:alpha val="14509"/>
            </a:schemeClr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Trebuchet MS"/>
              <a:buNone/>
              <a:defRPr sz="3600" b="1" i="0" u="none" strike="noStrike" cap="none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indent="0">
              <a:spcBef>
                <a:spcPts val="0"/>
              </a:spcBef>
              <a:buClr>
                <a:schemeClr val="lt2"/>
              </a:buClr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indent="0">
              <a:spcBef>
                <a:spcPts val="0"/>
              </a:spcBef>
              <a:buClr>
                <a:schemeClr val="lt2"/>
              </a:buClr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indent="0">
              <a:spcBef>
                <a:spcPts val="0"/>
              </a:spcBef>
              <a:buClr>
                <a:schemeClr val="lt2"/>
              </a:buClr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indent="0">
              <a:spcBef>
                <a:spcPts val="0"/>
              </a:spcBef>
              <a:buClr>
                <a:schemeClr val="lt2"/>
              </a:buClr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indent="0">
              <a:spcBef>
                <a:spcPts val="0"/>
              </a:spcBef>
              <a:buClr>
                <a:schemeClr val="lt2"/>
              </a:buClr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indent="0">
              <a:spcBef>
                <a:spcPts val="0"/>
              </a:spcBef>
              <a:buClr>
                <a:schemeClr val="lt2"/>
              </a:buClr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indent="0">
              <a:spcBef>
                <a:spcPts val="0"/>
              </a:spcBef>
              <a:buClr>
                <a:schemeClr val="lt2"/>
              </a:buClr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indent="0">
              <a:spcBef>
                <a:spcPts val="0"/>
              </a:spcBef>
              <a:buClr>
                <a:schemeClr val="lt2"/>
              </a:buClr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  <a:defRPr sz="3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  <a:defRPr sz="2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  <a:defRPr sz="2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556790" y="4749850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/>
          <p:nvPr/>
        </p:nvSpPr>
        <p:spPr>
          <a:xfrm>
            <a:off x="0" y="-1077"/>
            <a:ext cx="9144000" cy="1144198"/>
          </a:xfrm>
          <a:prstGeom prst="rect">
            <a:avLst/>
          </a:prstGeom>
          <a:solidFill>
            <a:schemeClr val="dk2">
              <a:alpha val="20000"/>
            </a:schemeClr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4" name="Shape 34"/>
          <p:cNvGrpSpPr/>
          <p:nvPr/>
        </p:nvGrpSpPr>
        <p:grpSpPr>
          <a:xfrm>
            <a:off x="0" y="-1077"/>
            <a:ext cx="649180" cy="5144626"/>
            <a:chOff x="0" y="-1438"/>
            <a:chExt cx="649180" cy="6859503"/>
          </a:xfrm>
        </p:grpSpPr>
        <p:sp>
          <p:nvSpPr>
            <p:cNvPr id="35" name="Shape 35"/>
            <p:cNvSpPr/>
            <p:nvPr/>
          </p:nvSpPr>
          <p:spPr>
            <a:xfrm>
              <a:off x="0" y="-1438"/>
              <a:ext cx="649180" cy="685806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  <a:lnTo>
                    <a:pt x="72413" y="119999"/>
                  </a:lnTo>
                  <a:lnTo>
                    <a:pt x="0" y="1199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411"/>
              </a:schemeClr>
            </a:solidFill>
            <a:ln>
              <a:noFill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Shape 36"/>
            <p:cNvSpPr/>
            <p:nvPr/>
          </p:nvSpPr>
          <p:spPr>
            <a:xfrm>
              <a:off x="0" y="0"/>
              <a:ext cx="500330" cy="685806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  <a:lnTo>
                    <a:pt x="72413" y="119999"/>
                  </a:lnTo>
                  <a:lnTo>
                    <a:pt x="0" y="1199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411"/>
              </a:schemeClr>
            </a:solidFill>
            <a:ln>
              <a:noFill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7" name="Shape 37"/>
          <p:cNvGrpSpPr/>
          <p:nvPr/>
        </p:nvGrpSpPr>
        <p:grpSpPr>
          <a:xfrm flipH="1">
            <a:off x="8494492" y="0"/>
            <a:ext cx="649180" cy="5144626"/>
            <a:chOff x="0" y="-1438"/>
            <a:chExt cx="649180" cy="6859503"/>
          </a:xfrm>
        </p:grpSpPr>
        <p:sp>
          <p:nvSpPr>
            <p:cNvPr id="38" name="Shape 38"/>
            <p:cNvSpPr/>
            <p:nvPr/>
          </p:nvSpPr>
          <p:spPr>
            <a:xfrm>
              <a:off x="0" y="-1438"/>
              <a:ext cx="649180" cy="685806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  <a:lnTo>
                    <a:pt x="72413" y="119999"/>
                  </a:lnTo>
                  <a:lnTo>
                    <a:pt x="0" y="1199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411"/>
              </a:schemeClr>
            </a:solidFill>
            <a:ln>
              <a:noFill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Shape 39"/>
            <p:cNvSpPr/>
            <p:nvPr/>
          </p:nvSpPr>
          <p:spPr>
            <a:xfrm>
              <a:off x="0" y="0"/>
              <a:ext cx="500330" cy="685806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  <a:lnTo>
                    <a:pt x="72413" y="119999"/>
                  </a:lnTo>
                  <a:lnTo>
                    <a:pt x="0" y="1199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411"/>
              </a:schemeClr>
            </a:solidFill>
            <a:ln>
              <a:noFill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0" name="Shape 40"/>
          <p:cNvSpPr/>
          <p:nvPr/>
        </p:nvSpPr>
        <p:spPr>
          <a:xfrm>
            <a:off x="0" y="4743450"/>
            <a:ext cx="9144000" cy="401099"/>
          </a:xfrm>
          <a:prstGeom prst="rect">
            <a:avLst/>
          </a:prstGeom>
          <a:solidFill>
            <a:schemeClr val="dk1">
              <a:alpha val="14509"/>
            </a:schemeClr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8556790" y="4749850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/>
          <p:nvPr/>
        </p:nvSpPr>
        <p:spPr>
          <a:xfrm>
            <a:off x="0" y="-1077"/>
            <a:ext cx="9144000" cy="1144198"/>
          </a:xfrm>
          <a:prstGeom prst="rect">
            <a:avLst/>
          </a:prstGeom>
          <a:solidFill>
            <a:schemeClr val="dk2">
              <a:alpha val="20000"/>
            </a:schemeClr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4" name="Shape 44"/>
          <p:cNvGrpSpPr/>
          <p:nvPr/>
        </p:nvGrpSpPr>
        <p:grpSpPr>
          <a:xfrm>
            <a:off x="0" y="-1077"/>
            <a:ext cx="649180" cy="5144626"/>
            <a:chOff x="0" y="-1438"/>
            <a:chExt cx="649180" cy="6859503"/>
          </a:xfrm>
        </p:grpSpPr>
        <p:sp>
          <p:nvSpPr>
            <p:cNvPr id="45" name="Shape 45"/>
            <p:cNvSpPr/>
            <p:nvPr/>
          </p:nvSpPr>
          <p:spPr>
            <a:xfrm>
              <a:off x="0" y="-1438"/>
              <a:ext cx="649180" cy="685806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  <a:lnTo>
                    <a:pt x="72413" y="119999"/>
                  </a:lnTo>
                  <a:lnTo>
                    <a:pt x="0" y="1199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411"/>
              </a:schemeClr>
            </a:solidFill>
            <a:ln>
              <a:noFill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Shape 46"/>
            <p:cNvSpPr/>
            <p:nvPr/>
          </p:nvSpPr>
          <p:spPr>
            <a:xfrm>
              <a:off x="0" y="0"/>
              <a:ext cx="500330" cy="685806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  <a:lnTo>
                    <a:pt x="72413" y="119999"/>
                  </a:lnTo>
                  <a:lnTo>
                    <a:pt x="0" y="1199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411"/>
              </a:schemeClr>
            </a:solidFill>
            <a:ln>
              <a:noFill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7" name="Shape 47"/>
          <p:cNvGrpSpPr/>
          <p:nvPr/>
        </p:nvGrpSpPr>
        <p:grpSpPr>
          <a:xfrm flipH="1">
            <a:off x="8494492" y="0"/>
            <a:ext cx="649180" cy="5144626"/>
            <a:chOff x="0" y="-1438"/>
            <a:chExt cx="649180" cy="6859503"/>
          </a:xfrm>
        </p:grpSpPr>
        <p:sp>
          <p:nvSpPr>
            <p:cNvPr id="48" name="Shape 48"/>
            <p:cNvSpPr/>
            <p:nvPr/>
          </p:nvSpPr>
          <p:spPr>
            <a:xfrm>
              <a:off x="0" y="-1438"/>
              <a:ext cx="649180" cy="685806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  <a:lnTo>
                    <a:pt x="72413" y="119999"/>
                  </a:lnTo>
                  <a:lnTo>
                    <a:pt x="0" y="1199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A6378">
                <a:alpha val="9411"/>
              </a:srgbClr>
            </a:solidFill>
            <a:ln>
              <a:noFill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Shape 49"/>
            <p:cNvSpPr/>
            <p:nvPr/>
          </p:nvSpPr>
          <p:spPr>
            <a:xfrm>
              <a:off x="0" y="0"/>
              <a:ext cx="500330" cy="685806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  <a:lnTo>
                    <a:pt x="72413" y="119999"/>
                  </a:lnTo>
                  <a:lnTo>
                    <a:pt x="0" y="1199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411"/>
              </a:schemeClr>
            </a:solidFill>
            <a:ln>
              <a:noFill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0" name="Shape 50"/>
          <p:cNvSpPr/>
          <p:nvPr/>
        </p:nvSpPr>
        <p:spPr>
          <a:xfrm>
            <a:off x="0" y="4743450"/>
            <a:ext cx="9144000" cy="401099"/>
          </a:xfrm>
          <a:prstGeom prst="rect">
            <a:avLst/>
          </a:prstGeom>
          <a:solidFill>
            <a:schemeClr val="dk1">
              <a:alpha val="14509"/>
            </a:schemeClr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Trebuchet MS"/>
              <a:buNone/>
              <a:defRPr sz="3600" b="1" i="0" u="none" strike="noStrike" cap="none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indent="0">
              <a:spcBef>
                <a:spcPts val="0"/>
              </a:spcBef>
              <a:buClr>
                <a:schemeClr val="lt2"/>
              </a:buClr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indent="0">
              <a:spcBef>
                <a:spcPts val="0"/>
              </a:spcBef>
              <a:buClr>
                <a:schemeClr val="lt2"/>
              </a:buClr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indent="0">
              <a:spcBef>
                <a:spcPts val="0"/>
              </a:spcBef>
              <a:buClr>
                <a:schemeClr val="lt2"/>
              </a:buClr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indent="0">
              <a:spcBef>
                <a:spcPts val="0"/>
              </a:spcBef>
              <a:buClr>
                <a:schemeClr val="lt2"/>
              </a:buClr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indent="0">
              <a:spcBef>
                <a:spcPts val="0"/>
              </a:spcBef>
              <a:buClr>
                <a:schemeClr val="lt2"/>
              </a:buClr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indent="0">
              <a:spcBef>
                <a:spcPts val="0"/>
              </a:spcBef>
              <a:buClr>
                <a:schemeClr val="lt2"/>
              </a:buClr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indent="0">
              <a:spcBef>
                <a:spcPts val="0"/>
              </a:spcBef>
              <a:buClr>
                <a:schemeClr val="lt2"/>
              </a:buClr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indent="0">
              <a:spcBef>
                <a:spcPts val="0"/>
              </a:spcBef>
              <a:buClr>
                <a:schemeClr val="lt2"/>
              </a:buClr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69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  <a:defRPr sz="3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  <a:defRPr sz="2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  <a:defRPr sz="2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2"/>
          </p:nvPr>
        </p:nvSpPr>
        <p:spPr>
          <a:xfrm>
            <a:off x="4692273" y="1200150"/>
            <a:ext cx="3994500" cy="372569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  <a:defRPr sz="3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  <a:defRPr sz="2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  <a:defRPr sz="2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8556790" y="4749850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/>
        </p:nvSpPr>
        <p:spPr>
          <a:xfrm>
            <a:off x="0" y="-1077"/>
            <a:ext cx="9144000" cy="1144198"/>
          </a:xfrm>
          <a:prstGeom prst="rect">
            <a:avLst/>
          </a:prstGeom>
          <a:solidFill>
            <a:schemeClr val="dk2">
              <a:alpha val="20000"/>
            </a:schemeClr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7" name="Shape 57"/>
          <p:cNvGrpSpPr/>
          <p:nvPr/>
        </p:nvGrpSpPr>
        <p:grpSpPr>
          <a:xfrm>
            <a:off x="0" y="-1077"/>
            <a:ext cx="649180" cy="5144626"/>
            <a:chOff x="0" y="-1438"/>
            <a:chExt cx="649180" cy="6859503"/>
          </a:xfrm>
        </p:grpSpPr>
        <p:sp>
          <p:nvSpPr>
            <p:cNvPr id="58" name="Shape 58"/>
            <p:cNvSpPr/>
            <p:nvPr/>
          </p:nvSpPr>
          <p:spPr>
            <a:xfrm>
              <a:off x="0" y="-1438"/>
              <a:ext cx="649180" cy="685806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  <a:lnTo>
                    <a:pt x="72413" y="119999"/>
                  </a:lnTo>
                  <a:lnTo>
                    <a:pt x="0" y="1199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411"/>
              </a:schemeClr>
            </a:solidFill>
            <a:ln>
              <a:noFill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Shape 59"/>
            <p:cNvSpPr/>
            <p:nvPr/>
          </p:nvSpPr>
          <p:spPr>
            <a:xfrm>
              <a:off x="0" y="0"/>
              <a:ext cx="500330" cy="685806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  <a:lnTo>
                    <a:pt x="72413" y="119999"/>
                  </a:lnTo>
                  <a:lnTo>
                    <a:pt x="0" y="1199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411"/>
              </a:schemeClr>
            </a:solidFill>
            <a:ln>
              <a:noFill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0" name="Shape 60"/>
          <p:cNvGrpSpPr/>
          <p:nvPr/>
        </p:nvGrpSpPr>
        <p:grpSpPr>
          <a:xfrm flipH="1">
            <a:off x="8494492" y="0"/>
            <a:ext cx="649180" cy="5144626"/>
            <a:chOff x="0" y="-1438"/>
            <a:chExt cx="649180" cy="6859503"/>
          </a:xfrm>
        </p:grpSpPr>
        <p:sp>
          <p:nvSpPr>
            <p:cNvPr id="61" name="Shape 61"/>
            <p:cNvSpPr/>
            <p:nvPr/>
          </p:nvSpPr>
          <p:spPr>
            <a:xfrm>
              <a:off x="0" y="-1438"/>
              <a:ext cx="649180" cy="685806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  <a:lnTo>
                    <a:pt x="72413" y="119999"/>
                  </a:lnTo>
                  <a:lnTo>
                    <a:pt x="0" y="1199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411"/>
              </a:schemeClr>
            </a:solidFill>
            <a:ln>
              <a:noFill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Shape 62"/>
            <p:cNvSpPr/>
            <p:nvPr/>
          </p:nvSpPr>
          <p:spPr>
            <a:xfrm>
              <a:off x="0" y="0"/>
              <a:ext cx="500330" cy="685806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  <a:lnTo>
                    <a:pt x="72413" y="119999"/>
                  </a:lnTo>
                  <a:lnTo>
                    <a:pt x="0" y="1199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411"/>
              </a:schemeClr>
            </a:solidFill>
            <a:ln>
              <a:noFill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3" name="Shape 63"/>
          <p:cNvSpPr/>
          <p:nvPr/>
        </p:nvSpPr>
        <p:spPr>
          <a:xfrm>
            <a:off x="0" y="4743450"/>
            <a:ext cx="9144000" cy="401099"/>
          </a:xfrm>
          <a:prstGeom prst="rect">
            <a:avLst/>
          </a:prstGeom>
          <a:solidFill>
            <a:schemeClr val="dk1">
              <a:alpha val="14509"/>
            </a:schemeClr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Shape 6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Trebuchet MS"/>
              <a:buNone/>
              <a:defRPr sz="3600" b="1" i="0" u="none" strike="noStrike" cap="none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indent="0">
              <a:spcBef>
                <a:spcPts val="0"/>
              </a:spcBef>
              <a:buClr>
                <a:schemeClr val="lt2"/>
              </a:buClr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indent="0">
              <a:spcBef>
                <a:spcPts val="0"/>
              </a:spcBef>
              <a:buClr>
                <a:schemeClr val="lt2"/>
              </a:buClr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indent="0">
              <a:spcBef>
                <a:spcPts val="0"/>
              </a:spcBef>
              <a:buClr>
                <a:schemeClr val="lt2"/>
              </a:buClr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indent="0">
              <a:spcBef>
                <a:spcPts val="0"/>
              </a:spcBef>
              <a:buClr>
                <a:schemeClr val="lt2"/>
              </a:buClr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indent="0">
              <a:spcBef>
                <a:spcPts val="0"/>
              </a:spcBef>
              <a:buClr>
                <a:schemeClr val="lt2"/>
              </a:buClr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indent="0">
              <a:spcBef>
                <a:spcPts val="0"/>
              </a:spcBef>
              <a:buClr>
                <a:schemeClr val="lt2"/>
              </a:buClr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indent="0">
              <a:spcBef>
                <a:spcPts val="0"/>
              </a:spcBef>
              <a:buClr>
                <a:schemeClr val="lt2"/>
              </a:buClr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indent="0">
              <a:spcBef>
                <a:spcPts val="0"/>
              </a:spcBef>
              <a:buClr>
                <a:schemeClr val="lt2"/>
              </a:buClr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sldNum" idx="12"/>
          </p:nvPr>
        </p:nvSpPr>
        <p:spPr>
          <a:xfrm>
            <a:off x="8556790" y="4749850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/>
        </p:nvSpPr>
        <p:spPr>
          <a:xfrm>
            <a:off x="0" y="-1077"/>
            <a:ext cx="9144000" cy="1144198"/>
          </a:xfrm>
          <a:prstGeom prst="rect">
            <a:avLst/>
          </a:prstGeom>
          <a:solidFill>
            <a:schemeClr val="dk2">
              <a:alpha val="20000"/>
            </a:schemeClr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8" name="Shape 68"/>
          <p:cNvGrpSpPr/>
          <p:nvPr/>
        </p:nvGrpSpPr>
        <p:grpSpPr>
          <a:xfrm>
            <a:off x="0" y="-1077"/>
            <a:ext cx="649180" cy="5144626"/>
            <a:chOff x="0" y="-1438"/>
            <a:chExt cx="649180" cy="6859503"/>
          </a:xfrm>
        </p:grpSpPr>
        <p:sp>
          <p:nvSpPr>
            <p:cNvPr id="69" name="Shape 69"/>
            <p:cNvSpPr/>
            <p:nvPr/>
          </p:nvSpPr>
          <p:spPr>
            <a:xfrm>
              <a:off x="0" y="-1438"/>
              <a:ext cx="649180" cy="685806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  <a:lnTo>
                    <a:pt x="72413" y="119999"/>
                  </a:lnTo>
                  <a:lnTo>
                    <a:pt x="0" y="1199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411"/>
              </a:schemeClr>
            </a:solidFill>
            <a:ln>
              <a:noFill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Shape 70"/>
            <p:cNvSpPr/>
            <p:nvPr/>
          </p:nvSpPr>
          <p:spPr>
            <a:xfrm>
              <a:off x="0" y="0"/>
              <a:ext cx="500330" cy="685806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  <a:lnTo>
                    <a:pt x="72413" y="119999"/>
                  </a:lnTo>
                  <a:lnTo>
                    <a:pt x="0" y="1199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411"/>
              </a:schemeClr>
            </a:solidFill>
            <a:ln>
              <a:noFill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1" name="Shape 71"/>
          <p:cNvGrpSpPr/>
          <p:nvPr/>
        </p:nvGrpSpPr>
        <p:grpSpPr>
          <a:xfrm flipH="1">
            <a:off x="8494492" y="0"/>
            <a:ext cx="649180" cy="5144626"/>
            <a:chOff x="0" y="-1438"/>
            <a:chExt cx="649180" cy="6859503"/>
          </a:xfrm>
        </p:grpSpPr>
        <p:sp>
          <p:nvSpPr>
            <p:cNvPr id="72" name="Shape 72"/>
            <p:cNvSpPr/>
            <p:nvPr/>
          </p:nvSpPr>
          <p:spPr>
            <a:xfrm>
              <a:off x="0" y="-1438"/>
              <a:ext cx="649180" cy="685806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  <a:lnTo>
                    <a:pt x="72413" y="119999"/>
                  </a:lnTo>
                  <a:lnTo>
                    <a:pt x="0" y="1199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411"/>
              </a:schemeClr>
            </a:solidFill>
            <a:ln>
              <a:noFill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Shape 73"/>
            <p:cNvSpPr/>
            <p:nvPr/>
          </p:nvSpPr>
          <p:spPr>
            <a:xfrm>
              <a:off x="0" y="0"/>
              <a:ext cx="500330" cy="685806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  <a:lnTo>
                    <a:pt x="72413" y="119999"/>
                  </a:lnTo>
                  <a:lnTo>
                    <a:pt x="0" y="1199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411"/>
              </a:schemeClr>
            </a:solidFill>
            <a:ln>
              <a:noFill/>
            </a:ln>
          </p:spPr>
          <p:txBody>
            <a:bodyPr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4" name="Shape 74"/>
          <p:cNvSpPr/>
          <p:nvPr/>
        </p:nvSpPr>
        <p:spPr>
          <a:xfrm>
            <a:off x="0" y="4743450"/>
            <a:ext cx="9144000" cy="401099"/>
          </a:xfrm>
          <a:prstGeom prst="rect">
            <a:avLst/>
          </a:prstGeom>
          <a:solidFill>
            <a:schemeClr val="dk1">
              <a:alpha val="14509"/>
            </a:schemeClr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457200" y="4406308"/>
            <a:ext cx="8229600" cy="51959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Trebuchet MS"/>
              <a:buNone/>
              <a:defRPr sz="1800" b="0" i="0" u="none" strike="noStrike" cap="none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  <a:defRPr sz="2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  <a:defRPr sz="2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Font typeface="Trebuchet MS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sldNum" idx="12"/>
          </p:nvPr>
        </p:nvSpPr>
        <p:spPr>
          <a:xfrm>
            <a:off x="8556790" y="4749850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dk2"/>
            </a:gs>
            <a:gs pos="100000">
              <a:schemeClr val="dk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Trebuchet MS"/>
              <a:buNone/>
              <a:defRPr sz="3600" b="1" i="0" u="none" strike="noStrike" cap="none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indent="0">
              <a:spcBef>
                <a:spcPts val="0"/>
              </a:spcBef>
              <a:buClr>
                <a:schemeClr val="lt2"/>
              </a:buClr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indent="0">
              <a:spcBef>
                <a:spcPts val="0"/>
              </a:spcBef>
              <a:buClr>
                <a:schemeClr val="lt2"/>
              </a:buClr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indent="0">
              <a:spcBef>
                <a:spcPts val="0"/>
              </a:spcBef>
              <a:buClr>
                <a:schemeClr val="lt2"/>
              </a:buClr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indent="0">
              <a:spcBef>
                <a:spcPts val="0"/>
              </a:spcBef>
              <a:buClr>
                <a:schemeClr val="lt2"/>
              </a:buClr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indent="0">
              <a:spcBef>
                <a:spcPts val="0"/>
              </a:spcBef>
              <a:buClr>
                <a:schemeClr val="lt2"/>
              </a:buClr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indent="0">
              <a:spcBef>
                <a:spcPts val="0"/>
              </a:spcBef>
              <a:buClr>
                <a:schemeClr val="lt2"/>
              </a:buClr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indent="0">
              <a:spcBef>
                <a:spcPts val="0"/>
              </a:spcBef>
              <a:buClr>
                <a:schemeClr val="lt2"/>
              </a:buClr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indent="0">
              <a:spcBef>
                <a:spcPts val="0"/>
              </a:spcBef>
              <a:buClr>
                <a:schemeClr val="lt2"/>
              </a:buClr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Font typeface="Trebuchet MS"/>
              <a:buChar char="●"/>
              <a:defRPr sz="3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Trebuchet MS"/>
              <a:buChar char="○"/>
              <a:defRPr sz="2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Trebuchet MS"/>
              <a:buChar char="■"/>
              <a:defRPr sz="2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Font typeface="Trebuchet MS"/>
              <a:buChar char="●"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Font typeface="Trebuchet MS"/>
              <a:buChar char="○"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Font typeface="Trebuchet MS"/>
              <a:buChar char="■"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Font typeface="Trebuchet MS"/>
              <a:buChar char="●"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Font typeface="Trebuchet MS"/>
              <a:buChar char="○"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Font typeface="Trebuchet MS"/>
              <a:buChar char="■"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556790" y="4749850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rebuchet MS"/>
              <a:buNone/>
            </a:pPr>
            <a:fld id="{00000000-1234-1234-1234-123412341234}" type="slidenum">
              <a:rPr lang="en" sz="13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  <a:endParaRPr lang="en" sz="13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ctrTitle"/>
          </p:nvPr>
        </p:nvSpPr>
        <p:spPr>
          <a:xfrm>
            <a:off x="685800" y="3482939"/>
            <a:ext cx="7772400" cy="150002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>
            <a:no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Course Educator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Associated 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Prof. Dr.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Neville D’Cunha</a:t>
            </a:r>
          </a:p>
        </p:txBody>
      </p:sp>
      <p:sp>
        <p:nvSpPr>
          <p:cNvPr id="82" name="Shape 82"/>
          <p:cNvSpPr txBox="1">
            <a:spLocks noGrp="1"/>
          </p:cNvSpPr>
          <p:nvPr>
            <p:ph type="subTitle" idx="1"/>
          </p:nvPr>
        </p:nvSpPr>
        <p:spPr>
          <a:xfrm>
            <a:off x="0" y="195208"/>
            <a:ext cx="9143999" cy="358568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buSzPct val="25000"/>
            </a:pPr>
            <a:r>
              <a:rPr lang="en-US" dirty="0">
                <a:latin typeface="Arial Narrow" panose="020B0606020202030204" pitchFamily="34" charset="0"/>
              </a:rPr>
              <a:t/>
            </a:r>
            <a:br>
              <a:rPr lang="en-US" dirty="0">
                <a:latin typeface="Arial Narrow" panose="020B0606020202030204" pitchFamily="34" charset="0"/>
              </a:rPr>
            </a:br>
            <a:r>
              <a:rPr lang="en-US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Tishk </a:t>
            </a:r>
            <a:endParaRPr lang="en-US" b="1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SzPct val="25000"/>
            </a:pPr>
            <a:r>
              <a:rPr lang="en-US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</a:t>
            </a:r>
            <a:r>
              <a:rPr lang="en-US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</a:t>
            </a:r>
            <a:br>
              <a:rPr lang="en-US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FASE</a:t>
            </a:r>
            <a:br>
              <a:rPr lang="en-US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solidFill>
                  <a:srgbClr val="FFC000"/>
                </a:solidFill>
                <a:latin typeface="Arial Narrow" panose="020B0606020202030204" pitchFamily="34" charset="0"/>
              </a:rPr>
              <a:t>IRD Department</a:t>
            </a:r>
            <a:r>
              <a:rPr lang="en-US" dirty="0">
                <a:latin typeface="Arial Narrow" panose="020B0606020202030204" pitchFamily="34" charset="0"/>
              </a:rPr>
              <a:t/>
            </a:r>
            <a:br>
              <a:rPr lang="en-US" dirty="0">
                <a:latin typeface="Arial Narrow" panose="020B0606020202030204" pitchFamily="34" charset="0"/>
              </a:rPr>
            </a:br>
            <a:r>
              <a:rPr lang="en-US" sz="2800" b="1" dirty="0">
                <a:latin typeface="Arial Black" panose="020B0A04020102020204" pitchFamily="34" charset="0"/>
              </a:rPr>
              <a:t>Civilization History 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b="1" dirty="0"/>
              <a:t>Code: IRD </a:t>
            </a:r>
            <a:r>
              <a:rPr lang="en-US" b="1" dirty="0" smtClean="0"/>
              <a:t>116</a:t>
            </a:r>
          </a:p>
          <a:p>
            <a:pPr lvl="0">
              <a:buSzPct val="25000"/>
            </a:pPr>
            <a:r>
              <a:rPr lang="en-US" sz="3200" b="1" dirty="0" smtClean="0"/>
              <a:t>Unit III</a:t>
            </a:r>
            <a:endParaRPr lang="en-US" sz="3200" b="1" dirty="0" smtClean="0"/>
          </a:p>
          <a:p>
            <a:pPr lvl="0">
              <a:buSzPct val="25000"/>
            </a:pPr>
            <a:r>
              <a:rPr lang="en" sz="3200" b="1" dirty="0"/>
              <a:t>Classical Civilizations: Greece and Persia</a:t>
            </a:r>
            <a:endParaRPr sz="3200" dirty="0"/>
          </a:p>
        </p:txBody>
      </p:sp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rebuchet MS"/>
              <a:buNone/>
            </a:pPr>
            <a:r>
              <a:rPr lang="en" sz="3600" b="1" i="0" u="none" strike="noStrike" cap="none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rPr>
              <a:t>Aristotle</a:t>
            </a:r>
          </a:p>
        </p:txBody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0" y="969975"/>
            <a:ext cx="4296000" cy="372569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rebuchet MS"/>
              <a:buNone/>
            </a:pPr>
            <a:r>
              <a:rPr lang="en" sz="2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One of Plato’s students</a:t>
            </a: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rebuchet MS"/>
              <a:buNone/>
            </a:pPr>
            <a:r>
              <a:rPr lang="en" sz="2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Called his emphasis on moderation the </a:t>
            </a:r>
            <a:r>
              <a:rPr lang="en" sz="2000" b="0" i="1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Golden Mean</a:t>
            </a: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rebuchet MS"/>
              <a:buNone/>
            </a:pPr>
            <a:r>
              <a:rPr lang="en" sz="2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Believed in gaining knowledge through </a:t>
            </a:r>
            <a:r>
              <a:rPr lang="en" sz="2000" b="0" i="1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empiricism</a:t>
            </a:r>
            <a:r>
              <a:rPr lang="en" sz="2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, trusting what he learned through observation and evidence of the senses</a:t>
            </a: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rebuchet MS"/>
              <a:buNone/>
            </a:pPr>
            <a:r>
              <a:rPr lang="en" sz="2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Was also the first one to define tragedy and comedy in theater</a:t>
            </a: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rebuchet MS"/>
              <a:buNone/>
            </a:pPr>
            <a:r>
              <a:rPr lang="en" sz="2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Tutor of Alexander the Great</a:t>
            </a:r>
          </a:p>
        </p:txBody>
      </p:sp>
      <p:pic>
        <p:nvPicPr>
          <p:cNvPr id="148" name="Shape 1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95998" y="516200"/>
            <a:ext cx="2608499" cy="350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Shape 14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20550" y="2878100"/>
            <a:ext cx="2416300" cy="22648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title"/>
          </p:nvPr>
        </p:nvSpPr>
        <p:spPr>
          <a:xfrm>
            <a:off x="457200" y="2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rebuchet MS"/>
              <a:buNone/>
            </a:pPr>
            <a:r>
              <a:rPr lang="en" sz="3600" i="0" u="none" strike="noStrike" cap="none" dirty="0">
                <a:solidFill>
                  <a:srgbClr val="FFC000"/>
                </a:solidFill>
                <a:latin typeface="Trebuchet MS"/>
                <a:ea typeface="Trebuchet MS"/>
                <a:cs typeface="Trebuchet MS"/>
                <a:sym typeface="Trebuchet MS"/>
              </a:rPr>
              <a:t>Athenian Religion and Culture</a:t>
            </a:r>
          </a:p>
        </p:txBody>
      </p:sp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4833300" y="920625"/>
            <a:ext cx="4310700" cy="4005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5715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Wingdings" panose="05000000000000000000" pitchFamily="2" charset="2"/>
              <a:buChar char="v"/>
            </a:pPr>
            <a:r>
              <a:rPr lang="en" sz="2000" b="1" i="0" u="none" strike="noStrike" cap="none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Greek Mythology still remains popular today</a:t>
            </a:r>
          </a:p>
          <a:p>
            <a:pPr marL="5715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 panose="020B0604020202020204" pitchFamily="34" charset="0"/>
              <a:buChar char="•"/>
            </a:pPr>
            <a:r>
              <a:rPr lang="en" sz="2000" b="0" i="0" u="none" strike="noStrike" cap="none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Attendance at religious functions, which theater was part of was considered a civic duty</a:t>
            </a:r>
          </a:p>
          <a:p>
            <a:pPr marL="5715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 panose="020B0604020202020204" pitchFamily="34" charset="0"/>
              <a:buChar char="•"/>
            </a:pPr>
            <a:r>
              <a:rPr lang="en" sz="2000" b="1" i="0" u="none" strike="noStrike" cap="none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Created the idea of Tragedies, dramas, and comedies</a:t>
            </a:r>
          </a:p>
          <a:p>
            <a:pPr marL="5715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 panose="020B0604020202020204" pitchFamily="34" charset="0"/>
              <a:buChar char="•"/>
            </a:pPr>
            <a:r>
              <a:rPr lang="en" sz="2000" b="0" i="0" u="none" strike="noStrike" cap="none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Greek architecture can be distinguished by its columns, topped with slanted roofs. </a:t>
            </a:r>
          </a:p>
        </p:txBody>
      </p:sp>
      <p:pic>
        <p:nvPicPr>
          <p:cNvPr id="156" name="Shape 15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70450"/>
            <a:ext cx="3352885" cy="25173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Shape 15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75449" y="2773225"/>
            <a:ext cx="3151947" cy="23702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rebuchet MS"/>
              <a:buNone/>
            </a:pPr>
            <a:r>
              <a:rPr lang="en" sz="3600" b="1" i="0" u="none" strike="noStrike" cap="none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rPr>
              <a:t>The Olympics!!!</a:t>
            </a:r>
          </a:p>
        </p:txBody>
      </p:sp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4599300" cy="3725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rebuchet MS"/>
              <a:buNone/>
            </a:pPr>
            <a:r>
              <a:rPr lang="en" sz="2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Greek sports were all about emphasizing rituals and making offerings to the gods</a:t>
            </a: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rebuchet MS"/>
              <a:buNone/>
            </a:pPr>
            <a:endParaRPr sz="2000"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rebuchet MS"/>
              <a:buNone/>
            </a:pPr>
            <a:r>
              <a:rPr lang="en" sz="2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All Greek city-states competed every 4 years at Olympia</a:t>
            </a: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rebuchet MS"/>
              <a:buNone/>
            </a:pPr>
            <a:endParaRPr sz="2000"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rebuchet MS"/>
              <a:buNone/>
            </a:pPr>
            <a:r>
              <a:rPr lang="en" sz="2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Created a common feeling of “Greekness” that continued on for over 1,000 years to 400 C.E.</a:t>
            </a:r>
          </a:p>
        </p:txBody>
      </p:sp>
      <p:pic>
        <p:nvPicPr>
          <p:cNvPr id="164" name="Shape 16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56352" y="1063373"/>
            <a:ext cx="3565571" cy="3546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rebuchet MS"/>
              <a:buNone/>
            </a:pPr>
            <a:r>
              <a:rPr lang="en" sz="3600" b="1" i="0" u="none" strike="noStrike" cap="none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rPr>
              <a:t>Greek Colonies</a:t>
            </a:r>
          </a:p>
        </p:txBody>
      </p:sp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50025" y="1200150"/>
            <a:ext cx="4833900" cy="3725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rebuchet MS"/>
              <a:buNone/>
            </a:pPr>
            <a:r>
              <a:rPr lang="en" sz="2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Established colonies in the Mediterranean because of population growth</a:t>
            </a: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rebuchet MS"/>
              <a:buNone/>
            </a:pPr>
            <a:endParaRPr sz="2000"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rebuchet MS"/>
              <a:buNone/>
            </a:pPr>
            <a:r>
              <a:rPr lang="en" sz="2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The climate and soil of Greece made it difficult to farm and keep up with the population growth… what did that lead to?</a:t>
            </a: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rebuchet MS"/>
              <a:buNone/>
            </a:pPr>
            <a:endParaRPr sz="2000"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rebuchet MS"/>
              <a:buNone/>
            </a:pPr>
            <a:r>
              <a:rPr lang="en" sz="2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Also, because of the climate, everything was outdoors</a:t>
            </a:r>
          </a:p>
        </p:txBody>
      </p:sp>
      <p:pic>
        <p:nvPicPr>
          <p:cNvPr id="171" name="Shape 17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83924" y="1460224"/>
            <a:ext cx="4073050" cy="2709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Shape 17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5537" y="106325"/>
            <a:ext cx="7660648" cy="4926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rebuchet MS"/>
              <a:buNone/>
            </a:pPr>
            <a:r>
              <a:rPr lang="en" sz="3600" b="1" i="0" u="none" strike="noStrike" cap="none" dirty="0" smtClean="0">
                <a:solidFill>
                  <a:srgbClr val="FFC000"/>
                </a:solidFill>
                <a:latin typeface="Trebuchet MS"/>
                <a:ea typeface="Trebuchet MS"/>
                <a:cs typeface="Trebuchet MS"/>
                <a:sym typeface="Trebuchet MS"/>
              </a:rPr>
              <a:t>II. Persian </a:t>
            </a:r>
            <a:r>
              <a:rPr lang="en" sz="3600" b="1" i="0" u="none" strike="noStrike" cap="none" dirty="0">
                <a:solidFill>
                  <a:srgbClr val="FFC000"/>
                </a:solidFill>
                <a:latin typeface="Trebuchet MS"/>
                <a:ea typeface="Trebuchet MS"/>
                <a:cs typeface="Trebuchet MS"/>
                <a:sym typeface="Trebuchet MS"/>
              </a:rPr>
              <a:t>Empire</a:t>
            </a:r>
          </a:p>
        </p:txBody>
      </p:sp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457200" y="1520800"/>
            <a:ext cx="3847500" cy="3405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rebuchet MS"/>
              <a:buNone/>
            </a:pPr>
            <a:r>
              <a:rPr lang="en" sz="2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Began in 559 B.C.E. under Cyrus the Great</a:t>
            </a: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rebuchet MS"/>
              <a:buNone/>
            </a:pPr>
            <a:endParaRPr sz="2000"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rebuchet MS"/>
              <a:buNone/>
            </a:pPr>
            <a:r>
              <a:rPr lang="en" sz="2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Became known as the Achaemenid Empire uniting three of the earliest centers of civilization</a:t>
            </a:r>
          </a:p>
        </p:txBody>
      </p:sp>
      <p:pic>
        <p:nvPicPr>
          <p:cNvPr id="183" name="Shape 18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04625" y="1520800"/>
            <a:ext cx="4468124" cy="2414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rebuchet MS"/>
              <a:buNone/>
            </a:pPr>
            <a:r>
              <a:rPr lang="en" sz="3600" b="1" i="0" u="none" strike="noStrike" cap="none" dirty="0">
                <a:solidFill>
                  <a:srgbClr val="92D050"/>
                </a:solidFill>
                <a:latin typeface="Trebuchet MS"/>
                <a:ea typeface="Trebuchet MS"/>
                <a:cs typeface="Trebuchet MS"/>
                <a:sym typeface="Trebuchet MS"/>
              </a:rPr>
              <a:t>The Reign of Darius</a:t>
            </a:r>
          </a:p>
        </p:txBody>
      </p:sp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4411250" y="1105125"/>
            <a:ext cx="4654800" cy="3716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rebuchet MS"/>
              <a:buNone/>
            </a:pPr>
            <a:r>
              <a:rPr lang="en" sz="2000" b="1" i="0" u="none" strike="noStrike" cap="none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Divided the lands into provinces so they could be easily administered</a:t>
            </a: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rebuchet MS"/>
              <a:buNone/>
            </a:pPr>
            <a:r>
              <a:rPr lang="en" sz="2000" b="0" i="0" u="none" strike="noStrike" cap="none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Created a new position a </a:t>
            </a:r>
            <a:r>
              <a:rPr lang="en" sz="2000" b="0" i="1" u="none" strike="noStrike" cap="none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satrap</a:t>
            </a:r>
            <a:r>
              <a:rPr lang="en" sz="2000" b="0" i="0" u="none" strike="noStrike" cap="none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, someone who was responsible to the emperor, not the local leaders</a:t>
            </a: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rebuchet MS"/>
              <a:buNone/>
            </a:pPr>
            <a:r>
              <a:rPr lang="en" sz="2000" b="1" i="0" u="none" strike="noStrike" cap="none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Also inspectors called: “The Eyes and Ears of the King”</a:t>
            </a: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rebuchet MS"/>
              <a:buNone/>
            </a:pPr>
            <a:r>
              <a:rPr lang="en" sz="2000" b="0" i="0" u="none" strike="noStrike" cap="none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Created the capital city </a:t>
            </a:r>
            <a:r>
              <a:rPr lang="en" sz="2000" b="0" i="1" u="none" strike="noStrike" cap="none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Persepolis</a:t>
            </a:r>
          </a:p>
        </p:txBody>
      </p:sp>
      <p:pic>
        <p:nvPicPr>
          <p:cNvPr id="190" name="Shape 19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268325"/>
            <a:ext cx="4411250" cy="2581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>
            <a:spLocks noGrp="1"/>
          </p:cNvSpPr>
          <p:nvPr>
            <p:ph type="title"/>
          </p:nvPr>
        </p:nvSpPr>
        <p:spPr>
          <a:xfrm>
            <a:off x="4843300" y="129775"/>
            <a:ext cx="3843600" cy="857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rebuchet MS"/>
              <a:buNone/>
            </a:pPr>
            <a:r>
              <a:rPr lang="en" sz="3600" b="1" i="0" u="none" strike="noStrike" cap="none" dirty="0">
                <a:solidFill>
                  <a:srgbClr val="92D050"/>
                </a:solidFill>
                <a:latin typeface="Trebuchet MS"/>
                <a:ea typeface="Trebuchet MS"/>
                <a:cs typeface="Trebuchet MS"/>
                <a:sym typeface="Trebuchet MS"/>
              </a:rPr>
              <a:t>The Royal Road</a:t>
            </a:r>
          </a:p>
        </p:txBody>
      </p:sp>
      <p:sp>
        <p:nvSpPr>
          <p:cNvPr id="196" name="Shape 196"/>
          <p:cNvSpPr txBox="1">
            <a:spLocks noGrp="1"/>
          </p:cNvSpPr>
          <p:nvPr>
            <p:ph type="body" idx="1"/>
          </p:nvPr>
        </p:nvSpPr>
        <p:spPr>
          <a:xfrm>
            <a:off x="-53150" y="811025"/>
            <a:ext cx="4464600" cy="3725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rebuchet MS"/>
              <a:buNone/>
            </a:pPr>
            <a:r>
              <a:rPr lang="en" sz="2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Most famous road for trade at the time</a:t>
            </a: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rebuchet MS"/>
              <a:buNone/>
            </a:pPr>
            <a:r>
              <a:rPr lang="en" sz="2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Over 1,700 miles across the empire</a:t>
            </a: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rebuchet MS"/>
              <a:buNone/>
            </a:pPr>
            <a:r>
              <a:rPr lang="en" sz="2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Had a courier service with postal stations along the road</a:t>
            </a: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rebuchet MS"/>
              <a:buNone/>
            </a:pPr>
            <a:r>
              <a:rPr lang="en" sz="2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The army also protected the road from bandits</a:t>
            </a: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rebuchet MS"/>
              <a:buNone/>
            </a:pPr>
            <a:r>
              <a:rPr lang="en" sz="2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Constructed </a:t>
            </a:r>
            <a:r>
              <a:rPr lang="en" sz="2000" b="0" i="1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caravanserai</a:t>
            </a:r>
            <a:r>
              <a:rPr lang="en" sz="2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, which were combo inns and markets along the road</a:t>
            </a: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rebuchet MS"/>
              <a:buNone/>
            </a:pPr>
            <a:r>
              <a:rPr lang="en" sz="2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Used a common currency</a:t>
            </a:r>
          </a:p>
        </p:txBody>
      </p:sp>
      <p:pic>
        <p:nvPicPr>
          <p:cNvPr id="197" name="Shape 19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44948" y="1702249"/>
            <a:ext cx="4645874" cy="3026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>
            <a:spLocks noGrp="1"/>
          </p:cNvSpPr>
          <p:nvPr>
            <p:ph type="title"/>
          </p:nvPr>
        </p:nvSpPr>
        <p:spPr>
          <a:xfrm>
            <a:off x="0" y="0"/>
            <a:ext cx="8229600" cy="644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rebuchet MS"/>
              <a:buNone/>
            </a:pPr>
            <a:r>
              <a:rPr lang="en" sz="3600" b="1" i="0" u="none" strike="noStrike" cap="none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rPr>
              <a:t>Other stuff on Persia</a:t>
            </a:r>
          </a:p>
        </p:txBody>
      </p:sp>
      <p:sp>
        <p:nvSpPr>
          <p:cNvPr id="203" name="Shape 203"/>
          <p:cNvSpPr txBox="1">
            <a:spLocks noGrp="1"/>
          </p:cNvSpPr>
          <p:nvPr>
            <p:ph type="body" idx="1"/>
          </p:nvPr>
        </p:nvSpPr>
        <p:spPr>
          <a:xfrm>
            <a:off x="-63150" y="971450"/>
            <a:ext cx="5187600" cy="3983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rebuchet MS"/>
              <a:buNone/>
            </a:pPr>
            <a:r>
              <a:rPr lang="en" sz="2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Darius tolerated everyone, as long as they paid their taxes and contributed soldiers</a:t>
            </a: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rebuchet MS"/>
              <a:buNone/>
            </a:pPr>
            <a:r>
              <a:rPr lang="en" sz="2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Main belief was that of Zoroastrianism</a:t>
            </a: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rebuchet MS"/>
              <a:buNone/>
            </a:pPr>
            <a:r>
              <a:rPr lang="en" sz="2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Similar to that of other emperors, but had a class of educated government workers</a:t>
            </a: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rebuchet MS"/>
              <a:buNone/>
            </a:pPr>
            <a:r>
              <a:rPr lang="en" sz="2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Used the qanat, or underground canals to reduce evaporation in irrigation</a:t>
            </a: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rebuchet MS"/>
              <a:buNone/>
            </a:pPr>
            <a:r>
              <a:rPr lang="en" sz="2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Conducted trade with Phoenicia for woolen fabrics and cedar, and wine and oil from Greece</a:t>
            </a:r>
          </a:p>
        </p:txBody>
      </p:sp>
      <p:pic>
        <p:nvPicPr>
          <p:cNvPr id="204" name="Shape 20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28424" y="1782448"/>
            <a:ext cx="3910874" cy="2189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rebuchet MS"/>
              <a:buNone/>
            </a:pPr>
            <a:r>
              <a:rPr lang="en" sz="3600" b="1" i="0" u="none" strike="noStrike" cap="none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rPr>
              <a:t>Women in Persia</a:t>
            </a:r>
          </a:p>
        </p:txBody>
      </p:sp>
      <p:sp>
        <p:nvSpPr>
          <p:cNvPr id="210" name="Shape 210"/>
          <p:cNvSpPr txBox="1">
            <a:spLocks noGrp="1"/>
          </p:cNvSpPr>
          <p:nvPr>
            <p:ph type="body" idx="1"/>
          </p:nvPr>
        </p:nvSpPr>
        <p:spPr>
          <a:xfrm>
            <a:off x="4447225" y="1063375"/>
            <a:ext cx="4585250" cy="36691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rebuchet MS"/>
              <a:buNone/>
            </a:pPr>
            <a:r>
              <a:rPr lang="en" sz="2400" b="1" i="0" u="none" strike="noStrike" cap="none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Women could own and manage property</a:t>
            </a: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rebuchet MS"/>
              <a:buNone/>
            </a:pPr>
            <a:r>
              <a:rPr lang="en" sz="2400" b="1" i="0" u="none" strike="noStrike" cap="none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If worked in a shop. could keep their wages</a:t>
            </a: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rebuchet MS"/>
              <a:buNone/>
            </a:pPr>
            <a:r>
              <a:rPr lang="en" sz="2400" b="1" i="0" u="none" strike="noStrike" cap="none" dirty="0" smtClean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Typical </a:t>
            </a:r>
            <a:r>
              <a:rPr lang="en" sz="2400" b="1" i="0" u="none" strike="noStrike" cap="none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jobs were weaving textiles and trading them for food for their families</a:t>
            </a: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rebuchet MS"/>
              <a:buNone/>
            </a:pPr>
            <a:r>
              <a:rPr lang="en" sz="2400" b="1" i="0" u="none" strike="noStrike" cap="none" dirty="0" smtClean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Divorce </a:t>
            </a:r>
            <a:r>
              <a:rPr lang="en" sz="2400" b="1" i="0" u="none" strike="noStrike" cap="none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was also possible</a:t>
            </a:r>
          </a:p>
        </p:txBody>
      </p:sp>
      <p:pic>
        <p:nvPicPr>
          <p:cNvPr id="211" name="Shape 2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2875" y="1063375"/>
            <a:ext cx="3294724" cy="3294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rebuchet MS"/>
              <a:buNone/>
            </a:pPr>
            <a:r>
              <a:rPr lang="en" sz="3600" b="1" i="0" u="none" strike="noStrike" cap="none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rPr>
              <a:t>Early Mediterranean Civilizations</a:t>
            </a:r>
          </a:p>
        </p:txBody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0" y="1063375"/>
            <a:ext cx="4655700" cy="3725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rebuchet MS"/>
              <a:buNone/>
            </a:pPr>
            <a:r>
              <a:rPr lang="en" sz="2000" b="0" i="0" u="none" strike="noStrike" cap="none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Two major cultures on the main islands</a:t>
            </a: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rebuchet MS"/>
              <a:buNone/>
            </a:pPr>
            <a:r>
              <a:rPr lang="en" sz="2000" b="0" i="0" u="none" strike="noStrike" cap="none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Crete</a:t>
            </a:r>
          </a:p>
          <a:p>
            <a: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rebuchet MS"/>
              <a:buNone/>
            </a:pPr>
            <a:r>
              <a:rPr lang="en" sz="2000" b="0" i="0" u="none" strike="noStrike" cap="none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Home to the Minoans, lots of harbors, little good soil</a:t>
            </a:r>
          </a:p>
          <a:p>
            <a: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rebuchet MS"/>
              <a:buNone/>
            </a:pPr>
            <a:r>
              <a:rPr lang="en" sz="2000" b="0" i="0" u="none" strike="noStrike" cap="none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Capital of Knossos was very wealthy, legendary King Minos</a:t>
            </a: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rebuchet MS"/>
              <a:buNone/>
            </a:pPr>
            <a:r>
              <a:rPr lang="en" sz="2000" b="0" i="0" u="none" strike="noStrike" cap="none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Mycenae</a:t>
            </a:r>
          </a:p>
          <a:p>
            <a: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rebuchet MS"/>
              <a:buNone/>
            </a:pPr>
            <a:r>
              <a:rPr lang="en" sz="2000" b="0" i="0" u="none" strike="noStrike" cap="none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Located on the mainland of Greece</a:t>
            </a:r>
          </a:p>
          <a:p>
            <a: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rebuchet MS"/>
              <a:buNone/>
            </a:pPr>
            <a:r>
              <a:rPr lang="en" sz="2000" b="0" i="0" u="none" strike="noStrike" cap="none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art and culture influenced later Greece</a:t>
            </a:r>
          </a:p>
        </p:txBody>
      </p:sp>
      <p:pic>
        <p:nvPicPr>
          <p:cNvPr id="89" name="Shape 8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11675" y="1496562"/>
            <a:ext cx="3627142" cy="28561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rebuchet MS"/>
              <a:buNone/>
            </a:pPr>
            <a:r>
              <a:rPr lang="en" sz="3600" b="1" i="0" u="none" strike="noStrike" cap="none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rPr>
              <a:t>Persia vs. Greece</a:t>
            </a:r>
          </a:p>
        </p:txBody>
      </p:sp>
      <p:sp>
        <p:nvSpPr>
          <p:cNvPr id="217" name="Shape 21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5121900" cy="3725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rebuchet MS"/>
              <a:buNone/>
            </a:pPr>
            <a:r>
              <a:rPr lang="en" sz="2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Fought a series of wars called the Persian Wars</a:t>
            </a: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rebuchet MS"/>
              <a:buNone/>
            </a:pPr>
            <a:r>
              <a:rPr lang="en" sz="2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The battles with Greece led to the decline of the empire… why?</a:t>
            </a: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rebuchet MS"/>
              <a:buNone/>
            </a:pPr>
            <a:r>
              <a:rPr lang="en" sz="2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This later led to the Athens vs. Sparta </a:t>
            </a:r>
            <a:r>
              <a:rPr lang="en" sz="2000" b="0" i="1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Peloponnesian War</a:t>
            </a:r>
            <a:r>
              <a:rPr lang="en" sz="2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, and caused Sparta to defeat Athens</a:t>
            </a:r>
          </a:p>
        </p:txBody>
      </p:sp>
      <p:pic>
        <p:nvPicPr>
          <p:cNvPr id="218" name="Shape 2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16249" y="733725"/>
            <a:ext cx="3011924" cy="3499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rebuchet MS"/>
              <a:buNone/>
            </a:pPr>
            <a:r>
              <a:rPr lang="en" sz="3600" b="1" i="0" u="none" strike="noStrike" cap="none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rPr>
              <a:t>The Rise of Macedonia</a:t>
            </a:r>
          </a:p>
        </p:txBody>
      </p:sp>
      <p:sp>
        <p:nvSpPr>
          <p:cNvPr id="224" name="Shape 224"/>
          <p:cNvSpPr txBox="1">
            <a:spLocks noGrp="1"/>
          </p:cNvSpPr>
          <p:nvPr>
            <p:ph type="body" idx="1"/>
          </p:nvPr>
        </p:nvSpPr>
        <p:spPr>
          <a:xfrm>
            <a:off x="0" y="871850"/>
            <a:ext cx="3323400" cy="372569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rebuchet MS"/>
              <a:buNone/>
            </a:pPr>
            <a:r>
              <a:rPr lang="en" sz="2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Philip II conquered wanted to conquered all of the Greek city-states and Asia Minor… but was assassinated before he could finish</a:t>
            </a: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rebuchet MS"/>
              <a:buNone/>
            </a:pPr>
            <a:r>
              <a:rPr lang="en" sz="2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So his son Alexander takes over and extends Greek influence all the way to India</a:t>
            </a:r>
          </a:p>
        </p:txBody>
      </p:sp>
      <p:pic>
        <p:nvPicPr>
          <p:cNvPr id="225" name="Shape 2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23396" y="1118175"/>
            <a:ext cx="5528707" cy="36428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rebuchet MS"/>
              <a:buNone/>
            </a:pPr>
            <a:r>
              <a:rPr lang="en" sz="3600" b="1" i="0" u="none" strike="noStrike" cap="none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rPr>
              <a:t>Alexander’s Hellenistic World</a:t>
            </a:r>
          </a:p>
        </p:txBody>
      </p:sp>
      <p:sp>
        <p:nvSpPr>
          <p:cNvPr id="231" name="Shape 231"/>
          <p:cNvSpPr txBox="1">
            <a:spLocks noGrp="1"/>
          </p:cNvSpPr>
          <p:nvPr>
            <p:ph type="body" idx="1"/>
          </p:nvPr>
        </p:nvSpPr>
        <p:spPr>
          <a:xfrm>
            <a:off x="5054625" y="1063387"/>
            <a:ext cx="3890400" cy="372569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rebuchet MS"/>
              <a:buNone/>
            </a:pPr>
            <a:r>
              <a:rPr lang="en" sz="2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Picked native residents to help him rule</a:t>
            </a: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rebuchet MS"/>
              <a:buNone/>
            </a:pPr>
            <a:r>
              <a:rPr lang="en" sz="2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Founded Alexandria to become the center of culture and founded the library</a:t>
            </a: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rebuchet MS"/>
              <a:buNone/>
            </a:pPr>
            <a:r>
              <a:rPr lang="en" sz="2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An example of the spread of Greek culture can be seen in Greco-Buddhist art in South Asia</a:t>
            </a: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rebuchet MS"/>
              <a:buNone/>
            </a:pPr>
            <a:r>
              <a:rPr lang="en" sz="2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It does fall when he dies at 32</a:t>
            </a:r>
          </a:p>
        </p:txBody>
      </p:sp>
      <p:pic>
        <p:nvPicPr>
          <p:cNvPr id="232" name="Shape 2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6295" y="1123912"/>
            <a:ext cx="4647138" cy="36001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rebuchet MS"/>
              <a:buNone/>
            </a:pPr>
            <a:r>
              <a:rPr lang="en" sz="3600" b="1" i="0" u="none" strike="noStrike" cap="none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rPr>
              <a:t>Other Empires of Persia</a:t>
            </a:r>
          </a:p>
        </p:txBody>
      </p:sp>
      <p:sp>
        <p:nvSpPr>
          <p:cNvPr id="238" name="Shape 23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rebuchet MS"/>
              <a:buNone/>
            </a:pPr>
            <a:r>
              <a:rPr lang="en" sz="2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Seleucids</a:t>
            </a:r>
          </a:p>
          <a:p>
            <a: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rebuchet MS"/>
              <a:buNone/>
            </a:pPr>
            <a:r>
              <a:rPr lang="en" sz="2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Responsible or losing the western half of the once Persian empire to the Romans</a:t>
            </a: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rebuchet MS"/>
              <a:buNone/>
            </a:pPr>
            <a:r>
              <a:rPr lang="en" sz="2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Parthians</a:t>
            </a:r>
          </a:p>
          <a:p>
            <a: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rebuchet MS"/>
              <a:buNone/>
            </a:pPr>
            <a:r>
              <a:rPr lang="en" sz="2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Prevented the Roman army from going further than Syria</a:t>
            </a:r>
          </a:p>
          <a:p>
            <a: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rebuchet MS"/>
              <a:buNone/>
            </a:pPr>
            <a:r>
              <a:rPr lang="en" sz="2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Rose in 247 B.C.E. and fell in 224 C.E.</a:t>
            </a: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rebuchet MS"/>
              <a:buNone/>
            </a:pPr>
            <a:r>
              <a:rPr lang="en" sz="2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Sassanids</a:t>
            </a:r>
          </a:p>
          <a:p>
            <a: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rebuchet MS"/>
              <a:buNone/>
            </a:pPr>
            <a:r>
              <a:rPr lang="en" sz="2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224-621 C.E.</a:t>
            </a:r>
          </a:p>
          <a:p>
            <a: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rebuchet MS"/>
              <a:buNone/>
            </a:pPr>
            <a:r>
              <a:rPr lang="en" sz="2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Promoted Zoroastrianism and persecuted Christians</a:t>
            </a:r>
          </a:p>
        </p:txBody>
      </p:sp>
    </p:spTree>
  </p:cSld>
  <p:clrMapOvr>
    <a:masterClrMapping/>
  </p:clrMapOvr>
  <p:transition spd="slow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/>
          <p:nvPr/>
        </p:nvSpPr>
        <p:spPr>
          <a:xfrm>
            <a:off x="2286000" y="1314900"/>
            <a:ext cx="4572000" cy="3429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4" name="Shape 244"/>
          <p:cNvSpPr txBox="1"/>
          <p:nvPr/>
        </p:nvSpPr>
        <p:spPr>
          <a:xfrm>
            <a:off x="1348650" y="278575"/>
            <a:ext cx="6446700" cy="668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lang="en" sz="3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The different Empires of the World</a:t>
            </a:r>
          </a:p>
        </p:txBody>
      </p:sp>
    </p:spTree>
  </p:cSld>
  <p:clrMapOvr>
    <a:masterClrMapping/>
  </p:clrMapOvr>
  <p:transition spd="slow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 txBox="1">
            <a:spLocks noGrp="1"/>
          </p:cNvSpPr>
          <p:nvPr>
            <p:ph type="title"/>
          </p:nvPr>
        </p:nvSpPr>
        <p:spPr>
          <a:xfrm>
            <a:off x="119375" y="205975"/>
            <a:ext cx="8884200" cy="857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rebuchet MS"/>
              <a:buNone/>
            </a:pPr>
            <a:r>
              <a:rPr lang="en" sz="3600" b="1" i="0" u="none" strike="noStrike" cap="none" dirty="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rPr>
              <a:t>Comparing Greek and Persia Cultures</a:t>
            </a:r>
          </a:p>
        </p:txBody>
      </p:sp>
      <p:sp>
        <p:nvSpPr>
          <p:cNvPr id="250" name="Shape 250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rebuchet MS"/>
              <a:buNone/>
            </a:pPr>
            <a:r>
              <a:rPr lang="en" sz="2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Go back and make a chart comparing and contrasting Greek and Persian cultures… in a nutshell:</a:t>
            </a:r>
          </a:p>
          <a:p>
            <a: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rebuchet MS"/>
              <a:buNone/>
            </a:pPr>
            <a:r>
              <a:rPr lang="en" sz="2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Persia: Zoroast. religion, tolerant of diverse customs and cultures, uniting the empire, common coins, Royal Road</a:t>
            </a:r>
          </a:p>
          <a:p>
            <a: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rebuchet MS"/>
              <a:buNone/>
            </a:pPr>
            <a:r>
              <a:rPr lang="en" sz="2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Greece: The OLYMPICS, polytheistic, city-states, democracy, all about Greece and nothing else, Sparta vs. Athens, Philosophy</a:t>
            </a: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rebuchet MS"/>
              <a:buNone/>
            </a:pPr>
            <a:r>
              <a:rPr lang="en" sz="2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Overall: United by Alexander and the Hellenistic World</a:t>
            </a:r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rebuchet MS"/>
              <a:buNone/>
            </a:pPr>
            <a:r>
              <a:rPr lang="en" sz="3600" b="1" i="0" u="none" strike="noStrike" cap="none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rPr>
              <a:t>Rise of the Greek City States</a:t>
            </a:r>
          </a:p>
        </p:txBody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4581425" y="1200150"/>
            <a:ext cx="4419900" cy="3725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rebuchet MS"/>
              <a:buNone/>
            </a:pPr>
            <a:r>
              <a:rPr lang="en" sz="2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Because of its geography it led to the creation of </a:t>
            </a:r>
            <a:r>
              <a:rPr lang="en" sz="2000" b="0" i="1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Poleis</a:t>
            </a:r>
            <a:r>
              <a:rPr lang="en" sz="2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… or city states</a:t>
            </a: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rebuchet MS"/>
              <a:buNone/>
            </a:pPr>
            <a:r>
              <a:rPr lang="en" sz="2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Greece adopted the Phoenician alphabet</a:t>
            </a: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rebuchet MS"/>
              <a:buNone/>
            </a:pPr>
            <a:r>
              <a:rPr lang="en" sz="2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Poleiss’ would be sometimes at war (Peloponnesian) and united (Persian Wars)</a:t>
            </a:r>
          </a:p>
        </p:txBody>
      </p:sp>
      <p:pic>
        <p:nvPicPr>
          <p:cNvPr id="96" name="Shape 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0775" y="1253212"/>
            <a:ext cx="4343400" cy="3133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rebuchet MS"/>
              <a:buNone/>
            </a:pPr>
            <a:r>
              <a:rPr lang="en" sz="3600" b="1" i="0" u="none" strike="noStrike" cap="none" dirty="0">
                <a:solidFill>
                  <a:srgbClr val="FFFF00"/>
                </a:solidFill>
                <a:latin typeface="Trebuchet MS"/>
                <a:ea typeface="Trebuchet MS"/>
                <a:cs typeface="Trebuchet MS"/>
                <a:sym typeface="Trebuchet MS"/>
              </a:rPr>
              <a:t>Different political systems</a:t>
            </a:r>
          </a:p>
        </p:txBody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0" y="1200150"/>
            <a:ext cx="2979900" cy="372569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rebuchet MS"/>
              <a:buNone/>
            </a:pPr>
            <a:r>
              <a:rPr lang="en" sz="2000" b="0" i="0" u="none" strike="noStrike" cap="none" dirty="0">
                <a:solidFill>
                  <a:srgbClr val="FFFF00"/>
                </a:solidFill>
                <a:latin typeface="Trebuchet MS"/>
                <a:ea typeface="Trebuchet MS"/>
                <a:cs typeface="Trebuchet MS"/>
                <a:sym typeface="Trebuchet MS"/>
              </a:rPr>
              <a:t>Monarchy</a:t>
            </a:r>
          </a:p>
          <a:p>
            <a: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rebuchet MS"/>
              <a:buNone/>
            </a:pPr>
            <a:r>
              <a:rPr lang="en" sz="2000" b="0" i="0" u="none" strike="noStrike" cap="none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A king rules</a:t>
            </a: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rebuchet MS"/>
              <a:buNone/>
            </a:pPr>
            <a:r>
              <a:rPr lang="en" sz="2000" b="0" i="0" u="none" strike="noStrike" cap="none" dirty="0">
                <a:solidFill>
                  <a:srgbClr val="FFFF00"/>
                </a:solidFill>
                <a:latin typeface="Trebuchet MS"/>
                <a:ea typeface="Trebuchet MS"/>
                <a:cs typeface="Trebuchet MS"/>
                <a:sym typeface="Trebuchet MS"/>
              </a:rPr>
              <a:t>Aristocracy</a:t>
            </a:r>
          </a:p>
          <a:p>
            <a: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rebuchet MS"/>
              <a:buNone/>
            </a:pPr>
            <a:r>
              <a:rPr lang="en" sz="2000" b="0" i="0" u="none" strike="noStrike" cap="none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The nobles rule</a:t>
            </a: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rebuchet MS"/>
              <a:buNone/>
            </a:pPr>
            <a:r>
              <a:rPr lang="en" sz="2000" b="0" i="0" u="none" strike="noStrike" cap="none" dirty="0">
                <a:solidFill>
                  <a:srgbClr val="FFFF00"/>
                </a:solidFill>
                <a:latin typeface="Trebuchet MS"/>
                <a:ea typeface="Trebuchet MS"/>
                <a:cs typeface="Trebuchet MS"/>
                <a:sym typeface="Trebuchet MS"/>
              </a:rPr>
              <a:t>Oligarchy</a:t>
            </a:r>
          </a:p>
          <a:p>
            <a: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rebuchet MS"/>
              <a:buNone/>
            </a:pPr>
            <a:r>
              <a:rPr lang="en" sz="2000" b="0" i="0" u="none" strike="noStrike" cap="none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A few wealthy landowners and merchants rule</a:t>
            </a: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rebuchet MS"/>
              <a:buNone/>
            </a:pPr>
            <a:r>
              <a:rPr lang="en" sz="2000" b="0" i="0" u="none" strike="noStrike" cap="none" dirty="0">
                <a:solidFill>
                  <a:srgbClr val="FFFF00"/>
                </a:solidFill>
                <a:latin typeface="Trebuchet MS"/>
                <a:ea typeface="Trebuchet MS"/>
                <a:cs typeface="Trebuchet MS"/>
                <a:sym typeface="Trebuchet MS"/>
              </a:rPr>
              <a:t>Democracy</a:t>
            </a:r>
          </a:p>
          <a:p>
            <a: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rebuchet MS"/>
              <a:buNone/>
            </a:pPr>
            <a:r>
              <a:rPr lang="en" sz="2000" b="0" i="0" u="none" strike="noStrike" cap="none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All citizens participate</a:t>
            </a:r>
          </a:p>
        </p:txBody>
      </p:sp>
      <p:pic>
        <p:nvPicPr>
          <p:cNvPr id="103" name="Shape 10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79900" y="1856575"/>
            <a:ext cx="5984021" cy="21256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rebuchet MS"/>
              <a:buNone/>
            </a:pPr>
            <a:r>
              <a:rPr lang="en" sz="3600" b="1" i="0" u="none" strike="noStrike" cap="none" dirty="0">
                <a:solidFill>
                  <a:srgbClr val="FFFF00"/>
                </a:solidFill>
                <a:latin typeface="Trebuchet MS"/>
                <a:ea typeface="Trebuchet MS"/>
                <a:cs typeface="Trebuchet MS"/>
                <a:sym typeface="Trebuchet MS"/>
              </a:rPr>
              <a:t>Sparta’s Military Society</a:t>
            </a:r>
          </a:p>
        </p:txBody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4232700" y="1351950"/>
            <a:ext cx="4643700" cy="3574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5715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Wingdings" panose="05000000000000000000" pitchFamily="2" charset="2"/>
              <a:buChar char="§"/>
            </a:pPr>
            <a:r>
              <a:rPr lang="en" sz="2000" b="0" i="0" u="none" strike="noStrike" cap="none" dirty="0">
                <a:solidFill>
                  <a:srgbClr val="FFC000"/>
                </a:solidFill>
                <a:latin typeface="Trebuchet MS"/>
                <a:ea typeface="Trebuchet MS"/>
                <a:cs typeface="Trebuchet MS"/>
                <a:sym typeface="Trebuchet MS"/>
              </a:rPr>
              <a:t>Boys were taken away from their mothers at 7 for training</a:t>
            </a:r>
          </a:p>
          <a:p>
            <a:pPr marL="5715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 panose="020B0604020202020204" pitchFamily="34" charset="0"/>
              <a:buChar char="•"/>
            </a:pPr>
            <a:r>
              <a:rPr lang="en" sz="2000" b="0" i="0" u="none" strike="noStrike" cap="none" dirty="0" smtClean="0">
                <a:solidFill>
                  <a:srgbClr val="FFFF00"/>
                </a:solidFill>
                <a:latin typeface="Trebuchet MS"/>
                <a:ea typeface="Trebuchet MS"/>
                <a:cs typeface="Trebuchet MS"/>
                <a:sym typeface="Trebuchet MS"/>
              </a:rPr>
              <a:t>Grown </a:t>
            </a:r>
            <a:r>
              <a:rPr lang="en" sz="2000" b="0" i="0" u="none" strike="noStrike" cap="none" dirty="0">
                <a:solidFill>
                  <a:srgbClr val="FFFF00"/>
                </a:solidFill>
                <a:latin typeface="Trebuchet MS"/>
                <a:ea typeface="Trebuchet MS"/>
                <a:cs typeface="Trebuchet MS"/>
                <a:sym typeface="Trebuchet MS"/>
              </a:rPr>
              <a:t>men served in the active military or reserve till 60</a:t>
            </a:r>
          </a:p>
          <a:p>
            <a:pPr marL="5715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 panose="020B0604020202020204" pitchFamily="34" charset="0"/>
              <a:buChar char="•"/>
            </a:pPr>
            <a:r>
              <a:rPr lang="en" sz="2000" b="0" i="0" u="none" strike="noStrike" cap="none" dirty="0" smtClean="0">
                <a:solidFill>
                  <a:srgbClr val="FFC000"/>
                </a:solidFill>
                <a:latin typeface="Trebuchet MS"/>
                <a:ea typeface="Trebuchet MS"/>
                <a:cs typeface="Trebuchet MS"/>
                <a:sym typeface="Trebuchet MS"/>
              </a:rPr>
              <a:t>Spartan </a:t>
            </a:r>
            <a:r>
              <a:rPr lang="en" sz="2000" b="0" i="0" u="none" strike="noStrike" cap="none" dirty="0">
                <a:solidFill>
                  <a:srgbClr val="FFC000"/>
                </a:solidFill>
                <a:latin typeface="Trebuchet MS"/>
                <a:ea typeface="Trebuchet MS"/>
                <a:cs typeface="Trebuchet MS"/>
                <a:sym typeface="Trebuchet MS"/>
              </a:rPr>
              <a:t>women ran the households</a:t>
            </a:r>
          </a:p>
          <a:p>
            <a:pPr marL="5715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 panose="020B0604020202020204" pitchFamily="34" charset="0"/>
              <a:buChar char="•"/>
            </a:pPr>
            <a:r>
              <a:rPr lang="en" sz="2000" b="0" i="0" u="none" strike="noStrike" cap="none" dirty="0">
                <a:solidFill>
                  <a:srgbClr val="FFC000"/>
                </a:solidFill>
                <a:latin typeface="Trebuchet MS"/>
                <a:ea typeface="Trebuchet MS"/>
                <a:cs typeface="Trebuchet MS"/>
                <a:sym typeface="Trebuchet MS"/>
              </a:rPr>
              <a:t>Praised for fitness and education of children</a:t>
            </a:r>
          </a:p>
          <a:p>
            <a:pPr marL="5715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 panose="020B0604020202020204" pitchFamily="34" charset="0"/>
              <a:buChar char="•"/>
            </a:pPr>
            <a:r>
              <a:rPr lang="en" sz="2000" b="0" i="1" u="none" strike="noStrike" cap="none" dirty="0">
                <a:solidFill>
                  <a:srgbClr val="FFC000"/>
                </a:solidFill>
                <a:latin typeface="Trebuchet MS"/>
                <a:ea typeface="Trebuchet MS"/>
                <a:cs typeface="Trebuchet MS"/>
                <a:sym typeface="Trebuchet MS"/>
              </a:rPr>
              <a:t>Helots</a:t>
            </a:r>
            <a:r>
              <a:rPr lang="en" sz="2000" b="0" i="0" u="none" strike="noStrike" cap="none" dirty="0">
                <a:solidFill>
                  <a:srgbClr val="FFC000"/>
                </a:solidFill>
                <a:latin typeface="Trebuchet MS"/>
                <a:ea typeface="Trebuchet MS"/>
                <a:cs typeface="Trebuchet MS"/>
                <a:sym typeface="Trebuchet MS"/>
              </a:rPr>
              <a:t> were Spartan slaves</a:t>
            </a:r>
          </a:p>
          <a:p>
            <a:pPr marL="5715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 panose="020B0604020202020204" pitchFamily="34" charset="0"/>
              <a:buChar char="•"/>
            </a:pPr>
            <a:r>
              <a:rPr lang="en" sz="2000" b="0" i="0" u="none" strike="noStrike" cap="none" dirty="0">
                <a:solidFill>
                  <a:srgbClr val="FFC000"/>
                </a:solidFill>
                <a:latin typeface="Trebuchet MS"/>
                <a:ea typeface="Trebuchet MS"/>
                <a:cs typeface="Trebuchet MS"/>
                <a:sym typeface="Trebuchet MS"/>
              </a:rPr>
              <a:t>Were an Oligarchy with two kin</a:t>
            </a:r>
            <a:r>
              <a:rPr lang="en" sz="2000" b="0" i="0" u="none" strike="noStrike" cap="none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gs</a:t>
            </a:r>
          </a:p>
        </p:txBody>
      </p:sp>
      <p:pic>
        <p:nvPicPr>
          <p:cNvPr id="110" name="Shape 1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29844" y="205978"/>
            <a:ext cx="2399756" cy="12845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Shape 1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5500" y="1769375"/>
            <a:ext cx="4007206" cy="23080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>
            <a:off x="457200" y="118975"/>
            <a:ext cx="8229600" cy="715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rebuchet MS"/>
              <a:buNone/>
            </a:pPr>
            <a:r>
              <a:rPr lang="en" sz="3600" b="1" i="0" u="none" strike="noStrike" cap="none" dirty="0">
                <a:solidFill>
                  <a:srgbClr val="92D050"/>
                </a:solidFill>
                <a:latin typeface="Trebuchet MS"/>
                <a:ea typeface="Trebuchet MS"/>
                <a:cs typeface="Trebuchet MS"/>
                <a:sym typeface="Trebuchet MS"/>
              </a:rPr>
              <a:t>Athenian Democracy</a:t>
            </a:r>
          </a:p>
        </p:txBody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457200" y="739725"/>
            <a:ext cx="8229600" cy="2450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rebuchet MS"/>
              <a:buNone/>
            </a:pPr>
            <a:r>
              <a:rPr lang="en" sz="2000" b="0" i="0" u="none" strike="noStrike" cap="none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At first was a </a:t>
            </a:r>
            <a:r>
              <a:rPr lang="en" sz="2000" b="0" i="0" u="none" strike="noStrike" cap="none" dirty="0">
                <a:solidFill>
                  <a:srgbClr val="FFC000"/>
                </a:solidFill>
                <a:latin typeface="Trebuchet MS"/>
                <a:ea typeface="Trebuchet MS"/>
                <a:cs typeface="Trebuchet MS"/>
                <a:sym typeface="Trebuchet MS"/>
              </a:rPr>
              <a:t>Monarchy</a:t>
            </a:r>
            <a:r>
              <a:rPr lang="en" sz="2000" b="0" i="0" u="none" strike="noStrike" cap="none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, but powerful merchants didn’t like that</a:t>
            </a: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rebuchet MS"/>
              <a:buNone/>
            </a:pPr>
            <a:r>
              <a:rPr lang="en" sz="2000" b="0" i="0" u="none" strike="noStrike" cap="none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Supported </a:t>
            </a:r>
            <a:r>
              <a:rPr lang="en" sz="2000" b="0" i="1" u="none" strike="noStrike" cap="none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tyrants</a:t>
            </a:r>
            <a:r>
              <a:rPr lang="en" sz="2000" b="0" i="0" u="none" strike="noStrike" cap="none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, then didn’t like them…. </a:t>
            </a:r>
            <a:r>
              <a:rPr lang="en" sz="2000" dirty="0"/>
              <a:t>S</a:t>
            </a:r>
            <a:r>
              <a:rPr lang="en" sz="2000" b="0" i="0" u="none" strike="noStrike" cap="none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o?</a:t>
            </a: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rebuchet MS"/>
              <a:buNone/>
            </a:pPr>
            <a:endParaRPr sz="2000" dirty="0"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rebuchet MS"/>
              <a:buNone/>
            </a:pPr>
            <a:r>
              <a:rPr lang="en" sz="2000" b="0" i="0" u="none" strike="noStrike" cap="none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Decided on a </a:t>
            </a:r>
            <a:r>
              <a:rPr lang="en" sz="2000" b="0" i="1" u="none" strike="noStrike" cap="none" dirty="0">
                <a:solidFill>
                  <a:srgbClr val="FFC000"/>
                </a:solidFill>
                <a:latin typeface="Trebuchet MS"/>
                <a:ea typeface="Trebuchet MS"/>
                <a:cs typeface="Trebuchet MS"/>
                <a:sym typeface="Trebuchet MS"/>
              </a:rPr>
              <a:t>direct democ</a:t>
            </a:r>
            <a:r>
              <a:rPr lang="en" sz="2000" b="0" i="1" u="none" strike="noStrike" cap="none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racy</a:t>
            </a:r>
            <a:r>
              <a:rPr lang="en" sz="2000" b="0" i="0" u="none" strike="noStrike" cap="none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, </a:t>
            </a:r>
            <a:r>
              <a:rPr lang="en" sz="2000" b="0" i="0" u="none" strike="noStrike" cap="none" dirty="0">
                <a:solidFill>
                  <a:srgbClr val="FFFF00"/>
                </a:solidFill>
                <a:latin typeface="Trebuchet MS"/>
                <a:ea typeface="Trebuchet MS"/>
                <a:cs typeface="Trebuchet MS"/>
                <a:sym typeface="Trebuchet MS"/>
              </a:rPr>
              <a:t>not a </a:t>
            </a:r>
            <a:r>
              <a:rPr lang="en" sz="2000" b="0" i="1" u="none" strike="noStrike" cap="none" dirty="0">
                <a:solidFill>
                  <a:srgbClr val="FFFF00"/>
                </a:solidFill>
                <a:latin typeface="Trebuchet MS"/>
                <a:ea typeface="Trebuchet MS"/>
                <a:cs typeface="Trebuchet MS"/>
                <a:sym typeface="Trebuchet MS"/>
              </a:rPr>
              <a:t>representative democracy</a:t>
            </a: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rebuchet MS"/>
              <a:buNone/>
            </a:pPr>
            <a:endParaRPr sz="2000" dirty="0"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rebuchet MS"/>
              <a:buNone/>
            </a:pPr>
            <a:r>
              <a:rPr lang="en" sz="2000" b="0" i="0" u="none" strike="noStrike" cap="none" dirty="0">
                <a:solidFill>
                  <a:srgbClr val="FFC000"/>
                </a:solidFill>
                <a:latin typeface="Trebuchet MS"/>
                <a:ea typeface="Trebuchet MS"/>
                <a:cs typeface="Trebuchet MS"/>
                <a:sym typeface="Trebuchet MS"/>
              </a:rPr>
              <a:t>Pericles</a:t>
            </a:r>
            <a:r>
              <a:rPr lang="en" sz="2000" b="0" i="0" u="none" strike="noStrike" cap="none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, most famous leader of the democracy, rebuilt the </a:t>
            </a:r>
            <a:r>
              <a:rPr lang="en" sz="2000" b="0" i="1" u="none" strike="noStrike" cap="none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Parthenon</a:t>
            </a:r>
            <a:r>
              <a:rPr lang="en" sz="2000" b="0" i="0" u="none" strike="noStrike" cap="none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, transferred power to the assembly</a:t>
            </a:r>
          </a:p>
        </p:txBody>
      </p:sp>
      <p:pic>
        <p:nvPicPr>
          <p:cNvPr id="118" name="Shape 1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6575" y="2967423"/>
            <a:ext cx="2769199" cy="2074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Shape 1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48424" y="2967425"/>
            <a:ext cx="2852999" cy="2074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title"/>
          </p:nvPr>
        </p:nvSpPr>
        <p:spPr>
          <a:xfrm>
            <a:off x="149650" y="174150"/>
            <a:ext cx="8229600" cy="699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rebuchet MS"/>
              <a:buNone/>
            </a:pPr>
            <a:r>
              <a:rPr lang="en" sz="3600" b="1" i="0" u="none" strike="noStrike" cap="none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rPr>
              <a:t>Women in Athens</a:t>
            </a:r>
          </a:p>
        </p:txBody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75425" y="1031550"/>
            <a:ext cx="5432400" cy="3968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rebuchet MS"/>
              <a:buNone/>
            </a:pPr>
            <a:r>
              <a:rPr lang="en" sz="2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In a nutshell… harsh</a:t>
            </a: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rebuchet MS"/>
              <a:buNone/>
            </a:pPr>
            <a:endParaRPr sz="2000"/>
          </a:p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rebuchet MS"/>
              <a:buChar char="●"/>
            </a:pPr>
            <a:r>
              <a:rPr lang="en" sz="2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Could not own property</a:t>
            </a:r>
          </a:p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rebuchet MS"/>
              <a:buChar char="●"/>
            </a:pPr>
            <a:r>
              <a:rPr lang="en" sz="2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Did not receive education</a:t>
            </a:r>
          </a:p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rebuchet MS"/>
              <a:buChar char="●"/>
            </a:pPr>
            <a:r>
              <a:rPr lang="en" sz="2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Upper class women had to be accompanied by a man when they left the home (Saudi Arabia)</a:t>
            </a: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rebuchet MS"/>
              <a:buChar char="●"/>
            </a:pPr>
            <a:r>
              <a:rPr lang="en" sz="2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Believed to be intellectually inferior to men and thus incapable of being satisfying relationship partners… what does this mean?</a:t>
            </a:r>
          </a:p>
        </p:txBody>
      </p:sp>
      <p:pic>
        <p:nvPicPr>
          <p:cNvPr id="126" name="Shape 1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50802" y="1390299"/>
            <a:ext cx="3229500" cy="2706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>
            <a:spLocks noGrp="1"/>
          </p:cNvSpPr>
          <p:nvPr>
            <p:ph type="title"/>
          </p:nvPr>
        </p:nvSpPr>
        <p:spPr>
          <a:xfrm>
            <a:off x="402874" y="286025"/>
            <a:ext cx="8463723" cy="857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rebuchet MS"/>
              <a:buNone/>
            </a:pPr>
            <a:r>
              <a:rPr lang="en" sz="3600" b="1" i="0" u="none" strike="noStrike" cap="none" dirty="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rPr>
              <a:t>Athenian Philosophy (all about logic)</a:t>
            </a:r>
          </a:p>
        </p:txBody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80200" y="1143424"/>
            <a:ext cx="5427775" cy="400007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rebuchet MS"/>
              <a:buNone/>
            </a:pPr>
            <a:r>
              <a:rPr lang="en" sz="2000" b="1" i="0" u="none" strike="noStrike" cap="none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Socrates</a:t>
            </a:r>
          </a:p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sz="2000" b="0" i="0" u="none" strike="noStrike" cap="none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The original </a:t>
            </a:r>
            <a:r>
              <a:rPr lang="en" sz="2000" dirty="0"/>
              <a:t>philosopher</a:t>
            </a:r>
            <a:r>
              <a:rPr lang="en" sz="2000" b="0" i="0" u="none" strike="noStrike" cap="none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of greek thought</a:t>
            </a:r>
          </a:p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rebuchet MS"/>
              <a:buChar char="●"/>
            </a:pPr>
            <a:r>
              <a:rPr lang="en" sz="2000" b="0" i="0" u="none" strike="noStrike" cap="none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Created the </a:t>
            </a:r>
            <a:r>
              <a:rPr lang="en" sz="2000" b="0" i="1" u="none" strike="noStrike" cap="none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Socratic Method</a:t>
            </a:r>
            <a:r>
              <a:rPr lang="en" sz="2000" b="0" i="0" u="none" strike="noStrike" cap="none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of questioning</a:t>
            </a:r>
          </a:p>
          <a:p>
            <a: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rebuchet MS"/>
              <a:buChar char="○"/>
            </a:pPr>
            <a:r>
              <a:rPr lang="en" sz="2000" b="0" i="0" u="none" strike="noStrike" cap="none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By asking a series of questions to get to the heart of the answer</a:t>
            </a:r>
          </a:p>
          <a:p>
            <a: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rebuchet MS"/>
              <a:buChar char="○"/>
            </a:pPr>
            <a:r>
              <a:rPr lang="en" sz="2000" b="0" i="0" u="none" strike="noStrike" cap="none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Typically used to catch someone contradicting themselves</a:t>
            </a:r>
          </a:p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rebuchet MS"/>
              <a:buChar char="●"/>
            </a:pPr>
            <a:r>
              <a:rPr lang="en" sz="2000" b="0" i="0" u="none" strike="noStrike" cap="none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Was put to death </a:t>
            </a:r>
            <a:r>
              <a:rPr lang="en" sz="2000" b="0" i="0" u="none" strike="noStrike" cap="none" dirty="0" smtClean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for </a:t>
            </a:r>
            <a:r>
              <a:rPr lang="en" sz="2000" b="0" i="0" u="none" strike="noStrike" cap="none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questioning state religion</a:t>
            </a:r>
          </a:p>
        </p:txBody>
      </p:sp>
      <p:pic>
        <p:nvPicPr>
          <p:cNvPr id="133" name="Shape 1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07975" y="1345750"/>
            <a:ext cx="3532050" cy="2645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rebuchet MS"/>
              <a:buNone/>
            </a:pPr>
            <a:r>
              <a:rPr lang="en" sz="3600" b="1" i="0" u="none" strike="noStrike" cap="none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rPr>
              <a:t>Plato</a:t>
            </a:r>
          </a:p>
        </p:txBody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5053450" y="205975"/>
            <a:ext cx="3633298" cy="4719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rebuchet MS"/>
              <a:buNone/>
            </a:pPr>
            <a:r>
              <a:rPr lang="en" sz="2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He wrote all of what we know about Socrates because he was his student</a:t>
            </a: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rebuchet MS"/>
              <a:buNone/>
            </a:pPr>
            <a:r>
              <a:rPr lang="en" sz="2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Wrote a work called </a:t>
            </a:r>
            <a:r>
              <a:rPr lang="en" sz="2000" b="0" i="1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The Republic</a:t>
            </a:r>
            <a:r>
              <a:rPr lang="en" sz="2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where the thought people would be in three classes, workers, warriors, and philosopher kings</a:t>
            </a: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rebuchet MS"/>
              <a:buNone/>
            </a:pPr>
            <a:r>
              <a:rPr lang="en" sz="2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Came up the idea of the cave metaphor</a:t>
            </a:r>
          </a:p>
        </p:txBody>
      </p:sp>
      <p:pic>
        <p:nvPicPr>
          <p:cNvPr id="140" name="Shape 1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28149" y="340225"/>
            <a:ext cx="1718338" cy="2291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Shape 14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7200" y="2706725"/>
            <a:ext cx="4457824" cy="24345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spotlight">
  <a:themeElements>
    <a:clrScheme name="Custom 439">
      <a:dk1>
        <a:srgbClr val="000000"/>
      </a:dk1>
      <a:lt1>
        <a:srgbClr val="FFFFFF"/>
      </a:lt1>
      <a:dk2>
        <a:srgbClr val="5C6E95"/>
      </a:dk2>
      <a:lt2>
        <a:srgbClr val="ACB4C2"/>
      </a:lt2>
      <a:accent1>
        <a:srgbClr val="667E50"/>
      </a:accent1>
      <a:accent2>
        <a:srgbClr val="CFBF73"/>
      </a:accent2>
      <a:accent3>
        <a:srgbClr val="8C7C82"/>
      </a:accent3>
      <a:accent4>
        <a:srgbClr val="9ABF87"/>
      </a:accent4>
      <a:accent5>
        <a:srgbClr val="CF9462"/>
      </a:accent5>
      <a:accent6>
        <a:srgbClr val="A25642"/>
      </a:accent6>
      <a:hlink>
        <a:srgbClr val="5173A5"/>
      </a:hlink>
      <a:folHlink>
        <a:srgbClr val="68728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1049</Words>
  <Application>Microsoft Office PowerPoint</Application>
  <PresentationFormat>On-screen Show (16:9)</PresentationFormat>
  <Paragraphs>136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Arial Black</vt:lpstr>
      <vt:lpstr>Arial Narrow</vt:lpstr>
      <vt:lpstr>Times New Roman</vt:lpstr>
      <vt:lpstr>Trebuchet MS</vt:lpstr>
      <vt:lpstr>Wingdings</vt:lpstr>
      <vt:lpstr>spotlight</vt:lpstr>
      <vt:lpstr>Course Educator Associated Prof. Dr. Neville D’Cunha</vt:lpstr>
      <vt:lpstr>Early Mediterranean Civilizations</vt:lpstr>
      <vt:lpstr>Rise of the Greek City States</vt:lpstr>
      <vt:lpstr>Different political systems</vt:lpstr>
      <vt:lpstr>Sparta’s Military Society</vt:lpstr>
      <vt:lpstr>Athenian Democracy</vt:lpstr>
      <vt:lpstr>Women in Athens</vt:lpstr>
      <vt:lpstr>Athenian Philosophy (all about logic)</vt:lpstr>
      <vt:lpstr>Plato</vt:lpstr>
      <vt:lpstr>Aristotle</vt:lpstr>
      <vt:lpstr>Athenian Religion and Culture</vt:lpstr>
      <vt:lpstr>The Olympics!!!</vt:lpstr>
      <vt:lpstr>Greek Colonies</vt:lpstr>
      <vt:lpstr>PowerPoint Presentation</vt:lpstr>
      <vt:lpstr>II. Persian Empire</vt:lpstr>
      <vt:lpstr>The Reign of Darius</vt:lpstr>
      <vt:lpstr>The Royal Road</vt:lpstr>
      <vt:lpstr>Other stuff on Persia</vt:lpstr>
      <vt:lpstr>Women in Persia</vt:lpstr>
      <vt:lpstr>Persia vs. Greece</vt:lpstr>
      <vt:lpstr>The Rise of Macedonia</vt:lpstr>
      <vt:lpstr>Alexander’s Hellenistic World</vt:lpstr>
      <vt:lpstr>Other Empires of Persia</vt:lpstr>
      <vt:lpstr>PowerPoint Presentation</vt:lpstr>
      <vt:lpstr>Comparing Greek and Persia Cultures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Classical Civilizations in Greece and Persia</dc:title>
  <dc:creator>Mom</dc:creator>
  <cp:lastModifiedBy>DR.Ahmed Saker 2O14</cp:lastModifiedBy>
  <cp:revision>8</cp:revision>
  <dcterms:modified xsi:type="dcterms:W3CDTF">2019-04-19T13:45:15Z</dcterms:modified>
</cp:coreProperties>
</file>