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4" r:id="rId18"/>
    <p:sldId id="273" r:id="rId19"/>
    <p:sldId id="271"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FB1BA8-BF65-4ADB-895F-8AA96830E354}">
          <p14:sldIdLst>
            <p14:sldId id="256"/>
            <p14:sldId id="257"/>
            <p14:sldId id="258"/>
            <p14:sldId id="259"/>
            <p14:sldId id="260"/>
            <p14:sldId id="261"/>
            <p14:sldId id="262"/>
            <p14:sldId id="263"/>
            <p14:sldId id="264"/>
            <p14:sldId id="265"/>
            <p14:sldId id="266"/>
            <p14:sldId id="267"/>
            <p14:sldId id="268"/>
            <p14:sldId id="269"/>
            <p14:sldId id="270"/>
            <p14:sldId id="272"/>
            <p14:sldId id="274"/>
            <p14:sldId id="273"/>
            <p14:sldId id="271"/>
            <p14:sldId id="275"/>
            <p14:sldId id="276"/>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14508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38B09-1D5E-4394-B371-40212A9C1B67}"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729089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58452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19498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12167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120296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821338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4113547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9061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96167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389008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D38B09-1D5E-4394-B371-40212A9C1B67}"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7479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D38B09-1D5E-4394-B371-40212A9C1B67}" type="datetimeFigureOut">
              <a:rPr lang="en-US" smtClean="0"/>
              <a:t>4/19/2019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347929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376403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325590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7D38B09-1D5E-4394-B371-40212A9C1B67}" type="datetimeFigureOut">
              <a:rPr lang="en-US" smtClean="0"/>
              <a:t>4/19/2019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47619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38B09-1D5E-4394-B371-40212A9C1B67}"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31994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7D38B09-1D5E-4394-B371-40212A9C1B67}" type="datetimeFigureOut">
              <a:rPr lang="en-US" smtClean="0"/>
              <a:t>4/19/2019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561156-8800-4E17-97C7-E84D72C58878}" type="slidenum">
              <a:rPr lang="en-US" smtClean="0"/>
              <a:t>‹#›</a:t>
            </a:fld>
            <a:endParaRPr lang="en-US"/>
          </a:p>
        </p:txBody>
      </p:sp>
    </p:spTree>
    <p:extLst>
      <p:ext uri="{BB962C8B-B14F-4D97-AF65-F5344CB8AC3E}">
        <p14:creationId xmlns:p14="http://schemas.microsoft.com/office/powerpoint/2010/main" val="3780770023"/>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488" y="0"/>
            <a:ext cx="8587730" cy="4502790"/>
          </a:xfrm>
        </p:spPr>
        <p:txBody>
          <a:bodyPr>
            <a:normAutofit/>
          </a:bodyPr>
          <a:lstStyle/>
          <a:p>
            <a:r>
              <a:rPr lang="en-US" sz="4000" b="1" dirty="0" smtClean="0">
                <a:latin typeface="Arial Narrow" panose="020B0606020202030204" pitchFamily="34" charset="0"/>
              </a:rPr>
              <a:t>TIU</a:t>
            </a:r>
            <a:r>
              <a:rPr lang="en-US" sz="4000" dirty="0">
                <a:latin typeface="Arial Narrow" panose="020B0606020202030204" pitchFamily="34" charset="0"/>
              </a:rPr>
              <a:t/>
            </a:r>
            <a:br>
              <a:rPr lang="en-US" sz="4000" dirty="0">
                <a:latin typeface="Arial Narrow" panose="020B0606020202030204" pitchFamily="34" charset="0"/>
              </a:rPr>
            </a:br>
            <a:r>
              <a:rPr lang="en-US" sz="4000" dirty="0" err="1" smtClean="0">
                <a:latin typeface="Times New Roman" panose="02020603050405020304" pitchFamily="18" charset="0"/>
                <a:cs typeface="Times New Roman" panose="02020603050405020304" pitchFamily="18" charset="0"/>
              </a:rPr>
              <a:t>Tishk</a:t>
            </a:r>
            <a:r>
              <a:rPr lang="en-US" sz="4000" dirty="0" smtClean="0">
                <a:latin typeface="Times New Roman" panose="02020603050405020304" pitchFamily="18" charset="0"/>
                <a:cs typeface="Times New Roman" panose="02020603050405020304" pitchFamily="18" charset="0"/>
              </a:rPr>
              <a:t> International University</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FASE</a:t>
            </a:r>
            <a:br>
              <a:rPr lang="en-US" sz="4000" dirty="0" smtClean="0">
                <a:latin typeface="Times New Roman" panose="02020603050405020304" pitchFamily="18" charset="0"/>
                <a:cs typeface="Times New Roman" panose="02020603050405020304" pitchFamily="18" charset="0"/>
              </a:rPr>
            </a:br>
            <a:r>
              <a:rPr lang="en-US" sz="4000" dirty="0" smtClean="0">
                <a:latin typeface="Arial Narrow" panose="020B0606020202030204" pitchFamily="34" charset="0"/>
              </a:rPr>
              <a:t>IRD Department</a:t>
            </a:r>
            <a:br>
              <a:rPr lang="en-US" sz="4000" dirty="0" smtClean="0">
                <a:latin typeface="Arial Narrow" panose="020B0606020202030204" pitchFamily="34" charset="0"/>
              </a:rPr>
            </a:br>
            <a:r>
              <a:rPr lang="en-US" sz="4400" b="1" dirty="0" smtClean="0">
                <a:latin typeface="Arial Black" panose="020B0A04020102020204" pitchFamily="34" charset="0"/>
              </a:rPr>
              <a:t>Civilization History </a:t>
            </a:r>
            <a:r>
              <a:rPr lang="en-US" sz="4400" dirty="0" smtClean="0"/>
              <a:t/>
            </a:r>
            <a:br>
              <a:rPr lang="en-US" sz="4400" dirty="0" smtClean="0"/>
            </a:br>
            <a:r>
              <a:rPr lang="en-US" dirty="0" smtClean="0"/>
              <a:t>Code: IRD 116</a:t>
            </a:r>
            <a:endParaRPr lang="en-US" dirty="0"/>
          </a:p>
        </p:txBody>
      </p:sp>
      <p:sp>
        <p:nvSpPr>
          <p:cNvPr id="3" name="Subtitle 2"/>
          <p:cNvSpPr>
            <a:spLocks noGrp="1"/>
          </p:cNvSpPr>
          <p:nvPr>
            <p:ph type="subTitle" idx="1"/>
          </p:nvPr>
        </p:nvSpPr>
        <p:spPr>
          <a:xfrm>
            <a:off x="809488" y="4366312"/>
            <a:ext cx="9144000" cy="2355210"/>
          </a:xfrm>
        </p:spPr>
        <p:txBody>
          <a:bodyPr>
            <a:noAutofit/>
          </a:bodyPr>
          <a:lstStyle/>
          <a:p>
            <a:pPr algn="ctr"/>
            <a:r>
              <a:rPr lang="en-US" sz="4400" b="1" dirty="0" smtClean="0">
                <a:latin typeface="Times New Roman" panose="02020603050405020304" pitchFamily="18" charset="0"/>
                <a:cs typeface="Times New Roman" panose="02020603050405020304" pitchFamily="18" charset="0"/>
              </a:rPr>
              <a:t>Unit I : introduction</a:t>
            </a:r>
            <a:endParaRPr lang="en-US" sz="2800" b="1"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Course </a:t>
            </a:r>
            <a:r>
              <a:rPr lang="en-US" sz="2800" b="1" dirty="0" smtClean="0">
                <a:latin typeface="Times New Roman" panose="02020603050405020304" pitchFamily="18" charset="0"/>
                <a:cs typeface="Times New Roman" panose="02020603050405020304" pitchFamily="18" charset="0"/>
              </a:rPr>
              <a:t>Educator</a:t>
            </a:r>
          </a:p>
          <a:p>
            <a:r>
              <a:rPr lang="en-US" sz="2800" b="1" dirty="0" smtClean="0">
                <a:latin typeface="Times New Roman" panose="02020603050405020304" pitchFamily="18" charset="0"/>
                <a:cs typeface="Times New Roman" panose="02020603050405020304" pitchFamily="18" charset="0"/>
              </a:rPr>
              <a:t>A</a:t>
            </a:r>
            <a:r>
              <a:rPr lang="en-US" sz="2800" b="1" cap="none" dirty="0" smtClean="0">
                <a:latin typeface="Times New Roman" panose="02020603050405020304" pitchFamily="18" charset="0"/>
                <a:cs typeface="Times New Roman" panose="02020603050405020304" pitchFamily="18" charset="0"/>
              </a:rPr>
              <a:t>ssociated</a:t>
            </a:r>
            <a:r>
              <a:rPr lang="en-US" sz="2800" b="1" dirty="0" smtClean="0">
                <a:latin typeface="Times New Roman" panose="02020603050405020304" pitchFamily="18" charset="0"/>
                <a:cs typeface="Times New Roman" panose="02020603050405020304" pitchFamily="18" charset="0"/>
              </a:rPr>
              <a:t> P</a:t>
            </a:r>
            <a:r>
              <a:rPr lang="en-US" sz="2800" b="1" cap="none" dirty="0" smtClean="0">
                <a:latin typeface="Times New Roman" panose="02020603050405020304" pitchFamily="18" charset="0"/>
                <a:cs typeface="Times New Roman" panose="02020603050405020304" pitchFamily="18" charset="0"/>
              </a:rPr>
              <a:t>rofessor</a:t>
            </a:r>
            <a:r>
              <a:rPr lang="en-US" sz="2800" b="1" dirty="0" smtClean="0">
                <a:latin typeface="Times New Roman" panose="02020603050405020304" pitchFamily="18" charset="0"/>
                <a:cs typeface="Times New Roman" panose="02020603050405020304" pitchFamily="18" charset="0"/>
              </a:rPr>
              <a:t> D</a:t>
            </a:r>
            <a:r>
              <a:rPr lang="en-US" sz="2800" b="1" cap="none" dirty="0" smtClean="0">
                <a:latin typeface="Times New Roman" panose="02020603050405020304" pitchFamily="18" charset="0"/>
                <a:cs typeface="Times New Roman" panose="02020603050405020304" pitchFamily="18" charset="0"/>
              </a:rPr>
              <a:t>r.</a:t>
            </a:r>
            <a:r>
              <a:rPr lang="en-US" sz="2800" b="1" dirty="0" smtClean="0">
                <a:latin typeface="Times New Roman" panose="02020603050405020304" pitchFamily="18" charset="0"/>
                <a:cs typeface="Times New Roman" panose="02020603050405020304" pitchFamily="18" charset="0"/>
              </a:rPr>
              <a:t> Neville D’C</a:t>
            </a:r>
            <a:r>
              <a:rPr lang="en-US" sz="2800" b="1" cap="none" dirty="0" smtClean="0">
                <a:latin typeface="Times New Roman" panose="02020603050405020304" pitchFamily="18" charset="0"/>
                <a:cs typeface="Times New Roman" panose="02020603050405020304" pitchFamily="18" charset="0"/>
              </a:rPr>
              <a:t>unha</a:t>
            </a:r>
          </a:p>
          <a:p>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063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(9:1)</a:t>
            </a:r>
            <a:endParaRPr lang="en-US"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pic>
        <p:nvPicPr>
          <p:cNvPr id="3074" name="Picture 2" descr="Gray world map showing probable areas of independent development of agriculture, in green, in the Middle East, sub-Saharan Africa, China, Peru, Mexico, and North America. Possible routes of diffusion across the globe are drawn in blu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05218"/>
            <a:ext cx="12192000" cy="605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052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(9:2)</a:t>
            </a:r>
            <a:endParaRPr lang="en-US"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sp>
        <p:nvSpPr>
          <p:cNvPr id="3" name="Content Placeholder 2"/>
          <p:cNvSpPr>
            <a:spLocks noGrp="1"/>
          </p:cNvSpPr>
          <p:nvPr>
            <p:ph idx="1"/>
          </p:nvPr>
        </p:nvSpPr>
        <p:spPr>
          <a:xfrm>
            <a:off x="0" y="805218"/>
            <a:ext cx="12192000" cy="6052782"/>
          </a:xfrm>
        </p:spPr>
        <p:txBody>
          <a:bodyPr/>
          <a:lstStyle/>
          <a:p>
            <a:r>
              <a:rPr lang="en-US" sz="3600" dirty="0"/>
              <a:t>Map showing probable areas of independent development of agriculture, in green, and possible routes of diffusion. </a:t>
            </a:r>
            <a:endParaRPr lang="en-US" sz="3600" dirty="0" smtClean="0"/>
          </a:p>
          <a:p>
            <a:endParaRPr lang="en-US" sz="3600" dirty="0" smtClean="0"/>
          </a:p>
          <a:p>
            <a:r>
              <a:rPr lang="en-US" sz="3600" dirty="0" smtClean="0"/>
              <a:t>Note </a:t>
            </a:r>
            <a:r>
              <a:rPr lang="en-US" sz="3600" dirty="0"/>
              <a:t>that while there is much overlap between these regions and the locations of first civilizations, some areas—like the Indus Valley in northwest India—appear to have developed agriculture after the practice spread to the region. </a:t>
            </a:r>
            <a:endParaRPr lang="en-US" dirty="0"/>
          </a:p>
        </p:txBody>
      </p:sp>
    </p:spTree>
    <p:extLst>
      <p:ext uri="{BB962C8B-B14F-4D97-AF65-F5344CB8AC3E}">
        <p14:creationId xmlns:p14="http://schemas.microsoft.com/office/powerpoint/2010/main" val="3685085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(10)</a:t>
            </a:r>
            <a:endParaRPr lang="en-US"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sp>
        <p:nvSpPr>
          <p:cNvPr id="3" name="Content Placeholder 2"/>
          <p:cNvSpPr>
            <a:spLocks noGrp="1"/>
          </p:cNvSpPr>
          <p:nvPr>
            <p:ph idx="1"/>
          </p:nvPr>
        </p:nvSpPr>
        <p:spPr>
          <a:xfrm>
            <a:off x="0" y="805218"/>
            <a:ext cx="12192000" cy="6052782"/>
          </a:xfrm>
        </p:spPr>
        <p:txBody>
          <a:bodyPr>
            <a:normAutofit lnSpcReduction="10000"/>
          </a:bodyPr>
          <a:lstStyle/>
          <a:p>
            <a:pPr marL="0" indent="0" algn="ctr" fontAlgn="base">
              <a:buNone/>
            </a:pPr>
            <a:r>
              <a:rPr lang="en-US" sz="3600" b="1" dirty="0" smtClean="0"/>
              <a:t>What </a:t>
            </a:r>
            <a:r>
              <a:rPr lang="en-US" sz="3600" b="1" dirty="0"/>
              <a:t>do civilizations have in common?</a:t>
            </a:r>
          </a:p>
          <a:p>
            <a:pPr fontAlgn="base">
              <a:buFont typeface="Wingdings" panose="05000000000000000000" pitchFamily="2" charset="2"/>
              <a:buChar char="§"/>
            </a:pPr>
            <a:r>
              <a:rPr lang="en-US" sz="3600" b="1" dirty="0" smtClean="0"/>
              <a:t>Cities</a:t>
            </a:r>
            <a:r>
              <a:rPr lang="en-US" sz="3600" dirty="0"/>
              <a:t> were at the center of all early civilizations. People from surrounding areas came to cities to live, work, and trade. </a:t>
            </a:r>
            <a:endParaRPr lang="en-US" sz="3600" dirty="0" smtClean="0"/>
          </a:p>
          <a:p>
            <a:pPr fontAlgn="base">
              <a:buFont typeface="Wingdings" panose="05000000000000000000" pitchFamily="2" charset="2"/>
              <a:buChar char="§"/>
            </a:pPr>
            <a:r>
              <a:rPr lang="en-US" sz="3600" dirty="0" smtClean="0"/>
              <a:t>This </a:t>
            </a:r>
            <a:r>
              <a:rPr lang="en-US" sz="3600" dirty="0"/>
              <a:t>meant that large populations of individuals who did not know each other lived and interacted with one another. </a:t>
            </a:r>
            <a:endParaRPr lang="en-US" sz="3600" dirty="0" smtClean="0"/>
          </a:p>
          <a:p>
            <a:pPr fontAlgn="base">
              <a:buFont typeface="Wingdings" panose="05000000000000000000" pitchFamily="2" charset="2"/>
              <a:buChar char="§"/>
            </a:pPr>
            <a:r>
              <a:rPr lang="en-US" sz="3600" dirty="0" smtClean="0"/>
              <a:t>So</a:t>
            </a:r>
            <a:r>
              <a:rPr lang="en-US" sz="3600" dirty="0"/>
              <a:t>, shared institutions, such as government, religion, and language helped create a sense of unity and also led to more specialized roles, such as bureaucrats, priests, and scribes.</a:t>
            </a:r>
          </a:p>
        </p:txBody>
      </p:sp>
    </p:spTree>
    <p:extLst>
      <p:ext uri="{BB962C8B-B14F-4D97-AF65-F5344CB8AC3E}">
        <p14:creationId xmlns:p14="http://schemas.microsoft.com/office/powerpoint/2010/main" val="2756824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(11)</a:t>
            </a:r>
            <a:endParaRPr lang="en-US"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sp>
        <p:nvSpPr>
          <p:cNvPr id="3" name="Content Placeholder 2"/>
          <p:cNvSpPr>
            <a:spLocks noGrp="1"/>
          </p:cNvSpPr>
          <p:nvPr>
            <p:ph idx="1"/>
          </p:nvPr>
        </p:nvSpPr>
        <p:spPr>
          <a:xfrm>
            <a:off x="0" y="805218"/>
            <a:ext cx="12192000" cy="6052782"/>
          </a:xfrm>
        </p:spPr>
        <p:txBody>
          <a:bodyPr>
            <a:normAutofit fontScale="85000" lnSpcReduction="20000"/>
          </a:bodyPr>
          <a:lstStyle/>
          <a:p>
            <a:pPr marL="0" indent="0" algn="ctr" fontAlgn="base">
              <a:buNone/>
            </a:pPr>
            <a:r>
              <a:rPr lang="en-US" sz="5200" b="1" dirty="0" smtClean="0"/>
              <a:t>What </a:t>
            </a:r>
            <a:r>
              <a:rPr lang="en-US" sz="5200" b="1" dirty="0"/>
              <a:t>do civilizations have in common?</a:t>
            </a:r>
          </a:p>
          <a:p>
            <a:pPr fontAlgn="base">
              <a:buFont typeface="Wingdings" panose="05000000000000000000" pitchFamily="2" charset="2"/>
              <a:buChar char="§"/>
            </a:pPr>
            <a:r>
              <a:rPr lang="en-US" sz="3600" dirty="0"/>
              <a:t>Cities concentrated political, religious, and social institutions that were previously spread across many smaller, separate communities, which contributed to the development of </a:t>
            </a:r>
            <a:r>
              <a:rPr lang="en-US" sz="3600" dirty="0" smtClean="0"/>
              <a:t>states.</a:t>
            </a:r>
          </a:p>
          <a:p>
            <a:pPr fontAlgn="base">
              <a:buFont typeface="Wingdings" panose="05000000000000000000" pitchFamily="2" charset="2"/>
              <a:buChar char="§"/>
            </a:pPr>
            <a:r>
              <a:rPr lang="en-US" sz="3600" dirty="0" smtClean="0"/>
              <a:t>A</a:t>
            </a:r>
            <a:r>
              <a:rPr lang="en-US" sz="3600" dirty="0"/>
              <a:t> </a:t>
            </a:r>
            <a:r>
              <a:rPr lang="en-US" sz="3600" b="1" dirty="0"/>
              <a:t>state</a:t>
            </a:r>
            <a:r>
              <a:rPr lang="en-US" sz="3600" dirty="0"/>
              <a:t> is an organized community that lives under a single political structure. A present-day country is a state in this sense, for example. Many civilizations either grew alongside a state or included several states. </a:t>
            </a:r>
            <a:endParaRPr lang="en-US" sz="3600" dirty="0" smtClean="0"/>
          </a:p>
          <a:p>
            <a:pPr fontAlgn="base">
              <a:buFont typeface="Wingdings" panose="05000000000000000000" pitchFamily="2" charset="2"/>
              <a:buChar char="§"/>
            </a:pPr>
            <a:r>
              <a:rPr lang="en-US" sz="3600" dirty="0" smtClean="0"/>
              <a:t>The </a:t>
            </a:r>
            <a:r>
              <a:rPr lang="en-US" sz="3600" dirty="0"/>
              <a:t>political structures that states provided were an important factor in the rise of civilizations because they made it possible to mobilize large amounts of resources and labor and also tied larger communities together by connecting them under a common political system.</a:t>
            </a:r>
          </a:p>
        </p:txBody>
      </p:sp>
    </p:spTree>
    <p:extLst>
      <p:ext uri="{BB962C8B-B14F-4D97-AF65-F5344CB8AC3E}">
        <p14:creationId xmlns:p14="http://schemas.microsoft.com/office/powerpoint/2010/main" val="1462902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(12)</a:t>
            </a:r>
            <a:endParaRPr lang="en-US"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sp>
        <p:nvSpPr>
          <p:cNvPr id="3" name="Content Placeholder 2"/>
          <p:cNvSpPr>
            <a:spLocks noGrp="1"/>
          </p:cNvSpPr>
          <p:nvPr>
            <p:ph idx="1"/>
          </p:nvPr>
        </p:nvSpPr>
        <p:spPr>
          <a:xfrm>
            <a:off x="0" y="805218"/>
            <a:ext cx="12192000" cy="6052782"/>
          </a:xfrm>
        </p:spPr>
        <p:txBody>
          <a:bodyPr>
            <a:normAutofit/>
          </a:bodyPr>
          <a:lstStyle/>
          <a:p>
            <a:pPr marL="0" indent="0" algn="ctr" fontAlgn="base">
              <a:buNone/>
            </a:pPr>
            <a:r>
              <a:rPr lang="en-US" sz="5200" b="1" dirty="0" smtClean="0"/>
              <a:t>What </a:t>
            </a:r>
            <a:r>
              <a:rPr lang="en-US" sz="5200" b="1" dirty="0"/>
              <a:t>do civilizations </a:t>
            </a:r>
            <a:endParaRPr lang="en-US" sz="5200" b="1" dirty="0" smtClean="0"/>
          </a:p>
          <a:p>
            <a:pPr marL="0" indent="0" algn="ctr" fontAlgn="base">
              <a:buNone/>
            </a:pPr>
            <a:r>
              <a:rPr lang="en-US" sz="5200" b="1" dirty="0" smtClean="0"/>
              <a:t>have </a:t>
            </a:r>
            <a:r>
              <a:rPr lang="en-US" sz="5200" b="1" dirty="0"/>
              <a:t>in common?</a:t>
            </a:r>
          </a:p>
          <a:p>
            <a:pPr fontAlgn="base">
              <a:buFont typeface="Wingdings" panose="05000000000000000000" pitchFamily="2" charset="2"/>
              <a:buChar char="§"/>
            </a:pPr>
            <a:r>
              <a:rPr lang="en-US" sz="3200" dirty="0"/>
              <a:t>Early civilizations were often unified by </a:t>
            </a:r>
            <a:r>
              <a:rPr lang="en-US" sz="3200" b="1" dirty="0"/>
              <a:t>religion</a:t>
            </a:r>
            <a:r>
              <a:rPr lang="en-US" sz="3200" dirty="0"/>
              <a:t>—a system of beliefs and behaviors that deal with the meaning of existence. </a:t>
            </a:r>
            <a:endParaRPr lang="en-US" sz="3200" dirty="0" smtClean="0"/>
          </a:p>
          <a:p>
            <a:pPr fontAlgn="base">
              <a:buFont typeface="Wingdings" panose="05000000000000000000" pitchFamily="2" charset="2"/>
              <a:buChar char="§"/>
            </a:pPr>
            <a:r>
              <a:rPr lang="en-US" sz="3200" dirty="0" smtClean="0"/>
              <a:t>As </a:t>
            </a:r>
            <a:r>
              <a:rPr lang="en-US" sz="3200" dirty="0"/>
              <a:t>more and more people shared the same set of beliefs and practices, people who did not know each other could find common ground and build mutual trust and respect.</a:t>
            </a:r>
            <a:endParaRPr lang="en-US" sz="3600" dirty="0"/>
          </a:p>
        </p:txBody>
      </p:sp>
    </p:spTree>
    <p:extLst>
      <p:ext uri="{BB962C8B-B14F-4D97-AF65-F5344CB8AC3E}">
        <p14:creationId xmlns:p14="http://schemas.microsoft.com/office/powerpoint/2010/main" val="298753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(13)</a:t>
            </a:r>
            <a:endParaRPr lang="en-US"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sp>
        <p:nvSpPr>
          <p:cNvPr id="3" name="Content Placeholder 2"/>
          <p:cNvSpPr>
            <a:spLocks noGrp="1"/>
          </p:cNvSpPr>
          <p:nvPr>
            <p:ph idx="1"/>
          </p:nvPr>
        </p:nvSpPr>
        <p:spPr>
          <a:xfrm>
            <a:off x="0" y="805218"/>
            <a:ext cx="12192000" cy="6052782"/>
          </a:xfrm>
        </p:spPr>
        <p:txBody>
          <a:bodyPr>
            <a:normAutofit/>
          </a:bodyPr>
          <a:lstStyle/>
          <a:p>
            <a:pPr marL="0" indent="0" algn="ctr" fontAlgn="base">
              <a:buNone/>
            </a:pPr>
            <a:r>
              <a:rPr lang="en-US" sz="4400" b="1" dirty="0" smtClean="0"/>
              <a:t>What </a:t>
            </a:r>
            <a:r>
              <a:rPr lang="en-US" sz="4400" b="1" dirty="0"/>
              <a:t>do civilizations </a:t>
            </a:r>
            <a:r>
              <a:rPr lang="en-US" sz="4400" b="1" dirty="0" smtClean="0"/>
              <a:t>have </a:t>
            </a:r>
            <a:r>
              <a:rPr lang="en-US" sz="4400" b="1" dirty="0"/>
              <a:t>in common?</a:t>
            </a:r>
          </a:p>
          <a:p>
            <a:pPr fontAlgn="base">
              <a:buFont typeface="Wingdings" panose="05000000000000000000" pitchFamily="2" charset="2"/>
              <a:buChar char="§"/>
            </a:pPr>
            <a:r>
              <a:rPr lang="en-US" sz="3200" dirty="0"/>
              <a:t>Both political and religious organization helped to create and reinforce </a:t>
            </a:r>
            <a:r>
              <a:rPr lang="en-US" sz="3200" b="1" dirty="0"/>
              <a:t>social hierarchies</a:t>
            </a:r>
            <a:r>
              <a:rPr lang="en-US" sz="3200" dirty="0"/>
              <a:t>, which are clear distinctions in status between individual people and between different groups. </a:t>
            </a:r>
            <a:endParaRPr lang="en-US" sz="3200" dirty="0" smtClean="0"/>
          </a:p>
          <a:p>
            <a:pPr fontAlgn="base">
              <a:buFont typeface="Wingdings" panose="05000000000000000000" pitchFamily="2" charset="2"/>
              <a:buChar char="§"/>
            </a:pPr>
            <a:r>
              <a:rPr lang="en-US" sz="3200" dirty="0" smtClean="0"/>
              <a:t>Political </a:t>
            </a:r>
            <a:r>
              <a:rPr lang="en-US" sz="3200" dirty="0"/>
              <a:t>leaders could make decisions that impacted entire societies, such as whether to go to war. </a:t>
            </a:r>
            <a:endParaRPr lang="en-US" sz="3200" dirty="0" smtClean="0"/>
          </a:p>
          <a:p>
            <a:pPr fontAlgn="base">
              <a:buFont typeface="Wingdings" panose="05000000000000000000" pitchFamily="2" charset="2"/>
              <a:buChar char="§"/>
            </a:pPr>
            <a:r>
              <a:rPr lang="en-US" sz="3200" dirty="0" smtClean="0"/>
              <a:t>Religious </a:t>
            </a:r>
            <a:r>
              <a:rPr lang="en-US" sz="3200" dirty="0"/>
              <a:t>leaders gained special status since they alone could communicate between a society and its god or gods.</a:t>
            </a:r>
            <a:endParaRPr lang="en-US" sz="3600" dirty="0"/>
          </a:p>
        </p:txBody>
      </p:sp>
    </p:spTree>
    <p:extLst>
      <p:ext uri="{BB962C8B-B14F-4D97-AF65-F5344CB8AC3E}">
        <p14:creationId xmlns:p14="http://schemas.microsoft.com/office/powerpoint/2010/main" val="1386759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(14)</a:t>
            </a:r>
            <a:endParaRPr lang="en-US"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sp>
        <p:nvSpPr>
          <p:cNvPr id="3" name="Content Placeholder 2"/>
          <p:cNvSpPr>
            <a:spLocks noGrp="1"/>
          </p:cNvSpPr>
          <p:nvPr>
            <p:ph idx="1"/>
          </p:nvPr>
        </p:nvSpPr>
        <p:spPr>
          <a:xfrm>
            <a:off x="0" y="805218"/>
            <a:ext cx="12192000" cy="6052782"/>
          </a:xfrm>
        </p:spPr>
        <p:txBody>
          <a:bodyPr>
            <a:normAutofit/>
          </a:bodyPr>
          <a:lstStyle/>
          <a:p>
            <a:pPr marL="0" indent="0" algn="ctr" fontAlgn="base">
              <a:buNone/>
            </a:pPr>
            <a:r>
              <a:rPr lang="en-US" sz="4400" b="1" dirty="0" smtClean="0"/>
              <a:t>What </a:t>
            </a:r>
            <a:r>
              <a:rPr lang="en-US" sz="4400" b="1" dirty="0"/>
              <a:t>do civilizations </a:t>
            </a:r>
            <a:r>
              <a:rPr lang="en-US" sz="4400" b="1" dirty="0" smtClean="0"/>
              <a:t>have </a:t>
            </a:r>
            <a:r>
              <a:rPr lang="en-US" sz="4400" b="1" dirty="0"/>
              <a:t>in common?</a:t>
            </a:r>
          </a:p>
          <a:p>
            <a:pPr fontAlgn="base">
              <a:buFont typeface="Wingdings" panose="05000000000000000000" pitchFamily="2" charset="2"/>
              <a:buChar char="§"/>
            </a:pPr>
            <a:r>
              <a:rPr lang="en-US" sz="3200" dirty="0"/>
              <a:t>Writing emerged in many early civilizations as a way to keep records and better manage complex institutions. Cuneiform writing in early Mesopotamia was first used to keep track of economic exchanges. </a:t>
            </a:r>
            <a:endParaRPr lang="en-US" sz="3200" dirty="0" smtClean="0"/>
          </a:p>
        </p:txBody>
      </p:sp>
    </p:spTree>
    <p:extLst>
      <p:ext uri="{BB962C8B-B14F-4D97-AF65-F5344CB8AC3E}">
        <p14:creationId xmlns:p14="http://schemas.microsoft.com/office/powerpoint/2010/main" val="1580316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(14)</a:t>
            </a:r>
            <a:endParaRPr lang="en-US"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sp>
        <p:nvSpPr>
          <p:cNvPr id="3" name="Content Placeholder 2"/>
          <p:cNvSpPr>
            <a:spLocks noGrp="1"/>
          </p:cNvSpPr>
          <p:nvPr>
            <p:ph idx="1"/>
          </p:nvPr>
        </p:nvSpPr>
        <p:spPr>
          <a:xfrm>
            <a:off x="0" y="805218"/>
            <a:ext cx="12192000" cy="6052782"/>
          </a:xfrm>
        </p:spPr>
        <p:txBody>
          <a:bodyPr>
            <a:normAutofit/>
          </a:bodyPr>
          <a:lstStyle/>
          <a:p>
            <a:pPr marL="0" indent="0" algn="ctr" fontAlgn="base">
              <a:buNone/>
            </a:pPr>
            <a:r>
              <a:rPr lang="en-US" sz="4400" b="1" dirty="0" smtClean="0"/>
              <a:t>What </a:t>
            </a:r>
            <a:r>
              <a:rPr lang="en-US" sz="4400" b="1" dirty="0"/>
              <a:t>do civilizations </a:t>
            </a:r>
            <a:r>
              <a:rPr lang="en-US" sz="4400" b="1" dirty="0" smtClean="0"/>
              <a:t>have </a:t>
            </a:r>
            <a:r>
              <a:rPr lang="en-US" sz="4400" b="1" dirty="0"/>
              <a:t>in common?</a:t>
            </a:r>
          </a:p>
          <a:p>
            <a:pPr fontAlgn="base">
              <a:buFont typeface="Wingdings" panose="05000000000000000000" pitchFamily="2" charset="2"/>
              <a:buChar char="§"/>
            </a:pPr>
            <a:r>
              <a:rPr lang="en-US" sz="3200" dirty="0"/>
              <a:t>Another notable feature of many civilizations was </a:t>
            </a:r>
            <a:r>
              <a:rPr lang="en-US" sz="3200" b="1" dirty="0"/>
              <a:t>monumental architecture</a:t>
            </a:r>
            <a:r>
              <a:rPr lang="en-US" sz="3200" dirty="0"/>
              <a:t>. This type of architecture was often created for political reasons, religious purposes, or for the public good.</a:t>
            </a:r>
            <a:endParaRPr lang="en-US" sz="3200" dirty="0" smtClean="0"/>
          </a:p>
        </p:txBody>
      </p:sp>
    </p:spTree>
    <p:extLst>
      <p:ext uri="{BB962C8B-B14F-4D97-AF65-F5344CB8AC3E}">
        <p14:creationId xmlns:p14="http://schemas.microsoft.com/office/powerpoint/2010/main" val="1121989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(15)</a:t>
            </a:r>
            <a:endParaRPr lang="en-US"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sp>
        <p:nvSpPr>
          <p:cNvPr id="3" name="Content Placeholder 2"/>
          <p:cNvSpPr>
            <a:spLocks noGrp="1"/>
          </p:cNvSpPr>
          <p:nvPr>
            <p:ph idx="1"/>
          </p:nvPr>
        </p:nvSpPr>
        <p:spPr>
          <a:xfrm>
            <a:off x="0" y="805218"/>
            <a:ext cx="12192000" cy="6052782"/>
          </a:xfrm>
        </p:spPr>
        <p:txBody>
          <a:bodyPr>
            <a:normAutofit/>
          </a:bodyPr>
          <a:lstStyle/>
          <a:p>
            <a:pPr marL="0" indent="0" algn="ctr" fontAlgn="base">
              <a:buNone/>
            </a:pPr>
            <a:r>
              <a:rPr lang="en-US" sz="4400" b="1" dirty="0" smtClean="0"/>
              <a:t>What </a:t>
            </a:r>
            <a:r>
              <a:rPr lang="en-US" sz="4400" b="1" dirty="0"/>
              <a:t>do civilizations </a:t>
            </a:r>
            <a:r>
              <a:rPr lang="en-US" sz="4400" b="1" dirty="0" smtClean="0"/>
              <a:t>have </a:t>
            </a:r>
            <a:r>
              <a:rPr lang="en-US" sz="4400" b="1" dirty="0"/>
              <a:t>in common?</a:t>
            </a:r>
          </a:p>
          <a:p>
            <a:pPr fontAlgn="base">
              <a:buFont typeface="Wingdings" panose="05000000000000000000" pitchFamily="2" charset="2"/>
              <a:buChar char="§"/>
            </a:pPr>
            <a:r>
              <a:rPr lang="en-US" sz="3200" dirty="0" smtClean="0"/>
              <a:t>Writing </a:t>
            </a:r>
            <a:r>
              <a:rPr lang="en-US" sz="3200" dirty="0"/>
              <a:t>offered new methods for maintaining law and order, as well. </a:t>
            </a:r>
            <a:endParaRPr lang="en-US" sz="3200" dirty="0" smtClean="0"/>
          </a:p>
          <a:p>
            <a:pPr fontAlgn="base">
              <a:buFont typeface="Wingdings" panose="05000000000000000000" pitchFamily="2" charset="2"/>
              <a:buChar char="§"/>
            </a:pPr>
            <a:r>
              <a:rPr lang="en-US" sz="3200" dirty="0" smtClean="0"/>
              <a:t>The first </a:t>
            </a:r>
            <a:r>
              <a:rPr lang="en-US" sz="3200" b="1" dirty="0" smtClean="0"/>
              <a:t>legal </a:t>
            </a:r>
            <a:r>
              <a:rPr lang="en-US" sz="3200" b="1" dirty="0"/>
              <a:t>codes</a:t>
            </a:r>
            <a:r>
              <a:rPr lang="en-US" sz="3200" dirty="0"/>
              <a:t>, or written collections of laws, were the Code of Ur-</a:t>
            </a:r>
            <a:r>
              <a:rPr lang="en-US" sz="3200" dirty="0" err="1"/>
              <a:t>Nammu</a:t>
            </a:r>
            <a:r>
              <a:rPr lang="en-US" sz="3200" dirty="0"/>
              <a:t> from Sumer, written around 2100 to 2050 BCE and the Code of Hammurabi from Babylon, written around 1760 BCE. The benefit of written laws was that they created consistency in the legal system.</a:t>
            </a:r>
            <a:endParaRPr lang="en-US" sz="3600" dirty="0"/>
          </a:p>
        </p:txBody>
      </p:sp>
    </p:spTree>
    <p:extLst>
      <p:ext uri="{BB962C8B-B14F-4D97-AF65-F5344CB8AC3E}">
        <p14:creationId xmlns:p14="http://schemas.microsoft.com/office/powerpoint/2010/main" val="1453064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(16)</a:t>
            </a:r>
            <a:endParaRPr lang="en-US"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sp>
        <p:nvSpPr>
          <p:cNvPr id="3" name="Content Placeholder 2"/>
          <p:cNvSpPr>
            <a:spLocks noGrp="1"/>
          </p:cNvSpPr>
          <p:nvPr>
            <p:ph idx="1"/>
          </p:nvPr>
        </p:nvSpPr>
        <p:spPr>
          <a:xfrm>
            <a:off x="0" y="805218"/>
            <a:ext cx="12192000" cy="6052782"/>
          </a:xfrm>
        </p:spPr>
        <p:txBody>
          <a:bodyPr>
            <a:normAutofit/>
          </a:bodyPr>
          <a:lstStyle/>
          <a:p>
            <a:pPr marL="0" indent="0" algn="ctr" fontAlgn="base">
              <a:buNone/>
            </a:pPr>
            <a:r>
              <a:rPr lang="en-US" sz="4400" b="1" dirty="0" smtClean="0"/>
              <a:t>What </a:t>
            </a:r>
            <a:r>
              <a:rPr lang="en-US" sz="4400" b="1" dirty="0"/>
              <a:t>do civilizations </a:t>
            </a:r>
            <a:r>
              <a:rPr lang="en-US" sz="4400" b="1" dirty="0" smtClean="0"/>
              <a:t>have </a:t>
            </a:r>
            <a:r>
              <a:rPr lang="en-US" sz="4400" b="1" dirty="0"/>
              <a:t>in common?</a:t>
            </a:r>
          </a:p>
          <a:p>
            <a:pPr fontAlgn="base">
              <a:buFont typeface="Wingdings" panose="05000000000000000000" pitchFamily="2" charset="2"/>
              <a:buChar char="§"/>
            </a:pPr>
            <a:r>
              <a:rPr lang="en-US" sz="3200" dirty="0"/>
              <a:t>There were many features that early civilizations had in common. </a:t>
            </a:r>
            <a:endParaRPr lang="en-US" sz="3200" dirty="0" smtClean="0"/>
          </a:p>
          <a:p>
            <a:pPr fontAlgn="base">
              <a:buFont typeface="Wingdings" panose="05000000000000000000" pitchFamily="2" charset="2"/>
              <a:buChar char="§"/>
            </a:pPr>
            <a:r>
              <a:rPr lang="en-US" sz="3200" dirty="0" smtClean="0"/>
              <a:t>Most </a:t>
            </a:r>
            <a:r>
              <a:rPr lang="en-US" sz="3200" dirty="0"/>
              <a:t>civilizations developed from agrarian communities that provided enough food to support cities. </a:t>
            </a:r>
            <a:endParaRPr lang="en-US" sz="3200" dirty="0" smtClean="0"/>
          </a:p>
          <a:p>
            <a:pPr fontAlgn="base">
              <a:buFont typeface="Wingdings" panose="05000000000000000000" pitchFamily="2" charset="2"/>
              <a:buChar char="§"/>
            </a:pPr>
            <a:r>
              <a:rPr lang="en-US" sz="3200" dirty="0" smtClean="0"/>
              <a:t>Cities </a:t>
            </a:r>
            <a:r>
              <a:rPr lang="en-US" sz="3200" dirty="0"/>
              <a:t>intensified social hierarchies based on gender, wealth, and division of labor. </a:t>
            </a:r>
            <a:endParaRPr lang="en-US" sz="3200" dirty="0" smtClean="0"/>
          </a:p>
          <a:p>
            <a:pPr fontAlgn="base">
              <a:buFont typeface="Wingdings" panose="05000000000000000000" pitchFamily="2" charset="2"/>
              <a:buChar char="§"/>
            </a:pPr>
            <a:r>
              <a:rPr lang="en-US" sz="3200" dirty="0" smtClean="0"/>
              <a:t>Some </a:t>
            </a:r>
            <a:r>
              <a:rPr lang="en-US" sz="3200" dirty="0"/>
              <a:t>developed powerful states and armies, which could only be maintained through taxes.</a:t>
            </a:r>
            <a:endParaRPr lang="en-US" sz="3600" dirty="0"/>
          </a:p>
        </p:txBody>
      </p:sp>
    </p:spTree>
    <p:extLst>
      <p:ext uri="{BB962C8B-B14F-4D97-AF65-F5344CB8AC3E}">
        <p14:creationId xmlns:p14="http://schemas.microsoft.com/office/powerpoint/2010/main" val="1343666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(1)</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709684"/>
            <a:ext cx="12192000" cy="6148316"/>
          </a:xfrm>
        </p:spPr>
        <p:txBody>
          <a:bodyPr>
            <a:normAutofit/>
          </a:bodyPr>
          <a:lstStyle/>
          <a:p>
            <a:pPr marL="0" indent="0" algn="ctr" fontAlgn="base">
              <a:buNone/>
            </a:pPr>
            <a:r>
              <a:rPr lang="en-US" sz="3200" b="1" dirty="0" smtClean="0"/>
              <a:t>Introduction</a:t>
            </a:r>
            <a:endParaRPr lang="en-US" sz="3200" b="1" dirty="0"/>
          </a:p>
          <a:p>
            <a:pPr fontAlgn="base"/>
            <a:r>
              <a:rPr lang="en-US" sz="3200" dirty="0"/>
              <a:t>The term civilization refers to complex societies, but the specific definition is contested.</a:t>
            </a:r>
          </a:p>
          <a:p>
            <a:pPr fontAlgn="base"/>
            <a:r>
              <a:rPr lang="en-US" sz="3200" dirty="0"/>
              <a:t>The advent of civilization depended on the ability of some agricultural settlements to consistently produce surplus food, which allowed some people to specialize in non-agricultural work, which in turn allowed for increased production, trade, population, and social stratification.</a:t>
            </a:r>
          </a:p>
          <a:p>
            <a:pPr fontAlgn="base"/>
            <a:r>
              <a:rPr lang="en-US" sz="3200" dirty="0"/>
              <a:t>The first civilizations appeared in locations where the geography was favorable to intensive agriculture</a:t>
            </a:r>
            <a:r>
              <a:rPr lang="en-US" sz="3200" dirty="0" smtClean="0"/>
              <a:t>.</a:t>
            </a:r>
            <a:endParaRPr lang="en-US" sz="3200" dirty="0"/>
          </a:p>
        </p:txBody>
      </p:sp>
    </p:spTree>
    <p:extLst>
      <p:ext uri="{BB962C8B-B14F-4D97-AF65-F5344CB8AC3E}">
        <p14:creationId xmlns:p14="http://schemas.microsoft.com/office/powerpoint/2010/main" val="312739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(17)</a:t>
            </a:r>
            <a:endParaRPr lang="en-US"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sp>
        <p:nvSpPr>
          <p:cNvPr id="3" name="Content Placeholder 2"/>
          <p:cNvSpPr>
            <a:spLocks noGrp="1"/>
          </p:cNvSpPr>
          <p:nvPr>
            <p:ph idx="1"/>
          </p:nvPr>
        </p:nvSpPr>
        <p:spPr>
          <a:xfrm>
            <a:off x="0" y="805218"/>
            <a:ext cx="12192000" cy="6052782"/>
          </a:xfrm>
        </p:spPr>
        <p:txBody>
          <a:bodyPr>
            <a:normAutofit/>
          </a:bodyPr>
          <a:lstStyle/>
          <a:p>
            <a:pPr marL="0" indent="0" algn="ctr" fontAlgn="base">
              <a:buNone/>
            </a:pPr>
            <a:r>
              <a:rPr lang="en-US" sz="4400" b="1" dirty="0" smtClean="0"/>
              <a:t>What </a:t>
            </a:r>
            <a:r>
              <a:rPr lang="en-US" sz="4400" b="1" dirty="0"/>
              <a:t>do civilizations </a:t>
            </a:r>
            <a:r>
              <a:rPr lang="en-US" sz="4400" b="1" dirty="0" smtClean="0"/>
              <a:t>have </a:t>
            </a:r>
            <a:r>
              <a:rPr lang="en-US" sz="4400" b="1" dirty="0"/>
              <a:t>in common?</a:t>
            </a:r>
          </a:p>
          <a:p>
            <a:pPr marL="0" indent="0" fontAlgn="base">
              <a:buNone/>
            </a:pPr>
            <a:endParaRPr lang="en-US" sz="3600" dirty="0"/>
          </a:p>
        </p:txBody>
      </p:sp>
      <p:pic>
        <p:nvPicPr>
          <p:cNvPr id="5" name="Picture 4"/>
          <p:cNvPicPr>
            <a:picLocks noChangeAspect="1"/>
          </p:cNvPicPr>
          <p:nvPr/>
        </p:nvPicPr>
        <p:blipFill>
          <a:blip r:embed="rId2"/>
          <a:stretch>
            <a:fillRect/>
          </a:stretch>
        </p:blipFill>
        <p:spPr>
          <a:xfrm>
            <a:off x="597159" y="1693247"/>
            <a:ext cx="9946433" cy="3860089"/>
          </a:xfrm>
          <a:prstGeom prst="rect">
            <a:avLst/>
          </a:prstGeom>
        </p:spPr>
      </p:pic>
      <p:sp>
        <p:nvSpPr>
          <p:cNvPr id="6" name="Rectangle 5"/>
          <p:cNvSpPr/>
          <p:nvPr/>
        </p:nvSpPr>
        <p:spPr>
          <a:xfrm>
            <a:off x="159721" y="5553336"/>
            <a:ext cx="11872558" cy="1200329"/>
          </a:xfrm>
          <a:prstGeom prst="rect">
            <a:avLst/>
          </a:prstGeom>
        </p:spPr>
        <p:txBody>
          <a:bodyPr wrap="square">
            <a:spAutoFit/>
          </a:bodyPr>
          <a:lstStyle/>
          <a:p>
            <a:pPr algn="ctr"/>
            <a:r>
              <a:rPr lang="en-US" sz="2400" b="1" dirty="0">
                <a:solidFill>
                  <a:srgbClr val="999999"/>
                </a:solidFill>
                <a:latin typeface="Times New Roman" panose="02020603050405020304" pitchFamily="18" charset="0"/>
                <a:cs typeface="Times New Roman" panose="02020603050405020304" pitchFamily="18" charset="0"/>
              </a:rPr>
              <a:t>Is it writing? A </a:t>
            </a:r>
            <a:r>
              <a:rPr lang="en-US" sz="2400" b="1" dirty="0" err="1">
                <a:solidFill>
                  <a:srgbClr val="999999"/>
                </a:solidFill>
                <a:latin typeface="Times New Roman" panose="02020603050405020304" pitchFamily="18" charset="0"/>
                <a:cs typeface="Times New Roman" panose="02020603050405020304" pitchFamily="18" charset="0"/>
              </a:rPr>
              <a:t>quipu</a:t>
            </a:r>
            <a:r>
              <a:rPr lang="en-US" sz="2400" b="1" dirty="0">
                <a:solidFill>
                  <a:srgbClr val="999999"/>
                </a:solidFill>
                <a:latin typeface="Times New Roman" panose="02020603050405020304" pitchFamily="18" charset="0"/>
                <a:cs typeface="Times New Roman" panose="02020603050405020304" pitchFamily="18" charset="0"/>
              </a:rPr>
              <a:t> was a system of knotted strings that could be used to perform calculations and to record transactions. Evidence for the use of </a:t>
            </a:r>
            <a:r>
              <a:rPr lang="en-US" sz="2400" b="1" dirty="0" err="1">
                <a:solidFill>
                  <a:srgbClr val="999999"/>
                </a:solidFill>
                <a:latin typeface="Times New Roman" panose="02020603050405020304" pitchFamily="18" charset="0"/>
                <a:cs typeface="Times New Roman" panose="02020603050405020304" pitchFamily="18" charset="0"/>
              </a:rPr>
              <a:t>quipu</a:t>
            </a:r>
            <a:r>
              <a:rPr lang="en-US" sz="2400" b="1" dirty="0">
                <a:solidFill>
                  <a:srgbClr val="999999"/>
                </a:solidFill>
                <a:latin typeface="Times New Roman" panose="02020603050405020304" pitchFamily="18" charset="0"/>
                <a:cs typeface="Times New Roman" panose="02020603050405020304" pitchFamily="18" charset="0"/>
              </a:rPr>
              <a:t> has been found in many Andean cultures over the past several </a:t>
            </a:r>
            <a:r>
              <a:rPr lang="en-US" sz="2400" b="1" dirty="0" smtClean="0">
                <a:solidFill>
                  <a:srgbClr val="999999"/>
                </a:solidFill>
                <a:latin typeface="Times New Roman" panose="02020603050405020304" pitchFamily="18" charset="0"/>
                <a:cs typeface="Times New Roman" panose="02020603050405020304" pitchFamily="18" charset="0"/>
              </a:rPr>
              <a:t>millennia.</a:t>
            </a:r>
            <a:r>
              <a:rPr lang="en-US" sz="2400" b="1" dirty="0">
                <a:solidFill>
                  <a:srgbClr val="999999"/>
                </a:solidFill>
                <a:latin typeface="Times New Roman" panose="02020603050405020304" pitchFamily="18" charset="0"/>
                <a:cs typeface="Times New Roman" panose="02020603050405020304" pitchFamily="18" charset="0"/>
              </a:rPr>
              <a:t> </a:t>
            </a:r>
            <a:r>
              <a:rPr lang="en-US" sz="2400" b="1" dirty="0" smtClean="0">
                <a:solidFill>
                  <a:srgbClr val="999999"/>
                </a:solidFill>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25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(18)</a:t>
            </a:r>
            <a:endParaRPr lang="en-US"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sp>
        <p:nvSpPr>
          <p:cNvPr id="3" name="Content Placeholder 2"/>
          <p:cNvSpPr>
            <a:spLocks noGrp="1"/>
          </p:cNvSpPr>
          <p:nvPr>
            <p:ph idx="1"/>
          </p:nvPr>
        </p:nvSpPr>
        <p:spPr>
          <a:xfrm>
            <a:off x="0" y="805218"/>
            <a:ext cx="12192000" cy="6052782"/>
          </a:xfrm>
        </p:spPr>
        <p:txBody>
          <a:bodyPr>
            <a:normAutofit/>
          </a:bodyPr>
          <a:lstStyle/>
          <a:p>
            <a:pPr marL="0" indent="0" algn="ctr" fontAlgn="base">
              <a:buNone/>
            </a:pPr>
            <a:r>
              <a:rPr lang="en-US" sz="4400" b="1" dirty="0" smtClean="0"/>
              <a:t>What </a:t>
            </a:r>
            <a:r>
              <a:rPr lang="en-US" sz="4400" b="1" dirty="0"/>
              <a:t>do civilizations </a:t>
            </a:r>
            <a:r>
              <a:rPr lang="en-US" sz="4400" b="1" dirty="0" smtClean="0"/>
              <a:t>have </a:t>
            </a:r>
            <a:r>
              <a:rPr lang="en-US" sz="4400" b="1" dirty="0"/>
              <a:t>in common?</a:t>
            </a:r>
          </a:p>
          <a:p>
            <a:pPr marL="0" indent="0" fontAlgn="base">
              <a:buNone/>
            </a:pPr>
            <a:endParaRPr lang="en-US" sz="3600" dirty="0"/>
          </a:p>
        </p:txBody>
      </p:sp>
      <p:pic>
        <p:nvPicPr>
          <p:cNvPr id="6" name="Picture 5"/>
          <p:cNvPicPr>
            <a:picLocks noChangeAspect="1"/>
          </p:cNvPicPr>
          <p:nvPr/>
        </p:nvPicPr>
        <p:blipFill>
          <a:blip r:embed="rId2"/>
          <a:stretch>
            <a:fillRect/>
          </a:stretch>
        </p:blipFill>
        <p:spPr>
          <a:xfrm>
            <a:off x="141802" y="1610435"/>
            <a:ext cx="4581525" cy="5247565"/>
          </a:xfrm>
          <a:prstGeom prst="rect">
            <a:avLst/>
          </a:prstGeom>
        </p:spPr>
      </p:pic>
      <p:sp>
        <p:nvSpPr>
          <p:cNvPr id="8" name="Rectangle 7"/>
          <p:cNvSpPr/>
          <p:nvPr/>
        </p:nvSpPr>
        <p:spPr>
          <a:xfrm>
            <a:off x="4865129" y="4198776"/>
            <a:ext cx="7468673" cy="1815882"/>
          </a:xfrm>
          <a:prstGeom prst="rect">
            <a:avLst/>
          </a:prstGeom>
        </p:spPr>
        <p:txBody>
          <a:bodyPr wrap="square">
            <a:spAutoFit/>
          </a:bodyPr>
          <a:lstStyle/>
          <a:p>
            <a:r>
              <a:rPr lang="en-US" sz="2800" dirty="0"/>
              <a:t>Law Code of Hammurabi inscribed on basalt stele. If you look closely, you can make out the cuneiform writing in the center. </a:t>
            </a:r>
          </a:p>
        </p:txBody>
      </p:sp>
    </p:spTree>
    <p:extLst>
      <p:ext uri="{BB962C8B-B14F-4D97-AF65-F5344CB8AC3E}">
        <p14:creationId xmlns:p14="http://schemas.microsoft.com/office/powerpoint/2010/main" val="3215085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(19)</a:t>
            </a:r>
            <a:endParaRPr lang="en-US" dirty="0">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sp>
        <p:nvSpPr>
          <p:cNvPr id="3" name="Content Placeholder 2"/>
          <p:cNvSpPr>
            <a:spLocks noGrp="1"/>
          </p:cNvSpPr>
          <p:nvPr>
            <p:ph idx="1"/>
          </p:nvPr>
        </p:nvSpPr>
        <p:spPr>
          <a:xfrm>
            <a:off x="0" y="805218"/>
            <a:ext cx="12192000" cy="6052782"/>
          </a:xfrm>
        </p:spPr>
        <p:txBody>
          <a:bodyPr>
            <a:normAutofit/>
          </a:bodyPr>
          <a:lstStyle/>
          <a:p>
            <a:pPr marL="0" indent="0" algn="ctr" fontAlgn="base">
              <a:buNone/>
            </a:pPr>
            <a:r>
              <a:rPr lang="en-US" sz="4400" b="1" dirty="0" smtClean="0"/>
              <a:t>What </a:t>
            </a:r>
            <a:r>
              <a:rPr lang="en-US" sz="4400" b="1" dirty="0"/>
              <a:t>do civilizations </a:t>
            </a:r>
            <a:r>
              <a:rPr lang="en-US" sz="4400" b="1" dirty="0" smtClean="0"/>
              <a:t>have </a:t>
            </a:r>
            <a:r>
              <a:rPr lang="en-US" sz="4400" b="1" dirty="0"/>
              <a:t>in common?</a:t>
            </a:r>
          </a:p>
          <a:p>
            <a:pPr marL="0" indent="0" fontAlgn="base">
              <a:buNone/>
            </a:pPr>
            <a:endParaRPr lang="en-US" sz="3600" dirty="0"/>
          </a:p>
        </p:txBody>
      </p:sp>
      <p:sp>
        <p:nvSpPr>
          <p:cNvPr id="5" name="Rectangle 4"/>
          <p:cNvSpPr/>
          <p:nvPr/>
        </p:nvSpPr>
        <p:spPr>
          <a:xfrm>
            <a:off x="126609" y="2178542"/>
            <a:ext cx="12065391" cy="3539430"/>
          </a:xfrm>
          <a:prstGeom prst="rect">
            <a:avLst/>
          </a:prstGeom>
        </p:spPr>
        <p:txBody>
          <a:bodyPr wrap="square">
            <a:spAutoFit/>
          </a:bodyPr>
          <a:lstStyle/>
          <a:p>
            <a:pPr algn="ctr" fontAlgn="base"/>
            <a:r>
              <a:rPr lang="en-US" sz="3200" b="1" dirty="0">
                <a:latin typeface="inherit"/>
              </a:rPr>
              <a:t>What do you think?</a:t>
            </a:r>
          </a:p>
          <a:p>
            <a:pPr algn="ctr" fontAlgn="base">
              <a:buFont typeface="Arial" panose="020B0604020202020204" pitchFamily="34" charset="0"/>
              <a:buChar char="•"/>
            </a:pPr>
            <a:r>
              <a:rPr lang="en-US" sz="3200" dirty="0">
                <a:latin typeface="inherit"/>
              </a:rPr>
              <a:t>When does a complex society become a civilization?</a:t>
            </a:r>
          </a:p>
          <a:p>
            <a:pPr algn="ctr" fontAlgn="base">
              <a:buFont typeface="Arial" panose="020B0604020202020204" pitchFamily="34" charset="0"/>
              <a:buChar char="•"/>
            </a:pPr>
            <a:r>
              <a:rPr lang="en-US" sz="3200" dirty="0">
                <a:latin typeface="inherit"/>
              </a:rPr>
              <a:t>What factors were most important to establishing and maintaining a civilization?</a:t>
            </a:r>
          </a:p>
          <a:p>
            <a:pPr algn="ctr" fontAlgn="base">
              <a:buFont typeface="Arial" panose="020B0604020202020204" pitchFamily="34" charset="0"/>
              <a:buChar char="•"/>
            </a:pPr>
            <a:r>
              <a:rPr lang="en-US" sz="3200" dirty="0">
                <a:latin typeface="inherit"/>
              </a:rPr>
              <a:t>Do you think that social hierarchies are necessary for civilization?</a:t>
            </a:r>
          </a:p>
          <a:p>
            <a:pPr algn="ctr" fontAlgn="base">
              <a:buFont typeface="Arial" panose="020B0604020202020204" pitchFamily="34" charset="0"/>
              <a:buChar char="•"/>
            </a:pPr>
            <a:r>
              <a:rPr lang="en-US" sz="3200" dirty="0">
                <a:latin typeface="inherit"/>
              </a:rPr>
              <a:t>Are state-level political structures necessary for civilization? Or, can independent cities with a shared culture be a civilization?</a:t>
            </a:r>
            <a:endParaRPr lang="en-US" sz="3200" b="0" i="0" dirty="0">
              <a:effectLst/>
              <a:latin typeface="inherit"/>
            </a:endParaRPr>
          </a:p>
        </p:txBody>
      </p:sp>
    </p:spTree>
    <p:extLst>
      <p:ext uri="{BB962C8B-B14F-4D97-AF65-F5344CB8AC3E}">
        <p14:creationId xmlns:p14="http://schemas.microsoft.com/office/powerpoint/2010/main" val="1930472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(2)</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709684"/>
            <a:ext cx="12192000" cy="6148316"/>
          </a:xfrm>
        </p:spPr>
        <p:txBody>
          <a:bodyPr>
            <a:normAutofit/>
          </a:bodyPr>
          <a:lstStyle/>
          <a:p>
            <a:pPr marL="0" indent="0" algn="ctr" fontAlgn="base">
              <a:buNone/>
            </a:pPr>
            <a:r>
              <a:rPr lang="en-US" sz="3200" b="1" dirty="0" smtClean="0"/>
              <a:t>Introduction</a:t>
            </a:r>
            <a:endParaRPr lang="en-US" sz="3200" b="1" dirty="0"/>
          </a:p>
          <a:p>
            <a:pPr fontAlgn="base"/>
            <a:r>
              <a:rPr lang="en-US" sz="3200" dirty="0" smtClean="0"/>
              <a:t>Governments </a:t>
            </a:r>
            <a:r>
              <a:rPr lang="en-US" sz="3200" dirty="0"/>
              <a:t>and states emerged as rulers gained control over larger areas and more resources, often using writing and religion to maintain social hierarchies and consolidate power over larger areas and populations.</a:t>
            </a:r>
          </a:p>
          <a:p>
            <a:pPr fontAlgn="base"/>
            <a:r>
              <a:rPr lang="en-US" sz="3200" dirty="0"/>
              <a:t>Writing allowed for the codification of laws, better methods of record-keeping, and the birth of literature, which fostered the spread of shared cultural practices among larger populations.</a:t>
            </a:r>
          </a:p>
        </p:txBody>
      </p:sp>
    </p:spTree>
    <p:extLst>
      <p:ext uri="{BB962C8B-B14F-4D97-AF65-F5344CB8AC3E}">
        <p14:creationId xmlns:p14="http://schemas.microsoft.com/office/powerpoint/2010/main" val="2813527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(3)</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709684"/>
            <a:ext cx="12192000" cy="6148316"/>
          </a:xfrm>
        </p:spPr>
        <p:txBody>
          <a:bodyPr>
            <a:normAutofit/>
          </a:bodyPr>
          <a:lstStyle/>
          <a:p>
            <a:pPr algn="ctr" fontAlgn="base"/>
            <a:endParaRPr lang="en-US" sz="3200" b="1" dirty="0" smtClean="0"/>
          </a:p>
          <a:p>
            <a:pPr marL="0" indent="0" algn="ctr" fontAlgn="base">
              <a:buNone/>
            </a:pPr>
            <a:r>
              <a:rPr lang="en-US" sz="3200" b="1" dirty="0" smtClean="0"/>
              <a:t>Degrees </a:t>
            </a:r>
            <a:r>
              <a:rPr lang="en-US" sz="3200" b="1" dirty="0"/>
              <a:t>of complexity</a:t>
            </a:r>
          </a:p>
          <a:p>
            <a:pPr algn="ctr" fontAlgn="base">
              <a:buFont typeface="Wingdings" panose="05000000000000000000" pitchFamily="2" charset="2"/>
              <a:buChar char="§"/>
            </a:pPr>
            <a:r>
              <a:rPr lang="en-US" sz="3200" dirty="0"/>
              <a:t>Today, almost every city has a supermarket with a wide variety of available foods. We take for granted the fact </a:t>
            </a:r>
            <a:endParaRPr lang="en-US" sz="3200" dirty="0" smtClean="0"/>
          </a:p>
          <a:p>
            <a:pPr marL="0" indent="0" algn="ctr" fontAlgn="base">
              <a:buNone/>
            </a:pPr>
            <a:r>
              <a:rPr lang="en-US" sz="3200" dirty="0" smtClean="0"/>
              <a:t>that </a:t>
            </a:r>
            <a:r>
              <a:rPr lang="en-US" sz="3200" dirty="0"/>
              <a:t>people have different types of jobs and </a:t>
            </a:r>
            <a:endParaRPr lang="en-US" sz="3200" dirty="0" smtClean="0"/>
          </a:p>
          <a:p>
            <a:pPr marL="0" indent="0" algn="ctr" fontAlgn="base">
              <a:buNone/>
            </a:pPr>
            <a:r>
              <a:rPr lang="en-US" sz="3200" dirty="0" smtClean="0"/>
              <a:t>that </a:t>
            </a:r>
            <a:r>
              <a:rPr lang="en-US" sz="3200" dirty="0"/>
              <a:t>governments exist. </a:t>
            </a:r>
            <a:endParaRPr lang="en-US" sz="3200" dirty="0" smtClean="0"/>
          </a:p>
          <a:p>
            <a:pPr algn="ctr" fontAlgn="base">
              <a:buFont typeface="Wingdings" panose="05000000000000000000" pitchFamily="2" charset="2"/>
              <a:buChar char="§"/>
            </a:pPr>
            <a:r>
              <a:rPr lang="en-US" sz="3200" dirty="0" smtClean="0"/>
              <a:t>But</a:t>
            </a:r>
            <a:r>
              <a:rPr lang="en-US" sz="3200" dirty="0"/>
              <a:t>, reliable food sources, specialized work, and governments did not exist for most of human history! </a:t>
            </a:r>
            <a:endParaRPr lang="en-US" sz="3200" dirty="0" smtClean="0"/>
          </a:p>
          <a:p>
            <a:pPr algn="ctr" fontAlgn="base">
              <a:buFont typeface="Wingdings" panose="05000000000000000000" pitchFamily="2" charset="2"/>
              <a:buChar char="§"/>
            </a:pPr>
            <a:r>
              <a:rPr lang="en-US" sz="3200" dirty="0" smtClean="0"/>
              <a:t>They </a:t>
            </a:r>
            <a:r>
              <a:rPr lang="en-US" sz="3200" dirty="0"/>
              <a:t>are the products of historical processes that began with the first civilizations several thousand years ago.</a:t>
            </a:r>
          </a:p>
        </p:txBody>
      </p:sp>
    </p:spTree>
    <p:extLst>
      <p:ext uri="{BB962C8B-B14F-4D97-AF65-F5344CB8AC3E}">
        <p14:creationId xmlns:p14="http://schemas.microsoft.com/office/powerpoint/2010/main" val="4098317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(4)</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709684"/>
            <a:ext cx="12192000" cy="6148316"/>
          </a:xfrm>
        </p:spPr>
        <p:txBody>
          <a:bodyPr>
            <a:normAutofit fontScale="92500" lnSpcReduction="10000"/>
          </a:bodyPr>
          <a:lstStyle/>
          <a:p>
            <a:pPr marL="0" indent="0" algn="ctr" fontAlgn="base">
              <a:buNone/>
            </a:pPr>
            <a:r>
              <a:rPr lang="en-US" sz="3200" b="1" dirty="0" smtClean="0"/>
              <a:t>Degrees </a:t>
            </a:r>
            <a:r>
              <a:rPr lang="en-US" sz="3200" b="1" dirty="0"/>
              <a:t>of complexity</a:t>
            </a:r>
          </a:p>
          <a:p>
            <a:pPr algn="ctr" fontAlgn="base">
              <a:buFont typeface="Wingdings" panose="05000000000000000000" pitchFamily="2" charset="2"/>
              <a:buChar char="§"/>
            </a:pPr>
            <a:r>
              <a:rPr lang="en-US" sz="3200" dirty="0"/>
              <a:t>A </a:t>
            </a:r>
            <a:r>
              <a:rPr lang="en-US" sz="3200" b="1" dirty="0"/>
              <a:t>civilization</a:t>
            </a:r>
            <a:r>
              <a:rPr lang="en-US" sz="3200" dirty="0"/>
              <a:t> is a complex society that creates agricultural surpluses, allowing for specialized labor, social hierarchy, and the establishment of cities. </a:t>
            </a:r>
            <a:endParaRPr lang="en-US" sz="3200" dirty="0" smtClean="0"/>
          </a:p>
          <a:p>
            <a:pPr algn="ctr" fontAlgn="base">
              <a:buFont typeface="Wingdings" panose="05000000000000000000" pitchFamily="2" charset="2"/>
              <a:buChar char="§"/>
            </a:pPr>
            <a:r>
              <a:rPr lang="en-US" sz="3200" dirty="0" smtClean="0"/>
              <a:t>Developments </a:t>
            </a:r>
            <a:r>
              <a:rPr lang="en-US" sz="3200" dirty="0"/>
              <a:t>such as writing, complex religious systems, monumental architecture, and centralized political power have been suggested as identifying markers of civilization, as well. When we see these changes occur, we should stop and ask, “Did people institute these practices because they were beneficial, or were they forced on them?” </a:t>
            </a:r>
            <a:endParaRPr lang="en-US" sz="3200" dirty="0" smtClean="0"/>
          </a:p>
          <a:p>
            <a:pPr algn="ctr" fontAlgn="base">
              <a:buFont typeface="Wingdings" panose="05000000000000000000" pitchFamily="2" charset="2"/>
              <a:buChar char="§"/>
            </a:pPr>
            <a:r>
              <a:rPr lang="en-US" sz="3200" dirty="0" smtClean="0"/>
              <a:t>Historians </a:t>
            </a:r>
            <a:r>
              <a:rPr lang="en-US" sz="3200" dirty="0"/>
              <a:t>debate this very question, trying to determine whether civilization was a bottom-up or top-down </a:t>
            </a:r>
            <a:r>
              <a:rPr lang="en-US" sz="3200" dirty="0" smtClean="0"/>
              <a:t>development. Most </a:t>
            </a:r>
            <a:r>
              <a:rPr lang="en-US" sz="3200" dirty="0"/>
              <a:t>likely, it was a bit of both</a:t>
            </a:r>
            <a:r>
              <a:rPr lang="en-US" sz="3200" dirty="0" smtClean="0"/>
              <a:t>.</a:t>
            </a:r>
            <a:endParaRPr lang="en-US" sz="3200" dirty="0"/>
          </a:p>
        </p:txBody>
      </p:sp>
    </p:spTree>
    <p:extLst>
      <p:ext uri="{BB962C8B-B14F-4D97-AF65-F5344CB8AC3E}">
        <p14:creationId xmlns:p14="http://schemas.microsoft.com/office/powerpoint/2010/main" val="1022652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(5)</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709684"/>
            <a:ext cx="12192000" cy="6148316"/>
          </a:xfrm>
        </p:spPr>
        <p:txBody>
          <a:bodyPr>
            <a:normAutofit fontScale="92500"/>
          </a:bodyPr>
          <a:lstStyle/>
          <a:p>
            <a:pPr marL="0" indent="0" algn="ctr" fontAlgn="base">
              <a:buNone/>
            </a:pPr>
            <a:r>
              <a:rPr lang="en-US" sz="3200" b="1" dirty="0" smtClean="0"/>
              <a:t>Degrees </a:t>
            </a:r>
            <a:r>
              <a:rPr lang="en-US" sz="3200" b="1" dirty="0"/>
              <a:t>of complexity</a:t>
            </a:r>
          </a:p>
          <a:p>
            <a:pPr algn="ctr" fontAlgn="base">
              <a:buFont typeface="Wingdings" panose="05000000000000000000" pitchFamily="2" charset="2"/>
              <a:buChar char="§"/>
            </a:pPr>
            <a:r>
              <a:rPr lang="en-US" sz="3200" dirty="0"/>
              <a:t>Some people think civilization is an advanced stage in the progression of human cultural evolution. But, when historians or anthropologists use the term civilization, they mean a society has many different, interconnected parts. </a:t>
            </a:r>
            <a:endParaRPr lang="en-US" sz="3200" dirty="0" smtClean="0"/>
          </a:p>
          <a:p>
            <a:pPr algn="ctr" fontAlgn="base">
              <a:buFont typeface="Wingdings" panose="05000000000000000000" pitchFamily="2" charset="2"/>
              <a:buChar char="§"/>
            </a:pPr>
            <a:r>
              <a:rPr lang="en-US" sz="3200" dirty="0" smtClean="0"/>
              <a:t>So</a:t>
            </a:r>
            <a:r>
              <a:rPr lang="en-US" sz="3200" dirty="0"/>
              <a:t>, rather than thinking about different forms of social organization as completely separate models, it’s helpful to think in terms of a spectrum of complexity. </a:t>
            </a:r>
            <a:endParaRPr lang="en-US" sz="3200" dirty="0" smtClean="0"/>
          </a:p>
          <a:p>
            <a:pPr algn="ctr" fontAlgn="base">
              <a:buFont typeface="Wingdings" panose="05000000000000000000" pitchFamily="2" charset="2"/>
              <a:buChar char="§"/>
            </a:pPr>
            <a:r>
              <a:rPr lang="en-US" sz="3200" dirty="0" smtClean="0"/>
              <a:t>On </a:t>
            </a:r>
            <a:r>
              <a:rPr lang="en-US" sz="3200" dirty="0"/>
              <a:t>one end, we have hunter-forager societies—which have little complexity—and on the other end, we have civilizations—which are highly complex. In between lie a wide variety of social structures of varying types and levels of complexity.</a:t>
            </a: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spTree>
    <p:extLst>
      <p:ext uri="{BB962C8B-B14F-4D97-AF65-F5344CB8AC3E}">
        <p14:creationId xmlns:p14="http://schemas.microsoft.com/office/powerpoint/2010/main" val="2864288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(6)</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685800"/>
            <a:ext cx="12192000" cy="6172200"/>
          </a:xfrm>
        </p:spPr>
        <p:txBody>
          <a:bodyPr>
            <a:normAutofit/>
          </a:bodyPr>
          <a:lstStyle/>
          <a:p>
            <a:pPr marL="0" indent="0" algn="ctr" fontAlgn="base">
              <a:buNone/>
            </a:pPr>
            <a:r>
              <a:rPr lang="en-US" sz="4400" b="1" dirty="0" smtClean="0"/>
              <a:t>Degrees </a:t>
            </a:r>
            <a:r>
              <a:rPr lang="en-US" sz="4400" b="1" dirty="0"/>
              <a:t>of complexity</a:t>
            </a:r>
          </a:p>
          <a:p>
            <a:pPr algn="ctr" fontAlgn="base">
              <a:buFont typeface="Wingdings" panose="05000000000000000000" pitchFamily="2" charset="2"/>
              <a:buChar char="§"/>
            </a:pPr>
            <a:r>
              <a:rPr lang="en-US" sz="3200" dirty="0" smtClean="0"/>
              <a:t>On </a:t>
            </a:r>
            <a:r>
              <a:rPr lang="en-US" sz="3200" dirty="0"/>
              <a:t>one end, we have hunter-forager societies—which have little complexity—and on the other end, we have civilizations—which are highly complex. In between lie a wide variety of social structures of varying types and levels of complexity.</a:t>
            </a: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pic>
        <p:nvPicPr>
          <p:cNvPr id="6" name="Picture 2" descr="Spectrum of social organization: This flow chart shows the least complex form of organized society (hunter-forager) moving to the pastoral/horticultural and finally to civilization as the most compl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184" y="3947160"/>
            <a:ext cx="8040447" cy="2194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858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(7)</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685800"/>
            <a:ext cx="12192000" cy="6172200"/>
          </a:xfrm>
        </p:spPr>
        <p:txBody>
          <a:bodyPr>
            <a:normAutofit fontScale="70000" lnSpcReduction="20000"/>
          </a:bodyPr>
          <a:lstStyle/>
          <a:p>
            <a:pPr algn="ctr" fontAlgn="base"/>
            <a:r>
              <a:rPr lang="en-US" sz="4600" b="1" dirty="0"/>
              <a:t>First civilizations</a:t>
            </a:r>
          </a:p>
          <a:p>
            <a:pPr marL="0" indent="0" algn="ctr" fontAlgn="base">
              <a:buNone/>
            </a:pPr>
            <a:r>
              <a:rPr lang="en-US" sz="4400" dirty="0"/>
              <a:t>The first civilizations appeared in major river valleys, where floodplains contained rich soil and the rivers provided irrigation for crops and a means of transportation. </a:t>
            </a:r>
            <a:endParaRPr lang="en-US" sz="4400" dirty="0" smtClean="0"/>
          </a:p>
          <a:p>
            <a:pPr algn="ctr" fontAlgn="base"/>
            <a:r>
              <a:rPr lang="en-US" sz="4400" b="1" dirty="0" smtClean="0"/>
              <a:t>Foundational </a:t>
            </a:r>
            <a:r>
              <a:rPr lang="en-US" sz="4400" b="1" dirty="0"/>
              <a:t>civilizations</a:t>
            </a:r>
            <a:r>
              <a:rPr lang="en-US" sz="4400" dirty="0"/>
              <a:t> developed urbanization and complexity without outside influence and without building on a pre-existing civilization, though they did not all develop simultaneously. Many later civilizations either borrowed elements of, built on, or incorporated—through conquest—other civilizations. Because foundational civilizations arose independently, they are particularly useful to historians and archaeologists who want to understand how civilization first developed.</a:t>
            </a: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spTree>
    <p:extLst>
      <p:ext uri="{BB962C8B-B14F-4D97-AF65-F5344CB8AC3E}">
        <p14:creationId xmlns:p14="http://schemas.microsoft.com/office/powerpoint/2010/main" val="856578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05218"/>
          </a:xfrm>
        </p:spPr>
        <p:txBody>
          <a:bodyPr>
            <a:normAutofit/>
          </a:bodyPr>
          <a:lstStyle/>
          <a:p>
            <a:pPr algn="ctr"/>
            <a:r>
              <a:rPr lang="en-US" dirty="0" smtClean="0">
                <a:latin typeface="Times New Roman" panose="02020603050405020304" pitchFamily="18" charset="0"/>
                <a:cs typeface="Times New Roman" panose="02020603050405020304" pitchFamily="18" charset="0"/>
              </a:rPr>
              <a:t>Civilization History (8)</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685800"/>
            <a:ext cx="12192000" cy="6172200"/>
          </a:xfrm>
        </p:spPr>
        <p:txBody>
          <a:bodyPr>
            <a:normAutofit fontScale="85000" lnSpcReduction="20000"/>
          </a:bodyPr>
          <a:lstStyle/>
          <a:p>
            <a:pPr marL="0" indent="0" algn="ctr" fontAlgn="base">
              <a:buNone/>
            </a:pPr>
            <a:r>
              <a:rPr lang="en-US" sz="5200" b="1" dirty="0" smtClean="0"/>
              <a:t>Foundational civiliza</a:t>
            </a:r>
            <a:r>
              <a:rPr lang="en-US" sz="6400" b="1" dirty="0" smtClean="0"/>
              <a:t>tions:</a:t>
            </a:r>
          </a:p>
          <a:p>
            <a:pPr algn="ctr" fontAlgn="base">
              <a:buFont typeface="Wingdings" panose="05000000000000000000" pitchFamily="2" charset="2"/>
              <a:buChar char="§"/>
            </a:pPr>
            <a:r>
              <a:rPr lang="en-US" sz="4400" dirty="0" smtClean="0"/>
              <a:t>Developed urbanization </a:t>
            </a:r>
            <a:r>
              <a:rPr lang="en-US" sz="4400" dirty="0"/>
              <a:t>and complexity without outside influence and without building on a pre-existing civilization, though they did not all develop simultaneously. </a:t>
            </a:r>
            <a:endParaRPr lang="en-US" sz="4400" dirty="0" smtClean="0"/>
          </a:p>
          <a:p>
            <a:pPr algn="ctr" fontAlgn="base">
              <a:buFont typeface="Wingdings" panose="05000000000000000000" pitchFamily="2" charset="2"/>
              <a:buChar char="§"/>
            </a:pPr>
            <a:r>
              <a:rPr lang="en-US" sz="4400" dirty="0" smtClean="0"/>
              <a:t>Many </a:t>
            </a:r>
            <a:r>
              <a:rPr lang="en-US" sz="4400" dirty="0"/>
              <a:t>later civilizations either borrowed elements of, built on, or incorporated—through conquest—other civilizations. </a:t>
            </a:r>
            <a:endParaRPr lang="en-US" sz="4400" dirty="0" smtClean="0"/>
          </a:p>
          <a:p>
            <a:pPr algn="ctr" fontAlgn="base">
              <a:buFont typeface="Wingdings" panose="05000000000000000000" pitchFamily="2" charset="2"/>
              <a:buChar char="§"/>
            </a:pPr>
            <a:r>
              <a:rPr lang="en-US" sz="4400" dirty="0" smtClean="0"/>
              <a:t>Because </a:t>
            </a:r>
            <a:r>
              <a:rPr lang="en-US" sz="4400" dirty="0"/>
              <a:t>foundational civilizations arose independently, they are particularly useful to historians and archaeologists who want to understand how civilization first developed.</a:t>
            </a:r>
          </a:p>
        </p:txBody>
      </p:sp>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856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smtClean="0">
                <a:ln>
                  <a:noFill/>
                </a:ln>
                <a:solidFill>
                  <a:srgbClr val="21242C"/>
                </a:solidFill>
                <a:effectLst/>
                <a:latin typeface="inherit"/>
              </a:rPr>
              <a:t>Some people think civilization is an advanced stage in the progression of human cultural evolution. But, when historians or anthropologists use the term civilization, they mean a society has many different, interconnected parts. So, rather than thinking about different forms of social organization as completely separate models, it’s helpful to think in terms of a spectrum of complexity. On one end, we have hunter-forager societies—which have little complexity—and on the other end, we have civilizations—which are highly complex. In between lie a wide variety of social structures of varying types and levels of complexity.</a:t>
            </a:r>
            <a:endParaRPr kumimoji="0" lang="en-U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1242C"/>
                </a:solidFill>
                <a:effectLst/>
                <a:latin typeface="inherit"/>
              </a:rPr>
              <a:t>  </a:t>
            </a:r>
            <a:endParaRPr kumimoji="0" lang="en-US" sz="5800" b="0" i="0" u="none" strike="noStrike" cap="none" normalizeH="0" baseline="0" smtClean="0">
              <a:ln>
                <a:noFill/>
              </a:ln>
              <a:solidFill>
                <a:srgbClr val="21242C"/>
              </a:solidFill>
              <a:effectLst/>
              <a:latin typeface="inherit"/>
            </a:endParaRPr>
          </a:p>
        </p:txBody>
      </p:sp>
    </p:spTree>
    <p:extLst>
      <p:ext uri="{BB962C8B-B14F-4D97-AF65-F5344CB8AC3E}">
        <p14:creationId xmlns:p14="http://schemas.microsoft.com/office/powerpoint/2010/main" val="24599424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372</TotalTime>
  <Words>2868</Words>
  <Application>Microsoft Office PowerPoint</Application>
  <PresentationFormat>Widescreen</PresentationFormat>
  <Paragraphs>131</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Black</vt:lpstr>
      <vt:lpstr>Arial Narrow</vt:lpstr>
      <vt:lpstr>Century Gothic</vt:lpstr>
      <vt:lpstr>inherit</vt:lpstr>
      <vt:lpstr>Times New Roman</vt:lpstr>
      <vt:lpstr>Wingdings</vt:lpstr>
      <vt:lpstr>Wingdings 3</vt:lpstr>
      <vt:lpstr>Ion</vt:lpstr>
      <vt:lpstr>TIU Tishk International University FASE IRD Department Civilization History  Code: IRD 116</vt:lpstr>
      <vt:lpstr>Civilization History (1)</vt:lpstr>
      <vt:lpstr>Civilization History (2)</vt:lpstr>
      <vt:lpstr>Civilization History (3)</vt:lpstr>
      <vt:lpstr>Civilization History (4)</vt:lpstr>
      <vt:lpstr>Civilization History (5)</vt:lpstr>
      <vt:lpstr>Civilization History (6)</vt:lpstr>
      <vt:lpstr>Civilization History (7)</vt:lpstr>
      <vt:lpstr>Civilization History (8)</vt:lpstr>
      <vt:lpstr>Civilization History (9:1)</vt:lpstr>
      <vt:lpstr>Civilization History (9:2)</vt:lpstr>
      <vt:lpstr>Civilization History (10)</vt:lpstr>
      <vt:lpstr>Civilization History (11)</vt:lpstr>
      <vt:lpstr>Civilization History (12)</vt:lpstr>
      <vt:lpstr>Civilization History (13)</vt:lpstr>
      <vt:lpstr>Civilization History (14)</vt:lpstr>
      <vt:lpstr>Civilization History (14)</vt:lpstr>
      <vt:lpstr>Civilization History (15)</vt:lpstr>
      <vt:lpstr>Civilization History (16)</vt:lpstr>
      <vt:lpstr>Civilization History (17)</vt:lpstr>
      <vt:lpstr>Civilization History (18)</vt:lpstr>
      <vt:lpstr>Civilization History (19)</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Tishk International University International  Political Economy Code: IRD 306</dc:title>
  <dc:creator>DR.Ahmed Saker 2O14</dc:creator>
  <cp:lastModifiedBy>DR.Ahmed Saker 2O14</cp:lastModifiedBy>
  <cp:revision>69</cp:revision>
  <dcterms:created xsi:type="dcterms:W3CDTF">2019-02-12T15:13:23Z</dcterms:created>
  <dcterms:modified xsi:type="dcterms:W3CDTF">2019-04-19T13:43:33Z</dcterms:modified>
</cp:coreProperties>
</file>