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</p:sldMasterIdLst>
  <p:notesMasterIdLst>
    <p:notesMasterId r:id="rId18"/>
  </p:notesMasterIdLst>
  <p:sldIdLst>
    <p:sldId id="267" r:id="rId3"/>
    <p:sldId id="348" r:id="rId4"/>
    <p:sldId id="324" r:id="rId5"/>
    <p:sldId id="260" r:id="rId6"/>
    <p:sldId id="258" r:id="rId7"/>
    <p:sldId id="280" r:id="rId8"/>
    <p:sldId id="281" r:id="rId9"/>
    <p:sldId id="259" r:id="rId10"/>
    <p:sldId id="262" r:id="rId11"/>
    <p:sldId id="264" r:id="rId12"/>
    <p:sldId id="263" r:id="rId13"/>
    <p:sldId id="268" r:id="rId14"/>
    <p:sldId id="269" r:id="rId15"/>
    <p:sldId id="266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429AF-885E-46DA-B196-52CABA221647}" type="doc">
      <dgm:prSet loTypeId="urn:microsoft.com/office/officeart/2005/8/layout/pyramid2" loCatId="pyramid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A04B9-82D9-4F72-B494-A451DC0AE59F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10000"/>
                </a:schemeClr>
              </a:solidFill>
            </a:rPr>
            <a:t>Psychology</a:t>
          </a:r>
          <a:endParaRPr lang="en-US" dirty="0">
            <a:solidFill>
              <a:schemeClr val="accent4">
                <a:lumMod val="10000"/>
              </a:schemeClr>
            </a:solidFill>
          </a:endParaRPr>
        </a:p>
      </dgm:t>
    </dgm:pt>
    <dgm:pt modelId="{343C5EB0-75D0-4674-B092-308DC979D3AC}" type="parTrans" cxnId="{69437AF1-691C-434E-AEF7-E2ECA37D11BE}">
      <dgm:prSet/>
      <dgm:spPr/>
      <dgm:t>
        <a:bodyPr/>
        <a:lstStyle/>
        <a:p>
          <a:endParaRPr lang="en-US"/>
        </a:p>
      </dgm:t>
    </dgm:pt>
    <dgm:pt modelId="{1279BE5D-61D2-4740-AE32-E922D3CC0294}" type="sibTrans" cxnId="{69437AF1-691C-434E-AEF7-E2ECA37D11BE}">
      <dgm:prSet/>
      <dgm:spPr/>
      <dgm:t>
        <a:bodyPr/>
        <a:lstStyle/>
        <a:p>
          <a:endParaRPr lang="en-US"/>
        </a:p>
      </dgm:t>
    </dgm:pt>
    <dgm:pt modelId="{6F314376-4250-4AB8-8507-752650C27511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10000"/>
                </a:schemeClr>
              </a:solidFill>
            </a:rPr>
            <a:t>Sociology</a:t>
          </a:r>
          <a:endParaRPr lang="en-US" dirty="0">
            <a:solidFill>
              <a:schemeClr val="accent4">
                <a:lumMod val="10000"/>
              </a:schemeClr>
            </a:solidFill>
          </a:endParaRPr>
        </a:p>
      </dgm:t>
    </dgm:pt>
    <dgm:pt modelId="{A3D4A267-15F1-4C76-9D3F-BCE72D9397B5}" type="parTrans" cxnId="{8C4AD14F-BCCF-49F5-B00E-2CF1C9973A49}">
      <dgm:prSet/>
      <dgm:spPr/>
      <dgm:t>
        <a:bodyPr/>
        <a:lstStyle/>
        <a:p>
          <a:endParaRPr lang="en-US"/>
        </a:p>
      </dgm:t>
    </dgm:pt>
    <dgm:pt modelId="{B877A2FC-5ED6-4663-9CC7-FEC7B7EDF682}" type="sibTrans" cxnId="{8C4AD14F-BCCF-49F5-B00E-2CF1C9973A49}">
      <dgm:prSet/>
      <dgm:spPr/>
      <dgm:t>
        <a:bodyPr/>
        <a:lstStyle/>
        <a:p>
          <a:endParaRPr lang="en-US"/>
        </a:p>
      </dgm:t>
    </dgm:pt>
    <dgm:pt modelId="{D9D0A833-2175-4549-88D0-32BBDA80E83F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10000"/>
                </a:schemeClr>
              </a:solidFill>
            </a:rPr>
            <a:t>Anthropology</a:t>
          </a:r>
          <a:endParaRPr lang="en-US" dirty="0">
            <a:solidFill>
              <a:schemeClr val="accent4">
                <a:lumMod val="10000"/>
              </a:schemeClr>
            </a:solidFill>
          </a:endParaRPr>
        </a:p>
      </dgm:t>
    </dgm:pt>
    <dgm:pt modelId="{8DFEE2AD-015F-446A-8E40-9E35AA880A18}" type="parTrans" cxnId="{78E29A70-E22D-4AB7-9244-C7E1826D7192}">
      <dgm:prSet/>
      <dgm:spPr/>
      <dgm:t>
        <a:bodyPr/>
        <a:lstStyle/>
        <a:p>
          <a:endParaRPr lang="en-US"/>
        </a:p>
      </dgm:t>
    </dgm:pt>
    <dgm:pt modelId="{629DBCFC-7599-4159-8188-CDEB2697A9BE}" type="sibTrans" cxnId="{78E29A70-E22D-4AB7-9244-C7E1826D7192}">
      <dgm:prSet/>
      <dgm:spPr/>
      <dgm:t>
        <a:bodyPr/>
        <a:lstStyle/>
        <a:p>
          <a:endParaRPr lang="en-US"/>
        </a:p>
      </dgm:t>
    </dgm:pt>
    <dgm:pt modelId="{7DEA61EB-6D19-4D2F-ADBB-59BB9124C289}" type="pres">
      <dgm:prSet presAssocID="{ABE429AF-885E-46DA-B196-52CABA22164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66DD18E-47D1-44D3-8D4A-A2CDA230782E}" type="pres">
      <dgm:prSet presAssocID="{ABE429AF-885E-46DA-B196-52CABA221647}" presName="pyramid" presStyleLbl="node1" presStyleIdx="0" presStyleCnt="1" custScaleX="70876" custScaleY="88350" custLinFactNeighborX="2644" custLinFactNeighborY="-971"/>
      <dgm:spPr>
        <a:gradFill rotWithShape="0">
          <a:gsLst>
            <a:gs pos="0">
              <a:srgbClr val="FFFF00"/>
            </a:gs>
            <a:gs pos="100000">
              <a:srgbClr val="C00000"/>
            </a:gs>
          </a:gsLst>
          <a:lin ang="5400000" scaled="1"/>
        </a:gradFill>
        <a:ln>
          <a:solidFill>
            <a:schemeClr val="accent4">
              <a:lumMod val="10000"/>
            </a:schemeClr>
          </a:solidFill>
        </a:ln>
      </dgm:spPr>
    </dgm:pt>
    <dgm:pt modelId="{8B52E20C-E8B4-4206-A746-05A453C2E27D}" type="pres">
      <dgm:prSet presAssocID="{ABE429AF-885E-46DA-B196-52CABA221647}" presName="theList" presStyleCnt="0"/>
      <dgm:spPr/>
    </dgm:pt>
    <dgm:pt modelId="{6C11411C-F389-4BA8-8906-AA7BB10204E5}" type="pres">
      <dgm:prSet presAssocID="{20CA04B9-82D9-4F72-B494-A451DC0AE59F}" presName="aNode" presStyleLbl="fgAcc1" presStyleIdx="0" presStyleCnt="3" custLinFactNeighborX="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A8EE4-C417-445F-AC4C-C4434D0D5695}" type="pres">
      <dgm:prSet presAssocID="{20CA04B9-82D9-4F72-B494-A451DC0AE59F}" presName="aSpace" presStyleCnt="0"/>
      <dgm:spPr/>
    </dgm:pt>
    <dgm:pt modelId="{0CBE8BEC-11A2-42B5-81C5-CA6F4D17E23F}" type="pres">
      <dgm:prSet presAssocID="{6F314376-4250-4AB8-8507-752650C27511}" presName="aNode" presStyleLbl="fgAcc1" presStyleIdx="1" presStyleCnt="3" custLinFactNeighborX="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BBB43-4614-4089-A458-A694E0628B91}" type="pres">
      <dgm:prSet presAssocID="{6F314376-4250-4AB8-8507-752650C27511}" presName="aSpace" presStyleCnt="0"/>
      <dgm:spPr/>
    </dgm:pt>
    <dgm:pt modelId="{7475B95B-DB2B-4AD3-8733-70B373705118}" type="pres">
      <dgm:prSet presAssocID="{D9D0A833-2175-4549-88D0-32BBDA80E83F}" presName="aNode" presStyleLbl="fgAcc1" presStyleIdx="2" presStyleCnt="3" custLinFactNeighborX="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42F36-7E63-4A26-A5CD-D696B569C867}" type="pres">
      <dgm:prSet presAssocID="{D9D0A833-2175-4549-88D0-32BBDA80E83F}" presName="aSpace" presStyleCnt="0"/>
      <dgm:spPr/>
    </dgm:pt>
  </dgm:ptLst>
  <dgm:cxnLst>
    <dgm:cxn modelId="{0736BDD1-D1FE-4523-9B10-B90DDEE59AB9}" type="presOf" srcId="{ABE429AF-885E-46DA-B196-52CABA221647}" destId="{7DEA61EB-6D19-4D2F-ADBB-59BB9124C289}" srcOrd="0" destOrd="0" presId="urn:microsoft.com/office/officeart/2005/8/layout/pyramid2"/>
    <dgm:cxn modelId="{8C4AD14F-BCCF-49F5-B00E-2CF1C9973A49}" srcId="{ABE429AF-885E-46DA-B196-52CABA221647}" destId="{6F314376-4250-4AB8-8507-752650C27511}" srcOrd="1" destOrd="0" parTransId="{A3D4A267-15F1-4C76-9D3F-BCE72D9397B5}" sibTransId="{B877A2FC-5ED6-4663-9CC7-FEC7B7EDF682}"/>
    <dgm:cxn modelId="{4AC6EEA1-D884-434B-A89B-3138CCC6D13D}" type="presOf" srcId="{6F314376-4250-4AB8-8507-752650C27511}" destId="{0CBE8BEC-11A2-42B5-81C5-CA6F4D17E23F}" srcOrd="0" destOrd="0" presId="urn:microsoft.com/office/officeart/2005/8/layout/pyramid2"/>
    <dgm:cxn modelId="{30821671-B80E-48FB-ABFE-2BC328ED0305}" type="presOf" srcId="{D9D0A833-2175-4549-88D0-32BBDA80E83F}" destId="{7475B95B-DB2B-4AD3-8733-70B373705118}" srcOrd="0" destOrd="0" presId="urn:microsoft.com/office/officeart/2005/8/layout/pyramid2"/>
    <dgm:cxn modelId="{69437AF1-691C-434E-AEF7-E2ECA37D11BE}" srcId="{ABE429AF-885E-46DA-B196-52CABA221647}" destId="{20CA04B9-82D9-4F72-B494-A451DC0AE59F}" srcOrd="0" destOrd="0" parTransId="{343C5EB0-75D0-4674-B092-308DC979D3AC}" sibTransId="{1279BE5D-61D2-4740-AE32-E922D3CC0294}"/>
    <dgm:cxn modelId="{BF881A05-D15B-4416-BAEB-D4E3D2C19138}" type="presOf" srcId="{20CA04B9-82D9-4F72-B494-A451DC0AE59F}" destId="{6C11411C-F389-4BA8-8906-AA7BB10204E5}" srcOrd="0" destOrd="0" presId="urn:microsoft.com/office/officeart/2005/8/layout/pyramid2"/>
    <dgm:cxn modelId="{78E29A70-E22D-4AB7-9244-C7E1826D7192}" srcId="{ABE429AF-885E-46DA-B196-52CABA221647}" destId="{D9D0A833-2175-4549-88D0-32BBDA80E83F}" srcOrd="2" destOrd="0" parTransId="{8DFEE2AD-015F-446A-8E40-9E35AA880A18}" sibTransId="{629DBCFC-7599-4159-8188-CDEB2697A9BE}"/>
    <dgm:cxn modelId="{D456F4CA-7921-4B62-A41A-C12F84B7B811}" type="presParOf" srcId="{7DEA61EB-6D19-4D2F-ADBB-59BB9124C289}" destId="{F66DD18E-47D1-44D3-8D4A-A2CDA230782E}" srcOrd="0" destOrd="0" presId="urn:microsoft.com/office/officeart/2005/8/layout/pyramid2"/>
    <dgm:cxn modelId="{79FF5E7B-383F-4109-9213-D0619A26412A}" type="presParOf" srcId="{7DEA61EB-6D19-4D2F-ADBB-59BB9124C289}" destId="{8B52E20C-E8B4-4206-A746-05A453C2E27D}" srcOrd="1" destOrd="0" presId="urn:microsoft.com/office/officeart/2005/8/layout/pyramid2"/>
    <dgm:cxn modelId="{0607B196-A569-41D6-A670-CA1687CC9F31}" type="presParOf" srcId="{8B52E20C-E8B4-4206-A746-05A453C2E27D}" destId="{6C11411C-F389-4BA8-8906-AA7BB10204E5}" srcOrd="0" destOrd="0" presId="urn:microsoft.com/office/officeart/2005/8/layout/pyramid2"/>
    <dgm:cxn modelId="{51C763D8-6481-449E-980A-BE28890CBB82}" type="presParOf" srcId="{8B52E20C-E8B4-4206-A746-05A453C2E27D}" destId="{ECFA8EE4-C417-445F-AC4C-C4434D0D5695}" srcOrd="1" destOrd="0" presId="urn:microsoft.com/office/officeart/2005/8/layout/pyramid2"/>
    <dgm:cxn modelId="{DDB9EF41-374A-43B0-A9C0-F8FA258011A7}" type="presParOf" srcId="{8B52E20C-E8B4-4206-A746-05A453C2E27D}" destId="{0CBE8BEC-11A2-42B5-81C5-CA6F4D17E23F}" srcOrd="2" destOrd="0" presId="urn:microsoft.com/office/officeart/2005/8/layout/pyramid2"/>
    <dgm:cxn modelId="{58B9A1F0-C277-43D0-8F18-54663EFD5761}" type="presParOf" srcId="{8B52E20C-E8B4-4206-A746-05A453C2E27D}" destId="{120BBB43-4614-4089-A458-A694E0628B91}" srcOrd="3" destOrd="0" presId="urn:microsoft.com/office/officeart/2005/8/layout/pyramid2"/>
    <dgm:cxn modelId="{D8B64D39-6C7A-4A17-A2EC-44E825E33AD8}" type="presParOf" srcId="{8B52E20C-E8B4-4206-A746-05A453C2E27D}" destId="{7475B95B-DB2B-4AD3-8733-70B373705118}" srcOrd="4" destOrd="0" presId="urn:microsoft.com/office/officeart/2005/8/layout/pyramid2"/>
    <dgm:cxn modelId="{6CF7BC0D-3F1B-4639-8FA4-03DCD82FA5E7}" type="presParOf" srcId="{8B52E20C-E8B4-4206-A746-05A453C2E27D}" destId="{FCC42F36-7E63-4A26-A5CD-D696B569C86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DD18E-47D1-44D3-8D4A-A2CDA230782E}">
      <dsp:nvSpPr>
        <dsp:cNvPr id="0" name=""/>
        <dsp:cNvSpPr/>
      </dsp:nvSpPr>
      <dsp:spPr>
        <a:xfrm>
          <a:off x="1092085" y="253980"/>
          <a:ext cx="3708515" cy="4622825"/>
        </a:xfrm>
        <a:prstGeom prst="triangle">
          <a:avLst/>
        </a:prstGeom>
        <a:gradFill rotWithShape="0">
          <a:gsLst>
            <a:gs pos="0">
              <a:srgbClr val="FFFF00"/>
            </a:gs>
            <a:gs pos="100000">
              <a:srgbClr val="C00000"/>
            </a:gs>
          </a:gsLst>
          <a:lin ang="5400000" scaled="1"/>
        </a:gradFill>
        <a:ln>
          <a:solidFill>
            <a:schemeClr val="accent4">
              <a:lumMod val="1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11411C-F389-4BA8-8906-AA7BB10204E5}">
      <dsp:nvSpPr>
        <dsp:cNvPr id="0" name=""/>
        <dsp:cNvSpPr/>
      </dsp:nvSpPr>
      <dsp:spPr>
        <a:xfrm>
          <a:off x="3075934" y="526050"/>
          <a:ext cx="3401060" cy="1238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accent4">
                  <a:lumMod val="10000"/>
                </a:schemeClr>
              </a:solidFill>
            </a:rPr>
            <a:t>Psychology</a:t>
          </a:r>
          <a:endParaRPr lang="en-US" sz="39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136398" y="586514"/>
        <a:ext cx="3280132" cy="1117679"/>
      </dsp:txXfrm>
    </dsp:sp>
    <dsp:sp modelId="{0CBE8BEC-11A2-42B5-81C5-CA6F4D17E23F}">
      <dsp:nvSpPr>
        <dsp:cNvPr id="0" name=""/>
        <dsp:cNvSpPr/>
      </dsp:nvSpPr>
      <dsp:spPr>
        <a:xfrm>
          <a:off x="3075934" y="1919483"/>
          <a:ext cx="3401060" cy="1238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accent4">
                  <a:lumMod val="10000"/>
                </a:schemeClr>
              </a:solidFill>
            </a:rPr>
            <a:t>Sociology</a:t>
          </a:r>
          <a:endParaRPr lang="en-US" sz="39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136398" y="1979947"/>
        <a:ext cx="3280132" cy="1117679"/>
      </dsp:txXfrm>
    </dsp:sp>
    <dsp:sp modelId="{7475B95B-DB2B-4AD3-8733-70B373705118}">
      <dsp:nvSpPr>
        <dsp:cNvPr id="0" name=""/>
        <dsp:cNvSpPr/>
      </dsp:nvSpPr>
      <dsp:spPr>
        <a:xfrm>
          <a:off x="3075934" y="3312916"/>
          <a:ext cx="3401060" cy="12386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accent4">
                  <a:lumMod val="10000"/>
                </a:schemeClr>
              </a:solidFill>
            </a:rPr>
            <a:t>Anthropology</a:t>
          </a:r>
          <a:endParaRPr lang="en-US" sz="39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3136398" y="3373380"/>
        <a:ext cx="3280132" cy="111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A275F-6783-4997-9AAD-BD8B763B06AA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89826-EF67-4BF8-AE7A-9FC199689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8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5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78988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7216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367740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92914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97892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77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236888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2664645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45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705198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0599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7369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19200"/>
            <a:ext cx="5080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219200"/>
            <a:ext cx="50800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724685234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3AE6-36D9-451B-AA15-8DCA63F1DB58}" type="datetime1">
              <a:rPr lang="en-US"/>
              <a:pPr>
                <a:defRPr/>
              </a:pPr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705A49-D4A4-4178-BFBC-4B064404127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25406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B75CF8-2473-4CED-B3EC-76EE7B1A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41948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EC059-8AA8-40FB-B7BE-8C745E7A5815}" type="datetime1">
              <a:rPr lang="en-US"/>
              <a:pPr>
                <a:defRPr/>
              </a:pPr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3B7BA-86AA-4BD8-9A74-67C0C3C58BD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25406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A7AB13-3ADC-4B01-B7FE-CDF2F6494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434748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6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2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F82C-3118-4FDD-A8D5-1F4D9BC83092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EFCF-924F-4361-8559-97ABDE22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6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914400" y="381000"/>
            <a:ext cx="10363200" cy="685800"/>
          </a:xfrm>
          <a:prstGeom prst="rect">
            <a:avLst/>
          </a:prstGeom>
          <a:solidFill>
            <a:srgbClr val="CC6600"/>
          </a:solidFill>
          <a:ln w="3175">
            <a:solidFill>
              <a:srgbClr val="5F5F5F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6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 advAuto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–"/>
        <a:defRPr sz="2200">
          <a:solidFill>
            <a:srgbClr val="993300"/>
          </a:solidFill>
          <a:latin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motion" TargetMode="External"/><Relationship Id="rId2" Type="http://schemas.openxmlformats.org/officeDocument/2006/relationships/hyperlink" Target="http://en.wikipedia.org/wiki/Attitude_(psychology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Rapport" TargetMode="External"/><Relationship Id="rId4" Type="http://schemas.openxmlformats.org/officeDocument/2006/relationships/hyperlink" Target="http://en.wikipedia.org/wiki/Ethic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527" y="1011526"/>
            <a:ext cx="9144000" cy="2770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Chapter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B0F0"/>
                </a:solidFill>
              </a:rPr>
              <a:t>Organizational </a:t>
            </a:r>
            <a:r>
              <a:rPr lang="en-US" dirty="0">
                <a:solidFill>
                  <a:srgbClr val="00B0F0"/>
                </a:solidFill>
              </a:rPr>
              <a:t>Behavior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2983" y="4197927"/>
            <a:ext cx="9144000" cy="1974273"/>
          </a:xfrm>
        </p:spPr>
        <p:txBody>
          <a:bodyPr>
            <a:no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Dr.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Mohsin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Uddin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Department of Accounting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Faculty of Economics and Administrative Sciences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Ishik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University, Erbil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2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 systematic study that investigates the impact that individuals, groups and structure have on behavior within organizations, for the purpose of applying such knowledge towards improving an organization effectiveness(Stephen P. Robbins,2008). 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dirty="0"/>
              <a:t>Organizational </a:t>
            </a:r>
            <a:r>
              <a:rPr lang="en-US" dirty="0" err="1"/>
              <a:t>Behaviour</a:t>
            </a:r>
            <a:r>
              <a:rPr lang="en-US" dirty="0"/>
              <a:t> can be defined as the </a:t>
            </a:r>
            <a:r>
              <a:rPr lang="en-US" dirty="0" smtClean="0"/>
              <a:t>understanding,</a:t>
            </a:r>
            <a:endParaRPr lang="en-US" dirty="0"/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/>
              <a:t>prediction and control of human behavior in organization (Fred Luthans,2002).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6976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Characteristics of Organizational </a:t>
            </a:r>
            <a:r>
              <a:rPr lang="en-US" dirty="0" err="1" smtClean="0">
                <a:solidFill>
                  <a:srgbClr val="00B0F0"/>
                </a:solidFill>
              </a:rPr>
              <a:t>Behaviour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5625"/>
            <a:ext cx="6525491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People </a:t>
            </a:r>
          </a:p>
          <a:p>
            <a:r>
              <a:rPr 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Structure </a:t>
            </a:r>
          </a:p>
          <a:p>
            <a:r>
              <a:rPr 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Technology</a:t>
            </a:r>
          </a:p>
          <a:p>
            <a:r>
              <a:rPr 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Social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Nature of OB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 is subject to change from time to time, place to place, situation to situation, environment to environment. </a:t>
            </a:r>
          </a:p>
          <a:p>
            <a:r>
              <a:rPr lang="en-US" dirty="0" smtClean="0"/>
              <a:t>It is nether psychology, sociology nor anthropology but it is a combination of all.</a:t>
            </a:r>
          </a:p>
          <a:p>
            <a:r>
              <a:rPr lang="en-US" dirty="0" smtClean="0"/>
              <a:t>It is governed by social laws, ethical values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98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4" y="365125"/>
            <a:ext cx="10515600" cy="1325563"/>
          </a:xfrm>
        </p:spPr>
        <p:txBody>
          <a:bodyPr/>
          <a:lstStyle/>
          <a:p>
            <a:r>
              <a:rPr lang="en-US" dirty="0" smtClean="0"/>
              <a:t>Scope and Important of </a:t>
            </a:r>
            <a:r>
              <a:rPr lang="en-US" dirty="0"/>
              <a:t>OB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Human relation skills</a:t>
            </a:r>
          </a:p>
          <a:p>
            <a:r>
              <a:rPr lang="en-US" dirty="0" smtClean="0"/>
              <a:t>Group and Group Dynamics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Conflict management</a:t>
            </a:r>
          </a:p>
          <a:p>
            <a:r>
              <a:rPr lang="en-US" dirty="0" smtClean="0"/>
              <a:t>Study of emotions</a:t>
            </a:r>
          </a:p>
          <a:p>
            <a:r>
              <a:rPr lang="en-US" dirty="0" err="1" smtClean="0"/>
              <a:t>Organisation</a:t>
            </a:r>
            <a:r>
              <a:rPr lang="en-US" dirty="0" smtClean="0"/>
              <a:t> Development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610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669338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2F2FF7"/>
                </a:solidFill>
              </a:rPr>
              <a:t>Main Points of </a:t>
            </a:r>
            <a:r>
              <a:rPr lang="en-US" dirty="0">
                <a:solidFill>
                  <a:srgbClr val="2F2FF7"/>
                </a:solidFill>
              </a:rPr>
              <a:t>Organizational </a:t>
            </a:r>
            <a:r>
              <a:rPr lang="en-US" dirty="0" err="1">
                <a:solidFill>
                  <a:srgbClr val="2F2FF7"/>
                </a:solidFill>
              </a:rPr>
              <a:t>Behaviour</a:t>
            </a:r>
            <a:endParaRPr lang="en-US" altLang="en-US" dirty="0">
              <a:solidFill>
                <a:srgbClr val="2F2FF7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2464" y="1752600"/>
            <a:ext cx="8347075" cy="4114800"/>
          </a:xfrm>
        </p:spPr>
        <p:txBody>
          <a:bodyPr>
            <a:normAutofit/>
          </a:bodyPr>
          <a:lstStyle/>
          <a:p>
            <a:pPr indent="457200"/>
            <a:r>
              <a:rPr lang="en-US" altLang="en-US" sz="3200" dirty="0" smtClean="0"/>
              <a:t>Absenteeism</a:t>
            </a:r>
          </a:p>
          <a:p>
            <a:pPr indent="457200"/>
            <a:r>
              <a:rPr lang="en-US" altLang="en-US" sz="3200" dirty="0" smtClean="0"/>
              <a:t>Human performance</a:t>
            </a:r>
          </a:p>
          <a:p>
            <a:pPr indent="457200"/>
            <a:r>
              <a:rPr lang="en-US" altLang="en-US" sz="3200" dirty="0" smtClean="0"/>
              <a:t>Management</a:t>
            </a:r>
          </a:p>
        </p:txBody>
      </p:sp>
      <p:pic>
        <p:nvPicPr>
          <p:cNvPr id="6150" name="Picture 6" descr="C:\Users\Bob Stretch\Pictures\Microsoft Clip Organizer\j0399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98576"/>
            <a:ext cx="2895600" cy="4340225"/>
          </a:xfrm>
          <a:prstGeom prst="rect">
            <a:avLst/>
          </a:prstGeom>
          <a:noFill/>
          <a:ln w="22225">
            <a:solidFill>
              <a:schemeClr val="accent4">
                <a:lumMod val="10000"/>
              </a:schemeClr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34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 txBox="1">
            <a:spLocks noGrp="1"/>
          </p:cNvSpPr>
          <p:nvPr/>
        </p:nvSpPr>
        <p:spPr bwMode="auto">
          <a:xfrm>
            <a:off x="8669338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5756"/>
            <a:ext cx="8070273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2F2FF7"/>
                </a:solidFill>
              </a:rPr>
              <a:t>Contributing Disciplines </a:t>
            </a:r>
            <a:br>
              <a:rPr lang="en-US" altLang="en-US" b="1" dirty="0">
                <a:solidFill>
                  <a:srgbClr val="2F2FF7"/>
                </a:solidFill>
              </a:rPr>
            </a:br>
            <a:r>
              <a:rPr lang="en-US" altLang="en-US" b="1" dirty="0">
                <a:solidFill>
                  <a:srgbClr val="2F2FF7"/>
                </a:solidFill>
              </a:rPr>
              <a:t>to the </a:t>
            </a:r>
            <a:r>
              <a:rPr lang="en-US" b="1" dirty="0">
                <a:solidFill>
                  <a:srgbClr val="2F2FF7"/>
                </a:solidFill>
              </a:rPr>
              <a:t>Organizational </a:t>
            </a:r>
            <a:r>
              <a:rPr lang="en-US" b="1" dirty="0" err="1">
                <a:solidFill>
                  <a:srgbClr val="2F2FF7"/>
                </a:solidFill>
              </a:rPr>
              <a:t>Behaviour</a:t>
            </a:r>
            <a:endParaRPr lang="en-US" altLang="en-US" b="1" dirty="0">
              <a:solidFill>
                <a:srgbClr val="2F2FF7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23328488"/>
              </p:ext>
            </p:extLst>
          </p:nvPr>
        </p:nvGraphicFramePr>
        <p:xfrm>
          <a:off x="3048000" y="1371600"/>
          <a:ext cx="7162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2743202" y="1447801"/>
            <a:ext cx="1749425" cy="23415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angle 15"/>
          <p:cNvSpPr/>
          <p:nvPr/>
        </p:nvSpPr>
        <p:spPr>
          <a:xfrm>
            <a:off x="5676900" y="3810000"/>
            <a:ext cx="1714500" cy="242728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Home Work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5400"/>
              <a:t>RIVER OF LIFE </a:t>
            </a:r>
          </a:p>
          <a:p>
            <a:pPr marL="0" indent="0" algn="ctr">
              <a:buNone/>
            </a:pPr>
            <a:endParaRPr lang="en-US" altLang="en-US" sz="540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514601"/>
            <a:ext cx="6324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410334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Group Presentation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4-5 Students</a:t>
            </a:r>
          </a:p>
          <a:p>
            <a:r>
              <a:rPr lang="en-US" dirty="0" smtClean="0"/>
              <a:t>15 slides </a:t>
            </a:r>
          </a:p>
          <a:p>
            <a:r>
              <a:rPr lang="en-US" dirty="0" smtClean="0"/>
              <a:t>10 Marks</a:t>
            </a:r>
          </a:p>
          <a:p>
            <a:r>
              <a:rPr lang="en-US" dirty="0" smtClean="0"/>
              <a:t>Topics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b="1" dirty="0">
                <a:solidFill>
                  <a:schemeClr val="hlink"/>
                </a:solidFill>
                <a:hlinkClick r:id="rId2" tooltip="Attitude (psychology)"/>
              </a:rPr>
              <a:t>Attitudes</a:t>
            </a:r>
            <a:r>
              <a:rPr lang="en-US" altLang="en-US" b="1" dirty="0">
                <a:solidFill>
                  <a:schemeClr val="hlink"/>
                </a:solidFill>
              </a:rPr>
              <a:t>, </a:t>
            </a:r>
            <a:r>
              <a:rPr lang="en-US" altLang="en-US" b="1" dirty="0" smtClean="0">
                <a:solidFill>
                  <a:schemeClr val="hlink"/>
                </a:solidFill>
                <a:hlinkClick r:id="rId3" tooltip="Emotion"/>
              </a:rPr>
              <a:t>Emotions</a:t>
            </a:r>
            <a:r>
              <a:rPr lang="en-US" altLang="en-US" b="1" dirty="0" smtClean="0">
                <a:solidFill>
                  <a:schemeClr val="hlink"/>
                </a:solidFill>
              </a:rPr>
              <a:t>, </a:t>
            </a:r>
            <a:r>
              <a:rPr lang="en-US" altLang="en-US" b="1" dirty="0" smtClean="0">
                <a:solidFill>
                  <a:schemeClr val="hlink"/>
                </a:solidFill>
                <a:hlinkClick r:id="rId4" tooltip="Ethics"/>
              </a:rPr>
              <a:t>Ethics</a:t>
            </a:r>
            <a:r>
              <a:rPr lang="en-US" altLang="en-US" b="1" dirty="0" smtClean="0">
                <a:solidFill>
                  <a:schemeClr val="hlink"/>
                </a:solidFill>
              </a:rPr>
              <a:t>, </a:t>
            </a:r>
            <a:r>
              <a:rPr lang="en-US" altLang="en-US" b="1" dirty="0" smtClean="0">
                <a:solidFill>
                  <a:schemeClr val="hlink"/>
                </a:solidFill>
                <a:hlinkClick r:id="rId5" tooltip="Rapport"/>
              </a:rPr>
              <a:t>Relationship</a:t>
            </a:r>
            <a:r>
              <a:rPr lang="en-US" altLang="en-US" b="1" dirty="0">
                <a:solidFill>
                  <a:schemeClr val="hlink"/>
                </a:solidFill>
              </a:rPr>
              <a:t>, </a:t>
            </a:r>
            <a:r>
              <a:rPr lang="en-US" altLang="en-US" b="1" dirty="0" smtClean="0">
                <a:solidFill>
                  <a:schemeClr val="hlink"/>
                </a:solidFill>
              </a:rPr>
              <a:t>Habits, Attitude</a:t>
            </a:r>
            <a:r>
              <a:rPr lang="en-US" altLang="en-US" b="1" dirty="0">
                <a:solidFill>
                  <a:schemeClr val="hlink"/>
                </a:solidFill>
              </a:rPr>
              <a:t>			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en-US" b="1" dirty="0" smtClean="0">
                <a:solidFill>
                  <a:schemeClr val="hlink"/>
                </a:solidFill>
              </a:rPr>
              <a:t>Motivation, </a:t>
            </a:r>
            <a:r>
              <a:rPr lang="en-US" altLang="en-US" b="1" u="sng" dirty="0" smtClean="0">
                <a:solidFill>
                  <a:schemeClr val="hlink"/>
                </a:solidFill>
              </a:rPr>
              <a:t>Culture,  Group, Team, </a:t>
            </a:r>
            <a:r>
              <a:rPr lang="en-US" b="1" dirty="0">
                <a:solidFill>
                  <a:schemeClr val="hlink"/>
                </a:solidFill>
              </a:rPr>
              <a:t>Behavior</a:t>
            </a:r>
            <a:r>
              <a:rPr lang="en-US" altLang="en-US" b="1" u="sng" dirty="0" smtClean="0">
                <a:solidFill>
                  <a:schemeClr val="hlink"/>
                </a:solidFill>
              </a:rPr>
              <a:t>, Personality, Gender</a:t>
            </a:r>
            <a:r>
              <a:rPr lang="en-US" altLang="en-US" b="1" dirty="0">
                <a:solidFill>
                  <a:schemeClr val="hlink"/>
                </a:solidFill>
              </a:rPr>
              <a:t>		</a:t>
            </a:r>
            <a:r>
              <a:rPr lang="en-US" altLang="en-US" b="1" dirty="0" smtClean="0">
                <a:solidFill>
                  <a:srgbClr val="FF0000"/>
                </a:solidFill>
              </a:rPr>
              <a:t>DATE: ?APRIL/MAY 2019</a:t>
            </a:r>
            <a:endParaRPr lang="en-US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720436" y="410368"/>
            <a:ext cx="1092431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2F2FF7"/>
                </a:solidFill>
              </a:rPr>
              <a:t>After this </a:t>
            </a:r>
            <a:r>
              <a:rPr lang="en-US" altLang="en-US" b="1" dirty="0" smtClean="0">
                <a:solidFill>
                  <a:srgbClr val="2F2FF7"/>
                </a:solidFill>
              </a:rPr>
              <a:t>discussion, </a:t>
            </a:r>
            <a:r>
              <a:rPr lang="en-US" altLang="en-US" b="1" dirty="0">
                <a:solidFill>
                  <a:srgbClr val="2F2FF7"/>
                </a:solidFill>
              </a:rPr>
              <a:t>you should be able </a:t>
            </a:r>
            <a:r>
              <a:rPr lang="en-US" altLang="en-US" b="1" dirty="0" smtClean="0">
                <a:solidFill>
                  <a:srgbClr val="2F2FF7"/>
                </a:solidFill>
              </a:rPr>
              <a:t>to :</a:t>
            </a:r>
            <a:endParaRPr lang="en-US" altLang="en-US" b="1" dirty="0">
              <a:solidFill>
                <a:srgbClr val="2F2FF7"/>
              </a:solidFill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4791" y="2146299"/>
            <a:ext cx="10515600" cy="435133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alt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Describe Organization </a:t>
            </a:r>
            <a:endParaRPr lang="en-US" altLang="en-US" sz="4000" dirty="0">
              <a:solidFill>
                <a:srgbClr val="2F2FF7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n-US" alt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Explain environmental </a:t>
            </a:r>
            <a:r>
              <a:rPr lang="en-US" alt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Factors affecting Organizations</a:t>
            </a:r>
          </a:p>
          <a:p>
            <a:pPr>
              <a:spcAft>
                <a:spcPts val="1200"/>
              </a:spcAft>
            </a:pPr>
            <a:r>
              <a:rPr lang="en-US" alt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Define </a:t>
            </a:r>
            <a:r>
              <a:rPr lang="en-US" alt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Organizational Behavior </a:t>
            </a:r>
            <a:r>
              <a:rPr lang="en-US" alt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(OB</a:t>
            </a:r>
            <a:r>
              <a:rPr lang="en-US" alt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)</a:t>
            </a:r>
            <a:endParaRPr lang="en-US" altLang="en-US" sz="4000" dirty="0">
              <a:solidFill>
                <a:srgbClr val="2F2FF7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Explain characteristics </a:t>
            </a:r>
            <a:r>
              <a:rPr lang="en-US" sz="40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of Organizational </a:t>
            </a:r>
            <a:r>
              <a:rPr lang="en-US" sz="4000" dirty="0" smtClean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Behavior</a:t>
            </a:r>
            <a:endParaRPr lang="en-US" altLang="en-US" sz="4000" dirty="0">
              <a:solidFill>
                <a:srgbClr val="2F2FF7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84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E79EF8-547C-44DA-B5A3-4901D3C09C95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2F2FF7"/>
                </a:solidFill>
              </a:rPr>
              <a:t>What is an Organization?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Two or more people working together</a:t>
            </a:r>
          </a:p>
          <a:p>
            <a:pPr eaLnBrk="1" hangingPunct="1"/>
            <a:r>
              <a:rPr lang="en-US" altLang="en-US" sz="36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Formalized Goals</a:t>
            </a:r>
          </a:p>
          <a:p>
            <a:pPr eaLnBrk="1" hangingPunct="1"/>
            <a:r>
              <a:rPr lang="en-US" altLang="en-US" sz="3600" dirty="0">
                <a:solidFill>
                  <a:srgbClr val="2F2FF7"/>
                </a:solidFill>
                <a:latin typeface="+mj-lt"/>
                <a:ea typeface="+mj-ea"/>
                <a:cs typeface="+mj-cs"/>
              </a:rPr>
              <a:t>Formal Hierarchy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F5334F"/>
              </a:solidFill>
            </a:endParaRPr>
          </a:p>
        </p:txBody>
      </p:sp>
      <p:grpSp>
        <p:nvGrpSpPr>
          <p:cNvPr id="7173" name="Group 8"/>
          <p:cNvGrpSpPr>
            <a:grpSpLocks/>
          </p:cNvGrpSpPr>
          <p:nvPr/>
        </p:nvGrpSpPr>
        <p:grpSpPr bwMode="auto">
          <a:xfrm>
            <a:off x="5902036" y="2286000"/>
            <a:ext cx="4080164" cy="3810000"/>
            <a:chOff x="3072" y="1680"/>
            <a:chExt cx="2256" cy="2160"/>
          </a:xfrm>
        </p:grpSpPr>
        <p:sp>
          <p:nvSpPr>
            <p:cNvPr id="7174" name="Oval 5"/>
            <p:cNvSpPr>
              <a:spLocks noChangeArrowheads="1"/>
            </p:cNvSpPr>
            <p:nvPr/>
          </p:nvSpPr>
          <p:spPr bwMode="auto">
            <a:xfrm>
              <a:off x="3072" y="1680"/>
              <a:ext cx="2256" cy="2160"/>
            </a:xfrm>
            <a:prstGeom prst="ellipse">
              <a:avLst/>
            </a:prstGeom>
            <a:solidFill>
              <a:srgbClr val="F8F7C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717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933" r="11017" b="72554"/>
            <a:stretch>
              <a:fillRect/>
            </a:stretch>
          </p:blipFill>
          <p:spPr bwMode="auto">
            <a:xfrm>
              <a:off x="3744" y="1872"/>
              <a:ext cx="936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17" t="71121"/>
            <a:stretch>
              <a:fillRect/>
            </a:stretch>
          </p:blipFill>
          <p:spPr bwMode="auto">
            <a:xfrm>
              <a:off x="3648" y="2784"/>
              <a:ext cx="1104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1734" y="0"/>
            <a:ext cx="1524132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7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Money and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</a:rPr>
              <a:t>Reiley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: “Organization is the form of every human association for the attainment of a common purpose”. 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9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Need for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It provides an ideal setting for the study of human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behavior</a:t>
            </a:r>
          </a:p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Knowledge of organization helps managers to effectively, know various things, such as </a:t>
            </a:r>
            <a:r>
              <a:rPr lang="en-US" dirty="0">
                <a:solidFill>
                  <a:srgbClr val="FF0000"/>
                </a:solidFill>
              </a:rPr>
              <a:t>how to run the organization and protect the environment needs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how to motivate </a:t>
            </a:r>
            <a:r>
              <a:rPr lang="en-US" dirty="0" smtClean="0">
                <a:solidFill>
                  <a:srgbClr val="FF0000"/>
                </a:solidFill>
              </a:rPr>
              <a:t>subordinates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how to manage conflicts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how to introduce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behavioural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changes and so 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Organizations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include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 all the important phases of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human’s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life. A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human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is born in organizations (hospitals, clinics etc.);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he/she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is educated in organizations (schools, colleges etc.), and works in organization (factories, office etc.).</a:t>
            </a:r>
          </a:p>
        </p:txBody>
      </p:sp>
    </p:spTree>
    <p:extLst>
      <p:ext uri="{BB962C8B-B14F-4D97-AF65-F5344CB8AC3E}">
        <p14:creationId xmlns:p14="http://schemas.microsoft.com/office/powerpoint/2010/main" val="65178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61616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907DB-38E1-46B0-BC1C-F0BE20F9C8CF}" type="slidenum"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727" y="180976"/>
            <a:ext cx="949036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solidFill>
                  <a:srgbClr val="2F2FF7"/>
                </a:solidFill>
              </a:rPr>
              <a:t>Environmental Factors affecting </a:t>
            </a:r>
            <a:r>
              <a:rPr lang="en-US" altLang="en-US" b="1" dirty="0" smtClean="0">
                <a:solidFill>
                  <a:srgbClr val="2F2FF7"/>
                </a:solidFill>
              </a:rPr>
              <a:t>Organizations</a:t>
            </a:r>
            <a:endParaRPr lang="en-US" altLang="en-US" b="1" dirty="0">
              <a:solidFill>
                <a:srgbClr val="2F2FF7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438400" y="1676401"/>
            <a:ext cx="7315200" cy="4710113"/>
            <a:chOff x="576" y="1056"/>
            <a:chExt cx="4608" cy="2967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1824" y="1440"/>
              <a:ext cx="2256" cy="2160"/>
              <a:chOff x="3072" y="1680"/>
              <a:chExt cx="2256" cy="2160"/>
            </a:xfrm>
          </p:grpSpPr>
          <p:sp>
            <p:nvSpPr>
              <p:cNvPr id="8202" name="Oval 5"/>
              <p:cNvSpPr>
                <a:spLocks noChangeArrowheads="1"/>
              </p:cNvSpPr>
              <p:nvPr/>
            </p:nvSpPr>
            <p:spPr bwMode="auto">
              <a:xfrm>
                <a:off x="3072" y="1680"/>
                <a:ext cx="2256" cy="2160"/>
              </a:xfrm>
              <a:prstGeom prst="ellipse">
                <a:avLst/>
              </a:prstGeom>
              <a:solidFill>
                <a:srgbClr val="F8F7C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 sz="28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161616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8203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933" r="11017" b="72554"/>
              <a:stretch>
                <a:fillRect/>
              </a:stretch>
            </p:blipFill>
            <p:spPr bwMode="auto">
              <a:xfrm>
                <a:off x="3744" y="1872"/>
                <a:ext cx="936" cy="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017" t="71121"/>
              <a:stretch>
                <a:fillRect/>
              </a:stretch>
            </p:blipFill>
            <p:spPr bwMode="auto">
              <a:xfrm>
                <a:off x="3648" y="2784"/>
                <a:ext cx="1104" cy="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198" name="Text Box 9"/>
            <p:cNvSpPr txBox="1">
              <a:spLocks noChangeArrowheads="1"/>
            </p:cNvSpPr>
            <p:nvPr/>
          </p:nvSpPr>
          <p:spPr bwMode="auto">
            <a:xfrm>
              <a:off x="2544" y="1056"/>
              <a:ext cx="7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Social</a:t>
              </a:r>
            </a:p>
          </p:txBody>
        </p:sp>
        <p:sp>
          <p:nvSpPr>
            <p:cNvPr id="8199" name="Text Box 10"/>
            <p:cNvSpPr txBox="1">
              <a:spLocks noChangeArrowheads="1"/>
            </p:cNvSpPr>
            <p:nvPr/>
          </p:nvSpPr>
          <p:spPr bwMode="auto">
            <a:xfrm>
              <a:off x="4224" y="2496"/>
              <a:ext cx="9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Political</a:t>
              </a:r>
            </a:p>
          </p:txBody>
        </p:sp>
        <p:sp>
          <p:nvSpPr>
            <p:cNvPr id="8200" name="Text Box 11"/>
            <p:cNvSpPr txBox="1">
              <a:spLocks noChangeArrowheads="1"/>
            </p:cNvSpPr>
            <p:nvPr/>
          </p:nvSpPr>
          <p:spPr bwMode="auto">
            <a:xfrm>
              <a:off x="2496" y="3696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Cultural</a:t>
              </a:r>
            </a:p>
          </p:txBody>
        </p:sp>
        <p:sp>
          <p:nvSpPr>
            <p:cNvPr id="8201" name="Text Box 13"/>
            <p:cNvSpPr txBox="1">
              <a:spLocks noChangeArrowheads="1"/>
            </p:cNvSpPr>
            <p:nvPr/>
          </p:nvSpPr>
          <p:spPr bwMode="auto">
            <a:xfrm>
              <a:off x="576" y="2400"/>
              <a:ext cx="11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§"/>
                <a:defRPr sz="28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161616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Economic</a:t>
              </a: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Organizational behavior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49161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Organizational behavior is the study of application of knowledge about human behavior in an organization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Organizational behavior is the study of structure, functioning and performance of an organization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Behavior of individual and group within organization</a:t>
            </a:r>
          </a:p>
          <a:p>
            <a:pPr>
              <a:lnSpc>
                <a:spcPct val="160000"/>
              </a:lnSpc>
            </a:pPr>
            <a:r>
              <a:rPr lang="en-US" dirty="0"/>
              <a:t>Organizational behavior may be defined as optimum utilization of human resources for achieving organizational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rganizational Behavior 11e">
  <a:themeElements>
    <a:clrScheme name="Organizational Behavior 11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rganizational Behavior 11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ganizational Behavior 11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ganizational Behavior 11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anizational Behavior 11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anizational Behavior 11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anizational Behavior 11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anizational Behavior 11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anizational Behavior 11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426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1_Organizational Behavior 11e</vt:lpstr>
      <vt:lpstr>   Chapter 3 Organizational Behavior</vt:lpstr>
      <vt:lpstr>Home Work </vt:lpstr>
      <vt:lpstr>Group Presentation</vt:lpstr>
      <vt:lpstr>After this discussion, you should be able to :</vt:lpstr>
      <vt:lpstr>What is an Organization?</vt:lpstr>
      <vt:lpstr>Definitions </vt:lpstr>
      <vt:lpstr>Need for Organization</vt:lpstr>
      <vt:lpstr>Environmental Factors affecting Organizations</vt:lpstr>
      <vt:lpstr>Organizational behavior</vt:lpstr>
      <vt:lpstr>Definition</vt:lpstr>
      <vt:lpstr>Characteristics of Organizational Behaviour</vt:lpstr>
      <vt:lpstr>Nature of OB</vt:lpstr>
      <vt:lpstr>Scope and Important of OB </vt:lpstr>
      <vt:lpstr>Main Points of Organizational Behaviour</vt:lpstr>
      <vt:lpstr>Contributing Disciplines  to the Organizational Behaviour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 Introduction to  Organizational Behavior</dc:title>
  <dc:creator>Windows User</dc:creator>
  <cp:lastModifiedBy>Windows User</cp:lastModifiedBy>
  <cp:revision>74</cp:revision>
  <dcterms:created xsi:type="dcterms:W3CDTF">2018-10-03T18:22:52Z</dcterms:created>
  <dcterms:modified xsi:type="dcterms:W3CDTF">2019-04-22T11:35:27Z</dcterms:modified>
</cp:coreProperties>
</file>