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312" r:id="rId3"/>
    <p:sldId id="336" r:id="rId4"/>
    <p:sldId id="337" r:id="rId5"/>
    <p:sldId id="342" r:id="rId6"/>
    <p:sldId id="343" r:id="rId7"/>
    <p:sldId id="338" r:id="rId8"/>
    <p:sldId id="339" r:id="rId9"/>
    <p:sldId id="340" r:id="rId10"/>
    <p:sldId id="344" r:id="rId11"/>
    <p:sldId id="345" r:id="rId12"/>
    <p:sldId id="335" r:id="rId13"/>
    <p:sldId id="326" r:id="rId14"/>
    <p:sldId id="327" r:id="rId15"/>
    <p:sldId id="328" r:id="rId16"/>
    <p:sldId id="329" r:id="rId17"/>
    <p:sldId id="330" r:id="rId18"/>
    <p:sldId id="331" r:id="rId19"/>
    <p:sldId id="332" r:id="rId20"/>
    <p:sldId id="333"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5FB1BA8-BF65-4ADB-895F-8AA96830E354}">
          <p14:sldIdLst>
            <p14:sldId id="256"/>
            <p14:sldId id="312"/>
            <p14:sldId id="336"/>
            <p14:sldId id="337"/>
            <p14:sldId id="342"/>
            <p14:sldId id="343"/>
            <p14:sldId id="338"/>
            <p14:sldId id="339"/>
            <p14:sldId id="340"/>
            <p14:sldId id="344"/>
            <p14:sldId id="345"/>
            <p14:sldId id="335"/>
            <p14:sldId id="326"/>
            <p14:sldId id="327"/>
            <p14:sldId id="328"/>
            <p14:sldId id="329"/>
            <p14:sldId id="330"/>
            <p14:sldId id="331"/>
            <p14:sldId id="332"/>
            <p14:sldId id="333"/>
            <p14:sldId id="33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99975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43935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04808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3389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290822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5714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6305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4822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31949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57935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23582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D38B09-1D5E-4394-B371-40212A9C1B67}"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22367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D38B09-1D5E-4394-B371-40212A9C1B67}"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323136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34326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885338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7D38B09-1D5E-4394-B371-40212A9C1B67}" type="datetimeFigureOut">
              <a:rPr lang="en-US" smtClean="0"/>
              <a:t>3/1/2019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4156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8B09-1D5E-4394-B371-40212A9C1B67}"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61156-8800-4E17-97C7-E84D72C58878}" type="slidenum">
              <a:rPr lang="en-US" smtClean="0"/>
              <a:t>‹#›</a:t>
            </a:fld>
            <a:endParaRPr lang="en-US"/>
          </a:p>
        </p:txBody>
      </p:sp>
    </p:spTree>
    <p:extLst>
      <p:ext uri="{BB962C8B-B14F-4D97-AF65-F5344CB8AC3E}">
        <p14:creationId xmlns:p14="http://schemas.microsoft.com/office/powerpoint/2010/main" val="18393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7D38B09-1D5E-4394-B371-40212A9C1B67}" type="datetimeFigureOut">
              <a:rPr lang="en-US" smtClean="0"/>
              <a:t>3/1/2019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561156-8800-4E17-97C7-E84D72C58878}" type="slidenum">
              <a:rPr lang="en-US" smtClean="0"/>
              <a:t>‹#›</a:t>
            </a:fld>
            <a:endParaRPr lang="en-US"/>
          </a:p>
        </p:txBody>
      </p:sp>
    </p:spTree>
    <p:extLst>
      <p:ext uri="{BB962C8B-B14F-4D97-AF65-F5344CB8AC3E}">
        <p14:creationId xmlns:p14="http://schemas.microsoft.com/office/powerpoint/2010/main" val="372893927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pon.harvard.edu/daily/negotiation-skills-daily/identify-your-negotiating-sty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66" y="1072548"/>
            <a:ext cx="9144000" cy="2939894"/>
          </a:xfrm>
        </p:spPr>
        <p:txBody>
          <a:bodyPr>
            <a:normAutofit fontScale="90000"/>
          </a:bodyPr>
          <a:lstStyle/>
          <a:p>
            <a:pPr algn="ctr"/>
            <a:r>
              <a:rPr lang="en-US" sz="4000" b="1" dirty="0" smtClean="0">
                <a:latin typeface="Times New Roman" panose="02020603050405020304" pitchFamily="18" charset="0"/>
                <a:cs typeface="Times New Roman" panose="02020603050405020304" pitchFamily="18" charset="0"/>
              </a:rPr>
              <a:t/>
            </a:r>
            <a:br>
              <a:rPr lang="en-US" sz="4000" b="1" dirty="0" smtClean="0">
                <a:latin typeface="Times New Roman" panose="02020603050405020304" pitchFamily="18" charset="0"/>
                <a:cs typeface="Times New Roman" panose="02020603050405020304" pitchFamily="18" charset="0"/>
              </a:rPr>
            </a:br>
            <a:r>
              <a:rPr lang="en-US" sz="4000" b="1" dirty="0" err="1" smtClean="0">
                <a:latin typeface="Times New Roman" panose="02020603050405020304" pitchFamily="18" charset="0"/>
                <a:cs typeface="Times New Roman" panose="02020603050405020304" pitchFamily="18" charset="0"/>
              </a:rPr>
              <a:t>Tishk</a:t>
            </a:r>
            <a:r>
              <a:rPr lang="en-US" sz="4000" b="1" dirty="0" smtClean="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International University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FASE: </a:t>
            </a:r>
            <a:r>
              <a:rPr lang="en-US" sz="4000" b="1" dirty="0" smtClean="0">
                <a:latin typeface="Arial Narrow" panose="020B0606020202030204" pitchFamily="34" charset="0"/>
              </a:rPr>
              <a:t>Dept</a:t>
            </a:r>
            <a:r>
              <a:rPr lang="en-US" sz="4000" b="1" dirty="0" smtClean="0">
                <a:latin typeface="Arial Narrow" panose="020B0606020202030204" pitchFamily="34" charset="0"/>
              </a:rPr>
              <a:t>. IRD</a:t>
            </a:r>
            <a:br>
              <a:rPr lang="en-US" sz="4000" b="1" dirty="0" smtClean="0">
                <a:latin typeface="Arial Narrow" panose="020B0606020202030204" pitchFamily="34" charset="0"/>
              </a:rPr>
            </a:br>
            <a:r>
              <a:rPr lang="en-US" sz="4400" b="1" dirty="0" smtClean="0">
                <a:latin typeface="Arial Black" panose="020B0A04020102020204" pitchFamily="34" charset="0"/>
              </a:rPr>
              <a:t>International </a:t>
            </a:r>
            <a:br>
              <a:rPr lang="en-US" sz="4400" b="1" dirty="0" smtClean="0">
                <a:latin typeface="Arial Black" panose="020B0A04020102020204" pitchFamily="34" charset="0"/>
              </a:rPr>
            </a:br>
            <a:r>
              <a:rPr lang="en-US" sz="4400" b="1" dirty="0" smtClean="0">
                <a:latin typeface="Arial Black" panose="020B0A04020102020204" pitchFamily="34" charset="0"/>
              </a:rPr>
              <a:t>Negotiation and Mediation </a:t>
            </a:r>
            <a:r>
              <a:rPr lang="en-US" sz="4400" dirty="0" smtClean="0"/>
              <a:t/>
            </a:r>
            <a:br>
              <a:rPr lang="en-US" sz="4400" dirty="0" smtClean="0"/>
            </a:br>
            <a:r>
              <a:rPr lang="en-US" dirty="0" smtClean="0"/>
              <a:t>Code: IRD 402</a:t>
            </a:r>
            <a:endParaRPr lang="en-US" dirty="0"/>
          </a:p>
        </p:txBody>
      </p:sp>
      <p:sp>
        <p:nvSpPr>
          <p:cNvPr id="3" name="Subtitle 2"/>
          <p:cNvSpPr>
            <a:spLocks noGrp="1"/>
          </p:cNvSpPr>
          <p:nvPr>
            <p:ph type="subTitle" idx="1"/>
          </p:nvPr>
        </p:nvSpPr>
        <p:spPr>
          <a:xfrm>
            <a:off x="1756013" y="4012442"/>
            <a:ext cx="9144000" cy="2845558"/>
          </a:xfrm>
        </p:spPr>
        <p:txBody>
          <a:bodyPr>
            <a:noAutofit/>
          </a:bodyPr>
          <a:lstStyle/>
          <a:p>
            <a:pPr algn="ctr"/>
            <a:r>
              <a:rPr lang="en-US" sz="2800" b="1" dirty="0" smtClean="0">
                <a:latin typeface="Times New Roman" panose="02020603050405020304" pitchFamily="18" charset="0"/>
                <a:cs typeface="Times New Roman" panose="02020603050405020304" pitchFamily="18" charset="0"/>
              </a:rPr>
              <a:t>Week 5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negotiation: </a:t>
            </a:r>
            <a:r>
              <a:rPr lang="en-US" sz="2800" b="1" dirty="0" smtClean="0">
                <a:latin typeface="Times New Roman" panose="02020603050405020304" pitchFamily="18" charset="0"/>
                <a:cs typeface="Times New Roman" panose="02020603050405020304" pitchFamily="18" charset="0"/>
              </a:rPr>
              <a:t>Process and strategies</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He Educator</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latin typeface="Times New Roman" panose="02020603050405020304" pitchFamily="18" charset="0"/>
                <a:cs typeface="Times New Roman" panose="02020603050405020304" pitchFamily="18" charset="0"/>
              </a:rPr>
              <a:t>Dr Neville D’Cunha</a:t>
            </a:r>
          </a:p>
          <a:p>
            <a:pPr algn="ctr"/>
            <a:r>
              <a:rPr lang="en-US" sz="2800" b="1" dirty="0" smtClean="0">
                <a:latin typeface="Times New Roman" panose="02020603050405020304" pitchFamily="18" charset="0"/>
                <a:cs typeface="Times New Roman" panose="02020603050405020304" pitchFamily="18" charset="0"/>
              </a:rPr>
              <a:t>Professor of IRD</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206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 </a:t>
            </a:r>
            <a:r>
              <a:rPr lang="en-US" sz="4400" b="1" dirty="0"/>
              <a:t>Culture as Values </a:t>
            </a:r>
            <a:br>
              <a:rPr lang="en-US" sz="4400" b="1" dirty="0"/>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457200" lvl="1" indent="0">
              <a:lnSpc>
                <a:spcPct val="95000"/>
              </a:lnSpc>
              <a:spcBef>
                <a:spcPct val="15000"/>
              </a:spcBef>
              <a:buNone/>
            </a:pPr>
            <a:endParaRPr lang="en-US" sz="2800" dirty="0">
              <a:solidFill>
                <a:srgbClr val="FFC000"/>
              </a:solidFill>
            </a:endParaRPr>
          </a:p>
          <a:p>
            <a:pPr lvl="1">
              <a:lnSpc>
                <a:spcPct val="95000"/>
              </a:lnSpc>
              <a:spcBef>
                <a:spcPct val="15000"/>
              </a:spcBef>
              <a:buFontTx/>
              <a:buNone/>
            </a:pPr>
            <a:endParaRPr lang="en-US" sz="2000" dirty="0"/>
          </a:p>
          <a:p>
            <a:pPr marL="0" indent="0">
              <a:buNone/>
            </a:pPr>
            <a:endParaRPr lang="en-US" sz="4800" dirty="0">
              <a:solidFill>
                <a:srgbClr val="FFC000"/>
              </a:solidFill>
            </a:endParaRPr>
          </a:p>
          <a:p>
            <a:pPr marL="457200" lvl="1" indent="0">
              <a:buNone/>
            </a:pPr>
            <a:endParaRPr lang="en-US" sz="2800" dirty="0"/>
          </a:p>
        </p:txBody>
      </p:sp>
      <p:pic>
        <p:nvPicPr>
          <p:cNvPr id="4" name="Picture 3" descr="Lew73072_16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607" y="878483"/>
            <a:ext cx="9171294" cy="578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779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9"/>
            <a:ext cx="12192000" cy="848679"/>
          </a:xfrm>
        </p:spPr>
        <p:txBody>
          <a:bodyPr>
            <a:normAutofit fontScale="90000"/>
          </a:bodyPr>
          <a:lstStyle/>
          <a:p>
            <a:pPr algn="ctr"/>
            <a:r>
              <a:rPr lang="en-US" sz="4400" b="1" dirty="0" smtClean="0"/>
              <a:t>The </a:t>
            </a:r>
            <a:r>
              <a:rPr lang="en-US" sz="4400" b="1" dirty="0"/>
              <a:t>Contexts </a:t>
            </a:r>
            <a:r>
              <a:rPr lang="en-US" sz="4400" b="1" dirty="0" smtClean="0"/>
              <a:t>of International Negotiations</a:t>
            </a:r>
            <a:r>
              <a:rPr lang="en-US" sz="4400" b="1" dirty="0"/>
              <a:t/>
            </a:r>
            <a:br>
              <a:rPr lang="en-US" sz="4400" b="1" dirty="0"/>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457200" lvl="1" indent="0">
              <a:lnSpc>
                <a:spcPct val="95000"/>
              </a:lnSpc>
              <a:spcBef>
                <a:spcPct val="15000"/>
              </a:spcBef>
              <a:buNone/>
            </a:pPr>
            <a:endParaRPr lang="en-US" sz="2800" dirty="0">
              <a:solidFill>
                <a:srgbClr val="FFC000"/>
              </a:solidFill>
            </a:endParaRPr>
          </a:p>
          <a:p>
            <a:pPr lvl="1">
              <a:lnSpc>
                <a:spcPct val="95000"/>
              </a:lnSpc>
              <a:spcBef>
                <a:spcPct val="15000"/>
              </a:spcBef>
              <a:buFontTx/>
              <a:buNone/>
            </a:pPr>
            <a:endParaRPr lang="en-US" sz="2000" dirty="0"/>
          </a:p>
          <a:p>
            <a:pPr marL="0" indent="0">
              <a:buNone/>
            </a:pPr>
            <a:endParaRPr lang="en-US" sz="4800" dirty="0">
              <a:solidFill>
                <a:srgbClr val="FFC000"/>
              </a:solidFill>
            </a:endParaRPr>
          </a:p>
          <a:p>
            <a:pPr marL="457200" lvl="1" indent="0">
              <a:buNone/>
            </a:pPr>
            <a:endParaRPr lang="en-US" sz="2800" dirty="0"/>
          </a:p>
        </p:txBody>
      </p:sp>
      <p:pic>
        <p:nvPicPr>
          <p:cNvPr id="5" name="Picture 4"/>
          <p:cNvPicPr>
            <a:picLocks noChangeAspect="1"/>
          </p:cNvPicPr>
          <p:nvPr/>
        </p:nvPicPr>
        <p:blipFill>
          <a:blip r:embed="rId2"/>
          <a:stretch>
            <a:fillRect/>
          </a:stretch>
        </p:blipFill>
        <p:spPr>
          <a:xfrm>
            <a:off x="0" y="777240"/>
            <a:ext cx="12191999" cy="6126829"/>
          </a:xfrm>
          <a:prstGeom prst="rect">
            <a:avLst/>
          </a:prstGeom>
        </p:spPr>
      </p:pic>
    </p:spTree>
    <p:extLst>
      <p:ext uri="{BB962C8B-B14F-4D97-AF65-F5344CB8AC3E}">
        <p14:creationId xmlns:p14="http://schemas.microsoft.com/office/powerpoint/2010/main" val="397902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lnSpcReduction="10000"/>
          </a:bodyPr>
          <a:lstStyle/>
          <a:p>
            <a:pPr marL="0" indent="0" algn="ctr">
              <a:buNone/>
            </a:pPr>
            <a:r>
              <a:rPr lang="en-GB" sz="4800" b="1" dirty="0" smtClean="0"/>
              <a:t>Topic 2</a:t>
            </a:r>
          </a:p>
          <a:p>
            <a:pPr marL="0" indent="0" algn="ctr">
              <a:buNone/>
            </a:pPr>
            <a:r>
              <a:rPr lang="en-GB" sz="4800" b="1" dirty="0" smtClean="0"/>
              <a:t>Diplomatic </a:t>
            </a:r>
            <a:r>
              <a:rPr lang="en-GB" sz="4800" b="1" dirty="0"/>
              <a:t>Negotiations: </a:t>
            </a:r>
            <a:endParaRPr lang="en-GB" sz="4800" b="1" dirty="0" smtClean="0"/>
          </a:p>
          <a:p>
            <a:pPr marL="0" indent="0" algn="ctr">
              <a:buNone/>
            </a:pPr>
            <a:r>
              <a:rPr lang="en-GB" sz="4800" b="1" dirty="0" smtClean="0"/>
              <a:t>The </a:t>
            </a:r>
            <a:r>
              <a:rPr lang="en-GB" sz="4800" b="1" dirty="0"/>
              <a:t>Surprising Benefits of Conflict and Teamwork at the Negotiation Table</a:t>
            </a:r>
          </a:p>
          <a:p>
            <a:pPr marL="0" indent="0" algn="ctr">
              <a:buNone/>
            </a:pPr>
            <a:endParaRPr lang="en-GB" sz="4800" b="1" dirty="0" smtClean="0"/>
          </a:p>
          <a:p>
            <a:pPr marL="0" indent="0" algn="ctr">
              <a:buNone/>
            </a:pPr>
            <a:r>
              <a:rPr lang="en-GB" sz="4800" b="1" dirty="0" smtClean="0">
                <a:solidFill>
                  <a:srgbClr val="FFC000"/>
                </a:solidFill>
              </a:rPr>
              <a:t>Coalitions </a:t>
            </a:r>
            <a:r>
              <a:rPr lang="en-GB" sz="4800" b="1" dirty="0">
                <a:solidFill>
                  <a:srgbClr val="FFC000"/>
                </a:solidFill>
              </a:rPr>
              <a:t>and cooperation have tangible benefits for negotiators engaged in diplomatic negotiations</a:t>
            </a:r>
          </a:p>
        </p:txBody>
      </p:sp>
    </p:spTree>
    <p:extLst>
      <p:ext uri="{BB962C8B-B14F-4D97-AF65-F5344CB8AC3E}">
        <p14:creationId xmlns:p14="http://schemas.microsoft.com/office/powerpoint/2010/main" val="248019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70000" lnSpcReduction="20000"/>
          </a:bodyPr>
          <a:lstStyle/>
          <a:p>
            <a:r>
              <a:rPr lang="en-GB" sz="4800" b="1" dirty="0"/>
              <a:t>Negotiating Skills and Tactics for Diplomatic </a:t>
            </a:r>
            <a:r>
              <a:rPr lang="en-GB" sz="4800" b="1" dirty="0" smtClean="0"/>
              <a:t>Negotiations: The pros </a:t>
            </a:r>
            <a:r>
              <a:rPr lang="en-GB" sz="4800" b="1" dirty="0"/>
              <a:t>and cons of </a:t>
            </a:r>
            <a:r>
              <a:rPr lang="en-GB" sz="4800" b="1" dirty="0" smtClean="0"/>
              <a:t>teamwork</a:t>
            </a:r>
          </a:p>
          <a:p>
            <a:pPr marL="914400" indent="-914400">
              <a:buFont typeface="+mj-lt"/>
              <a:buAutoNum type="arabicPeriod"/>
            </a:pPr>
            <a:r>
              <a:rPr lang="en-GB" sz="5100" b="1" dirty="0">
                <a:solidFill>
                  <a:srgbClr val="FFC000"/>
                </a:solidFill>
              </a:rPr>
              <a:t>When a </a:t>
            </a:r>
            <a:r>
              <a:rPr lang="en-GB" sz="5100" b="1" dirty="0">
                <a:solidFill>
                  <a:srgbClr val="FFC000"/>
                </a:solidFill>
                <a:hlinkClick r:id="rId2"/>
              </a:rPr>
              <a:t>negotiation</a:t>
            </a:r>
            <a:r>
              <a:rPr lang="en-GB" sz="5100" b="1" dirty="0">
                <a:solidFill>
                  <a:srgbClr val="FFC000"/>
                </a:solidFill>
              </a:rPr>
              <a:t> is a complex one that requires a broad set of knowledge, skills, and experience, gathering a team can be a smarter choice than trying to go it alone, according to professor Elizabeth </a:t>
            </a:r>
            <a:r>
              <a:rPr lang="en-GB" sz="5100" b="1" dirty="0" err="1">
                <a:solidFill>
                  <a:srgbClr val="FFC000"/>
                </a:solidFill>
              </a:rPr>
              <a:t>Mannix</a:t>
            </a:r>
            <a:r>
              <a:rPr lang="en-GB" sz="5100" b="1" dirty="0">
                <a:solidFill>
                  <a:srgbClr val="FFC000"/>
                </a:solidFill>
              </a:rPr>
              <a:t> of Cornell University. </a:t>
            </a:r>
            <a:endParaRPr lang="en-GB" sz="5100" b="1" dirty="0" smtClean="0">
              <a:solidFill>
                <a:srgbClr val="FFC000"/>
              </a:solidFill>
            </a:endParaRPr>
          </a:p>
          <a:p>
            <a:pPr marL="914400" indent="-914400">
              <a:buFont typeface="+mj-lt"/>
              <a:buAutoNum type="arabicPeriod"/>
            </a:pPr>
            <a:r>
              <a:rPr lang="en-GB" sz="5100" b="1" dirty="0" smtClean="0">
                <a:solidFill>
                  <a:srgbClr val="92D050"/>
                </a:solidFill>
              </a:rPr>
              <a:t>Negotiation </a:t>
            </a:r>
            <a:r>
              <a:rPr lang="en-GB" sz="5100" b="1" dirty="0">
                <a:solidFill>
                  <a:srgbClr val="92D050"/>
                </a:solidFill>
              </a:rPr>
              <a:t>research supports the notion that teams are more effective than individuals in many situations. Yet without adequate coordination and planning, teams are unlikely to meet their full potential, and the results can be disappointi</a:t>
            </a:r>
            <a:r>
              <a:rPr lang="en-GB" sz="4600" b="1" dirty="0">
                <a:solidFill>
                  <a:srgbClr val="92D050"/>
                </a:solidFill>
              </a:rPr>
              <a:t>ng.</a:t>
            </a:r>
          </a:p>
        </p:txBody>
      </p:sp>
    </p:spTree>
    <p:extLst>
      <p:ext uri="{BB962C8B-B14F-4D97-AF65-F5344CB8AC3E}">
        <p14:creationId xmlns:p14="http://schemas.microsoft.com/office/powerpoint/2010/main" val="699539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62500" lnSpcReduction="20000"/>
          </a:bodyPr>
          <a:lstStyle/>
          <a:p>
            <a:r>
              <a:rPr lang="en-GB" sz="4800" b="1" dirty="0"/>
              <a:t>Negotiating Skills and Tactics for Diplomatic </a:t>
            </a:r>
            <a:r>
              <a:rPr lang="en-GB" sz="4800" b="1" dirty="0" smtClean="0"/>
              <a:t>Negotiations: The pros </a:t>
            </a:r>
            <a:r>
              <a:rPr lang="en-GB" sz="4800" b="1" dirty="0"/>
              <a:t>and cons of </a:t>
            </a:r>
            <a:r>
              <a:rPr lang="en-GB" sz="4800" b="1" dirty="0" smtClean="0"/>
              <a:t>teamwork</a:t>
            </a:r>
          </a:p>
          <a:p>
            <a:pPr marL="742950" indent="-742950">
              <a:buFont typeface="+mj-lt"/>
              <a:buAutoNum type="arabicPeriod"/>
            </a:pPr>
            <a:r>
              <a:rPr lang="en-GB" sz="4000" dirty="0">
                <a:solidFill>
                  <a:srgbClr val="FFC000"/>
                </a:solidFill>
              </a:rPr>
              <a:t>What determines whether team negotiations succeed or </a:t>
            </a:r>
            <a:r>
              <a:rPr lang="en-GB" sz="4000" dirty="0" smtClean="0">
                <a:solidFill>
                  <a:srgbClr val="FFC000"/>
                </a:solidFill>
              </a:rPr>
              <a:t>fail?</a:t>
            </a:r>
          </a:p>
          <a:p>
            <a:pPr marL="0" indent="0" algn="ctr">
              <a:buNone/>
            </a:pPr>
            <a:r>
              <a:rPr lang="en-GB" sz="4000" dirty="0" smtClean="0">
                <a:solidFill>
                  <a:srgbClr val="FFFF00"/>
                </a:solidFill>
              </a:rPr>
              <a:t>The degree </a:t>
            </a:r>
            <a:r>
              <a:rPr lang="en-GB" sz="4000" dirty="0">
                <a:solidFill>
                  <a:srgbClr val="FFFF00"/>
                </a:solidFill>
              </a:rPr>
              <a:t>to which teams effectively meet their unique challenges with appropriate strategies depends on how well </a:t>
            </a:r>
            <a:endParaRPr lang="en-GB" sz="4000" dirty="0" smtClean="0">
              <a:solidFill>
                <a:srgbClr val="FFFF00"/>
              </a:solidFill>
            </a:endParaRPr>
          </a:p>
          <a:p>
            <a:pPr marL="0" indent="0" algn="ctr">
              <a:buNone/>
            </a:pPr>
            <a:r>
              <a:rPr lang="en-GB" sz="4000" dirty="0" smtClean="0">
                <a:solidFill>
                  <a:srgbClr val="FFFF00"/>
                </a:solidFill>
              </a:rPr>
              <a:t>they </a:t>
            </a:r>
            <a:r>
              <a:rPr lang="en-GB" sz="4000" dirty="0">
                <a:solidFill>
                  <a:srgbClr val="FFFF00"/>
                </a:solidFill>
              </a:rPr>
              <a:t>manage their internal dynamics.</a:t>
            </a:r>
          </a:p>
          <a:p>
            <a:pPr marL="0" indent="0">
              <a:buNone/>
            </a:pPr>
            <a:r>
              <a:rPr lang="en-GB" sz="4000" dirty="0" smtClean="0"/>
              <a:t>2. Notably</a:t>
            </a:r>
            <a:r>
              <a:rPr lang="en-GB" sz="4000" dirty="0"/>
              <a:t>, </a:t>
            </a:r>
            <a:r>
              <a:rPr lang="en-GB" sz="4000" dirty="0" smtClean="0"/>
              <a:t>the </a:t>
            </a:r>
            <a:r>
              <a:rPr lang="en-GB" sz="4000" dirty="0"/>
              <a:t>type of disputes that occur within teams can have very different effects on performance. </a:t>
            </a:r>
            <a:endParaRPr lang="en-GB" sz="4000" dirty="0" smtClean="0"/>
          </a:p>
          <a:p>
            <a:r>
              <a:rPr lang="en-GB" sz="4500" dirty="0" smtClean="0">
                <a:solidFill>
                  <a:srgbClr val="92D050"/>
                </a:solidFill>
              </a:rPr>
              <a:t>When </a:t>
            </a:r>
            <a:r>
              <a:rPr lang="en-GB" sz="4500" dirty="0">
                <a:solidFill>
                  <a:srgbClr val="92D050"/>
                </a:solidFill>
              </a:rPr>
              <a:t>teams face disagreements that </a:t>
            </a:r>
            <a:r>
              <a:rPr lang="en-GB" sz="4500" dirty="0" smtClean="0">
                <a:solidFill>
                  <a:srgbClr val="92D050"/>
                </a:solidFill>
              </a:rPr>
              <a:t>centre </a:t>
            </a:r>
            <a:r>
              <a:rPr lang="en-GB" sz="4500" dirty="0">
                <a:solidFill>
                  <a:srgbClr val="92D050"/>
                </a:solidFill>
              </a:rPr>
              <a:t>on substantive issues related to the negotiation task, such as those related to interests, priorities, and goals, the resolution of such conflicts can actually spur better outcomes. </a:t>
            </a:r>
            <a:endParaRPr lang="en-GB" sz="4500" dirty="0" smtClean="0">
              <a:solidFill>
                <a:srgbClr val="92D050"/>
              </a:solidFill>
            </a:endParaRPr>
          </a:p>
          <a:p>
            <a:r>
              <a:rPr lang="en-GB" sz="4500" dirty="0" smtClean="0">
                <a:solidFill>
                  <a:srgbClr val="FFFF00"/>
                </a:solidFill>
              </a:rPr>
              <a:t>By </a:t>
            </a:r>
            <a:r>
              <a:rPr lang="en-GB" sz="4500" dirty="0">
                <a:solidFill>
                  <a:srgbClr val="FFFF00"/>
                </a:solidFill>
              </a:rPr>
              <a:t>contrast, when conflicts get personal—deteriorating into bitter denunciations and criticism, for example—team performance may suf</a:t>
            </a:r>
            <a:r>
              <a:rPr lang="en-GB" sz="4000" dirty="0">
                <a:solidFill>
                  <a:srgbClr val="FFFF00"/>
                </a:solidFill>
              </a:rPr>
              <a:t>fer.</a:t>
            </a:r>
          </a:p>
        </p:txBody>
      </p:sp>
    </p:spTree>
    <p:extLst>
      <p:ext uri="{BB962C8B-B14F-4D97-AF65-F5344CB8AC3E}">
        <p14:creationId xmlns:p14="http://schemas.microsoft.com/office/powerpoint/2010/main" val="523559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r>
              <a:rPr lang="en-GB" sz="3600" b="1" dirty="0"/>
              <a:t>3 Negotiation Tips for Diplomatic Negotiations</a:t>
            </a:r>
          </a:p>
          <a:p>
            <a:pPr marL="0" indent="0" algn="ctr">
              <a:buNone/>
            </a:pPr>
            <a:r>
              <a:rPr lang="en-GB" sz="3600" dirty="0"/>
              <a:t>The following three suggestions can help you foster productive rather than debilitating conflict within your </a:t>
            </a:r>
            <a:r>
              <a:rPr lang="en-GB" sz="3600" dirty="0" smtClean="0"/>
              <a:t>negotiating </a:t>
            </a:r>
            <a:r>
              <a:rPr lang="en-GB" sz="3600" dirty="0"/>
              <a:t>team</a:t>
            </a:r>
            <a:r>
              <a:rPr lang="en-GB" sz="3600" dirty="0" smtClean="0"/>
              <a:t>:</a:t>
            </a:r>
          </a:p>
          <a:p>
            <a:pPr marL="742950" indent="-742950">
              <a:buFont typeface="+mj-lt"/>
              <a:buAutoNum type="arabicPeriod"/>
            </a:pPr>
            <a:r>
              <a:rPr lang="en-US" sz="3600" b="1" dirty="0"/>
              <a:t> </a:t>
            </a:r>
            <a:r>
              <a:rPr lang="en-US" sz="4800" b="1" dirty="0">
                <a:solidFill>
                  <a:srgbClr val="92D050"/>
                </a:solidFill>
              </a:rPr>
              <a:t>Seek familiarity, not </a:t>
            </a:r>
            <a:r>
              <a:rPr lang="en-US" sz="4800" b="1" dirty="0" smtClean="0">
                <a:solidFill>
                  <a:srgbClr val="92D050"/>
                </a:solidFill>
              </a:rPr>
              <a:t>friendship.</a:t>
            </a:r>
          </a:p>
          <a:p>
            <a:pPr marL="742950" indent="-742950">
              <a:buFont typeface="+mj-lt"/>
              <a:buAutoNum type="arabicPeriod"/>
            </a:pPr>
            <a:r>
              <a:rPr lang="en-US" sz="4800" b="1" dirty="0">
                <a:solidFill>
                  <a:srgbClr val="92D050"/>
                </a:solidFill>
              </a:rPr>
              <a:t>Discuss differences in </a:t>
            </a:r>
            <a:r>
              <a:rPr lang="en-US" sz="4800" b="1" dirty="0" smtClean="0">
                <a:solidFill>
                  <a:srgbClr val="92D050"/>
                </a:solidFill>
              </a:rPr>
              <a:t>advance.</a:t>
            </a:r>
          </a:p>
          <a:p>
            <a:pPr marL="742950" indent="-742950">
              <a:buFont typeface="+mj-lt"/>
              <a:buAutoNum type="arabicPeriod"/>
            </a:pPr>
            <a:r>
              <a:rPr lang="en-US" sz="4800" b="1" dirty="0">
                <a:solidFill>
                  <a:srgbClr val="92D050"/>
                </a:solidFill>
              </a:rPr>
              <a:t>Assign roles and responsibilities.</a:t>
            </a:r>
            <a:endParaRPr lang="en-GB" sz="4800" dirty="0">
              <a:solidFill>
                <a:srgbClr val="92D050"/>
              </a:solidFill>
            </a:endParaRPr>
          </a:p>
        </p:txBody>
      </p:sp>
    </p:spTree>
    <p:extLst>
      <p:ext uri="{BB962C8B-B14F-4D97-AF65-F5344CB8AC3E}">
        <p14:creationId xmlns:p14="http://schemas.microsoft.com/office/powerpoint/2010/main" val="1673253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92500" lnSpcReduction="10000"/>
          </a:bodyPr>
          <a:lstStyle/>
          <a:p>
            <a:pPr marL="0" indent="0">
              <a:buNone/>
            </a:pPr>
            <a:r>
              <a:rPr lang="en-GB" sz="3600" b="1" dirty="0"/>
              <a:t>1. Seek familiarity, not friendship.</a:t>
            </a:r>
            <a:endParaRPr lang="en-GB" sz="3600" dirty="0"/>
          </a:p>
          <a:p>
            <a:pPr marL="0" indent="0">
              <a:buNone/>
            </a:pPr>
            <a:r>
              <a:rPr lang="en-GB" sz="3600" dirty="0"/>
              <a:t>In their research, Deborah </a:t>
            </a:r>
            <a:r>
              <a:rPr lang="en-GB" sz="3600" dirty="0" err="1"/>
              <a:t>Gruenfeld</a:t>
            </a:r>
            <a:r>
              <a:rPr lang="en-GB" sz="3600" dirty="0"/>
              <a:t> and Margaret Neale of Stanford University, Katherine Philips of Northwestern University, and Elizabeth </a:t>
            </a:r>
            <a:r>
              <a:rPr lang="en-GB" sz="3600" dirty="0" err="1"/>
              <a:t>Mannix</a:t>
            </a:r>
            <a:r>
              <a:rPr lang="en-GB" sz="3600" dirty="0"/>
              <a:t> </a:t>
            </a:r>
            <a:r>
              <a:rPr lang="en-GB" sz="3600" dirty="0" smtClean="0"/>
              <a:t>found: </a:t>
            </a:r>
          </a:p>
          <a:p>
            <a:pPr algn="ctr"/>
            <a:r>
              <a:rPr lang="en-GB" sz="3600" dirty="0" smtClean="0"/>
              <a:t>Those team </a:t>
            </a:r>
            <a:r>
              <a:rPr lang="en-GB" sz="3600" dirty="0"/>
              <a:t>members who had not worked together before were unable to pool the information necessary to solve a problem. </a:t>
            </a:r>
            <a:endParaRPr lang="en-GB" sz="3600" dirty="0" smtClean="0"/>
          </a:p>
          <a:p>
            <a:pPr algn="ctr"/>
            <a:r>
              <a:rPr lang="en-GB" sz="3600" dirty="0" smtClean="0"/>
              <a:t>By </a:t>
            </a:r>
            <a:r>
              <a:rPr lang="en-GB" sz="3600" dirty="0"/>
              <a:t>contrast, teams of individuals who were </a:t>
            </a:r>
            <a:r>
              <a:rPr lang="en-GB" sz="3600" b="1" dirty="0"/>
              <a:t>familia</a:t>
            </a:r>
            <a:r>
              <a:rPr lang="en-GB" sz="3600" dirty="0"/>
              <a:t>r with one another easily pooled information and solved the same problem. Familiarity enables team members to share information and engage in the constructive conflict needed to find a </a:t>
            </a:r>
            <a:r>
              <a:rPr lang="en-GB" sz="3600" dirty="0" smtClean="0"/>
              <a:t>solution.</a:t>
            </a:r>
            <a:endParaRPr lang="en-GB" sz="3600" dirty="0"/>
          </a:p>
        </p:txBody>
      </p:sp>
    </p:spTree>
    <p:extLst>
      <p:ext uri="{BB962C8B-B14F-4D97-AF65-F5344CB8AC3E}">
        <p14:creationId xmlns:p14="http://schemas.microsoft.com/office/powerpoint/2010/main" val="3756257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92500"/>
          </a:bodyPr>
          <a:lstStyle/>
          <a:p>
            <a:pPr marL="0" indent="0">
              <a:buNone/>
            </a:pPr>
            <a:r>
              <a:rPr lang="en-GB" sz="3600" b="1" dirty="0" smtClean="0"/>
              <a:t> 2</a:t>
            </a:r>
            <a:r>
              <a:rPr lang="en-GB" sz="3600" b="1" dirty="0"/>
              <a:t>. Discuss differences in advance</a:t>
            </a:r>
            <a:r>
              <a:rPr lang="en-GB" sz="3600" b="1" dirty="0" smtClean="0"/>
              <a:t>.</a:t>
            </a:r>
          </a:p>
          <a:p>
            <a:r>
              <a:rPr lang="en-GB" sz="4000" dirty="0"/>
              <a:t>To prevent conflicts among diverse, strong-minded team members from overshadowing group goals, </a:t>
            </a:r>
            <a:r>
              <a:rPr lang="en-GB" sz="4000" dirty="0" err="1"/>
              <a:t>Mannix</a:t>
            </a:r>
            <a:r>
              <a:rPr lang="en-GB" sz="4000" dirty="0"/>
              <a:t> advises negotiation teams to spend at least twice as much time preparing for upcoming talks as they expect to spend at the table. </a:t>
            </a:r>
            <a:endParaRPr lang="en-GB" sz="4000" dirty="0" smtClean="0"/>
          </a:p>
          <a:p>
            <a:r>
              <a:rPr lang="en-GB" sz="4000" dirty="0" smtClean="0"/>
              <a:t>Because </a:t>
            </a:r>
            <a:r>
              <a:rPr lang="en-GB" sz="4000" dirty="0"/>
              <a:t>the other side will be ready and willing to exploit any chinks in your team’s </a:t>
            </a:r>
            <a:r>
              <a:rPr lang="en-GB" sz="4000" dirty="0" smtClean="0"/>
              <a:t>armour, </a:t>
            </a:r>
            <a:r>
              <a:rPr lang="en-GB" sz="4000" dirty="0"/>
              <a:t>it’s important to hash out your differences in advance</a:t>
            </a:r>
            <a:r>
              <a:rPr lang="en-GB" sz="4000" dirty="0" smtClean="0"/>
              <a:t>.</a:t>
            </a:r>
            <a:endParaRPr lang="en-GB" sz="4000" dirty="0"/>
          </a:p>
        </p:txBody>
      </p:sp>
    </p:spTree>
    <p:extLst>
      <p:ext uri="{BB962C8B-B14F-4D97-AF65-F5344CB8AC3E}">
        <p14:creationId xmlns:p14="http://schemas.microsoft.com/office/powerpoint/2010/main" val="1393739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85000" lnSpcReduction="10000"/>
          </a:bodyPr>
          <a:lstStyle/>
          <a:p>
            <a:pPr marL="0" indent="0">
              <a:buNone/>
            </a:pPr>
            <a:r>
              <a:rPr lang="en-GB" sz="3600" b="1" dirty="0" smtClean="0"/>
              <a:t> 2</a:t>
            </a:r>
            <a:r>
              <a:rPr lang="en-GB" sz="3600" b="1" dirty="0"/>
              <a:t>. Discuss differences in advance</a:t>
            </a:r>
            <a:r>
              <a:rPr lang="en-GB" sz="3600" b="1" dirty="0" smtClean="0"/>
              <a:t>.</a:t>
            </a:r>
          </a:p>
          <a:p>
            <a:r>
              <a:rPr lang="en-GB" sz="4000" dirty="0" smtClean="0">
                <a:solidFill>
                  <a:srgbClr val="00B050"/>
                </a:solidFill>
              </a:rPr>
              <a:t>Start </a:t>
            </a:r>
            <a:r>
              <a:rPr lang="en-GB" sz="4000" dirty="0">
                <a:solidFill>
                  <a:srgbClr val="00B050"/>
                </a:solidFill>
              </a:rPr>
              <a:t>by encouraging the team to brainstorm and debate the issues to be discussed during talks. Spend time debating goals, the team’s best alternatives to the present agreement, and your reservation point—the worst outcome you, as a team, will accept. </a:t>
            </a:r>
            <a:endParaRPr lang="en-GB" sz="4000" dirty="0" smtClean="0">
              <a:solidFill>
                <a:srgbClr val="00B050"/>
              </a:solidFill>
            </a:endParaRPr>
          </a:p>
          <a:p>
            <a:r>
              <a:rPr lang="en-GB" sz="4000" dirty="0" smtClean="0">
                <a:solidFill>
                  <a:srgbClr val="FFFF00"/>
                </a:solidFill>
              </a:rPr>
              <a:t>Then</a:t>
            </a:r>
            <a:r>
              <a:rPr lang="en-GB" sz="4000" dirty="0">
                <a:solidFill>
                  <a:srgbClr val="FFFF00"/>
                </a:solidFill>
              </a:rPr>
              <a:t>, spend just as much time exploring the other side’s likely goals, background, alternatives, and reservation point. Having trouble coming to agreement on the facts? Teams sometimes resolve substantive differences by bringing in experts for guidance on areas of </a:t>
            </a:r>
            <a:r>
              <a:rPr lang="en-GB" sz="4000" dirty="0" smtClean="0">
                <a:solidFill>
                  <a:srgbClr val="FFFF00"/>
                </a:solidFill>
              </a:rPr>
              <a:t>confusion.</a:t>
            </a:r>
            <a:endParaRPr lang="en-GB" sz="4000" dirty="0">
              <a:solidFill>
                <a:srgbClr val="FFFF00"/>
              </a:solidFill>
            </a:endParaRPr>
          </a:p>
        </p:txBody>
      </p:sp>
    </p:spTree>
    <p:extLst>
      <p:ext uri="{BB962C8B-B14F-4D97-AF65-F5344CB8AC3E}">
        <p14:creationId xmlns:p14="http://schemas.microsoft.com/office/powerpoint/2010/main" val="223536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68991"/>
            <a:ext cx="12192000" cy="5935411"/>
          </a:xfrm>
        </p:spPr>
        <p:txBody>
          <a:bodyPr>
            <a:normAutofit fontScale="32500" lnSpcReduction="20000"/>
          </a:bodyPr>
          <a:lstStyle/>
          <a:p>
            <a:pPr marL="0" indent="0">
              <a:buNone/>
            </a:pPr>
            <a:r>
              <a:rPr lang="en-GB" sz="7400" b="1" dirty="0"/>
              <a:t>3. Assign roles and responsibilities</a:t>
            </a:r>
            <a:r>
              <a:rPr lang="en-GB" sz="7400" b="1" dirty="0" smtClean="0"/>
              <a:t>.</a:t>
            </a:r>
          </a:p>
          <a:p>
            <a:r>
              <a:rPr lang="en-GB" sz="8600" dirty="0"/>
              <a:t>Before negotiating, teams should also discuss how to take advantage of members’ different skills, suggests </a:t>
            </a:r>
            <a:r>
              <a:rPr lang="en-GB" sz="8600" dirty="0" err="1"/>
              <a:t>Mannix</a:t>
            </a:r>
            <a:r>
              <a:rPr lang="en-GB" sz="8600" dirty="0"/>
              <a:t>. </a:t>
            </a:r>
            <a:endParaRPr lang="en-GB" sz="8600" dirty="0" smtClean="0"/>
          </a:p>
          <a:p>
            <a:r>
              <a:rPr lang="en-GB" sz="8600" dirty="0" smtClean="0">
                <a:solidFill>
                  <a:srgbClr val="FFC000"/>
                </a:solidFill>
              </a:rPr>
              <a:t>Which </a:t>
            </a:r>
            <a:r>
              <a:rPr lang="en-GB" sz="8600" dirty="0">
                <a:solidFill>
                  <a:srgbClr val="FFC000"/>
                </a:solidFill>
              </a:rPr>
              <a:t>member has the best listening skil</a:t>
            </a:r>
            <a:r>
              <a:rPr lang="en-GB" sz="8600" dirty="0"/>
              <a:t>ls</a:t>
            </a:r>
            <a:r>
              <a:rPr lang="en-GB" sz="8600" dirty="0" smtClean="0"/>
              <a:t>? </a:t>
            </a:r>
            <a:r>
              <a:rPr lang="en-GB" sz="8600" dirty="0"/>
              <a:t>This person could be put in charge of watching and reading members of the other team and reporting his observations to his own team during breaks. </a:t>
            </a:r>
            <a:endParaRPr lang="en-GB" sz="8600" dirty="0"/>
          </a:p>
          <a:p>
            <a:r>
              <a:rPr lang="en-GB" sz="8600" dirty="0" smtClean="0">
                <a:solidFill>
                  <a:srgbClr val="FFC000"/>
                </a:solidFill>
              </a:rPr>
              <a:t>Which </a:t>
            </a:r>
            <a:r>
              <a:rPr lang="en-GB" sz="8600" dirty="0">
                <a:solidFill>
                  <a:srgbClr val="FFC000"/>
                </a:solidFill>
              </a:rPr>
              <a:t>team member has the most negotiation experience</a:t>
            </a:r>
            <a:r>
              <a:rPr lang="en-GB" sz="8600" dirty="0"/>
              <a:t>? This person could be appointed the team leader—the chief decision maker who corrals the rest of the group. </a:t>
            </a:r>
            <a:endParaRPr lang="en-GB" sz="8600" dirty="0" smtClean="0"/>
          </a:p>
          <a:p>
            <a:r>
              <a:rPr lang="en-GB" sz="9800" dirty="0" smtClean="0">
                <a:solidFill>
                  <a:srgbClr val="FFC000"/>
                </a:solidFill>
              </a:rPr>
              <a:t>Who </a:t>
            </a:r>
            <a:r>
              <a:rPr lang="en-GB" sz="9800" dirty="0">
                <a:solidFill>
                  <a:srgbClr val="FFC000"/>
                </a:solidFill>
              </a:rPr>
              <a:t>is the best communicato</a:t>
            </a:r>
            <a:r>
              <a:rPr lang="en-GB" sz="9800" dirty="0"/>
              <a:t>r? The team spokesperson should be a calm, articulate individual who is willing to follow the leader and the team’s negotiation plan</a:t>
            </a:r>
            <a:r>
              <a:rPr lang="en-GB" sz="9800" dirty="0" smtClean="0"/>
              <a:t>.</a:t>
            </a:r>
          </a:p>
          <a:p>
            <a:pPr marL="0" indent="0">
              <a:buNone/>
            </a:pPr>
            <a:r>
              <a:rPr lang="en-GB" sz="9800" dirty="0"/>
              <a:t/>
            </a:r>
            <a:br>
              <a:rPr lang="en-GB" sz="9800" dirty="0"/>
            </a:br>
            <a:endParaRPr lang="en-GB" sz="9800" dirty="0"/>
          </a:p>
        </p:txBody>
      </p:sp>
    </p:spTree>
    <p:extLst>
      <p:ext uri="{BB962C8B-B14F-4D97-AF65-F5344CB8AC3E}">
        <p14:creationId xmlns:p14="http://schemas.microsoft.com/office/powerpoint/2010/main" val="371521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lnSpcReduction="10000"/>
          </a:bodyPr>
          <a:lstStyle/>
          <a:p>
            <a:pPr marL="0" indent="0" algn="ctr">
              <a:buNone/>
            </a:pPr>
            <a:r>
              <a:rPr lang="en-GB" sz="4800" b="1" dirty="0" smtClean="0"/>
              <a:t>Topic 1</a:t>
            </a:r>
          </a:p>
          <a:p>
            <a:pPr marL="0" indent="0" algn="ctr">
              <a:buNone/>
            </a:pPr>
            <a:r>
              <a:rPr lang="en-US" sz="3200" b="1" dirty="0"/>
              <a:t>What Makes International </a:t>
            </a:r>
            <a:r>
              <a:rPr lang="en-US" sz="3200" b="1" dirty="0" smtClean="0"/>
              <a:t>Relations and Diplomacy </a:t>
            </a:r>
          </a:p>
          <a:p>
            <a:pPr marL="0" indent="0" algn="ctr">
              <a:buNone/>
            </a:pPr>
            <a:r>
              <a:rPr lang="en-US" sz="3200" b="1" dirty="0" smtClean="0"/>
              <a:t>Negotiations </a:t>
            </a:r>
            <a:r>
              <a:rPr lang="en-US" sz="3200" b="1" dirty="0"/>
              <a:t>Different?</a:t>
            </a:r>
            <a:endParaRPr lang="en-GB" sz="3200" b="1" dirty="0" smtClean="0"/>
          </a:p>
          <a:p>
            <a:pPr algn="ctr">
              <a:buFontTx/>
              <a:buNone/>
            </a:pPr>
            <a:r>
              <a:rPr lang="en-US" sz="2800" dirty="0">
                <a:solidFill>
                  <a:srgbClr val="FFFF00"/>
                </a:solidFill>
              </a:rPr>
              <a:t>Two overall contexts have an influence on international negotiations:</a:t>
            </a:r>
          </a:p>
          <a:p>
            <a:pPr algn="just"/>
            <a:r>
              <a:rPr lang="en-US" sz="3600" b="1" dirty="0"/>
              <a:t>Environmental context</a:t>
            </a:r>
          </a:p>
          <a:p>
            <a:pPr lvl="1"/>
            <a:r>
              <a:rPr lang="en-US" sz="3200" dirty="0"/>
              <a:t>Includes environmental forces that neither negotiator controls that influence the negotiation</a:t>
            </a:r>
          </a:p>
          <a:p>
            <a:r>
              <a:rPr lang="en-US" sz="3600" b="1" dirty="0"/>
              <a:t>Immediate context</a:t>
            </a:r>
          </a:p>
          <a:p>
            <a:pPr lvl="1"/>
            <a:r>
              <a:rPr lang="en-US" sz="3200" dirty="0"/>
              <a:t>Includes factors ov</a:t>
            </a:r>
            <a:r>
              <a:rPr lang="en-US" sz="2800" dirty="0"/>
              <a:t>er which negotiators appear to have some </a:t>
            </a:r>
            <a:r>
              <a:rPr lang="en-US" sz="3200" dirty="0"/>
              <a:t>cont</a:t>
            </a:r>
            <a:r>
              <a:rPr lang="en-US" sz="2800" dirty="0"/>
              <a:t>rol</a:t>
            </a:r>
            <a:endParaRPr lang="en-US" sz="2800" dirty="0"/>
          </a:p>
        </p:txBody>
      </p:sp>
    </p:spTree>
    <p:extLst>
      <p:ext uri="{BB962C8B-B14F-4D97-AF65-F5344CB8AC3E}">
        <p14:creationId xmlns:p14="http://schemas.microsoft.com/office/powerpoint/2010/main" val="84451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buNone/>
            </a:pPr>
            <a:r>
              <a:rPr lang="en-GB" sz="3200" b="1" dirty="0"/>
              <a:t>3. Assign roles and responsibilities</a:t>
            </a:r>
            <a:r>
              <a:rPr lang="en-GB" sz="3200" b="1" dirty="0" smtClean="0"/>
              <a:t>.</a:t>
            </a:r>
          </a:p>
          <a:p>
            <a:r>
              <a:rPr lang="en-GB" sz="3600" dirty="0" smtClean="0"/>
              <a:t>In </a:t>
            </a:r>
            <a:r>
              <a:rPr lang="en-GB" sz="3600" dirty="0"/>
              <a:t>addition to brainstorming different scenarios that could occur at the table and role-playing how you will respond, your team should discuss the decision rules you will use when you confer privately to weigh the various offers on the table. </a:t>
            </a:r>
            <a:endParaRPr lang="en-GB" sz="3600" dirty="0" smtClean="0"/>
          </a:p>
          <a:p>
            <a:r>
              <a:rPr lang="en-GB" sz="3600" dirty="0" smtClean="0"/>
              <a:t>Because </a:t>
            </a:r>
            <a:r>
              <a:rPr lang="en-GB" sz="3600" dirty="0"/>
              <a:t>unanimity can be difficult to achieve, you might opt for a majority-decision rule that allows most parties to get what they need from a deal.</a:t>
            </a:r>
          </a:p>
        </p:txBody>
      </p:sp>
    </p:spTree>
    <p:extLst>
      <p:ext uri="{BB962C8B-B14F-4D97-AF65-F5344CB8AC3E}">
        <p14:creationId xmlns:p14="http://schemas.microsoft.com/office/powerpoint/2010/main" val="1736590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GB" sz="4000" b="1" dirty="0"/>
              <a:t>Diplomatic Negotiations: </a:t>
            </a:r>
          </a:p>
          <a:p>
            <a:pPr marL="0" indent="0" algn="ctr">
              <a:buNone/>
            </a:pPr>
            <a:r>
              <a:rPr lang="en-GB" sz="4000" b="1" dirty="0"/>
              <a:t>The Surprising Benefits of Conflict and Teamwork at the Negotiation </a:t>
            </a:r>
            <a:r>
              <a:rPr lang="en-GB" sz="4000" b="1" dirty="0" smtClean="0"/>
              <a:t>Table</a:t>
            </a:r>
          </a:p>
          <a:p>
            <a:pPr marL="0" indent="0" algn="ctr">
              <a:buNone/>
            </a:pPr>
            <a:endParaRPr lang="en-GB" sz="3200" b="1" dirty="0"/>
          </a:p>
          <a:p>
            <a:pPr marL="0" indent="0" algn="ctr">
              <a:buNone/>
            </a:pPr>
            <a:endParaRPr lang="en-GB" sz="3200" b="1" dirty="0"/>
          </a:p>
          <a:p>
            <a:pPr marL="0" indent="0" algn="ctr">
              <a:buNone/>
            </a:pPr>
            <a:r>
              <a:rPr lang="en-GB" sz="4000" dirty="0" smtClean="0">
                <a:solidFill>
                  <a:srgbClr val="FFC000"/>
                </a:solidFill>
              </a:rPr>
              <a:t>By </a:t>
            </a:r>
            <a:r>
              <a:rPr lang="en-GB" sz="4000" dirty="0">
                <a:solidFill>
                  <a:srgbClr val="FFC000"/>
                </a:solidFill>
              </a:rPr>
              <a:t>dividing up key responsibilities, debating differences of opinion before negotiating, and keeping talks respectful, your team will be in a strong position to capitalize on its differences.</a:t>
            </a:r>
          </a:p>
        </p:txBody>
      </p:sp>
    </p:spTree>
    <p:extLst>
      <p:ext uri="{BB962C8B-B14F-4D97-AF65-F5344CB8AC3E}">
        <p14:creationId xmlns:p14="http://schemas.microsoft.com/office/powerpoint/2010/main" val="2453550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US" sz="4800" b="1" dirty="0"/>
              <a:t>Environmental </a:t>
            </a:r>
            <a:r>
              <a:rPr lang="en-US" sz="4800" b="1" dirty="0" smtClean="0"/>
              <a:t>Context</a:t>
            </a:r>
          </a:p>
          <a:p>
            <a:pPr marL="609600" indent="-609600" algn="ctr">
              <a:lnSpc>
                <a:spcPct val="85000"/>
              </a:lnSpc>
              <a:spcBef>
                <a:spcPct val="15000"/>
              </a:spcBef>
              <a:buFontTx/>
              <a:buNone/>
            </a:pPr>
            <a:r>
              <a:rPr lang="en-US" sz="2800" dirty="0">
                <a:solidFill>
                  <a:srgbClr val="00B0F0"/>
                </a:solidFill>
              </a:rPr>
              <a:t>Factors that make international negotiations </a:t>
            </a:r>
            <a:endParaRPr lang="en-US" sz="2800" dirty="0" smtClean="0">
              <a:solidFill>
                <a:srgbClr val="00B0F0"/>
              </a:solidFill>
            </a:endParaRPr>
          </a:p>
          <a:p>
            <a:pPr marL="609600" indent="-609600" algn="ctr">
              <a:lnSpc>
                <a:spcPct val="85000"/>
              </a:lnSpc>
              <a:spcBef>
                <a:spcPct val="15000"/>
              </a:spcBef>
              <a:buFontTx/>
              <a:buNone/>
            </a:pPr>
            <a:r>
              <a:rPr lang="en-US" sz="2800" dirty="0" smtClean="0">
                <a:solidFill>
                  <a:srgbClr val="00B0F0"/>
                </a:solidFill>
              </a:rPr>
              <a:t>more challenging </a:t>
            </a:r>
            <a:r>
              <a:rPr lang="en-US" sz="2800" dirty="0">
                <a:solidFill>
                  <a:srgbClr val="00B0F0"/>
                </a:solidFill>
              </a:rPr>
              <a:t>than domestic negotiations include:</a:t>
            </a:r>
          </a:p>
          <a:p>
            <a:pPr marL="742950" indent="-742950">
              <a:lnSpc>
                <a:spcPct val="85000"/>
              </a:lnSpc>
              <a:spcBef>
                <a:spcPct val="15000"/>
              </a:spcBef>
              <a:buFont typeface="+mj-lt"/>
              <a:buAutoNum type="arabicPeriod"/>
            </a:pPr>
            <a:r>
              <a:rPr lang="en-US" sz="3600" dirty="0">
                <a:solidFill>
                  <a:srgbClr val="FFFF00"/>
                </a:solidFill>
              </a:rPr>
              <a:t>Political and legal pluralism</a:t>
            </a:r>
          </a:p>
          <a:p>
            <a:pPr marL="742950" indent="-742950">
              <a:lnSpc>
                <a:spcPct val="85000"/>
              </a:lnSpc>
              <a:spcBef>
                <a:spcPct val="15000"/>
              </a:spcBef>
              <a:buFont typeface="+mj-lt"/>
              <a:buAutoNum type="arabicPeriod"/>
            </a:pPr>
            <a:r>
              <a:rPr lang="en-US" sz="3600" dirty="0">
                <a:solidFill>
                  <a:srgbClr val="92D050"/>
                </a:solidFill>
              </a:rPr>
              <a:t>International economics</a:t>
            </a:r>
          </a:p>
          <a:p>
            <a:pPr marL="742950" indent="-742950">
              <a:lnSpc>
                <a:spcPct val="85000"/>
              </a:lnSpc>
              <a:spcBef>
                <a:spcPct val="15000"/>
              </a:spcBef>
              <a:buFont typeface="+mj-lt"/>
              <a:buAutoNum type="arabicPeriod"/>
            </a:pPr>
            <a:r>
              <a:rPr lang="en-US" sz="3600" dirty="0">
                <a:solidFill>
                  <a:srgbClr val="FFFF00"/>
                </a:solidFill>
              </a:rPr>
              <a:t>Foreign governments and bureaucracies</a:t>
            </a:r>
          </a:p>
          <a:p>
            <a:pPr marL="742950" indent="-742950">
              <a:lnSpc>
                <a:spcPct val="85000"/>
              </a:lnSpc>
              <a:spcBef>
                <a:spcPct val="15000"/>
              </a:spcBef>
              <a:buFont typeface="+mj-lt"/>
              <a:buAutoNum type="arabicPeriod"/>
            </a:pPr>
            <a:r>
              <a:rPr lang="en-US" sz="3600" dirty="0">
                <a:solidFill>
                  <a:srgbClr val="92D050"/>
                </a:solidFill>
              </a:rPr>
              <a:t>Instability</a:t>
            </a:r>
          </a:p>
          <a:p>
            <a:pPr marL="742950" indent="-742950">
              <a:lnSpc>
                <a:spcPct val="85000"/>
              </a:lnSpc>
              <a:spcBef>
                <a:spcPct val="15000"/>
              </a:spcBef>
              <a:buFont typeface="+mj-lt"/>
              <a:buAutoNum type="arabicPeriod"/>
            </a:pPr>
            <a:r>
              <a:rPr lang="en-US" sz="3600" dirty="0">
                <a:solidFill>
                  <a:srgbClr val="FFFF00"/>
                </a:solidFill>
              </a:rPr>
              <a:t>Ideology</a:t>
            </a:r>
          </a:p>
          <a:p>
            <a:pPr marL="742950" indent="-742950">
              <a:lnSpc>
                <a:spcPct val="85000"/>
              </a:lnSpc>
              <a:spcBef>
                <a:spcPct val="15000"/>
              </a:spcBef>
              <a:buFont typeface="+mj-lt"/>
              <a:buAutoNum type="arabicPeriod"/>
            </a:pPr>
            <a:r>
              <a:rPr lang="en-US" sz="3600" dirty="0">
                <a:solidFill>
                  <a:srgbClr val="92D050"/>
                </a:solidFill>
              </a:rPr>
              <a:t>Culture</a:t>
            </a:r>
          </a:p>
          <a:p>
            <a:pPr marL="742950" indent="-742950">
              <a:lnSpc>
                <a:spcPct val="85000"/>
              </a:lnSpc>
              <a:spcBef>
                <a:spcPct val="15000"/>
              </a:spcBef>
              <a:buFont typeface="+mj-lt"/>
              <a:buAutoNum type="arabicPeriod"/>
            </a:pPr>
            <a:r>
              <a:rPr lang="en-US" sz="3600" dirty="0">
                <a:solidFill>
                  <a:srgbClr val="FFFF00"/>
                </a:solidFill>
              </a:rPr>
              <a:t>External stakeholders</a:t>
            </a:r>
          </a:p>
          <a:p>
            <a:pPr marL="457200" lvl="1" indent="0">
              <a:buNone/>
            </a:pPr>
            <a:endParaRPr lang="en-US" sz="2800" dirty="0"/>
          </a:p>
        </p:txBody>
      </p:sp>
    </p:spTree>
    <p:extLst>
      <p:ext uri="{BB962C8B-B14F-4D97-AF65-F5344CB8AC3E}">
        <p14:creationId xmlns:p14="http://schemas.microsoft.com/office/powerpoint/2010/main" val="143349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fontScale="92500" lnSpcReduction="20000"/>
          </a:bodyPr>
          <a:lstStyle/>
          <a:p>
            <a:pPr marL="0" indent="0" algn="ctr">
              <a:buNone/>
            </a:pPr>
            <a:r>
              <a:rPr lang="en-US" sz="4800" b="1" dirty="0"/>
              <a:t>Culturally Responsive Negotiation </a:t>
            </a:r>
            <a:r>
              <a:rPr lang="en-US" sz="4800" b="1" dirty="0" smtClean="0"/>
              <a:t>Strategies</a:t>
            </a:r>
          </a:p>
          <a:p>
            <a:pPr marL="0" indent="0">
              <a:lnSpc>
                <a:spcPct val="95000"/>
              </a:lnSpc>
              <a:spcBef>
                <a:spcPct val="15000"/>
              </a:spcBef>
              <a:buNone/>
            </a:pPr>
            <a:endParaRPr lang="en-US" sz="3900" dirty="0" smtClean="0"/>
          </a:p>
          <a:p>
            <a:pPr marL="0" indent="0">
              <a:lnSpc>
                <a:spcPct val="95000"/>
              </a:lnSpc>
              <a:spcBef>
                <a:spcPct val="15000"/>
              </a:spcBef>
              <a:buNone/>
            </a:pPr>
            <a:r>
              <a:rPr lang="en-US" sz="3900" dirty="0" smtClean="0">
                <a:solidFill>
                  <a:srgbClr val="FFFF00"/>
                </a:solidFill>
              </a:rPr>
              <a:t>A. When </a:t>
            </a:r>
            <a:r>
              <a:rPr lang="en-US" sz="3900" dirty="0">
                <a:solidFill>
                  <a:srgbClr val="FFFF00"/>
                </a:solidFill>
              </a:rPr>
              <a:t>choosing a strategy, negotiators should:</a:t>
            </a:r>
          </a:p>
          <a:p>
            <a:pPr marL="990600" lvl="1" indent="-533400">
              <a:lnSpc>
                <a:spcPct val="95000"/>
              </a:lnSpc>
              <a:spcBef>
                <a:spcPct val="15000"/>
              </a:spcBef>
              <a:buFont typeface="+mj-lt"/>
              <a:buAutoNum type="arabicPeriod"/>
            </a:pPr>
            <a:r>
              <a:rPr lang="en-US" sz="3500" dirty="0">
                <a:solidFill>
                  <a:srgbClr val="FFFF00"/>
                </a:solidFill>
              </a:rPr>
              <a:t>Be aware of their own and the other party’s culture in general</a:t>
            </a:r>
          </a:p>
          <a:p>
            <a:pPr marL="990600" lvl="1" indent="-533400">
              <a:lnSpc>
                <a:spcPct val="95000"/>
              </a:lnSpc>
              <a:spcBef>
                <a:spcPct val="15000"/>
              </a:spcBef>
              <a:buFont typeface="+mj-lt"/>
              <a:buAutoNum type="arabicPeriod"/>
            </a:pPr>
            <a:r>
              <a:rPr lang="en-US" sz="3500" dirty="0">
                <a:solidFill>
                  <a:srgbClr val="FFFF00"/>
                </a:solidFill>
              </a:rPr>
              <a:t>Understand the specific factors in the current relationship</a:t>
            </a:r>
          </a:p>
          <a:p>
            <a:pPr marL="990600" lvl="1" indent="-533400">
              <a:lnSpc>
                <a:spcPct val="95000"/>
              </a:lnSpc>
              <a:spcBef>
                <a:spcPct val="15000"/>
              </a:spcBef>
              <a:buFont typeface="+mj-lt"/>
              <a:buAutoNum type="arabicPeriod"/>
            </a:pPr>
            <a:r>
              <a:rPr lang="en-US" sz="3500" dirty="0">
                <a:solidFill>
                  <a:srgbClr val="FFFF00"/>
                </a:solidFill>
              </a:rPr>
              <a:t>Predict or try to influence the other party’s approach</a:t>
            </a:r>
          </a:p>
          <a:p>
            <a:pPr marL="609600" indent="-609600">
              <a:lnSpc>
                <a:spcPct val="95000"/>
              </a:lnSpc>
              <a:spcBef>
                <a:spcPct val="15000"/>
              </a:spcBef>
            </a:pPr>
            <a:endParaRPr lang="en-US" sz="3900" dirty="0" smtClean="0"/>
          </a:p>
          <a:p>
            <a:pPr marL="0" indent="0">
              <a:lnSpc>
                <a:spcPct val="95000"/>
              </a:lnSpc>
              <a:spcBef>
                <a:spcPct val="15000"/>
              </a:spcBef>
              <a:buNone/>
            </a:pPr>
            <a:r>
              <a:rPr lang="en-US" sz="3900" dirty="0" smtClean="0">
                <a:solidFill>
                  <a:srgbClr val="FFC000"/>
                </a:solidFill>
              </a:rPr>
              <a:t>B. Strategies </a:t>
            </a:r>
            <a:r>
              <a:rPr lang="en-US" sz="3900" dirty="0">
                <a:solidFill>
                  <a:srgbClr val="FFC000"/>
                </a:solidFill>
              </a:rPr>
              <a:t>are arranged based on the level of familiarity (low, moderate, high) that a negotiator has with the other party’s culture</a:t>
            </a:r>
          </a:p>
          <a:p>
            <a:pPr marL="0" indent="0">
              <a:buNone/>
            </a:pPr>
            <a:endParaRPr lang="en-US" sz="40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2017530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US" sz="4800" b="1" dirty="0"/>
              <a:t>How Do We Explain International Negotiation Outcomes?</a:t>
            </a:r>
            <a:endParaRPr lang="en-US" sz="3900" dirty="0" smtClean="0"/>
          </a:p>
          <a:p>
            <a:pPr algn="ctr">
              <a:buFontTx/>
              <a:buNone/>
            </a:pPr>
            <a:r>
              <a:rPr lang="en-US" sz="3200" b="1" dirty="0">
                <a:solidFill>
                  <a:srgbClr val="92D050"/>
                </a:solidFill>
              </a:rPr>
              <a:t>International negotiations can be much more complicated</a:t>
            </a:r>
          </a:p>
          <a:p>
            <a:pPr>
              <a:lnSpc>
                <a:spcPct val="95000"/>
              </a:lnSpc>
            </a:pPr>
            <a:r>
              <a:rPr lang="en-US" sz="3600" dirty="0"/>
              <a:t>Simple arguments cannot explain conflicting international negotiation outcomes </a:t>
            </a:r>
          </a:p>
          <a:p>
            <a:pPr>
              <a:lnSpc>
                <a:spcPct val="95000"/>
              </a:lnSpc>
            </a:pPr>
            <a:r>
              <a:rPr lang="en-US" sz="3600" dirty="0"/>
              <a:t>The challenge is to:</a:t>
            </a:r>
          </a:p>
          <a:p>
            <a:pPr marL="971550" lvl="1" indent="-514350">
              <a:lnSpc>
                <a:spcPct val="95000"/>
              </a:lnSpc>
              <a:buFont typeface="+mj-lt"/>
              <a:buAutoNum type="arabicPeriod"/>
            </a:pPr>
            <a:r>
              <a:rPr lang="en-US" sz="3200" dirty="0">
                <a:solidFill>
                  <a:srgbClr val="FFFF00"/>
                </a:solidFill>
              </a:rPr>
              <a:t>Understand the multiple influences of several factors on the negotiation process </a:t>
            </a:r>
          </a:p>
          <a:p>
            <a:pPr marL="971550" lvl="1" indent="-514350">
              <a:lnSpc>
                <a:spcPct val="95000"/>
              </a:lnSpc>
              <a:buFont typeface="+mj-lt"/>
              <a:buAutoNum type="arabicPeriod"/>
            </a:pPr>
            <a:r>
              <a:rPr lang="en-US" sz="3200" dirty="0">
                <a:solidFill>
                  <a:srgbClr val="FFFF00"/>
                </a:solidFill>
              </a:rPr>
              <a:t>Update this understanding regularly as circumstances </a:t>
            </a:r>
            <a:r>
              <a:rPr lang="en-US" sz="2600" dirty="0">
                <a:solidFill>
                  <a:srgbClr val="FFFF00"/>
                </a:solidFill>
              </a:rPr>
              <a:t>change</a:t>
            </a:r>
          </a:p>
          <a:p>
            <a:pPr marL="0" indent="0">
              <a:buNone/>
            </a:pPr>
            <a:endParaRPr lang="en-US" sz="40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2324819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US" sz="4800" b="1" dirty="0"/>
              <a:t>Masculinity/Femininity </a:t>
            </a:r>
            <a:r>
              <a:rPr lang="en-US" sz="4800" b="1" dirty="0" smtClean="0"/>
              <a:t>in </a:t>
            </a:r>
          </a:p>
          <a:p>
            <a:pPr marL="0" indent="0" algn="ctr">
              <a:buNone/>
            </a:pPr>
            <a:r>
              <a:rPr lang="en-US" sz="4800" b="1" dirty="0" smtClean="0"/>
              <a:t>International </a:t>
            </a:r>
            <a:r>
              <a:rPr lang="en-US" sz="4800" b="1" dirty="0"/>
              <a:t>Negotiation Outcomes?</a:t>
            </a:r>
            <a:endParaRPr lang="en-US" sz="3900" dirty="0" smtClean="0"/>
          </a:p>
          <a:p>
            <a:pPr algn="ctr">
              <a:buFontTx/>
              <a:buNone/>
            </a:pPr>
            <a:r>
              <a:rPr lang="en-US" sz="4400" dirty="0" smtClean="0">
                <a:solidFill>
                  <a:srgbClr val="FFFF00"/>
                </a:solidFill>
              </a:rPr>
              <a:t>The extent </a:t>
            </a:r>
            <a:r>
              <a:rPr lang="en-US" sz="4400" dirty="0">
                <a:solidFill>
                  <a:srgbClr val="FFFF00"/>
                </a:solidFill>
              </a:rPr>
              <a:t>cultures hold values that are traditionally perceived as </a:t>
            </a:r>
            <a:endParaRPr lang="en-US" sz="4400" dirty="0" smtClean="0">
              <a:solidFill>
                <a:srgbClr val="FFFF00"/>
              </a:solidFill>
            </a:endParaRPr>
          </a:p>
          <a:p>
            <a:pPr algn="ctr">
              <a:buFontTx/>
              <a:buNone/>
            </a:pPr>
            <a:r>
              <a:rPr lang="en-US" sz="4400" dirty="0" smtClean="0">
                <a:solidFill>
                  <a:srgbClr val="FFFF00"/>
                </a:solidFill>
              </a:rPr>
              <a:t>masculine </a:t>
            </a:r>
            <a:r>
              <a:rPr lang="en-US" sz="4400" dirty="0">
                <a:solidFill>
                  <a:srgbClr val="FFFF00"/>
                </a:solidFill>
              </a:rPr>
              <a:t>or feminine</a:t>
            </a:r>
          </a:p>
          <a:p>
            <a:pPr marL="0" indent="0" algn="ctr">
              <a:buNone/>
            </a:pPr>
            <a:r>
              <a:rPr lang="en-US" sz="4000" dirty="0">
                <a:solidFill>
                  <a:srgbClr val="00B0F0"/>
                </a:solidFill>
              </a:rPr>
              <a:t>Influences negotiation by increasing the competitiveness when negotiators from masculine cultures meet</a:t>
            </a:r>
          </a:p>
          <a:p>
            <a:pPr marL="0" indent="0" algn="ctr">
              <a:buNone/>
            </a:pPr>
            <a:endParaRPr lang="en-US" sz="54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62447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lnSpcReduction="10000"/>
          </a:bodyPr>
          <a:lstStyle/>
          <a:p>
            <a:pPr marL="0" indent="0" algn="ctr">
              <a:buNone/>
            </a:pPr>
            <a:r>
              <a:rPr lang="en-US" sz="4800" b="1" dirty="0"/>
              <a:t>Low Familiarity</a:t>
            </a:r>
            <a:endParaRPr lang="en-US" sz="3900" dirty="0" smtClean="0"/>
          </a:p>
          <a:p>
            <a:pPr marL="514350" indent="-514350">
              <a:buFont typeface="+mj-lt"/>
              <a:buAutoNum type="arabicPeriod"/>
            </a:pPr>
            <a:r>
              <a:rPr lang="en-US" sz="3600" dirty="0">
                <a:solidFill>
                  <a:srgbClr val="FFC000"/>
                </a:solidFill>
              </a:rPr>
              <a:t>Employ agents or advisers</a:t>
            </a:r>
            <a:r>
              <a:rPr lang="en-US" sz="2800" dirty="0">
                <a:solidFill>
                  <a:srgbClr val="FFC000"/>
                </a:solidFill>
              </a:rPr>
              <a:t> </a:t>
            </a:r>
            <a:r>
              <a:rPr lang="en-US" sz="3200" dirty="0">
                <a:solidFill>
                  <a:srgbClr val="FFC000"/>
                </a:solidFill>
              </a:rPr>
              <a:t>(unilateral strategy)</a:t>
            </a:r>
          </a:p>
          <a:p>
            <a:pPr lvl="1"/>
            <a:r>
              <a:rPr lang="en-US" sz="3200" dirty="0">
                <a:solidFill>
                  <a:srgbClr val="FFC000"/>
                </a:solidFill>
              </a:rPr>
              <a:t>Useful for negotiators who have little awareness of the other party’s culture</a:t>
            </a:r>
          </a:p>
          <a:p>
            <a:pPr marL="514350" indent="-514350">
              <a:buFont typeface="+mj-lt"/>
              <a:buAutoNum type="arabicPeriod"/>
            </a:pPr>
            <a:r>
              <a:rPr lang="en-US" sz="3600" dirty="0">
                <a:solidFill>
                  <a:srgbClr val="00B0F0"/>
                </a:solidFill>
              </a:rPr>
              <a:t>Bring in a mediator</a:t>
            </a:r>
            <a:r>
              <a:rPr lang="en-US" sz="2800" dirty="0">
                <a:solidFill>
                  <a:srgbClr val="00B0F0"/>
                </a:solidFill>
              </a:rPr>
              <a:t> </a:t>
            </a:r>
            <a:r>
              <a:rPr lang="en-US" sz="3200" dirty="0">
                <a:solidFill>
                  <a:srgbClr val="00B0F0"/>
                </a:solidFill>
              </a:rPr>
              <a:t>(joint strategy)</a:t>
            </a:r>
            <a:endParaRPr lang="en-US" sz="3600" dirty="0">
              <a:solidFill>
                <a:srgbClr val="00B0F0"/>
              </a:solidFill>
            </a:endParaRPr>
          </a:p>
          <a:p>
            <a:pPr lvl="1"/>
            <a:r>
              <a:rPr lang="en-US" sz="3200" dirty="0">
                <a:solidFill>
                  <a:srgbClr val="00B0F0"/>
                </a:solidFill>
              </a:rPr>
              <a:t>Encourages one side or the other to adopt one culture’s approaches or mediator culture approach</a:t>
            </a:r>
            <a:r>
              <a:rPr lang="en-US" sz="2400" dirty="0">
                <a:solidFill>
                  <a:srgbClr val="00B0F0"/>
                </a:solidFill>
              </a:rPr>
              <a:t> </a:t>
            </a:r>
          </a:p>
          <a:p>
            <a:pPr marL="514350" indent="-514350">
              <a:buFont typeface="+mj-lt"/>
              <a:buAutoNum type="arabicPeriod"/>
            </a:pPr>
            <a:r>
              <a:rPr lang="en-US" sz="3600" dirty="0">
                <a:solidFill>
                  <a:srgbClr val="FFC000"/>
                </a:solidFill>
              </a:rPr>
              <a:t>Induce the other party to use your </a:t>
            </a:r>
            <a:r>
              <a:rPr lang="en-US" sz="3600" dirty="0" smtClean="0">
                <a:solidFill>
                  <a:srgbClr val="FFC000"/>
                </a:solidFill>
              </a:rPr>
              <a:t>approach</a:t>
            </a:r>
          </a:p>
          <a:p>
            <a:pPr marL="0" indent="0">
              <a:buNone/>
            </a:pPr>
            <a:r>
              <a:rPr lang="en-US" sz="3600" dirty="0">
                <a:solidFill>
                  <a:srgbClr val="FFC000"/>
                </a:solidFill>
              </a:rPr>
              <a:t> </a:t>
            </a:r>
            <a:r>
              <a:rPr lang="en-US" sz="3600" dirty="0" smtClean="0">
                <a:solidFill>
                  <a:srgbClr val="FFC000"/>
                </a:solidFill>
              </a:rPr>
              <a:t>   </a:t>
            </a:r>
            <a:r>
              <a:rPr lang="en-US" sz="2800" dirty="0" smtClean="0">
                <a:solidFill>
                  <a:srgbClr val="FFC000"/>
                </a:solidFill>
              </a:rPr>
              <a:t> </a:t>
            </a:r>
            <a:r>
              <a:rPr lang="en-US" sz="3200" dirty="0">
                <a:solidFill>
                  <a:srgbClr val="FFC000"/>
                </a:solidFill>
              </a:rPr>
              <a:t>(joint strategy)</a:t>
            </a:r>
          </a:p>
          <a:p>
            <a:pPr lvl="1"/>
            <a:r>
              <a:rPr lang="en-US" sz="3200" dirty="0">
                <a:solidFill>
                  <a:srgbClr val="FFC000"/>
                </a:solidFill>
              </a:rPr>
              <a:t>The other party may become irritated or be insulted</a:t>
            </a:r>
            <a:endParaRPr lang="en-US" sz="2400" dirty="0">
              <a:solidFill>
                <a:srgbClr val="FFC000"/>
              </a:solidFill>
            </a:endParaRPr>
          </a:p>
          <a:p>
            <a:pPr marL="0" indent="0">
              <a:buNone/>
            </a:pPr>
            <a:endParaRPr lang="en-US" sz="48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320151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US" sz="4800" b="1" dirty="0"/>
              <a:t>Moderate </a:t>
            </a:r>
            <a:r>
              <a:rPr lang="en-US" sz="4800" b="1" dirty="0" smtClean="0"/>
              <a:t>Familiarity</a:t>
            </a:r>
          </a:p>
          <a:p>
            <a:pPr marL="514350" indent="-514350">
              <a:buFont typeface="+mj-lt"/>
              <a:buAutoNum type="arabicPeriod"/>
            </a:pPr>
            <a:r>
              <a:rPr lang="en-US" sz="4000" dirty="0"/>
              <a:t>Adapt to the other negotiator’s approach (unilateral strategy)</a:t>
            </a:r>
            <a:r>
              <a:rPr lang="en-US" sz="3200" dirty="0"/>
              <a:t> </a:t>
            </a:r>
          </a:p>
          <a:p>
            <a:pPr lvl="1"/>
            <a:r>
              <a:rPr lang="en-US" sz="3600" dirty="0">
                <a:solidFill>
                  <a:srgbClr val="FFC000"/>
                </a:solidFill>
              </a:rPr>
              <a:t>Involves making conscious changes to your approach so it is more appealing to the other party</a:t>
            </a:r>
          </a:p>
          <a:p>
            <a:pPr marL="514350" indent="-514350">
              <a:buFont typeface="+mj-lt"/>
              <a:buAutoNum type="arabicPeriod"/>
            </a:pPr>
            <a:r>
              <a:rPr lang="en-US" sz="4000" dirty="0"/>
              <a:t>Coordinate adjustment</a:t>
            </a:r>
            <a:r>
              <a:rPr lang="en-US" sz="4000" b="1" dirty="0"/>
              <a:t> </a:t>
            </a:r>
            <a:r>
              <a:rPr lang="en-US" sz="4000" dirty="0"/>
              <a:t>(joint strategy)</a:t>
            </a:r>
          </a:p>
          <a:p>
            <a:pPr lvl="1"/>
            <a:r>
              <a:rPr lang="en-US" sz="3600" dirty="0">
                <a:solidFill>
                  <a:srgbClr val="FFC000"/>
                </a:solidFill>
              </a:rPr>
              <a:t>Involves both parties making mutual adjustments to find a common process for negotiation</a:t>
            </a:r>
          </a:p>
          <a:p>
            <a:pPr marL="0" indent="0">
              <a:buNone/>
            </a:pPr>
            <a:endParaRPr lang="en-US" sz="48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1124333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370" y="-71439"/>
            <a:ext cx="10515600" cy="848679"/>
          </a:xfrm>
        </p:spPr>
        <p:txBody>
          <a:bodyPr>
            <a:normAutofit/>
          </a:bodyPr>
          <a:lstStyle/>
          <a:p>
            <a:pPr algn="ctr"/>
            <a:r>
              <a:rPr lang="en-US" dirty="0" smtClean="0">
                <a:latin typeface="Times New Roman" panose="02020603050405020304" pitchFamily="18" charset="0"/>
                <a:cs typeface="Times New Roman" panose="02020603050405020304" pitchFamily="18" charset="0"/>
              </a:rPr>
              <a:t>IRD </a:t>
            </a:r>
            <a:r>
              <a:rPr lang="en-US" dirty="0" smtClean="0">
                <a:latin typeface="Times New Roman" panose="02020603050405020304" pitchFamily="18" charset="0"/>
                <a:cs typeface="Times New Roman" panose="02020603050405020304" pitchFamily="18" charset="0"/>
              </a:rPr>
              <a:t>402 N:PS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3803"/>
            <a:ext cx="12192000" cy="6114197"/>
          </a:xfrm>
        </p:spPr>
        <p:txBody>
          <a:bodyPr>
            <a:normAutofit/>
          </a:bodyPr>
          <a:lstStyle/>
          <a:p>
            <a:pPr marL="0" indent="0" algn="ctr">
              <a:buNone/>
            </a:pPr>
            <a:r>
              <a:rPr lang="en-US" sz="4800" b="1" dirty="0"/>
              <a:t>High </a:t>
            </a:r>
            <a:r>
              <a:rPr lang="en-US" sz="4800" b="1" dirty="0" smtClean="0"/>
              <a:t>Familiarity</a:t>
            </a:r>
          </a:p>
          <a:p>
            <a:pPr marL="514350" indent="-514350">
              <a:lnSpc>
                <a:spcPct val="95000"/>
              </a:lnSpc>
              <a:spcBef>
                <a:spcPct val="15000"/>
              </a:spcBef>
              <a:buFont typeface="+mj-lt"/>
              <a:buAutoNum type="arabicPeriod"/>
            </a:pPr>
            <a:r>
              <a:rPr lang="en-US" sz="3600" dirty="0">
                <a:solidFill>
                  <a:srgbClr val="FFC000"/>
                </a:solidFill>
              </a:rPr>
              <a:t>Embrace the other negotiator’s approach</a:t>
            </a:r>
            <a:r>
              <a:rPr lang="en-US" sz="2800" dirty="0">
                <a:solidFill>
                  <a:srgbClr val="FFC000"/>
                </a:solidFill>
              </a:rPr>
              <a:t>  </a:t>
            </a:r>
            <a:r>
              <a:rPr lang="en-US" sz="3200" dirty="0">
                <a:solidFill>
                  <a:srgbClr val="FFC000"/>
                </a:solidFill>
              </a:rPr>
              <a:t>(unilateral strategy)</a:t>
            </a:r>
            <a:r>
              <a:rPr lang="en-US" sz="2800" dirty="0">
                <a:solidFill>
                  <a:srgbClr val="FFC000"/>
                </a:solidFill>
              </a:rPr>
              <a:t> </a:t>
            </a:r>
          </a:p>
          <a:p>
            <a:pPr lvl="1">
              <a:lnSpc>
                <a:spcPct val="95000"/>
              </a:lnSpc>
              <a:spcBef>
                <a:spcPct val="15000"/>
              </a:spcBef>
            </a:pPr>
            <a:r>
              <a:rPr lang="en-US" sz="2800" dirty="0">
                <a:solidFill>
                  <a:srgbClr val="FFC000"/>
                </a:solidFill>
              </a:rPr>
              <a:t>Adopting completely the approach of the other negotiator (negotiator needs to </a:t>
            </a:r>
            <a:r>
              <a:rPr lang="en-US" sz="2800" dirty="0" smtClean="0">
                <a:solidFill>
                  <a:srgbClr val="FFC000"/>
                </a:solidFill>
              </a:rPr>
              <a:t>be completely </a:t>
            </a:r>
            <a:r>
              <a:rPr lang="en-US" sz="2800" dirty="0">
                <a:solidFill>
                  <a:srgbClr val="FFC000"/>
                </a:solidFill>
              </a:rPr>
              <a:t>bilingual and bicultural)</a:t>
            </a:r>
          </a:p>
          <a:p>
            <a:pPr marL="514350" indent="-514350">
              <a:lnSpc>
                <a:spcPct val="95000"/>
              </a:lnSpc>
              <a:spcBef>
                <a:spcPct val="15000"/>
              </a:spcBef>
              <a:buFont typeface="+mj-lt"/>
              <a:buAutoNum type="arabicPeriod"/>
            </a:pPr>
            <a:r>
              <a:rPr lang="en-US" sz="3600" dirty="0"/>
              <a:t>Improvise an approach</a:t>
            </a:r>
            <a:r>
              <a:rPr lang="en-US" sz="2800" dirty="0"/>
              <a:t> </a:t>
            </a:r>
            <a:r>
              <a:rPr lang="en-US" sz="3200" dirty="0"/>
              <a:t>(joint strategy)</a:t>
            </a:r>
          </a:p>
          <a:p>
            <a:pPr lvl="1">
              <a:lnSpc>
                <a:spcPct val="95000"/>
              </a:lnSpc>
              <a:spcBef>
                <a:spcPct val="15000"/>
              </a:spcBef>
            </a:pPr>
            <a:r>
              <a:rPr lang="en-US" sz="2800" dirty="0"/>
              <a:t>Crafts an approach that is specifically tailored to the negotiation situation, other party, and circumstances</a:t>
            </a:r>
          </a:p>
          <a:p>
            <a:pPr marL="514350" indent="-514350">
              <a:lnSpc>
                <a:spcPct val="95000"/>
              </a:lnSpc>
              <a:spcBef>
                <a:spcPct val="15000"/>
              </a:spcBef>
              <a:buFont typeface="+mj-lt"/>
              <a:buAutoNum type="arabicPeriod"/>
            </a:pPr>
            <a:r>
              <a:rPr lang="en-US" sz="3600" dirty="0">
                <a:solidFill>
                  <a:srgbClr val="FFC000"/>
                </a:solidFill>
              </a:rPr>
              <a:t>Effect symphony</a:t>
            </a:r>
            <a:r>
              <a:rPr lang="en-US" sz="2800" dirty="0">
                <a:solidFill>
                  <a:srgbClr val="FFC000"/>
                </a:solidFill>
              </a:rPr>
              <a:t> </a:t>
            </a:r>
            <a:r>
              <a:rPr lang="en-US" sz="3200" dirty="0">
                <a:solidFill>
                  <a:srgbClr val="FFC000"/>
                </a:solidFill>
              </a:rPr>
              <a:t>(joint strategy)</a:t>
            </a:r>
            <a:endParaRPr lang="en-US" sz="3600" dirty="0">
              <a:solidFill>
                <a:srgbClr val="FFC000"/>
              </a:solidFill>
            </a:endParaRPr>
          </a:p>
          <a:p>
            <a:pPr lvl="1">
              <a:lnSpc>
                <a:spcPct val="95000"/>
              </a:lnSpc>
              <a:spcBef>
                <a:spcPct val="15000"/>
              </a:spcBef>
            </a:pPr>
            <a:r>
              <a:rPr lang="en-US" sz="2800" dirty="0">
                <a:solidFill>
                  <a:srgbClr val="FFC000"/>
                </a:solidFill>
              </a:rPr>
              <a:t>The parties create a new approach that may include aspects of either home culture or adopt practices from a third culture</a:t>
            </a:r>
          </a:p>
          <a:p>
            <a:pPr lvl="1">
              <a:lnSpc>
                <a:spcPct val="95000"/>
              </a:lnSpc>
              <a:spcBef>
                <a:spcPct val="15000"/>
              </a:spcBef>
              <a:buFontTx/>
              <a:buNone/>
            </a:pPr>
            <a:endParaRPr lang="en-US" sz="2000" dirty="0"/>
          </a:p>
          <a:p>
            <a:pPr marL="0" indent="0">
              <a:buNone/>
            </a:pPr>
            <a:endParaRPr lang="en-US" sz="4800" dirty="0">
              <a:solidFill>
                <a:srgbClr val="FFC000"/>
              </a:solidFill>
            </a:endParaRPr>
          </a:p>
          <a:p>
            <a:pPr marL="457200" lvl="1" indent="0">
              <a:buNone/>
            </a:pPr>
            <a:endParaRPr lang="en-US" sz="2800" dirty="0"/>
          </a:p>
        </p:txBody>
      </p:sp>
    </p:spTree>
    <p:extLst>
      <p:ext uri="{BB962C8B-B14F-4D97-AF65-F5344CB8AC3E}">
        <p14:creationId xmlns:p14="http://schemas.microsoft.com/office/powerpoint/2010/main" val="2126859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850</TotalTime>
  <Words>1198</Words>
  <Application>Microsoft Office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Arial Narrow</vt:lpstr>
      <vt:lpstr>Century Gothic</vt:lpstr>
      <vt:lpstr>Times New Roman</vt:lpstr>
      <vt:lpstr>Wingdings 3</vt:lpstr>
      <vt:lpstr>Ion</vt:lpstr>
      <vt:lpstr> Tishk International University FASE: Dept. IRD International  Negotiation and Mediation  Code: IRD 402</vt:lpstr>
      <vt:lpstr>IRD 402 N:PS</vt:lpstr>
      <vt:lpstr>IRD 402 N:PS</vt:lpstr>
      <vt:lpstr>IRD 402 N:PS</vt:lpstr>
      <vt:lpstr>IRD 402 N:PS</vt:lpstr>
      <vt:lpstr>IRD 402 N:PS</vt:lpstr>
      <vt:lpstr>IRD 402 N:PS</vt:lpstr>
      <vt:lpstr>IRD 402 N:PS</vt:lpstr>
      <vt:lpstr>IRD 402 N:PS</vt:lpstr>
      <vt:lpstr>IRD 402 N:PS Culture as Values  </vt:lpstr>
      <vt:lpstr>The Contexts of International Negotiations </vt:lpstr>
      <vt:lpstr>IRD 402 N:PS</vt:lpstr>
      <vt:lpstr>IRD 402 N:PS</vt:lpstr>
      <vt:lpstr>IRD 402 N:PS</vt:lpstr>
      <vt:lpstr>IRD 402 N:PS</vt:lpstr>
      <vt:lpstr>IRD 402 N:PS</vt:lpstr>
      <vt:lpstr>IRD 402 N:PS</vt:lpstr>
      <vt:lpstr>IRD 402 N:PS</vt:lpstr>
      <vt:lpstr>IRD 402 N:PS</vt:lpstr>
      <vt:lpstr>IRD 402 N:PS</vt:lpstr>
      <vt:lpstr>IRD 402 N:PS</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Tishk International University International  Political Economy Code: IRD 306</dc:title>
  <dc:creator>DR.Ahmed Saker 2O14</dc:creator>
  <cp:lastModifiedBy>DR.Ahmed Saker 2O14</cp:lastModifiedBy>
  <cp:revision>131</cp:revision>
  <dcterms:created xsi:type="dcterms:W3CDTF">2019-02-12T15:13:23Z</dcterms:created>
  <dcterms:modified xsi:type="dcterms:W3CDTF">2019-03-01T14:11:04Z</dcterms:modified>
</cp:coreProperties>
</file>