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82" r:id="rId22"/>
    <p:sldId id="278" r:id="rId23"/>
    <p:sldId id="279" r:id="rId24"/>
    <p:sldId id="283" r:id="rId25"/>
    <p:sldId id="284"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184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3539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5174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09585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90734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58653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83409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1402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934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8338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59736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5810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2614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5780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0617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3/5/2019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03342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778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3/5/2019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28362490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2" y="1"/>
            <a:ext cx="12301182" cy="3944202"/>
          </a:xfrm>
        </p:spPr>
        <p:txBody>
          <a:bodyPr>
            <a:normAutofit fontScale="90000"/>
          </a:bodyPr>
          <a:lstStyle/>
          <a:p>
            <a:pPr algn="ct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a:latin typeface="Arial Narrow" panose="020B0606020202030204" pitchFamily="34" charset="0"/>
              </a:rPr>
              <a:t/>
            </a:r>
            <a:br>
              <a:rPr lang="en-US" sz="4000" dirty="0">
                <a:latin typeface="Arial Narrow" panose="020B0606020202030204" pitchFamily="34" charset="0"/>
              </a:rPr>
            </a:b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FASE</a:t>
            </a:r>
            <a:br>
              <a:rPr lang="en-US" sz="4000" dirty="0" smtClean="0">
                <a:latin typeface="Arial Narrow" panose="020B0606020202030204" pitchFamily="34" charset="0"/>
              </a:rPr>
            </a:br>
            <a:r>
              <a:rPr lang="en-US" sz="4000" dirty="0" smtClean="0">
                <a:latin typeface="Arial Narrow" panose="020B0606020202030204" pitchFamily="34" charset="0"/>
              </a:rPr>
              <a:t>IRD Department</a:t>
            </a:r>
            <a:br>
              <a:rPr lang="en-US" sz="4000" dirty="0" smtClean="0">
                <a:latin typeface="Arial Narrow" panose="020B0606020202030204" pitchFamily="34" charset="0"/>
              </a:rPr>
            </a:br>
            <a:r>
              <a:rPr lang="en-US" sz="4900" b="1" dirty="0" smtClean="0">
                <a:latin typeface="Arial Black" panose="020B0A04020102020204" pitchFamily="34" charset="0"/>
              </a:rPr>
              <a:t>International Political Economy</a:t>
            </a:r>
            <a:r>
              <a:rPr lang="en-US" dirty="0" smtClean="0"/>
              <a:t/>
            </a:r>
            <a:br>
              <a:rPr lang="en-US" dirty="0" smtClean="0"/>
            </a:br>
            <a:r>
              <a:rPr lang="en-US" dirty="0" smtClean="0"/>
              <a:t>Code: IRD 306</a:t>
            </a:r>
            <a:endParaRPr lang="en-US" dirty="0"/>
          </a:p>
        </p:txBody>
      </p:sp>
      <p:sp>
        <p:nvSpPr>
          <p:cNvPr id="3" name="Subtitle 2"/>
          <p:cNvSpPr>
            <a:spLocks noGrp="1"/>
          </p:cNvSpPr>
          <p:nvPr>
            <p:ph type="subTitle" idx="1"/>
          </p:nvPr>
        </p:nvSpPr>
        <p:spPr>
          <a:xfrm>
            <a:off x="0" y="3807725"/>
            <a:ext cx="12192000" cy="3050275"/>
          </a:xfrm>
        </p:spPr>
        <p:txBody>
          <a:bodyPr>
            <a:normAutofit lnSpcReduction="10000"/>
          </a:bodyPr>
          <a:lstStyle/>
          <a:p>
            <a:endParaRPr lang="en-US"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Topic </a:t>
            </a:r>
            <a:r>
              <a:rPr lang="en-US" sz="3200" b="1" dirty="0">
                <a:latin typeface="Times New Roman" panose="02020603050405020304" pitchFamily="18" charset="0"/>
                <a:cs typeface="Times New Roman" panose="02020603050405020304" pitchFamily="18" charset="0"/>
              </a:rPr>
              <a:t>3 –IPE: State and International Trade </a:t>
            </a:r>
            <a:endParaRPr lang="en-US" sz="3200" b="1" dirty="0" smtClean="0">
              <a:latin typeface="Times New Roman" panose="02020603050405020304" pitchFamily="18" charset="0"/>
              <a:cs typeface="Times New Roman" panose="02020603050405020304" pitchFamily="18" charset="0"/>
            </a:endParaRPr>
          </a:p>
          <a:p>
            <a:pPr algn="ctr"/>
            <a:r>
              <a:rPr lang="en-US" sz="2800" b="1" i="1" dirty="0" smtClean="0">
                <a:latin typeface="Times New Roman" panose="02020603050405020304" pitchFamily="18" charset="0"/>
                <a:cs typeface="Times New Roman" panose="02020603050405020304" pitchFamily="18" charset="0"/>
              </a:rPr>
              <a:t>HE Educator</a:t>
            </a:r>
          </a:p>
          <a:p>
            <a:pPr algn="ctr"/>
            <a:r>
              <a:rPr lang="en-US" sz="2800" b="1" i="1" dirty="0" err="1" smtClean="0">
                <a:latin typeface="Times New Roman" panose="02020603050405020304" pitchFamily="18" charset="0"/>
                <a:cs typeface="Times New Roman" panose="02020603050405020304" pitchFamily="18" charset="0"/>
              </a:rPr>
              <a:t>Dr</a:t>
            </a:r>
            <a:r>
              <a:rPr lang="en-US" sz="2800" b="1" i="1" dirty="0" smtClean="0">
                <a:latin typeface="Times New Roman" panose="02020603050405020304" pitchFamily="18" charset="0"/>
                <a:cs typeface="Times New Roman" panose="02020603050405020304" pitchFamily="18" charset="0"/>
              </a:rPr>
              <a:t> Neville </a:t>
            </a:r>
            <a:r>
              <a:rPr lang="en-US" sz="2800" b="1" i="1" dirty="0" err="1" smtClean="0">
                <a:latin typeface="Times New Roman" panose="02020603050405020304" pitchFamily="18" charset="0"/>
                <a:cs typeface="Times New Roman" panose="02020603050405020304" pitchFamily="18" charset="0"/>
              </a:rPr>
              <a:t>D’Cunha</a:t>
            </a:r>
            <a:endParaRPr lang="en-US" sz="2800" b="1" i="1" dirty="0" smtClean="0">
              <a:latin typeface="Times New Roman" panose="02020603050405020304" pitchFamily="18" charset="0"/>
              <a:cs typeface="Times New Roman" panose="02020603050405020304" pitchFamily="18" charset="0"/>
            </a:endParaRPr>
          </a:p>
          <a:p>
            <a:pPr algn="ctr"/>
            <a:r>
              <a:rPr lang="en-US" sz="2800" b="1" i="1" dirty="0" smtClean="0">
                <a:latin typeface="Times New Roman" panose="02020603050405020304" pitchFamily="18" charset="0"/>
                <a:cs typeface="Times New Roman" panose="02020603050405020304" pitchFamily="18" charset="0"/>
              </a:rPr>
              <a:t>Professor of IRD</a:t>
            </a:r>
          </a:p>
          <a:p>
            <a:pPr algn="ctr"/>
            <a:r>
              <a:rPr lang="en-US" sz="2800" b="1" dirty="0" smtClean="0">
                <a:latin typeface="Times New Roman" panose="02020603050405020304" pitchFamily="18" charset="0"/>
                <a:cs typeface="Times New Roman" panose="02020603050405020304" pitchFamily="18" charset="0"/>
              </a:rPr>
              <a:t>- 0 -</a:t>
            </a:r>
          </a:p>
          <a:p>
            <a:pPr algn="ct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Consequently, a short period of tariff protection will enable these industries to become efficient and begin to export. </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Once this point has been reached, the tariff can be removed.</a:t>
            </a:r>
          </a:p>
          <a:p>
            <a:pPr algn="just"/>
            <a:r>
              <a:rPr lang="en-US" sz="16000" dirty="0" smtClean="0">
                <a:solidFill>
                  <a:srgbClr val="FFC000"/>
                </a:solidFill>
                <a:latin typeface="Times New Roman" panose="02020603050405020304" pitchFamily="18" charset="0"/>
                <a:cs typeface="Times New Roman" panose="02020603050405020304" pitchFamily="18" charset="0"/>
              </a:rPr>
              <a:t>The long-run welfare gains created by the now-established industry will be greater than the short-run losses of social welfare imposed by the tariff.</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-9-</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903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 Industrial Policy</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policies that governments have adopted to promote the development of infant industries are known collectively as industrial policy.</a:t>
            </a:r>
          </a:p>
          <a:p>
            <a:pPr marL="0" indent="0" algn="ctr">
              <a:buNone/>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r>
              <a:rPr lang="en-US" sz="16000" b="1" dirty="0" smtClean="0">
                <a:solidFill>
                  <a:srgbClr val="FFC000"/>
                </a:solidFill>
                <a:latin typeface="Times New Roman" panose="02020603050405020304" pitchFamily="18" charset="0"/>
                <a:cs typeface="Times New Roman" panose="02020603050405020304" pitchFamily="18" charset="0"/>
              </a:rPr>
              <a:t>Industrial Policy </a:t>
            </a:r>
            <a:r>
              <a:rPr lang="en-US" sz="16000" dirty="0" smtClean="0">
                <a:solidFill>
                  <a:srgbClr val="FFC000"/>
                </a:solidFill>
                <a:latin typeface="Times New Roman" panose="02020603050405020304" pitchFamily="18" charset="0"/>
                <a:cs typeface="Times New Roman" panose="02020603050405020304" pitchFamily="18" charset="0"/>
              </a:rPr>
              <a:t>can be defined as the use of a broad assortment of instruments such as taxes, subsidies, procurement etc., in order to channel resources away from some industries and direct them toward those industries that the state wishes to promote.</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-10-</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95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-11-</a:t>
            </a: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dirty="0" smtClean="0">
                <a:solidFill>
                  <a:srgbClr val="FFFF00"/>
                </a:solidFill>
                <a:latin typeface="Times New Roman" panose="02020603050405020304" pitchFamily="18" charset="0"/>
                <a:cs typeface="Times New Roman" panose="02020603050405020304" pitchFamily="18" charset="0"/>
              </a:rPr>
              <a:t>II. Strategic Trade and Investment Policies (STIPs)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Governments have long used trade policies to protect national producers. Such policies have been especially prominent in the high-technology sectors, which  many believe are essential to national economic prowess.</a:t>
            </a: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a:p>
            <a:pPr marL="0" indent="0" algn="ctr">
              <a:buNone/>
            </a:pPr>
            <a:r>
              <a:rPr lang="en-US" sz="19200" b="1" dirty="0" smtClean="0">
                <a:solidFill>
                  <a:srgbClr val="FFC000"/>
                </a:solidFill>
                <a:latin typeface="Times New Roman" panose="02020603050405020304" pitchFamily="18" charset="0"/>
                <a:cs typeface="Times New Roman" panose="02020603050405020304" pitchFamily="18" charset="0"/>
              </a:rPr>
              <a:t>State intervention </a:t>
            </a:r>
            <a:r>
              <a:rPr lang="en-US" sz="19200" dirty="0" smtClean="0">
                <a:solidFill>
                  <a:schemeClr val="bg1">
                    <a:lumMod val="85000"/>
                    <a:lumOff val="15000"/>
                  </a:schemeClr>
                </a:solidFill>
                <a:latin typeface="Times New Roman" panose="02020603050405020304" pitchFamily="18" charset="0"/>
                <a:cs typeface="Times New Roman" panose="02020603050405020304" pitchFamily="18" charset="0"/>
              </a:rPr>
              <a:t>to </a:t>
            </a:r>
            <a:r>
              <a:rPr lang="en-US" sz="19200" dirty="0" smtClean="0">
                <a:solidFill>
                  <a:srgbClr val="FFC000"/>
                </a:solidFill>
                <a:latin typeface="Times New Roman" panose="02020603050405020304" pitchFamily="18" charset="0"/>
                <a:cs typeface="Times New Roman" panose="02020603050405020304" pitchFamily="18" charset="0"/>
              </a:rPr>
              <a:t>directly guide industrial activity is called </a:t>
            </a:r>
            <a:r>
              <a:rPr lang="en-US" sz="19200" b="1" dirty="0" smtClean="0">
                <a:solidFill>
                  <a:srgbClr val="FFC000"/>
                </a:solidFill>
                <a:latin typeface="Times New Roman" panose="02020603050405020304" pitchFamily="18" charset="0"/>
                <a:cs typeface="Times New Roman" panose="02020603050405020304" pitchFamily="18" charset="0"/>
              </a:rPr>
              <a:t>industrial policy </a:t>
            </a:r>
            <a:r>
              <a:rPr lang="en-US" sz="19200" dirty="0" smtClean="0">
                <a:solidFill>
                  <a:srgbClr val="FFC000"/>
                </a:solidFill>
                <a:latin typeface="Times New Roman" panose="02020603050405020304" pitchFamily="18" charset="0"/>
                <a:cs typeface="Times New Roman" panose="02020603050405020304" pitchFamily="18" charset="0"/>
              </a:rPr>
              <a:t>and </a:t>
            </a:r>
            <a:r>
              <a:rPr lang="en-US" sz="19200" dirty="0" smtClean="0">
                <a:solidFill>
                  <a:schemeClr val="bg1">
                    <a:lumMod val="95000"/>
                    <a:lumOff val="5000"/>
                  </a:schemeClr>
                </a:solidFill>
                <a:latin typeface="Times New Roman" panose="02020603050405020304" pitchFamily="18" charset="0"/>
                <a:cs typeface="Times New Roman" panose="02020603050405020304" pitchFamily="18" charset="0"/>
              </a:rPr>
              <a:t>to</a:t>
            </a:r>
            <a:r>
              <a:rPr lang="en-US" sz="19200" dirty="0" smtClean="0">
                <a:solidFill>
                  <a:srgbClr val="FFC000"/>
                </a:solidFill>
                <a:latin typeface="Times New Roman" panose="02020603050405020304" pitchFamily="18" charset="0"/>
                <a:cs typeface="Times New Roman" panose="02020603050405020304" pitchFamily="18" charset="0"/>
              </a:rPr>
              <a:t> guide foreign trade is called </a:t>
            </a:r>
            <a:r>
              <a:rPr lang="en-US" sz="19200" b="1" dirty="0" smtClean="0">
                <a:solidFill>
                  <a:srgbClr val="FFC000"/>
                </a:solidFill>
                <a:latin typeface="Times New Roman" panose="02020603050405020304" pitchFamily="18" charset="0"/>
                <a:cs typeface="Times New Roman" panose="02020603050405020304" pitchFamily="18" charset="0"/>
              </a:rPr>
              <a:t>trade policy</a:t>
            </a:r>
            <a:r>
              <a:rPr lang="en-US" sz="19200" dirty="0" smtClean="0">
                <a:solidFill>
                  <a:srgbClr val="FFC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93219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12-</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dirty="0" smtClean="0">
                <a:solidFill>
                  <a:srgbClr val="FFFF00"/>
                </a:solidFill>
                <a:latin typeface="Times New Roman" panose="02020603050405020304" pitchFamily="18" charset="0"/>
                <a:cs typeface="Times New Roman" panose="02020603050405020304" pitchFamily="18" charset="0"/>
              </a:rPr>
              <a:t>INDUSTRIAL POLICY THEORIES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Industrial policies refer to domestic interventions to encourage specific industries. </a:t>
            </a:r>
          </a:p>
          <a:p>
            <a:pPr marL="0" indent="0" algn="just">
              <a:buNone/>
            </a:pP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Such interventions are clubbed under </a:t>
            </a:r>
          </a:p>
          <a:p>
            <a:pPr marL="0" indent="0" algn="ctr">
              <a:buNone/>
            </a:pPr>
            <a:r>
              <a:rPr lang="en-US" sz="16000" dirty="0" smtClean="0">
                <a:solidFill>
                  <a:srgbClr val="FFFF00"/>
                </a:solidFill>
                <a:latin typeface="Times New Roman" panose="02020603050405020304" pitchFamily="18" charset="0"/>
                <a:cs typeface="Times New Roman" panose="02020603050405020304" pitchFamily="18" charset="0"/>
              </a:rPr>
              <a:t>three </a:t>
            </a: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broad categories of industrial policy theories:</a:t>
            </a:r>
          </a:p>
          <a:p>
            <a:pPr marL="1371600" indent="-1371600" algn="just">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technological-trajectory theory</a:t>
            </a:r>
          </a:p>
          <a:p>
            <a:pPr marL="1371600" indent="-1371600" algn="just">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structuralist theory</a:t>
            </a:r>
          </a:p>
          <a:p>
            <a:pPr marL="1371600" indent="-1371600" algn="just">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a:t>
            </a:r>
            <a:r>
              <a:rPr lang="en-US" sz="17600" b="1" dirty="0" err="1" smtClean="0">
                <a:solidFill>
                  <a:srgbClr val="FFC000"/>
                </a:solidFill>
                <a:latin typeface="Times New Roman" panose="02020603050405020304" pitchFamily="18" charset="0"/>
                <a:cs typeface="Times New Roman" panose="02020603050405020304" pitchFamily="18" charset="0"/>
              </a:rPr>
              <a:t>institutionalist</a:t>
            </a:r>
            <a:r>
              <a:rPr lang="en-US" sz="17600" b="1" dirty="0" smtClean="0">
                <a:solidFill>
                  <a:srgbClr val="FFC000"/>
                </a:solidFill>
                <a:latin typeface="Times New Roman" panose="02020603050405020304" pitchFamily="18" charset="0"/>
                <a:cs typeface="Times New Roman" panose="02020603050405020304" pitchFamily="18" charset="0"/>
              </a:rPr>
              <a:t> theory</a:t>
            </a:r>
          </a:p>
          <a:p>
            <a:pPr marL="1371600" indent="-1371600" algn="just">
              <a:buFont typeface="+mj-lt"/>
              <a:buAutoNum type="arabicPeriod"/>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447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13-</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ctr">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technological-trajectory theory</a:t>
            </a:r>
          </a:p>
          <a:p>
            <a:pPr marL="1371600" indent="-1371600" algn="just">
              <a:buFont typeface="+mj-lt"/>
              <a:buAutoNum type="alphaLcParenR"/>
            </a:pPr>
            <a:r>
              <a:rPr lang="en-US" sz="17600" dirty="0" smtClean="0">
                <a:solidFill>
                  <a:srgbClr val="FFC000"/>
                </a:solidFill>
                <a:latin typeface="Times New Roman" panose="02020603050405020304" pitchFamily="18" charset="0"/>
                <a:cs typeface="Times New Roman" panose="02020603050405020304" pitchFamily="18" charset="0"/>
              </a:rPr>
              <a:t>The technological-trajectory theorists argue that technological flows across national boundaries are </a:t>
            </a:r>
            <a:r>
              <a:rPr lang="en-US" sz="17600" b="1" dirty="0" smtClean="0">
                <a:solidFill>
                  <a:srgbClr val="FFC000"/>
                </a:solidFill>
                <a:latin typeface="Times New Roman" panose="02020603050405020304" pitchFamily="18" charset="0"/>
                <a:cs typeface="Times New Roman" panose="02020603050405020304" pitchFamily="18" charset="0"/>
              </a:rPr>
              <a:t>imperfect</a:t>
            </a:r>
            <a:r>
              <a:rPr lang="en-US" sz="17600" dirty="0" smtClean="0">
                <a:solidFill>
                  <a:srgbClr val="FFC000"/>
                </a:solidFill>
                <a:latin typeface="Times New Roman" panose="02020603050405020304" pitchFamily="18" charset="0"/>
                <a:cs typeface="Times New Roman" panose="02020603050405020304" pitchFamily="18" charset="0"/>
              </a:rPr>
              <a:t> even when capital is highly mobile.</a:t>
            </a:r>
          </a:p>
          <a:p>
            <a:pPr marL="1371600" indent="-1371600" algn="just">
              <a:buFont typeface="+mj-lt"/>
              <a:buAutoNum type="alphaLcParenR"/>
            </a:pPr>
            <a:r>
              <a:rPr lang="en-US" sz="17600" b="1" dirty="0" smtClean="0">
                <a:solidFill>
                  <a:srgbClr val="FFC000"/>
                </a:solidFill>
                <a:latin typeface="Times New Roman" panose="02020603050405020304" pitchFamily="18" charset="0"/>
                <a:cs typeface="Times New Roman" panose="02020603050405020304" pitchFamily="18" charset="0"/>
              </a:rPr>
              <a:t>State intervention </a:t>
            </a:r>
            <a:r>
              <a:rPr lang="en-US" sz="17600" dirty="0" smtClean="0">
                <a:solidFill>
                  <a:srgbClr val="FFC000"/>
                </a:solidFill>
                <a:latin typeface="Times New Roman" panose="02020603050405020304" pitchFamily="18" charset="0"/>
                <a:cs typeface="Times New Roman" panose="02020603050405020304" pitchFamily="18" charset="0"/>
              </a:rPr>
              <a:t>is needed to secure ‘first-mover advantages’ for domestic firms in industries </a:t>
            </a:r>
            <a:r>
              <a:rPr lang="en-US" sz="17600" b="1" dirty="0" smtClean="0">
                <a:solidFill>
                  <a:srgbClr val="FFC000"/>
                </a:solidFill>
                <a:latin typeface="Times New Roman" panose="02020603050405020304" pitchFamily="18" charset="0"/>
                <a:cs typeface="Times New Roman" panose="02020603050405020304" pitchFamily="18" charset="0"/>
              </a:rPr>
              <a:t>where learning curves are steep </a:t>
            </a:r>
            <a:r>
              <a:rPr lang="en-US" sz="17600" dirty="0" smtClean="0">
                <a:solidFill>
                  <a:srgbClr val="FFC000"/>
                </a:solidFill>
                <a:latin typeface="Times New Roman" panose="02020603050405020304" pitchFamily="18" charset="0"/>
                <a:cs typeface="Times New Roman" panose="02020603050405020304" pitchFamily="18" charset="0"/>
              </a:rPr>
              <a:t>and </a:t>
            </a:r>
            <a:r>
              <a:rPr lang="en-US" sz="17600" b="1" dirty="0" smtClean="0">
                <a:solidFill>
                  <a:srgbClr val="FFC000"/>
                </a:solidFill>
                <a:latin typeface="Times New Roman" panose="02020603050405020304" pitchFamily="18" charset="0"/>
                <a:cs typeface="Times New Roman" panose="02020603050405020304" pitchFamily="18" charset="0"/>
              </a:rPr>
              <a:t>supply</a:t>
            </a:r>
            <a:r>
              <a:rPr lang="en-US" sz="17600" dirty="0" smtClean="0">
                <a:solidFill>
                  <a:srgbClr val="FFC000"/>
                </a:solidFill>
                <a:latin typeface="Times New Roman" panose="02020603050405020304" pitchFamily="18" charset="0"/>
                <a:cs typeface="Times New Roman" panose="02020603050405020304" pitchFamily="18" charset="0"/>
              </a:rPr>
              <a:t> infrastructures are </a:t>
            </a:r>
            <a:r>
              <a:rPr lang="en-US" sz="17600" b="1" dirty="0" smtClean="0">
                <a:solidFill>
                  <a:srgbClr val="FFC000"/>
                </a:solidFill>
                <a:latin typeface="Times New Roman" panose="02020603050405020304" pitchFamily="18" charset="0"/>
                <a:cs typeface="Times New Roman" panose="02020603050405020304" pitchFamily="18" charset="0"/>
              </a:rPr>
              <a:t>difficult to reproduce.</a:t>
            </a:r>
          </a:p>
          <a:p>
            <a:pPr marL="1371600" indent="-1371600" algn="ctr">
              <a:buFont typeface="+mj-lt"/>
              <a:buAutoNum type="arabicPeriod"/>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676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14-</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ctr">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technological-trajectory theory</a:t>
            </a:r>
          </a:p>
          <a:p>
            <a:pPr marL="0" indent="0" algn="just">
              <a:buNone/>
            </a:pPr>
            <a:r>
              <a:rPr lang="en-US" sz="16000" dirty="0" smtClean="0">
                <a:solidFill>
                  <a:srgbClr val="00B0F0"/>
                </a:solidFill>
                <a:latin typeface="Times New Roman" panose="02020603050405020304" pitchFamily="18" charset="0"/>
                <a:cs typeface="Times New Roman" panose="02020603050405020304" pitchFamily="18" charset="0"/>
              </a:rPr>
              <a:t>a)</a:t>
            </a:r>
            <a:r>
              <a:rPr lang="en-US" sz="16000" dirty="0" smtClean="0">
                <a:solidFill>
                  <a:srgbClr val="FFC000"/>
                </a:solidFill>
                <a:latin typeface="Times New Roman" panose="02020603050405020304" pitchFamily="18" charset="0"/>
                <a:cs typeface="Times New Roman" panose="02020603050405020304" pitchFamily="18" charset="0"/>
              </a:rPr>
              <a:t> A </a:t>
            </a:r>
            <a:r>
              <a:rPr lang="en-US" sz="16000" b="1" dirty="0" smtClean="0">
                <a:solidFill>
                  <a:srgbClr val="FFC000"/>
                </a:solidFill>
                <a:latin typeface="Times New Roman" panose="02020603050405020304" pitchFamily="18" charset="0"/>
                <a:cs typeface="Times New Roman" panose="02020603050405020304" pitchFamily="18" charset="0"/>
              </a:rPr>
              <a:t>good example </a:t>
            </a:r>
            <a:r>
              <a:rPr lang="en-US" sz="16000" dirty="0" smtClean="0">
                <a:solidFill>
                  <a:srgbClr val="FFC000"/>
                </a:solidFill>
                <a:latin typeface="Times New Roman" panose="02020603050405020304" pitchFamily="18" charset="0"/>
                <a:cs typeface="Times New Roman" panose="02020603050405020304" pitchFamily="18" charset="0"/>
              </a:rPr>
              <a:t>is the integrated circuit (IC) industry, where </a:t>
            </a:r>
            <a:r>
              <a:rPr lang="en-US" sz="16000" b="1" dirty="0" smtClean="0">
                <a:solidFill>
                  <a:srgbClr val="FFC000"/>
                </a:solidFill>
                <a:latin typeface="Times New Roman" panose="02020603050405020304" pitchFamily="18" charset="0"/>
                <a:cs typeface="Times New Roman" panose="02020603050405020304" pitchFamily="18" charset="0"/>
              </a:rPr>
              <a:t>average costs decline sha</a:t>
            </a:r>
            <a:r>
              <a:rPr lang="en-US" sz="16000" dirty="0" smtClean="0">
                <a:solidFill>
                  <a:srgbClr val="FFC000"/>
                </a:solidFill>
                <a:latin typeface="Times New Roman" panose="02020603050405020304" pitchFamily="18" charset="0"/>
                <a:cs typeface="Times New Roman" panose="02020603050405020304" pitchFamily="18" charset="0"/>
              </a:rPr>
              <a:t>rply with cumulative production because of the ability of producers to learn over time how to make the same devices more reliably and using less silicon.</a:t>
            </a:r>
          </a:p>
          <a:p>
            <a:pPr marL="0" indent="0" algn="just">
              <a:buNone/>
            </a:pPr>
            <a:r>
              <a:rPr lang="en-US" sz="16000" b="1" dirty="0" smtClean="0">
                <a:solidFill>
                  <a:srgbClr val="00B0F0"/>
                </a:solidFill>
                <a:latin typeface="Times New Roman" panose="02020603050405020304" pitchFamily="18" charset="0"/>
                <a:cs typeface="Times New Roman" panose="02020603050405020304" pitchFamily="18" charset="0"/>
              </a:rPr>
              <a:t>b)</a:t>
            </a:r>
            <a:r>
              <a:rPr lang="en-US" sz="16000" b="1" dirty="0" smtClean="0">
                <a:solidFill>
                  <a:srgbClr val="FFC000"/>
                </a:solidFill>
                <a:latin typeface="Times New Roman" panose="02020603050405020304" pitchFamily="18" charset="0"/>
                <a:cs typeface="Times New Roman" panose="02020603050405020304" pitchFamily="18" charset="0"/>
              </a:rPr>
              <a:t> IC </a:t>
            </a:r>
            <a:r>
              <a:rPr lang="en-US" sz="16000" dirty="0" smtClean="0">
                <a:solidFill>
                  <a:srgbClr val="FFC000"/>
                </a:solidFill>
                <a:latin typeface="Times New Roman" panose="02020603050405020304" pitchFamily="18" charset="0"/>
                <a:cs typeface="Times New Roman" panose="02020603050405020304" pitchFamily="18" charset="0"/>
              </a:rPr>
              <a:t>product and production technologies are difficult to </a:t>
            </a:r>
            <a:r>
              <a:rPr lang="en-US" sz="16000" b="1" dirty="0" smtClean="0">
                <a:solidFill>
                  <a:srgbClr val="FFC000"/>
                </a:solidFill>
                <a:latin typeface="Times New Roman" panose="02020603050405020304" pitchFamily="18" charset="0"/>
                <a:cs typeface="Times New Roman" panose="02020603050405020304" pitchFamily="18" charset="0"/>
              </a:rPr>
              <a:t>reverse-engineer.</a:t>
            </a:r>
            <a:r>
              <a:rPr lang="en-US" sz="16000" dirty="0" smtClean="0">
                <a:solidFill>
                  <a:srgbClr val="FFC000"/>
                </a:solidFill>
                <a:latin typeface="Times New Roman" panose="02020603050405020304" pitchFamily="18" charset="0"/>
                <a:cs typeface="Times New Roman" panose="02020603050405020304" pitchFamily="18" charset="0"/>
              </a:rPr>
              <a:t> First-movers, such as </a:t>
            </a:r>
            <a:r>
              <a:rPr lang="en-US" sz="16000" b="1" i="1" dirty="0" smtClean="0">
                <a:solidFill>
                  <a:srgbClr val="FFC000"/>
                </a:solidFill>
                <a:latin typeface="Times New Roman" panose="02020603050405020304" pitchFamily="18" charset="0"/>
                <a:cs typeface="Times New Roman" panose="02020603050405020304" pitchFamily="18" charset="0"/>
              </a:rPr>
              <a:t>Intel</a:t>
            </a:r>
            <a:r>
              <a:rPr lang="en-US" sz="16000" dirty="0" smtClean="0">
                <a:solidFill>
                  <a:srgbClr val="FFC000"/>
                </a:solidFill>
                <a:latin typeface="Times New Roman" panose="02020603050405020304" pitchFamily="18" charset="0"/>
                <a:cs typeface="Times New Roman" panose="02020603050405020304" pitchFamily="18" charset="0"/>
              </a:rPr>
              <a:t> in microprocessors and </a:t>
            </a:r>
            <a:r>
              <a:rPr lang="en-US" sz="16000" b="1" i="1" dirty="0" smtClean="0">
                <a:solidFill>
                  <a:srgbClr val="FFC000"/>
                </a:solidFill>
                <a:latin typeface="Times New Roman" panose="02020603050405020304" pitchFamily="18" charset="0"/>
                <a:cs typeface="Times New Roman" panose="02020603050405020304" pitchFamily="18" charset="0"/>
              </a:rPr>
              <a:t>Toshiba</a:t>
            </a:r>
            <a:r>
              <a:rPr lang="en-US" sz="16000" dirty="0" smtClean="0">
                <a:solidFill>
                  <a:srgbClr val="FFC000"/>
                </a:solidFill>
                <a:latin typeface="Times New Roman" panose="02020603050405020304" pitchFamily="18" charset="0"/>
                <a:cs typeface="Times New Roman" panose="02020603050405020304" pitchFamily="18" charset="0"/>
              </a:rPr>
              <a:t> in dynamic random access memory (DARM) devices, </a:t>
            </a:r>
            <a:r>
              <a:rPr lang="en-US" sz="16000" b="1" dirty="0" smtClean="0">
                <a:solidFill>
                  <a:srgbClr val="FFC000"/>
                </a:solidFill>
                <a:latin typeface="Times New Roman" panose="02020603050405020304" pitchFamily="18" charset="0"/>
                <a:cs typeface="Times New Roman" panose="02020603050405020304" pitchFamily="18" charset="0"/>
              </a:rPr>
              <a:t>have experienced rapid growth and high profit levels.</a:t>
            </a:r>
          </a:p>
          <a:p>
            <a:pPr marL="1371600" indent="-1371600" algn="ctr">
              <a:buFont typeface="+mj-lt"/>
              <a:buAutoNum type="arabicPeriod"/>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7038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15-</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2. the structuralist theory</a:t>
            </a:r>
          </a:p>
          <a:p>
            <a:pPr marL="0" indent="0" algn="just">
              <a:buNone/>
            </a:pPr>
            <a:r>
              <a:rPr lang="en-US" sz="16000" dirty="0" smtClean="0">
                <a:solidFill>
                  <a:srgbClr val="00B0F0"/>
                </a:solidFill>
                <a:latin typeface="Times New Roman" panose="02020603050405020304" pitchFamily="18" charset="0"/>
                <a:cs typeface="Times New Roman" panose="02020603050405020304" pitchFamily="18" charset="0"/>
              </a:rPr>
              <a:t>a)</a:t>
            </a:r>
            <a:r>
              <a:rPr lang="en-US" sz="16000" dirty="0" smtClean="0">
                <a:solidFill>
                  <a:srgbClr val="FFC000"/>
                </a:solidFill>
                <a:latin typeface="Times New Roman" panose="02020603050405020304" pitchFamily="18" charset="0"/>
                <a:cs typeface="Times New Roman" panose="02020603050405020304" pitchFamily="18" charset="0"/>
              </a:rPr>
              <a:t> The structuralists emphasis the differences in the relative positions of countries in the international system, particularly the distribution of economic power across countries. </a:t>
            </a:r>
          </a:p>
          <a:p>
            <a:pPr marL="0" indent="0" algn="just">
              <a:buNone/>
            </a:pPr>
            <a:r>
              <a:rPr lang="en-US" sz="16000" b="1" dirty="0" smtClean="0">
                <a:solidFill>
                  <a:srgbClr val="00B0F0"/>
                </a:solidFill>
                <a:latin typeface="Times New Roman" panose="02020603050405020304" pitchFamily="18" charset="0"/>
                <a:cs typeface="Times New Roman" panose="02020603050405020304" pitchFamily="18" charset="0"/>
              </a:rPr>
              <a:t>b)</a:t>
            </a:r>
            <a:r>
              <a:rPr lang="en-US" sz="16000" b="1" dirty="0" smtClean="0">
                <a:solidFill>
                  <a:srgbClr val="FFC000"/>
                </a:solidFill>
                <a:latin typeface="Times New Roman" panose="02020603050405020304" pitchFamily="18" charset="0"/>
                <a:cs typeface="Times New Roman" panose="02020603050405020304" pitchFamily="18" charset="0"/>
              </a:rPr>
              <a:t> </a:t>
            </a:r>
            <a:r>
              <a:rPr lang="en-US" sz="16000" dirty="0" smtClean="0">
                <a:solidFill>
                  <a:srgbClr val="FFC000"/>
                </a:solidFill>
                <a:latin typeface="Times New Roman" panose="02020603050405020304" pitchFamily="18" charset="0"/>
                <a:cs typeface="Times New Roman" panose="02020603050405020304" pitchFamily="18" charset="0"/>
              </a:rPr>
              <a:t>The structuralists divide countries based on their economic power into:</a:t>
            </a:r>
          </a:p>
          <a:p>
            <a:pPr marL="1371600" indent="-1371600" algn="just">
              <a:buFont typeface="+mj-lt"/>
              <a:buAutoNum type="arabicPeriod"/>
            </a:pPr>
            <a:r>
              <a:rPr lang="en-US" sz="16000" dirty="0" smtClean="0">
                <a:solidFill>
                  <a:srgbClr val="FFC000"/>
                </a:solidFill>
                <a:latin typeface="Times New Roman" panose="02020603050405020304" pitchFamily="18" charset="0"/>
                <a:cs typeface="Times New Roman" panose="02020603050405020304" pitchFamily="18" charset="0"/>
              </a:rPr>
              <a:t>Hegemon e.g., US, Japan, China, </a:t>
            </a:r>
          </a:p>
          <a:p>
            <a:pPr marL="1371600" indent="-1371600" algn="just">
              <a:buFont typeface="+mj-lt"/>
              <a:buAutoNum type="arabicPeriod"/>
            </a:pPr>
            <a:r>
              <a:rPr lang="en-US" sz="16000" dirty="0" smtClean="0">
                <a:solidFill>
                  <a:srgbClr val="FFC000"/>
                </a:solidFill>
                <a:latin typeface="Times New Roman" panose="02020603050405020304" pitchFamily="18" charset="0"/>
                <a:cs typeface="Times New Roman" panose="02020603050405020304" pitchFamily="18" charset="0"/>
              </a:rPr>
              <a:t>Non-hegemon e.g., Korea, Taiwan, Bangladesh</a:t>
            </a:r>
            <a:endParaRPr lang="en-US" sz="16000" b="1" dirty="0" smtClean="0">
              <a:solidFill>
                <a:srgbClr val="FFC000"/>
              </a:solidFill>
              <a:latin typeface="Times New Roman" panose="02020603050405020304" pitchFamily="18" charset="0"/>
              <a:cs typeface="Times New Roman" panose="02020603050405020304" pitchFamily="18" charset="0"/>
            </a:endParaRPr>
          </a:p>
          <a:p>
            <a:pPr marL="1371600" indent="-1371600" algn="ctr">
              <a:buFont typeface="+mj-lt"/>
              <a:buAutoNum type="arabicPeriod"/>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602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16-</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2. the structuralist theory</a:t>
            </a:r>
          </a:p>
          <a:p>
            <a:pPr marL="0" indent="0" algn="just">
              <a:buNone/>
            </a:pPr>
            <a:r>
              <a:rPr lang="en-US" sz="16000" dirty="0" smtClean="0">
                <a:solidFill>
                  <a:srgbClr val="00B0F0"/>
                </a:solidFill>
                <a:latin typeface="Times New Roman" panose="02020603050405020304" pitchFamily="18" charset="0"/>
                <a:cs typeface="Times New Roman" panose="02020603050405020304" pitchFamily="18" charset="0"/>
              </a:rPr>
              <a:t>a)</a:t>
            </a:r>
            <a:r>
              <a:rPr lang="en-US" sz="16000" dirty="0" smtClean="0">
                <a:solidFill>
                  <a:srgbClr val="FFC000"/>
                </a:solidFill>
                <a:latin typeface="Times New Roman" panose="02020603050405020304" pitchFamily="18" charset="0"/>
                <a:cs typeface="Times New Roman" panose="02020603050405020304" pitchFamily="18" charset="0"/>
              </a:rPr>
              <a:t> The </a:t>
            </a:r>
            <a:r>
              <a:rPr lang="en-US" sz="16000" b="1" dirty="0" smtClean="0">
                <a:solidFill>
                  <a:srgbClr val="FFC000"/>
                </a:solidFill>
                <a:latin typeface="Times New Roman" panose="02020603050405020304" pitchFamily="18" charset="0"/>
                <a:cs typeface="Times New Roman" panose="02020603050405020304" pitchFamily="18" charset="0"/>
              </a:rPr>
              <a:t>hegemon</a:t>
            </a:r>
            <a:r>
              <a:rPr lang="en-US" sz="16000" dirty="0" smtClean="0">
                <a:solidFill>
                  <a:srgbClr val="FFC000"/>
                </a:solidFill>
                <a:latin typeface="Times New Roman" panose="02020603050405020304" pitchFamily="18" charset="0"/>
                <a:cs typeface="Times New Roman" panose="02020603050405020304" pitchFamily="18" charset="0"/>
              </a:rPr>
              <a:t> has a </a:t>
            </a:r>
            <a:r>
              <a:rPr lang="en-US" sz="16000" b="1" i="1" u="sng" dirty="0" smtClean="0">
                <a:solidFill>
                  <a:srgbClr val="FFC000"/>
                </a:solidFill>
                <a:latin typeface="Times New Roman" panose="02020603050405020304" pitchFamily="18" charset="0"/>
                <a:cs typeface="Times New Roman" panose="02020603050405020304" pitchFamily="18" charset="0"/>
              </a:rPr>
              <a:t>self-interest</a:t>
            </a:r>
            <a:r>
              <a:rPr lang="en-US" sz="16000" dirty="0" smtClean="0">
                <a:solidFill>
                  <a:srgbClr val="FFC000"/>
                </a:solidFill>
                <a:latin typeface="Times New Roman" panose="02020603050405020304" pitchFamily="18" charset="0"/>
                <a:cs typeface="Times New Roman" panose="02020603050405020304" pitchFamily="18" charset="0"/>
              </a:rPr>
              <a:t> in providing international public goods, such as free trade and investment regimes, a stable monetary order, etc., since it corners the bulk of the benefits. </a:t>
            </a:r>
          </a:p>
          <a:p>
            <a:pPr marL="0" indent="0" algn="just">
              <a:buNone/>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just">
              <a:buNone/>
            </a:pPr>
            <a:r>
              <a:rPr lang="en-US" sz="16000" b="1" dirty="0" smtClean="0">
                <a:solidFill>
                  <a:srgbClr val="00B0F0"/>
                </a:solidFill>
                <a:latin typeface="Times New Roman" panose="02020603050405020304" pitchFamily="18" charset="0"/>
                <a:cs typeface="Times New Roman" panose="02020603050405020304" pitchFamily="18" charset="0"/>
              </a:rPr>
              <a:t>b)</a:t>
            </a:r>
            <a:r>
              <a:rPr lang="en-US" sz="16000" b="1" dirty="0" smtClean="0">
                <a:solidFill>
                  <a:srgbClr val="FFC000"/>
                </a:solidFill>
                <a:latin typeface="Times New Roman" panose="02020603050405020304" pitchFamily="18" charset="0"/>
                <a:cs typeface="Times New Roman" panose="02020603050405020304" pitchFamily="18" charset="0"/>
              </a:rPr>
              <a:t> Non-hegemons </a:t>
            </a:r>
            <a:r>
              <a:rPr lang="en-US" sz="16000" b="1" i="1" u="sng" dirty="0" smtClean="0">
                <a:solidFill>
                  <a:srgbClr val="FFC000"/>
                </a:solidFill>
                <a:latin typeface="Times New Roman" panose="02020603050405020304" pitchFamily="18" charset="0"/>
                <a:cs typeface="Times New Roman" panose="02020603050405020304" pitchFamily="18" charset="0"/>
              </a:rPr>
              <a:t>free ride </a:t>
            </a:r>
            <a:r>
              <a:rPr lang="en-US" sz="16000" dirty="0" smtClean="0">
                <a:solidFill>
                  <a:srgbClr val="FFC000"/>
                </a:solidFill>
                <a:latin typeface="Times New Roman" panose="02020603050405020304" pitchFamily="18" charset="0"/>
                <a:cs typeface="Times New Roman" panose="02020603050405020304" pitchFamily="18" charset="0"/>
              </a:rPr>
              <a:t>the liberal trade and monetary institutions by </a:t>
            </a:r>
            <a:r>
              <a:rPr lang="en-US" sz="16000" b="1" dirty="0" smtClean="0">
                <a:solidFill>
                  <a:srgbClr val="FFC000"/>
                </a:solidFill>
                <a:latin typeface="Times New Roman" panose="02020603050405020304" pitchFamily="18" charset="0"/>
                <a:cs typeface="Times New Roman" panose="02020603050405020304" pitchFamily="18" charset="0"/>
              </a:rPr>
              <a:t>promoting</a:t>
            </a:r>
            <a:r>
              <a:rPr lang="en-US" sz="16000" dirty="0" smtClean="0">
                <a:solidFill>
                  <a:srgbClr val="FFC000"/>
                </a:solidFill>
                <a:latin typeface="Times New Roman" panose="02020603050405020304" pitchFamily="18" charset="0"/>
                <a:cs typeface="Times New Roman" panose="02020603050405020304" pitchFamily="18" charset="0"/>
              </a:rPr>
              <a:t> exports and capital to the rest of the world while </a:t>
            </a:r>
            <a:r>
              <a:rPr lang="en-US" sz="16000" b="1" dirty="0" smtClean="0">
                <a:solidFill>
                  <a:srgbClr val="FFC000"/>
                </a:solidFill>
                <a:latin typeface="Times New Roman" panose="02020603050405020304" pitchFamily="18" charset="0"/>
                <a:cs typeface="Times New Roman" panose="02020603050405020304" pitchFamily="18" charset="0"/>
              </a:rPr>
              <a:t>protecting</a:t>
            </a:r>
            <a:r>
              <a:rPr lang="en-US" sz="16000" dirty="0" smtClean="0">
                <a:solidFill>
                  <a:srgbClr val="FFC000"/>
                </a:solidFill>
                <a:latin typeface="Times New Roman" panose="02020603050405020304" pitchFamily="18" charset="0"/>
                <a:cs typeface="Times New Roman" panose="02020603050405020304" pitchFamily="18" charset="0"/>
              </a:rPr>
              <a:t> their domestic economy from international competition.</a:t>
            </a: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116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17-</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a:solidFill>
                  <a:srgbClr val="FFC000"/>
                </a:solidFill>
                <a:latin typeface="Times New Roman" panose="02020603050405020304" pitchFamily="18" charset="0"/>
                <a:cs typeface="Times New Roman" panose="02020603050405020304" pitchFamily="18" charset="0"/>
              </a:rPr>
              <a:t>3</a:t>
            </a:r>
            <a:r>
              <a:rPr lang="en-US" sz="17600" b="1" dirty="0" smtClean="0">
                <a:solidFill>
                  <a:srgbClr val="FFC000"/>
                </a:solidFill>
                <a:latin typeface="Times New Roman" panose="02020603050405020304" pitchFamily="18" charset="0"/>
                <a:cs typeface="Times New Roman" panose="02020603050405020304" pitchFamily="18" charset="0"/>
              </a:rPr>
              <a:t>. the </a:t>
            </a:r>
            <a:r>
              <a:rPr lang="en-US" sz="17600" b="1" dirty="0" err="1" smtClean="0">
                <a:solidFill>
                  <a:srgbClr val="FFC000"/>
                </a:solidFill>
                <a:latin typeface="Times New Roman" panose="02020603050405020304" pitchFamily="18" charset="0"/>
                <a:cs typeface="Times New Roman" panose="02020603050405020304" pitchFamily="18" charset="0"/>
              </a:rPr>
              <a:t>institutionalist</a:t>
            </a:r>
            <a:r>
              <a:rPr lang="en-US" sz="17600" b="1" dirty="0" smtClean="0">
                <a:solidFill>
                  <a:srgbClr val="FFC000"/>
                </a:solidFill>
                <a:latin typeface="Times New Roman" panose="02020603050405020304" pitchFamily="18" charset="0"/>
                <a:cs typeface="Times New Roman" panose="02020603050405020304" pitchFamily="18" charset="0"/>
              </a:rPr>
              <a:t> theory</a:t>
            </a:r>
          </a:p>
          <a:p>
            <a:pPr marL="1371600" indent="-1371600" algn="just">
              <a:buAutoNum type="alphaLcParenR"/>
            </a:pPr>
            <a:r>
              <a:rPr lang="en-US" sz="17600" dirty="0" smtClean="0">
                <a:solidFill>
                  <a:srgbClr val="FFC000"/>
                </a:solidFill>
                <a:latin typeface="Times New Roman" panose="02020603050405020304" pitchFamily="18" charset="0"/>
                <a:cs typeface="Times New Roman" panose="02020603050405020304" pitchFamily="18" charset="0"/>
              </a:rPr>
              <a:t>The </a:t>
            </a:r>
            <a:r>
              <a:rPr lang="en-US" sz="17600" dirty="0" err="1" smtClean="0">
                <a:solidFill>
                  <a:srgbClr val="FFC000"/>
                </a:solidFill>
                <a:latin typeface="Times New Roman" panose="02020603050405020304" pitchFamily="18" charset="0"/>
                <a:cs typeface="Times New Roman" panose="02020603050405020304" pitchFamily="18" charset="0"/>
              </a:rPr>
              <a:t>institutionalists</a:t>
            </a:r>
            <a:r>
              <a:rPr lang="en-US" sz="17600" dirty="0" smtClean="0">
                <a:solidFill>
                  <a:srgbClr val="FFC000"/>
                </a:solidFill>
                <a:latin typeface="Times New Roman" panose="02020603050405020304" pitchFamily="18" charset="0"/>
                <a:cs typeface="Times New Roman" panose="02020603050405020304" pitchFamily="18" charset="0"/>
              </a:rPr>
              <a:t> focus on the historically-rooted </a:t>
            </a:r>
            <a:r>
              <a:rPr lang="en-US" sz="17600" b="1" dirty="0" smtClean="0">
                <a:solidFill>
                  <a:srgbClr val="FFC000"/>
                </a:solidFill>
                <a:latin typeface="Times New Roman" panose="02020603050405020304" pitchFamily="18" charset="0"/>
                <a:cs typeface="Times New Roman" panose="02020603050405020304" pitchFamily="18" charset="0"/>
              </a:rPr>
              <a:t>differences</a:t>
            </a:r>
            <a:r>
              <a:rPr lang="en-US" sz="17600" dirty="0" smtClean="0">
                <a:solidFill>
                  <a:srgbClr val="FFC000"/>
                </a:solidFill>
                <a:latin typeface="Times New Roman" panose="02020603050405020304" pitchFamily="18" charset="0"/>
                <a:cs typeface="Times New Roman" panose="02020603050405020304" pitchFamily="18" charset="0"/>
              </a:rPr>
              <a:t> in </a:t>
            </a:r>
            <a:r>
              <a:rPr lang="en-US" sz="17600" b="1" dirty="0" smtClean="0">
                <a:solidFill>
                  <a:srgbClr val="FFC000"/>
                </a:solidFill>
                <a:latin typeface="Times New Roman" panose="02020603050405020304" pitchFamily="18" charset="0"/>
                <a:cs typeface="Times New Roman" panose="02020603050405020304" pitchFamily="18" charset="0"/>
              </a:rPr>
              <a:t>state-societal </a:t>
            </a:r>
            <a:r>
              <a:rPr lang="en-US" sz="17600" dirty="0" smtClean="0">
                <a:solidFill>
                  <a:srgbClr val="FFC000"/>
                </a:solidFill>
                <a:latin typeface="Times New Roman" panose="02020603050405020304" pitchFamily="18" charset="0"/>
                <a:cs typeface="Times New Roman" panose="02020603050405020304" pitchFamily="18" charset="0"/>
              </a:rPr>
              <a:t>arrangements and their impact on the competitiveness of domestic firms.</a:t>
            </a:r>
          </a:p>
          <a:p>
            <a:pPr marL="1371600" indent="-1371600" algn="just">
              <a:buAutoNum type="alphaLcParenR"/>
            </a:pPr>
            <a:r>
              <a:rPr lang="en-US" sz="17600" dirty="0" smtClean="0">
                <a:solidFill>
                  <a:srgbClr val="FFC000"/>
                </a:solidFill>
                <a:latin typeface="Times New Roman" panose="02020603050405020304" pitchFamily="18" charset="0"/>
                <a:cs typeface="Times New Roman" panose="02020603050405020304" pitchFamily="18" charset="0"/>
              </a:rPr>
              <a:t>They highlight how some</a:t>
            </a:r>
            <a:r>
              <a:rPr lang="en-US" sz="17600" b="1" dirty="0" smtClean="0">
                <a:solidFill>
                  <a:srgbClr val="FFC000"/>
                </a:solidFill>
                <a:latin typeface="Times New Roman" panose="02020603050405020304" pitchFamily="18" charset="0"/>
                <a:cs typeface="Times New Roman" panose="02020603050405020304" pitchFamily="18" charset="0"/>
              </a:rPr>
              <a:t> institutional configurations systematically create barriers to imports and inward investments, </a:t>
            </a:r>
            <a:r>
              <a:rPr lang="en-US" sz="17600" dirty="0" smtClean="0">
                <a:solidFill>
                  <a:srgbClr val="FFC000"/>
                </a:solidFill>
                <a:latin typeface="Times New Roman" panose="02020603050405020304" pitchFamily="18" charset="0"/>
                <a:cs typeface="Times New Roman" panose="02020603050405020304" pitchFamily="18" charset="0"/>
              </a:rPr>
              <a:t>and thereby</a:t>
            </a:r>
            <a:r>
              <a:rPr lang="en-US" sz="17600" b="1" dirty="0" smtClean="0">
                <a:solidFill>
                  <a:srgbClr val="FFC000"/>
                </a:solidFill>
                <a:latin typeface="Times New Roman" panose="02020603050405020304" pitchFamily="18" charset="0"/>
                <a:cs typeface="Times New Roman" panose="02020603050405020304" pitchFamily="18" charset="0"/>
              </a:rPr>
              <a:t> shelter domestic firms </a:t>
            </a:r>
            <a:r>
              <a:rPr lang="en-US" sz="17600" dirty="0" smtClean="0">
                <a:solidFill>
                  <a:srgbClr val="FFC000"/>
                </a:solidFill>
                <a:latin typeface="Times New Roman" panose="02020603050405020304" pitchFamily="18" charset="0"/>
                <a:cs typeface="Times New Roman" panose="02020603050405020304" pitchFamily="18" charset="0"/>
              </a:rPr>
              <a:t>from </a:t>
            </a:r>
            <a:r>
              <a:rPr lang="en-US" sz="17600" b="1" dirty="0" smtClean="0">
                <a:solidFill>
                  <a:srgbClr val="FFC000"/>
                </a:solidFill>
                <a:latin typeface="Times New Roman" panose="02020603050405020304" pitchFamily="18" charset="0"/>
                <a:cs typeface="Times New Roman" panose="02020603050405020304" pitchFamily="18" charset="0"/>
              </a:rPr>
              <a:t>international competition.</a:t>
            </a:r>
            <a:endParaRPr lang="en-US" sz="176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866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18-</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a:solidFill>
                  <a:srgbClr val="FFC000"/>
                </a:solidFill>
                <a:latin typeface="Times New Roman" panose="02020603050405020304" pitchFamily="18" charset="0"/>
                <a:cs typeface="Times New Roman" panose="02020603050405020304" pitchFamily="18" charset="0"/>
              </a:rPr>
              <a:t>3</a:t>
            </a:r>
            <a:r>
              <a:rPr lang="en-US" sz="17600" b="1" dirty="0" smtClean="0">
                <a:solidFill>
                  <a:srgbClr val="FFC000"/>
                </a:solidFill>
                <a:latin typeface="Times New Roman" panose="02020603050405020304" pitchFamily="18" charset="0"/>
                <a:cs typeface="Times New Roman" panose="02020603050405020304" pitchFamily="18" charset="0"/>
              </a:rPr>
              <a:t>. the </a:t>
            </a:r>
            <a:r>
              <a:rPr lang="en-US" sz="17600" b="1" dirty="0" err="1" smtClean="0">
                <a:solidFill>
                  <a:srgbClr val="FFC000"/>
                </a:solidFill>
                <a:latin typeface="Times New Roman" panose="02020603050405020304" pitchFamily="18" charset="0"/>
                <a:cs typeface="Times New Roman" panose="02020603050405020304" pitchFamily="18" charset="0"/>
              </a:rPr>
              <a:t>institutionalist</a:t>
            </a:r>
            <a:r>
              <a:rPr lang="en-US" sz="17600" b="1" dirty="0" smtClean="0">
                <a:solidFill>
                  <a:srgbClr val="FFC000"/>
                </a:solidFill>
                <a:latin typeface="Times New Roman" panose="02020603050405020304" pitchFamily="18" charset="0"/>
                <a:cs typeface="Times New Roman" panose="02020603050405020304" pitchFamily="18" charset="0"/>
              </a:rPr>
              <a:t> theory</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In particular, they contrast the relatively </a:t>
            </a: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open U.S. system </a:t>
            </a:r>
            <a:r>
              <a:rPr lang="en-US" sz="17600" dirty="0" smtClean="0">
                <a:solidFill>
                  <a:srgbClr val="FFC000"/>
                </a:solidFill>
                <a:latin typeface="Times New Roman" panose="02020603050405020304" pitchFamily="18" charset="0"/>
                <a:cs typeface="Times New Roman" panose="02020603050405020304" pitchFamily="18" charset="0"/>
              </a:rPr>
              <a:t>with the relatively </a:t>
            </a: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closed Japanese syste</a:t>
            </a:r>
            <a:r>
              <a:rPr lang="en-US" sz="17600" dirty="0" smtClean="0">
                <a:solidFill>
                  <a:srgbClr val="FFC000"/>
                </a:solidFill>
                <a:latin typeface="Times New Roman" panose="02020603050405020304" pitchFamily="18" charset="0"/>
                <a:cs typeface="Times New Roman" panose="02020603050405020304" pitchFamily="18" charset="0"/>
              </a:rPr>
              <a:t>m,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with its incestuous forms of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business/government collaboration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and its industrial combines </a:t>
            </a:r>
            <a:r>
              <a:rPr lang="en-US" sz="17600" b="1" i="1" dirty="0" smtClean="0">
                <a:solidFill>
                  <a:srgbClr val="FFC000"/>
                </a:solidFill>
                <a:latin typeface="Times New Roman" panose="02020603050405020304" pitchFamily="18" charset="0"/>
                <a:cs typeface="Times New Roman" panose="02020603050405020304" pitchFamily="18" charset="0"/>
              </a:rPr>
              <a:t>(keiretsu</a:t>
            </a:r>
            <a:r>
              <a:rPr lang="en-US" sz="17600" dirty="0" smtClean="0">
                <a:solidFill>
                  <a:srgbClr val="FFC000"/>
                </a:solidFill>
                <a:latin typeface="Times New Roman" panose="02020603050405020304" pitchFamily="18" charset="0"/>
                <a:cs typeface="Times New Roman" panose="02020603050405020304" pitchFamily="18" charset="0"/>
              </a:rPr>
              <a:t>), and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how such differences create </a:t>
            </a:r>
            <a:r>
              <a:rPr lang="en-US" sz="17600" b="1" dirty="0" smtClean="0">
                <a:solidFill>
                  <a:srgbClr val="FFC000"/>
                </a:solidFill>
                <a:latin typeface="Times New Roman" panose="02020603050405020304" pitchFamily="18" charset="0"/>
                <a:cs typeface="Times New Roman" panose="02020603050405020304" pitchFamily="18" charset="0"/>
              </a:rPr>
              <a:t>advantages</a:t>
            </a:r>
            <a:r>
              <a:rPr lang="en-US" sz="17600" dirty="0" smtClean="0">
                <a:solidFill>
                  <a:srgbClr val="FFC000"/>
                </a:solidFill>
                <a:latin typeface="Times New Roman" panose="02020603050405020304" pitchFamily="18" charset="0"/>
                <a:cs typeface="Times New Roman" panose="02020603050405020304" pitchFamily="18" charset="0"/>
              </a:rPr>
              <a:t> for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Japanese firms to compete in international markets.</a:t>
            </a: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966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a:bodyPr>
          <a:lstStyle/>
          <a:p>
            <a:pPr marL="742950" indent="-742950">
              <a:buAutoNum type="arabicPeriod"/>
            </a:pPr>
            <a:r>
              <a:rPr lang="en-US" sz="4000" dirty="0" smtClean="0">
                <a:latin typeface="Times New Roman" panose="02020603050405020304" pitchFamily="18" charset="0"/>
                <a:cs typeface="Times New Roman" panose="02020603050405020304" pitchFamily="18" charset="0"/>
              </a:rPr>
              <a:t>A state-centered approach to trade politics argues that </a:t>
            </a:r>
            <a:r>
              <a:rPr lang="en-US" sz="4000" b="1" dirty="0" smtClean="0">
                <a:latin typeface="Times New Roman" panose="02020603050405020304" pitchFamily="18" charset="0"/>
                <a:cs typeface="Times New Roman" panose="02020603050405020304" pitchFamily="18" charset="0"/>
              </a:rPr>
              <a:t>national policymakers </a:t>
            </a:r>
            <a:r>
              <a:rPr lang="en-US" sz="4000" dirty="0" smtClean="0">
                <a:latin typeface="Times New Roman" panose="02020603050405020304" pitchFamily="18" charset="0"/>
                <a:cs typeface="Times New Roman" panose="02020603050405020304" pitchFamily="18" charset="0"/>
              </a:rPr>
              <a:t>intervene in the economy in pursuit of objectives that are determined </a:t>
            </a:r>
            <a:r>
              <a:rPr lang="en-US" sz="4000" b="1" i="1" dirty="0" smtClean="0">
                <a:latin typeface="Times New Roman" panose="02020603050405020304" pitchFamily="18" charset="0"/>
                <a:cs typeface="Times New Roman" panose="02020603050405020304" pitchFamily="18" charset="0"/>
              </a:rPr>
              <a:t>independent</a:t>
            </a:r>
            <a:r>
              <a:rPr lang="en-US" sz="4000" dirty="0" smtClean="0">
                <a:latin typeface="Times New Roman" panose="02020603050405020304" pitchFamily="18" charset="0"/>
                <a:cs typeface="Times New Roman" panose="02020603050405020304" pitchFamily="18" charset="0"/>
              </a:rPr>
              <a:t> from domestic interest groups narrow self-interested concerns.</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This approach suggests that such </a:t>
            </a:r>
            <a:r>
              <a:rPr lang="en-US" sz="4000" b="1" i="1" dirty="0" smtClean="0">
                <a:latin typeface="Times New Roman" panose="02020603050405020304" pitchFamily="18" charset="0"/>
                <a:cs typeface="Times New Roman" panose="02020603050405020304" pitchFamily="18" charset="0"/>
              </a:rPr>
              <a:t>intervention</a:t>
            </a:r>
            <a:r>
              <a:rPr lang="en-US" sz="4000" dirty="0" smtClean="0">
                <a:latin typeface="Times New Roman" panose="02020603050405020304" pitchFamily="18" charset="0"/>
                <a:cs typeface="Times New Roman" panose="02020603050405020304" pitchFamily="18" charset="0"/>
              </a:rPr>
              <a:t> may (but need not necessarily) raise aggregate social welfare. Century)</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Government </a:t>
            </a:r>
            <a:r>
              <a:rPr lang="en-US" sz="4000" b="1" i="1" dirty="0" smtClean="0">
                <a:latin typeface="Times New Roman" panose="02020603050405020304" pitchFamily="18" charset="0"/>
                <a:cs typeface="Times New Roman" panose="02020603050405020304" pitchFamily="18" charset="0"/>
              </a:rPr>
              <a:t>intervention</a:t>
            </a:r>
            <a:r>
              <a:rPr lang="en-US" sz="4000" dirty="0" smtClean="0">
                <a:latin typeface="Times New Roman" panose="02020603050405020304" pitchFamily="18" charset="0"/>
                <a:cs typeface="Times New Roman" panose="02020603050405020304" pitchFamily="18" charset="0"/>
              </a:rPr>
              <a:t> are designed to promote the development of specific national industries.</a:t>
            </a:r>
          </a:p>
          <a:p>
            <a:pPr marL="0" indent="0" algn="ctr">
              <a:buNone/>
            </a:pPr>
            <a:r>
              <a:rPr lang="en-US" sz="4000" dirty="0" smtClean="0">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312739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19-</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STIPs and ‘Embedded-Liberalism’</a:t>
            </a:r>
          </a:p>
          <a:p>
            <a:pPr algn="just">
              <a:buFont typeface="Wingdings" panose="05000000000000000000" pitchFamily="2" charset="2"/>
              <a:buChar char="§"/>
            </a:pPr>
            <a:r>
              <a:rPr lang="en-US" sz="17600" dirty="0" smtClean="0">
                <a:solidFill>
                  <a:srgbClr val="FFC000"/>
                </a:solidFill>
                <a:latin typeface="Times New Roman" panose="02020603050405020304" pitchFamily="18" charset="0"/>
                <a:cs typeface="Times New Roman" panose="02020603050405020304" pitchFamily="18" charset="0"/>
              </a:rPr>
              <a:t>STIPs undermine the postwar Bretton Woods order based on “embedded-liberalism,” and underline the need for developing new international institutions to meet the challenges of a globalized world economy. J.G. </a:t>
            </a:r>
            <a:r>
              <a:rPr lang="en-US" sz="17600" dirty="0" err="1" smtClean="0">
                <a:solidFill>
                  <a:srgbClr val="FFC000"/>
                </a:solidFill>
                <a:latin typeface="Times New Roman" panose="02020603050405020304" pitchFamily="18" charset="0"/>
                <a:cs typeface="Times New Roman" panose="02020603050405020304" pitchFamily="18" charset="0"/>
              </a:rPr>
              <a:t>Ruggie</a:t>
            </a:r>
            <a:r>
              <a:rPr lang="en-US" sz="17600" dirty="0" smtClean="0">
                <a:solidFill>
                  <a:srgbClr val="FFC000"/>
                </a:solidFill>
                <a:latin typeface="Times New Roman" panose="02020603050405020304" pitchFamily="18" charset="0"/>
                <a:cs typeface="Times New Roman" panose="02020603050405020304" pitchFamily="18" charset="0"/>
              </a:rPr>
              <a:t> (1982)</a:t>
            </a:r>
          </a:p>
          <a:p>
            <a:pPr algn="just">
              <a:buFont typeface="Wingdings" panose="05000000000000000000" pitchFamily="2" charset="2"/>
              <a:buChar char="§"/>
            </a:pPr>
            <a:r>
              <a:rPr lang="en-US" sz="17600" b="1" dirty="0" smtClean="0">
                <a:solidFill>
                  <a:srgbClr val="FFC000"/>
                </a:solidFill>
                <a:latin typeface="Times New Roman" panose="02020603050405020304" pitchFamily="18" charset="0"/>
                <a:cs typeface="Times New Roman" panose="02020603050405020304" pitchFamily="18" charset="0"/>
              </a:rPr>
              <a:t>Challenges </a:t>
            </a:r>
            <a:r>
              <a:rPr lang="en-US" sz="17600" dirty="0" smtClean="0">
                <a:solidFill>
                  <a:srgbClr val="FFC000"/>
                </a:solidFill>
                <a:latin typeface="Times New Roman" panose="02020603050405020304" pitchFamily="18" charset="0"/>
                <a:cs typeface="Times New Roman" panose="02020603050405020304" pitchFamily="18" charset="0"/>
              </a:rPr>
              <a:t>to embedded-liberalism posed by STIPs create pressures for changing the liberal international economic regimes established after WWII.</a:t>
            </a: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14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-20-</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6100" b="1" dirty="0">
                <a:solidFill>
                  <a:srgbClr val="FFC000"/>
                </a:solidFill>
                <a:latin typeface="Times New Roman" panose="02020603050405020304" pitchFamily="18" charset="0"/>
                <a:cs typeface="Times New Roman" panose="02020603050405020304" pitchFamily="18" charset="0"/>
              </a:rPr>
              <a:t>STIPs are designed to create:</a:t>
            </a:r>
          </a:p>
          <a:p>
            <a:pPr marL="1371600" indent="-1371600">
              <a:buAutoNum type="arabicPeriod"/>
            </a:pPr>
            <a:r>
              <a:rPr lang="en-US" sz="17600" dirty="0">
                <a:solidFill>
                  <a:srgbClr val="FFC000"/>
                </a:solidFill>
                <a:latin typeface="Times New Roman" panose="02020603050405020304" pitchFamily="18" charset="0"/>
                <a:cs typeface="Times New Roman" panose="02020603050405020304" pitchFamily="18" charset="0"/>
              </a:rPr>
              <a:t>Domestic architectures-of-supply in critical technologies, enabling domestic firms to compete in international markets; and</a:t>
            </a:r>
          </a:p>
          <a:p>
            <a:pPr marL="1371600" indent="-1371600">
              <a:buAutoNum type="arabicPeriod"/>
            </a:pPr>
            <a:r>
              <a:rPr lang="en-US" sz="19800" dirty="0">
                <a:solidFill>
                  <a:srgbClr val="FFC000"/>
                </a:solidFill>
                <a:latin typeface="Times New Roman" panose="02020603050405020304" pitchFamily="18" charset="0"/>
                <a:cs typeface="Times New Roman" panose="02020603050405020304" pitchFamily="18" charset="0"/>
              </a:rPr>
              <a:t>Incentives for MNCs to invest in the country.</a:t>
            </a:r>
          </a:p>
          <a:p>
            <a:pPr marL="0" indent="0" algn="ctr">
              <a:buNone/>
            </a:pPr>
            <a:r>
              <a:rPr lang="en-US" sz="19800" b="1" dirty="0">
                <a:solidFill>
                  <a:srgbClr val="FFC000"/>
                </a:solidFill>
                <a:latin typeface="Times New Roman" panose="02020603050405020304" pitchFamily="18" charset="0"/>
                <a:cs typeface="Times New Roman" panose="02020603050405020304" pitchFamily="18" charset="0"/>
              </a:rPr>
              <a:t>Hence, STIPs are attractive to </a:t>
            </a:r>
          </a:p>
          <a:p>
            <a:pPr marL="0" indent="0" algn="ctr">
              <a:buNone/>
            </a:pPr>
            <a:r>
              <a:rPr lang="en-US" sz="19800" b="1" dirty="0">
                <a:solidFill>
                  <a:srgbClr val="FFC000"/>
                </a:solidFill>
                <a:latin typeface="Times New Roman" panose="02020603050405020304" pitchFamily="18" charset="0"/>
                <a:cs typeface="Times New Roman" panose="02020603050405020304" pitchFamily="18" charset="0"/>
              </a:rPr>
              <a:t>politicians and policymakers.</a:t>
            </a:r>
            <a:endParaRPr lang="en-US" sz="176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994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-21-</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Challenges to STIPs</a:t>
            </a:r>
          </a:p>
          <a:p>
            <a:pPr algn="just">
              <a:buFont typeface="Wingdings" panose="05000000000000000000" pitchFamily="2" charset="2"/>
              <a:buChar char="§"/>
            </a:pPr>
            <a:r>
              <a:rPr lang="en-US" sz="17600" dirty="0" smtClean="0">
                <a:solidFill>
                  <a:srgbClr val="FFC000"/>
                </a:solidFill>
                <a:latin typeface="Times New Roman" panose="02020603050405020304" pitchFamily="18" charset="0"/>
                <a:cs typeface="Times New Roman" panose="02020603050405020304" pitchFamily="18" charset="0"/>
              </a:rPr>
              <a:t>Even though STIPs are challenged on theoretical as well as practical grounds, they remain </a:t>
            </a:r>
            <a:r>
              <a:rPr lang="en-US" sz="17600" b="1" dirty="0" smtClean="0">
                <a:solidFill>
                  <a:srgbClr val="FFC000"/>
                </a:solidFill>
                <a:latin typeface="Times New Roman" panose="02020603050405020304" pitchFamily="18" charset="0"/>
                <a:cs typeface="Times New Roman" panose="02020603050405020304" pitchFamily="18" charset="0"/>
              </a:rPr>
              <a:t>attractive</a:t>
            </a:r>
            <a:r>
              <a:rPr lang="en-US" sz="17600" dirty="0" smtClean="0">
                <a:solidFill>
                  <a:srgbClr val="FFC000"/>
                </a:solidFill>
                <a:latin typeface="Times New Roman" panose="02020603050405020304" pitchFamily="18" charset="0"/>
                <a:cs typeface="Times New Roman" panose="02020603050405020304" pitchFamily="18" charset="0"/>
              </a:rPr>
              <a:t> for politicians and policymakers</a:t>
            </a:r>
            <a:r>
              <a:rPr lang="en-US" sz="17600" dirty="0" smtClean="0">
                <a:solidFill>
                  <a:srgbClr val="FFC000"/>
                </a:solidFill>
                <a:latin typeface="Times New Roman" panose="02020603050405020304" pitchFamily="18" charset="0"/>
                <a:cs typeface="Times New Roman" panose="02020603050405020304" pitchFamily="18" charset="0"/>
              </a:rPr>
              <a:t>.</a:t>
            </a:r>
          </a:p>
          <a:p>
            <a:pPr marL="0" indent="0" algn="just">
              <a:buNone/>
            </a:pPr>
            <a:endParaRPr lang="en-US" sz="17600" dirty="0" smtClean="0">
              <a:solidFill>
                <a:srgbClr val="FFC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17600" dirty="0" smtClean="0">
                <a:solidFill>
                  <a:srgbClr val="FFC000"/>
                </a:solidFill>
                <a:latin typeface="Times New Roman" panose="02020603050405020304" pitchFamily="18" charset="0"/>
                <a:cs typeface="Times New Roman" panose="02020603050405020304" pitchFamily="18" charset="0"/>
              </a:rPr>
              <a:t>The intuitive appeal of STIPs should not be underestimated. Ideas influence policies by providing roadmaps to cause and effect relationships about contemporary societal problems.</a:t>
            </a: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988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-22-</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Challenges to STIPs</a:t>
            </a: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In an increasingly globalized world economy, trade and industrial policies need to be viewed as </a:t>
            </a:r>
            <a:r>
              <a:rPr lang="en-US" sz="21600" b="1" dirty="0" smtClean="0">
                <a:solidFill>
                  <a:srgbClr val="FFC000"/>
                </a:solidFill>
                <a:latin typeface="Times New Roman" panose="02020603050405020304" pitchFamily="18" charset="0"/>
                <a:cs typeface="Times New Roman" panose="02020603050405020304" pitchFamily="18" charset="0"/>
              </a:rPr>
              <a:t>two complementary </a:t>
            </a:r>
            <a:r>
              <a:rPr lang="en-US" sz="21600" dirty="0" smtClean="0">
                <a:solidFill>
                  <a:srgbClr val="FFC000"/>
                </a:solidFill>
                <a:latin typeface="Times New Roman" panose="02020603050405020304" pitchFamily="18" charset="0"/>
                <a:cs typeface="Times New Roman" panose="02020603050405020304" pitchFamily="18" charset="0"/>
              </a:rPr>
              <a:t>aspects of state interventions in market processes.</a:t>
            </a:r>
          </a:p>
          <a:p>
            <a:pPr algn="just">
              <a:buFont typeface="Wingdings" panose="05000000000000000000" pitchFamily="2" charset="2"/>
              <a:buChar char="§"/>
            </a:pPr>
            <a:r>
              <a:rPr lang="en-US" sz="19200" dirty="0" smtClean="0">
                <a:solidFill>
                  <a:srgbClr val="FFC000"/>
                </a:solidFill>
                <a:latin typeface="Times New Roman" panose="02020603050405020304" pitchFamily="18" charset="0"/>
                <a:cs typeface="Times New Roman" panose="02020603050405020304" pitchFamily="18" charset="0"/>
              </a:rPr>
              <a:t>Globalization is marked by the increasing salience of high-technology products and services in world trade.</a:t>
            </a:r>
            <a:endParaRPr lang="en-US" sz="192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215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-23-</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Challenges to STIPs</a:t>
            </a:r>
          </a:p>
          <a:p>
            <a:pPr algn="just">
              <a:buFont typeface="Wingdings" panose="05000000000000000000" pitchFamily="2" charset="2"/>
              <a:buChar char="§"/>
            </a:pPr>
            <a:r>
              <a:rPr lang="en-US" sz="21600" smtClean="0">
                <a:solidFill>
                  <a:srgbClr val="FFC000"/>
                </a:solidFill>
                <a:latin typeface="Times New Roman" panose="02020603050405020304" pitchFamily="18" charset="0"/>
                <a:cs typeface="Times New Roman" panose="02020603050405020304" pitchFamily="18" charset="0"/>
              </a:rPr>
              <a:t>STIPs In </a:t>
            </a:r>
            <a:r>
              <a:rPr lang="en-US" sz="21600" dirty="0" smtClean="0">
                <a:solidFill>
                  <a:srgbClr val="FFC000"/>
                </a:solidFill>
                <a:latin typeface="Times New Roman" panose="02020603050405020304" pitchFamily="18" charset="0"/>
                <a:cs typeface="Times New Roman" panose="02020603050405020304" pitchFamily="18" charset="0"/>
              </a:rPr>
              <a:t>an increasingly globalized world economy, trade and industrial policies need to be viewed as </a:t>
            </a:r>
            <a:r>
              <a:rPr lang="en-US" sz="21600" b="1" dirty="0" smtClean="0">
                <a:solidFill>
                  <a:srgbClr val="FFC000"/>
                </a:solidFill>
                <a:latin typeface="Times New Roman" panose="02020603050405020304" pitchFamily="18" charset="0"/>
                <a:cs typeface="Times New Roman" panose="02020603050405020304" pitchFamily="18" charset="0"/>
              </a:rPr>
              <a:t>two complementary </a:t>
            </a:r>
            <a:r>
              <a:rPr lang="en-US" sz="21600" dirty="0" smtClean="0">
                <a:solidFill>
                  <a:srgbClr val="FFC000"/>
                </a:solidFill>
                <a:latin typeface="Times New Roman" panose="02020603050405020304" pitchFamily="18" charset="0"/>
                <a:cs typeface="Times New Roman" panose="02020603050405020304" pitchFamily="18" charset="0"/>
              </a:rPr>
              <a:t>aspects of state interventions in market processes.</a:t>
            </a:r>
          </a:p>
          <a:p>
            <a:pPr algn="just">
              <a:buFont typeface="Wingdings" panose="05000000000000000000" pitchFamily="2" charset="2"/>
              <a:buChar char="§"/>
            </a:pPr>
            <a:r>
              <a:rPr lang="en-US" sz="19200" dirty="0" smtClean="0">
                <a:solidFill>
                  <a:srgbClr val="FFC000"/>
                </a:solidFill>
                <a:latin typeface="Times New Roman" panose="02020603050405020304" pitchFamily="18" charset="0"/>
                <a:cs typeface="Times New Roman" panose="02020603050405020304" pitchFamily="18" charset="0"/>
              </a:rPr>
              <a:t>Globalization is marked by the increasing salience of high-technology products and services in world trade.</a:t>
            </a:r>
            <a:endParaRPr lang="en-US" sz="192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545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24-</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Controversy over STIPs</a:t>
            </a:r>
            <a:endParaRPr lang="en-US" sz="17600" b="1" dirty="0" smtClean="0">
              <a:solidFill>
                <a:srgbClr val="FFC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STIPs, on the one hand, is provoking new domestic </a:t>
            </a:r>
            <a:r>
              <a:rPr lang="en-US" sz="21600" b="1" dirty="0" smtClean="0">
                <a:solidFill>
                  <a:srgbClr val="FFC000"/>
                </a:solidFill>
                <a:latin typeface="Times New Roman" panose="02020603050405020304" pitchFamily="18" charset="0"/>
                <a:cs typeface="Times New Roman" panose="02020603050405020304" pitchFamily="18" charset="0"/>
              </a:rPr>
              <a:t>debates</a:t>
            </a:r>
            <a:r>
              <a:rPr lang="en-US" sz="21600" dirty="0" smtClean="0">
                <a:solidFill>
                  <a:srgbClr val="FFC000"/>
                </a:solidFill>
                <a:latin typeface="Times New Roman" panose="02020603050405020304" pitchFamily="18" charset="0"/>
                <a:cs typeface="Times New Roman" panose="02020603050405020304" pitchFamily="18" charset="0"/>
              </a:rPr>
              <a:t> on how to </a:t>
            </a:r>
            <a:r>
              <a:rPr lang="en-US" sz="21600" b="1" dirty="0" smtClean="0">
                <a:solidFill>
                  <a:srgbClr val="FFC000"/>
                </a:solidFill>
                <a:latin typeface="Times New Roman" panose="02020603050405020304" pitchFamily="18" charset="0"/>
                <a:cs typeface="Times New Roman" panose="02020603050405020304" pitchFamily="18" charset="0"/>
              </a:rPr>
              <a:t>modify</a:t>
            </a:r>
            <a:r>
              <a:rPr lang="en-US" sz="21600" dirty="0" smtClean="0">
                <a:solidFill>
                  <a:srgbClr val="FFC000"/>
                </a:solidFill>
                <a:latin typeface="Times New Roman" panose="02020603050405020304" pitchFamily="18" charset="0"/>
                <a:cs typeface="Times New Roman" panose="02020603050405020304" pitchFamily="18" charset="0"/>
              </a:rPr>
              <a:t> the relationships between states and markets to enhance the economic wellbeing of a country’s population, and</a:t>
            </a: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On the other hand, highlights the </a:t>
            </a:r>
            <a:r>
              <a:rPr lang="en-US" sz="21600" b="1" dirty="0" smtClean="0">
                <a:solidFill>
                  <a:srgbClr val="FFC000"/>
                </a:solidFill>
                <a:latin typeface="Times New Roman" panose="02020603050405020304" pitchFamily="18" charset="0"/>
                <a:cs typeface="Times New Roman" panose="02020603050405020304" pitchFamily="18" charset="0"/>
              </a:rPr>
              <a:t>dangers</a:t>
            </a:r>
            <a:r>
              <a:rPr lang="en-US" sz="21600" dirty="0" smtClean="0">
                <a:solidFill>
                  <a:srgbClr val="FFC000"/>
                </a:solidFill>
                <a:latin typeface="Times New Roman" panose="02020603050405020304" pitchFamily="18" charset="0"/>
                <a:cs typeface="Times New Roman" panose="02020603050405020304" pitchFamily="18" charset="0"/>
              </a:rPr>
              <a:t> of widespread adoption of such policies.</a:t>
            </a:r>
            <a:endParaRPr lang="en-US" sz="192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46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325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End of Topic 3</a:t>
            </a:r>
            <a:endParaRPr lang="en-US" sz="17600" b="1" dirty="0" smtClean="0">
              <a:solidFill>
                <a:srgbClr val="FFC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Thank you for your participation.</a:t>
            </a: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My warm greetings and best wishes for the </a:t>
            </a:r>
            <a:r>
              <a:rPr lang="en-US" sz="21600" dirty="0" err="1" smtClean="0">
                <a:solidFill>
                  <a:srgbClr val="FFC000"/>
                </a:solidFill>
                <a:latin typeface="Times New Roman" panose="02020603050405020304" pitchFamily="18" charset="0"/>
                <a:cs typeface="Times New Roman" panose="02020603050405020304" pitchFamily="18" charset="0"/>
              </a:rPr>
              <a:t>Nowroz</a:t>
            </a:r>
            <a:r>
              <a:rPr lang="en-US" sz="21600" dirty="0" smtClean="0">
                <a:solidFill>
                  <a:srgbClr val="FFC000"/>
                </a:solidFill>
                <a:latin typeface="Times New Roman" panose="02020603050405020304" pitchFamily="18" charset="0"/>
                <a:cs typeface="Times New Roman" panose="02020603050405020304" pitchFamily="18" charset="0"/>
              </a:rPr>
              <a:t> Holidays</a:t>
            </a:r>
          </a:p>
          <a:p>
            <a:pPr marL="0" indent="0" algn="ctr">
              <a:buNone/>
            </a:pPr>
            <a:r>
              <a:rPr lang="en-US" sz="21600" b="1" dirty="0" smtClean="0">
                <a:solidFill>
                  <a:srgbClr val="FFC000"/>
                </a:solidFill>
                <a:latin typeface="Times New Roman" panose="02020603050405020304" pitchFamily="18" charset="0"/>
                <a:cs typeface="Times New Roman" panose="02020603050405020304" pitchFamily="18" charset="0"/>
              </a:rPr>
              <a:t>See you after the Break</a:t>
            </a:r>
          </a:p>
          <a:p>
            <a:pPr marL="0" indent="0" algn="ctr">
              <a:buNone/>
            </a:pPr>
            <a:endParaRPr lang="en-US" sz="192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069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0000" lnSpcReduction="20000"/>
          </a:bodyPr>
          <a:lstStyle/>
          <a:p>
            <a:pPr marL="0" indent="0" algn="ctr">
              <a:buNone/>
            </a:pPr>
            <a:endParaRPr lang="en-US" sz="5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5700" dirty="0" smtClean="0">
                <a:solidFill>
                  <a:schemeClr val="accent1">
                    <a:lumMod val="40000"/>
                    <a:lumOff val="60000"/>
                  </a:schemeClr>
                </a:solidFill>
                <a:latin typeface="Times New Roman" panose="02020603050405020304" pitchFamily="18" charset="0"/>
                <a:cs typeface="Times New Roman" panose="02020603050405020304" pitchFamily="18" charset="0"/>
              </a:rPr>
              <a:t>To fully understand the state-centered approach, we have to broaden our understanding of the economics, and perhaps also the politics, of international trade. </a:t>
            </a:r>
          </a:p>
          <a:p>
            <a:pPr marL="0" indent="0" algn="ctr">
              <a:buNone/>
            </a:pPr>
            <a:endParaRPr lang="en-US" sz="4000" dirty="0" smtClean="0">
              <a:solidFill>
                <a:srgbClr val="FFFF00"/>
              </a:solidFill>
              <a:latin typeface="Times New Roman" panose="02020603050405020304" pitchFamily="18" charset="0"/>
              <a:cs typeface="Times New Roman" panose="02020603050405020304" pitchFamily="18" charset="0"/>
            </a:endParaRPr>
          </a:p>
          <a:p>
            <a:pPr marL="0" indent="0" algn="ctr">
              <a:buNone/>
            </a:pPr>
            <a:r>
              <a:rPr lang="en-US" sz="5700" dirty="0" smtClean="0">
                <a:solidFill>
                  <a:srgbClr val="FFFF00"/>
                </a:solidFill>
                <a:latin typeface="Times New Roman" panose="02020603050405020304" pitchFamily="18" charset="0"/>
                <a:cs typeface="Times New Roman" panose="02020603050405020304" pitchFamily="18" charset="0"/>
              </a:rPr>
              <a:t>I. STATES AND INDUSTRIAL POLICY</a:t>
            </a:r>
            <a:endParaRPr lang="en-US" sz="57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5700" dirty="0" smtClean="0">
                <a:latin typeface="Times New Roman" panose="02020603050405020304" pitchFamily="18" charset="0"/>
                <a:cs typeface="Times New Roman" panose="02020603050405020304" pitchFamily="18" charset="0"/>
              </a:rPr>
              <a:t>A state-centered approach is based on two central assumptions, both of which contrast sharply with the assumptions embodied in the society-centered approach.</a:t>
            </a:r>
          </a:p>
          <a:p>
            <a:pPr marL="742950" indent="-742950">
              <a:buAutoNum type="arabicPeriod"/>
            </a:pPr>
            <a:endParaRPr lang="en-US" sz="4000" dirty="0" smtClean="0">
              <a:latin typeface="Times New Roman" panose="02020603050405020304" pitchFamily="18" charset="0"/>
              <a:cs typeface="Times New Roman" panose="02020603050405020304" pitchFamily="18" charset="0"/>
            </a:endParaRPr>
          </a:p>
          <a:p>
            <a:pPr marL="0" indent="0" algn="ctr">
              <a:buNone/>
            </a:pPr>
            <a:r>
              <a:rPr lang="en-US" sz="5700" dirty="0" smtClean="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1910354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60061"/>
            <a:ext cx="12192000" cy="569793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514350" indent="-514350" algn="ctr">
              <a:buFont typeface="+mj-lt"/>
              <a:buAutoNum type="arabicPeriod"/>
            </a:pPr>
            <a:r>
              <a:rPr lang="en-US" sz="16000" dirty="0" smtClean="0">
                <a:solidFill>
                  <a:srgbClr val="FFC000"/>
                </a:solidFill>
                <a:latin typeface="Times New Roman" panose="02020603050405020304" pitchFamily="18" charset="0"/>
                <a:cs typeface="Times New Roman" panose="02020603050405020304" pitchFamily="18" charset="0"/>
              </a:rPr>
              <a:t>The First Assumption concerns the impact of protectionism on aggregate social welfare.</a:t>
            </a:r>
          </a:p>
          <a:p>
            <a:pPr algn="ctr"/>
            <a:endParaRPr lang="en-US" sz="58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algn="ctr"/>
            <a:endParaRPr lang="en-US" sz="58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society-centered approach argues that  protectionism reduces social welfare by depriving society of the gains from trade and by employing society’s resources in comparatively disadvantaged industries, but the state-centered approach argues that under certain circumstances trade protection can raise social welfare.</a:t>
            </a:r>
          </a:p>
          <a:p>
            <a:pPr marL="0" indent="0" algn="ctr">
              <a:buNone/>
            </a:pP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-3- </a:t>
            </a:r>
          </a:p>
          <a:p>
            <a:pPr algn="just">
              <a:buFont typeface="Wingdings" panose="05000000000000000000" pitchFamily="2" charset="2"/>
              <a:buChar char="Ø"/>
            </a:pPr>
            <a:endParaRPr lang="en-US" sz="128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r">
              <a:buNone/>
            </a:pPr>
            <a:endParaRPr lang="en-US" sz="3600" dirty="0" smtClean="0">
              <a:latin typeface="Times New Roman" panose="02020603050405020304" pitchFamily="18" charset="0"/>
              <a:cs typeface="Times New Roman" panose="02020603050405020304" pitchFamily="18" charset="0"/>
            </a:endParaRPr>
          </a:p>
          <a:p>
            <a:pPr marL="0" indent="0" algn="r">
              <a:buNone/>
            </a:pPr>
            <a:endParaRPr lang="en-US" sz="3600" dirty="0">
              <a:latin typeface="Times New Roman" panose="02020603050405020304" pitchFamily="18" charset="0"/>
              <a:cs typeface="Times New Roman" panose="02020603050405020304" pitchFamily="18" charset="0"/>
            </a:endParaRPr>
          </a:p>
          <a:p>
            <a:pPr marL="0" indent="0" algn="r">
              <a:buNone/>
            </a:pP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14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C000"/>
                </a:solidFill>
                <a:latin typeface="Times New Roman" panose="02020603050405020304" pitchFamily="18" charset="0"/>
                <a:cs typeface="Times New Roman" panose="02020603050405020304" pitchFamily="18" charset="0"/>
              </a:rPr>
              <a:t>2. The Second Assumption concerns whether governments can operate independently of interest group pressures.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society-centered approach argues that  national  policy reflects the balance of power among competing interest groups, but the state-centered approach argues that under specific circumstances governments are relatively unconstrained by interest-group demands.</a:t>
            </a:r>
          </a:p>
          <a:p>
            <a:pPr marL="400050" lvl="1" indent="0" algn="ctr">
              <a:buNone/>
            </a:pPr>
            <a:r>
              <a:rPr lang="en-US" sz="15800" dirty="0" smtClean="0">
                <a:solidFill>
                  <a:srgbClr val="FFC000"/>
                </a:solidFill>
                <a:latin typeface="Times New Roman" panose="02020603050405020304" pitchFamily="18" charset="0"/>
                <a:cs typeface="Times New Roman" panose="02020603050405020304" pitchFamily="18" charset="0"/>
              </a:rPr>
              <a:t>As a consequence, a government’s trade and economic policies embody the goals of national policymakers rather than the demands of domestic interest groups.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-4-</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345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C000"/>
                </a:solidFill>
                <a:latin typeface="Times New Roman" panose="02020603050405020304" pitchFamily="18" charset="0"/>
                <a:cs typeface="Times New Roman" panose="02020603050405020304" pitchFamily="18" charset="0"/>
              </a:rPr>
              <a:t>The state-centered approach combines these two assumptions to suggest that under a specific set of circumstances: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Governments will intervene in the domestic economy with tariffs, production subsides, and other policy instruments in ways that raise aggregate social welfare.</a:t>
            </a:r>
          </a:p>
          <a:p>
            <a:pPr marL="400050" lvl="1" indent="0" algn="ctr">
              <a:buNone/>
            </a:pPr>
            <a:r>
              <a:rPr lang="en-US" sz="15800" dirty="0" smtClean="0">
                <a:solidFill>
                  <a:srgbClr val="FFC000"/>
                </a:solidFill>
                <a:latin typeface="Times New Roman" panose="02020603050405020304" pitchFamily="18" charset="0"/>
                <a:cs typeface="Times New Roman" panose="02020603050405020304" pitchFamily="18" charset="0"/>
              </a:rPr>
              <a:t>As a consequence, a government’s trade and economic policies embody the goals of national policymakers rather than the demands of domestic interest groups.      </a:t>
            </a:r>
          </a:p>
          <a:p>
            <a:pPr marL="0" indent="0" algn="ctr">
              <a:buNone/>
            </a:pPr>
            <a:r>
              <a:rPr lang="en-US" sz="16000" smtClean="0">
                <a:solidFill>
                  <a:schemeClr val="bg1"/>
                </a:solidFill>
                <a:latin typeface="Times New Roman" panose="02020603050405020304" pitchFamily="18" charset="0"/>
                <a:cs typeface="Times New Roman" panose="02020603050405020304" pitchFamily="18" charset="0"/>
              </a:rPr>
              <a:t>-5-</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1555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C0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economic justification for the state-centered approach rests on the claim that targeted government intervention can increase aggregate social welfare.</a:t>
            </a:r>
          </a:p>
          <a:p>
            <a:pPr marL="0" indent="0" algn="ctr">
              <a:buNone/>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400050" lvl="1" indent="0" algn="ctr">
              <a:buNone/>
            </a:pPr>
            <a:r>
              <a:rPr lang="en-US" sz="15800" dirty="0" smtClean="0">
                <a:solidFill>
                  <a:srgbClr val="FFC000"/>
                </a:solidFill>
                <a:latin typeface="Times New Roman" panose="02020603050405020304" pitchFamily="18" charset="0"/>
                <a:cs typeface="Times New Roman" panose="02020603050405020304" pitchFamily="18" charset="0"/>
              </a:rPr>
              <a:t>The infant-industry case for protection argues that there are cases in which newly created firms will not be </a:t>
            </a:r>
            <a:r>
              <a:rPr lang="en-US" sz="15800" b="1" dirty="0" smtClean="0">
                <a:solidFill>
                  <a:srgbClr val="FF0000"/>
                </a:solidFill>
                <a:latin typeface="Times New Roman" panose="02020603050405020304" pitchFamily="18" charset="0"/>
                <a:cs typeface="Times New Roman" panose="02020603050405020304" pitchFamily="18" charset="0"/>
              </a:rPr>
              <a:t>efficient</a:t>
            </a:r>
            <a:r>
              <a:rPr lang="en-US" sz="15800" dirty="0" smtClean="0">
                <a:solidFill>
                  <a:srgbClr val="FFC000"/>
                </a:solidFill>
                <a:latin typeface="Times New Roman" panose="02020603050405020304" pitchFamily="18" charset="0"/>
                <a:cs typeface="Times New Roman" panose="02020603050405020304" pitchFamily="18" charset="0"/>
              </a:rPr>
              <a:t> </a:t>
            </a:r>
            <a:r>
              <a:rPr lang="en-US" sz="15800" i="1" dirty="0" smtClean="0">
                <a:solidFill>
                  <a:srgbClr val="FFC000"/>
                </a:solidFill>
                <a:latin typeface="Times New Roman" panose="02020603050405020304" pitchFamily="18" charset="0"/>
                <a:cs typeface="Times New Roman" panose="02020603050405020304" pitchFamily="18" charset="0"/>
              </a:rPr>
              <a:t>initially</a:t>
            </a:r>
            <a:r>
              <a:rPr lang="en-US" sz="15800" dirty="0" smtClean="0">
                <a:solidFill>
                  <a:srgbClr val="FFC000"/>
                </a:solidFill>
                <a:latin typeface="Times New Roman" panose="02020603050405020304" pitchFamily="18" charset="0"/>
                <a:cs typeface="Times New Roman" panose="02020603050405020304" pitchFamily="18" charset="0"/>
              </a:rPr>
              <a:t> but could be efficient in the long run if they are given </a:t>
            </a:r>
            <a:r>
              <a:rPr lang="en-US" sz="15800" b="1" dirty="0" smtClean="0">
                <a:solidFill>
                  <a:srgbClr val="FFC000"/>
                </a:solidFill>
                <a:latin typeface="Times New Roman" panose="02020603050405020304" pitchFamily="18" charset="0"/>
                <a:cs typeface="Times New Roman" panose="02020603050405020304" pitchFamily="18" charset="0"/>
              </a:rPr>
              <a:t>time to mature</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-6-</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678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Consequently, a short period of tariff protection will enable these industries to become efficient and begin to export. </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Once this point has been reached, the tariff can be removed.</a:t>
            </a:r>
          </a:p>
          <a:p>
            <a:pPr algn="just"/>
            <a:r>
              <a:rPr lang="en-US" sz="16000" dirty="0" smtClean="0">
                <a:solidFill>
                  <a:srgbClr val="FFC000"/>
                </a:solidFill>
                <a:latin typeface="Times New Roman" panose="02020603050405020304" pitchFamily="18" charset="0"/>
                <a:cs typeface="Times New Roman" panose="02020603050405020304" pitchFamily="18" charset="0"/>
              </a:rPr>
              <a:t>The long-run welfare gains created by the now-established industry will be greater than the short-run losses of social welfare imposed by the tariff.</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-7-</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58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By imposing a tariff, the government could effectively deliver the domestic market to the infant domestic firm. With a guaranteed market, the domestic firm could sell its early high-cost output to domestic consumers and eventually produce enough to achieve economies to scale.</a:t>
            </a:r>
          </a:p>
          <a:p>
            <a:pPr algn="just"/>
            <a:r>
              <a:rPr lang="en-US" sz="16000" dirty="0" smtClean="0">
                <a:solidFill>
                  <a:srgbClr val="FFC000"/>
                </a:solidFill>
                <a:latin typeface="Times New Roman" panose="02020603050405020304" pitchFamily="18" charset="0"/>
                <a:cs typeface="Times New Roman" panose="02020603050405020304" pitchFamily="18" charset="0"/>
              </a:rPr>
              <a:t>Once it had done so, it could then compete against foreign producers without the need for tariff protection. The tariff would then be removed.</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-8-</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3214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 Boardroom</Template>
  <TotalTime>652</TotalTime>
  <Words>1722</Words>
  <Application>Microsoft Office PowerPoint</Application>
  <PresentationFormat>Widescreen</PresentationFormat>
  <Paragraphs>178</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Arial Narrow</vt:lpstr>
      <vt:lpstr>Century Gothic</vt:lpstr>
      <vt:lpstr>Times New Roman</vt:lpstr>
      <vt:lpstr>Wingdings</vt:lpstr>
      <vt:lpstr>Wingdings 3</vt:lpstr>
      <vt:lpstr>Ion</vt:lpstr>
      <vt:lpstr>   TIU Tishk International University FASE IRD Department International Political Economy Code: IRD 306</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-11-</vt:lpstr>
      <vt:lpstr>Topic 3 –IPE: State and International Trade  -12-</vt:lpstr>
      <vt:lpstr>Topic 3 –IPE: State and International Trade  -13-</vt:lpstr>
      <vt:lpstr>Topic 3 –IPE: State and International Trade  -14-</vt:lpstr>
      <vt:lpstr>Topic 3 –IPE: State and International Trade  -15-</vt:lpstr>
      <vt:lpstr>Topic 3 –IPE: State and International Trade  -16-</vt:lpstr>
      <vt:lpstr>Topic 3 –IPE: State and International Trade  -17-</vt:lpstr>
      <vt:lpstr>Topic 3 –IPE: State and International Trade  -18-</vt:lpstr>
      <vt:lpstr>Topic 3 –IPE: State and International Trade  -19-</vt:lpstr>
      <vt:lpstr>Topic 3 –IPE: State and International Trade  -20-</vt:lpstr>
      <vt:lpstr>Topic 3 –IPE: State and International Trade  -21-</vt:lpstr>
      <vt:lpstr>Topic 3 –IPE: State and International Trade  -22-</vt:lpstr>
      <vt:lpstr>Topic 3 –IPE: State and International Trade  -23-</vt:lpstr>
      <vt:lpstr>Topic 3 –IPE: State and International Trade  -24-</vt:lpstr>
      <vt:lpstr>Topic 3 –IPE: State and International Trade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81</cp:revision>
  <dcterms:created xsi:type="dcterms:W3CDTF">2019-02-12T15:13:23Z</dcterms:created>
  <dcterms:modified xsi:type="dcterms:W3CDTF">2019-03-05T11:40:02Z</dcterms:modified>
</cp:coreProperties>
</file>