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40" r:id="rId2"/>
    <p:sldId id="330" r:id="rId3"/>
    <p:sldId id="265" r:id="rId4"/>
    <p:sldId id="301" r:id="rId5"/>
    <p:sldId id="300" r:id="rId6"/>
    <p:sldId id="331" r:id="rId7"/>
    <p:sldId id="302" r:id="rId8"/>
    <p:sldId id="303" r:id="rId9"/>
    <p:sldId id="304" r:id="rId10"/>
    <p:sldId id="338" r:id="rId11"/>
    <p:sldId id="332" r:id="rId12"/>
    <p:sldId id="306" r:id="rId13"/>
    <p:sldId id="307" r:id="rId14"/>
    <p:sldId id="333" r:id="rId15"/>
    <p:sldId id="309" r:id="rId16"/>
    <p:sldId id="310" r:id="rId17"/>
    <p:sldId id="334" r:id="rId18"/>
    <p:sldId id="313" r:id="rId19"/>
    <p:sldId id="314" r:id="rId20"/>
    <p:sldId id="315" r:id="rId21"/>
    <p:sldId id="335" r:id="rId22"/>
    <p:sldId id="339" r:id="rId23"/>
    <p:sldId id="337" r:id="rId24"/>
    <p:sldId id="336" r:id="rId25"/>
    <p:sldId id="317" r:id="rId26"/>
    <p:sldId id="319" r:id="rId27"/>
    <p:sldId id="320" r:id="rId28"/>
    <p:sldId id="321" r:id="rId29"/>
    <p:sldId id="322" r:id="rId30"/>
    <p:sldId id="324" r:id="rId31"/>
    <p:sldId id="323" r:id="rId32"/>
    <p:sldId id="325" r:id="rId33"/>
    <p:sldId id="329" r:id="rId34"/>
    <p:sldId id="327" r:id="rId35"/>
    <p:sldId id="328" r:id="rId36"/>
    <p:sldId id="326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63300"/>
    <a:srgbClr val="333399"/>
    <a:srgbClr val="660066"/>
    <a:srgbClr val="3366CC"/>
    <a:srgbClr val="336699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notesViewPr>
    <p:cSldViewPr>
      <p:cViewPr>
        <p:scale>
          <a:sx n="50" d="100"/>
          <a:sy n="50" d="100"/>
        </p:scale>
        <p:origin x="-1764" y="-15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354F0F-B568-4639-A963-0ABCBD4CF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EDD782-202C-4549-8B0B-11F8EEEF64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06D85-F3A2-4CB1-9C64-BD8161E643E1}" type="slidenum">
              <a:rPr lang="en-US"/>
              <a:pPr/>
              <a:t>2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2E371-A9A7-49D3-8310-D289F37B9C93}" type="slidenum">
              <a:rPr lang="en-US"/>
              <a:pPr/>
              <a:t>11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FB11F-4C2D-4351-8FEE-CAEDE33ECD21}" type="slidenum">
              <a:rPr lang="en-US"/>
              <a:pPr/>
              <a:t>12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DB7AB-2125-43BB-B802-DE364754E1CA}" type="slidenum">
              <a:rPr lang="en-US"/>
              <a:pPr/>
              <a:t>13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A6820-85B2-40B2-B35C-7C90B60A716C}" type="slidenum">
              <a:rPr lang="en-US"/>
              <a:pPr/>
              <a:t>14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1BB37-72AD-4960-ACCB-8D43C4F470B0}" type="slidenum">
              <a:rPr lang="en-US"/>
              <a:pPr/>
              <a:t>15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ADD38-D9F0-4B35-8700-617D1C7908A0}" type="slidenum">
              <a:rPr lang="en-US"/>
              <a:pPr/>
              <a:t>16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EF4F7-BB9F-4B3F-A079-5B575A56B040}" type="slidenum">
              <a:rPr lang="en-US"/>
              <a:pPr/>
              <a:t>17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F82F6-06E9-40C7-B528-7F83C576766C}" type="slidenum">
              <a:rPr lang="en-US"/>
              <a:pPr/>
              <a:t>18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D0A1B-8BB1-4EC5-8377-F51C99E43C6D}" type="slidenum">
              <a:rPr lang="en-US"/>
              <a:pPr/>
              <a:t>19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5EBC4-58AA-49FD-AA84-804D272D5AD9}" type="slidenum">
              <a:rPr lang="en-US"/>
              <a:pPr/>
              <a:t>20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2C4E9-37F8-4416-8190-8C40043CEA79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82625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E984D-EF91-441E-9B0A-D9012AD96F32}" type="slidenum">
              <a:rPr lang="en-US"/>
              <a:pPr/>
              <a:t>21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E6765-BBF0-46EB-9929-E9CD9E4095C7}" type="slidenum">
              <a:rPr lang="en-US"/>
              <a:pPr/>
              <a:t>22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96A87-E472-42F1-8C87-1975F7D727E7}" type="slidenum">
              <a:rPr lang="en-US"/>
              <a:pPr/>
              <a:t>23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79C44-BC1B-4034-8E48-3F290BBF6B00}" type="slidenum">
              <a:rPr lang="en-US"/>
              <a:pPr/>
              <a:t>24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F877A-8C10-41DD-AAE0-89E2FC6B9574}" type="slidenum">
              <a:rPr lang="en-US"/>
              <a:pPr/>
              <a:t>25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7E0E4-35E3-4710-90B4-3E5DADDA22E2}" type="slidenum">
              <a:rPr lang="en-US"/>
              <a:pPr/>
              <a:t>26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3E05B-ADBD-4269-83E4-38D0DFA7E15B}" type="slidenum">
              <a:rPr lang="en-US"/>
              <a:pPr/>
              <a:t>27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343A7-67BE-461B-B07A-09B7D9753F04}" type="slidenum">
              <a:rPr lang="en-US"/>
              <a:pPr/>
              <a:t>28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2E3F0-4450-4828-9526-7603F8FA7475}" type="slidenum">
              <a:rPr lang="en-US"/>
              <a:pPr/>
              <a:t>29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5292F-9D9C-41C0-8ACD-4E4A0E8F5942}" type="slidenum">
              <a:rPr lang="en-US"/>
              <a:pPr/>
              <a:t>30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6E01A-C7F9-4FBA-8D77-309C90CA2F3A}" type="slidenum">
              <a:rPr lang="en-US"/>
              <a:pPr/>
              <a:t>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8B057-B5DD-4343-A89C-434CD715A6F8}" type="slidenum">
              <a:rPr lang="en-US"/>
              <a:pPr/>
              <a:t>31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0AD8B-A934-401F-8E9B-E9F4333CC5B3}" type="slidenum">
              <a:rPr lang="en-US"/>
              <a:pPr/>
              <a:t>32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48095-A520-4542-B9BD-97EB84584937}" type="slidenum">
              <a:rPr lang="en-US"/>
              <a:pPr/>
              <a:t>33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24028-1C1E-4C6C-9B93-83679C9888EE}" type="slidenum">
              <a:rPr lang="en-US"/>
              <a:pPr/>
              <a:t>34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CFC64-7B6C-47DD-8BF3-A27B34924ADB}" type="slidenum">
              <a:rPr lang="en-US"/>
              <a:pPr/>
              <a:t>35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4E246-FD64-438B-B31E-61E6BF5E3205}" type="slidenum">
              <a:rPr lang="en-US"/>
              <a:pPr/>
              <a:t>36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67481-0ACD-4682-9954-F9D54E9BF48D}" type="slidenum">
              <a:rPr lang="en-US"/>
              <a:pPr/>
              <a:t>37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159C5-2CDE-4923-A7D0-09076DFA26B6}" type="slidenum">
              <a:rPr lang="en-US"/>
              <a:pPr/>
              <a:t>38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43BC9-4008-418F-9CDE-D8EB11F4D72E}" type="slidenum">
              <a:rPr lang="en-US"/>
              <a:pPr/>
              <a:t>39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28003-107C-4263-9717-42B48CE2245F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C269C-8F71-4AED-9D51-50F94FAF45C7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7FC56-9442-4623-AA03-DEB26CB4A007}" type="slidenum">
              <a:rPr lang="en-US"/>
              <a:pPr/>
              <a:t>7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66814-7EE9-47C0-865B-C119DD04F409}" type="slidenum">
              <a:rPr lang="en-US"/>
              <a:pPr/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650C8-D30E-4D8C-BEBD-7A27F6E923AD}" type="slidenum">
              <a:rPr lang="en-US"/>
              <a:pPr/>
              <a:t>9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B858C-5A1D-4545-BEDC-A46750B428F2}" type="slidenum">
              <a:rPr lang="en-US"/>
              <a:pPr/>
              <a:t>10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C3B199AA-9224-479B-8563-3547B3A1D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7ABB456B-092B-4765-BF26-CB0AC230EB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1526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63055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3CABF101-7843-494B-9D97-51A02E4889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88226F8D-47B7-4FC6-AA03-4075A8B6F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44FB29BA-5679-40B0-A0AB-B33A2325C5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CCA6F33E-CF32-4538-9FA5-3D86514C6D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156AEFF9-34FA-45E7-9728-443E5EBEE6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5A80DF12-6AF0-4223-94CC-01FFB00310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100639AB-3513-4755-88FB-B0C5F47424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DC36B026-846F-4EBF-9408-A3256E0BA3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  <a:p>
            <a:r>
              <a:rPr lang="en-US"/>
              <a:t>Slide 13-</a:t>
            </a:r>
            <a:fld id="{48FB9035-A722-4092-9935-C0864CFC2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92075" y="283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84138" y="284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54" name="Picture 30" descr="AUST05_0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97800" y="0"/>
            <a:ext cx="1346200" cy="1263650"/>
          </a:xfrm>
          <a:prstGeom prst="rect">
            <a:avLst/>
          </a:prstGeom>
          <a:noFill/>
        </p:spPr>
      </p:pic>
      <p:sp>
        <p:nvSpPr>
          <p:cNvPr id="1055" name="Line 31"/>
          <p:cNvSpPr>
            <a:spLocks noChangeShapeType="1"/>
          </p:cNvSpPr>
          <p:nvPr userDrawn="1"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aseline="0">
                <a:solidFill>
                  <a:srgbClr val="663300"/>
                </a:solidFill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663300"/>
                </a:solidFill>
              </a:defRPr>
            </a:lvl1pPr>
          </a:lstStyle>
          <a:p>
            <a:endParaRPr lang="en-US" sz="1200"/>
          </a:p>
          <a:p>
            <a:r>
              <a:rPr lang="en-US"/>
              <a:t>Slide 13-</a:t>
            </a:r>
            <a:fld id="{07A41B6D-846C-4E46-BBB4-9B38E1C355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663300"/>
                </a:solidFill>
              </a:defRPr>
            </a:lvl1pPr>
          </a:lstStyle>
          <a:p>
            <a:endParaRPr lang="en-US" sz="1200" dirty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663300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3300"/>
        </a:buClr>
        <a:buSzPct val="130000"/>
        <a:buFont typeface="Wingdings" pitchFamily="2" charset="2"/>
        <a:buChar char="§"/>
        <a:defRPr sz="28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63300"/>
        </a:buClr>
        <a:buSzPct val="120000"/>
        <a:buChar char="•"/>
        <a:defRPr sz="2600">
          <a:solidFill>
            <a:srgbClr val="33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Char char="–"/>
        <a:defRPr sz="2400">
          <a:solidFill>
            <a:srgbClr val="33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3300"/>
        </a:buClr>
        <a:buChar char="–"/>
        <a:defRPr sz="2000">
          <a:solidFill>
            <a:srgbClr val="33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0" y="5181600"/>
            <a:ext cx="4303062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HE EDUCATOR</a:t>
            </a:r>
          </a:p>
          <a:p>
            <a:pPr algn="ctr">
              <a:defRPr/>
            </a:pPr>
            <a:endParaRPr lang="en-US" sz="1200" b="1" dirty="0" smtClean="0">
              <a:solidFill>
                <a:srgbClr val="002060"/>
              </a:solidFill>
              <a:latin typeface="Bell MT" panose="02020503060305020303" pitchFamily="18" charset="0"/>
              <a:cs typeface="Arial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Dr</a:t>
            </a:r>
            <a:r>
              <a:rPr lang="en-US" sz="3200" b="1" dirty="0" smtClean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. </a:t>
            </a:r>
            <a:r>
              <a:rPr lang="en-US" sz="3200" b="1" dirty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Waqar </a:t>
            </a:r>
            <a:r>
              <a:rPr lang="en-US" sz="3200" b="1" dirty="0" smtClean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Ahmad</a:t>
            </a:r>
            <a:endParaRPr lang="en-US" sz="3200" b="1" dirty="0">
              <a:solidFill>
                <a:srgbClr val="002060"/>
              </a:solidFill>
              <a:latin typeface="Bell MT" panose="02020503060305020303" pitchFamily="18" charset="0"/>
              <a:cs typeface="Arial" charset="0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Faculty of </a:t>
            </a:r>
            <a:r>
              <a:rPr lang="en-US" sz="3200" b="1" dirty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Administrative </a:t>
            </a:r>
            <a:r>
              <a:rPr lang="en-US" sz="3200" b="1" dirty="0" smtClean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Sciences </a:t>
            </a:r>
            <a:r>
              <a:rPr lang="en-US" sz="3200" b="1" dirty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and </a:t>
            </a:r>
            <a:r>
              <a:rPr lang="en-US" sz="3200" b="1" dirty="0" smtClean="0">
                <a:solidFill>
                  <a:srgbClr val="002060"/>
                </a:solidFill>
                <a:latin typeface="Bell MT" panose="02020503060305020303" pitchFamily="18" charset="0"/>
                <a:cs typeface="Arial" charset="0"/>
              </a:rPr>
              <a:t>Economics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44" y="838200"/>
            <a:ext cx="3135456" cy="2590800"/>
          </a:xfrm>
          <a:prstGeom prst="rect">
            <a:avLst/>
          </a:prstGeom>
        </p:spPr>
      </p:pic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4834" y="32766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baseline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Exchange </a:t>
            </a:r>
            <a:r>
              <a:rPr lang="en-US" sz="3200" b="1" baseline="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Rates and the Foreign Exchange Market:</a:t>
            </a:r>
          </a:p>
          <a:p>
            <a:pPr algn="ctr">
              <a:lnSpc>
                <a:spcPct val="150000"/>
              </a:lnSpc>
            </a:pPr>
            <a:r>
              <a:rPr lang="en-US" sz="3200" b="1" baseline="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Asset Approach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-174486"/>
            <a:ext cx="6705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FEC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  <a:cs typeface="Arial" charset="0"/>
              </a:rPr>
              <a:t>International Economics II</a:t>
            </a:r>
            <a:endParaRPr lang="en-US" sz="6000" b="1" dirty="0">
              <a:solidFill>
                <a:srgbClr val="FEC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  <a:cs typeface="Arial" charset="0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/>
              <a:t>Slide </a:t>
            </a:r>
            <a:r>
              <a:rPr lang="en-US" sz="1400" dirty="0" smtClean="0"/>
              <a:t>13-1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094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562CF584-AA69-42BF-8515-C0EA81E4BB31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/>
              <a:t>Interbank trading</a:t>
            </a:r>
          </a:p>
          <a:p>
            <a:pPr lvl="2"/>
            <a:r>
              <a:rPr lang="en-US"/>
              <a:t>Foreign currency trading among banks</a:t>
            </a:r>
          </a:p>
          <a:p>
            <a:pPr lvl="2"/>
            <a:r>
              <a:rPr lang="en-US"/>
              <a:t>It accounts for most of the activity in the foreign exchange market.</a:t>
            </a:r>
          </a:p>
          <a:p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B4ED0394-42DE-47F2-B0FE-56B38B18A130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Characteristics of the Market</a:t>
            </a:r>
          </a:p>
          <a:p>
            <a:pPr lvl="1"/>
            <a:r>
              <a:rPr lang="en-US"/>
              <a:t>The worldwide volume of foreign exchange trading is enormous, and it has ballooned in recent years.</a:t>
            </a:r>
          </a:p>
          <a:p>
            <a:pPr lvl="1"/>
            <a:r>
              <a:rPr lang="en-US"/>
              <a:t>New technologies, such as Internet links, are used among the major foreign exchange trading centers (London, New York, Tokyo, Frankfurt, and Singapore).</a:t>
            </a:r>
          </a:p>
          <a:p>
            <a:pPr lvl="1"/>
            <a:r>
              <a:rPr lang="en-US"/>
              <a:t>The integration of financial centers implies that there can be no significant</a:t>
            </a:r>
            <a:r>
              <a:rPr lang="en-US" b="1"/>
              <a:t> arbitrage</a:t>
            </a:r>
            <a:r>
              <a:rPr lang="en-US"/>
              <a:t>.</a:t>
            </a:r>
            <a:endParaRPr lang="en-US" b="1"/>
          </a:p>
          <a:p>
            <a:pPr lvl="2"/>
            <a:r>
              <a:rPr lang="en-US"/>
              <a:t>The process of buying a currency cheap and selling it dear.</a:t>
            </a:r>
          </a:p>
          <a:p>
            <a:pPr lvl="1">
              <a:buFontTx/>
              <a:buNone/>
            </a:pPr>
            <a:endParaRPr lang="en-US" sz="2200"/>
          </a:p>
          <a:p>
            <a:endParaRPr lang="en-US" sz="2400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2B9CF996-E6A9-439B-96F7-734315613E9E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/>
              <a:t>Vehicle currency</a:t>
            </a:r>
          </a:p>
          <a:p>
            <a:pPr lvl="2"/>
            <a:r>
              <a:rPr lang="en-US"/>
              <a:t>A currency that is widely used to denominate international contracts made by parties who do not reside in the country that issues the vehicle currency.</a:t>
            </a:r>
          </a:p>
          <a:p>
            <a:pPr lvl="3"/>
            <a:r>
              <a:rPr lang="en-US" u="sng"/>
              <a:t>Example</a:t>
            </a:r>
            <a:r>
              <a:rPr lang="en-US"/>
              <a:t>: In 2001, around 90% of transactions between banks involved exchanges of foreign currencies for U.S. dollars.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71D66217-CE47-40E4-BF37-591E82DA8521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Spot Rates and Forward Rates</a:t>
            </a:r>
          </a:p>
          <a:p>
            <a:pPr lvl="1"/>
            <a:r>
              <a:rPr lang="en-US" b="1"/>
              <a:t>Spot exchange rates</a:t>
            </a:r>
          </a:p>
          <a:p>
            <a:pPr lvl="2"/>
            <a:r>
              <a:rPr lang="en-US"/>
              <a:t>Apply to exchange currencies “on the spot”</a:t>
            </a:r>
          </a:p>
          <a:p>
            <a:pPr lvl="1"/>
            <a:r>
              <a:rPr lang="en-US" b="1"/>
              <a:t>Forward exchange rates</a:t>
            </a:r>
          </a:p>
          <a:p>
            <a:pPr lvl="2"/>
            <a:r>
              <a:rPr lang="en-US"/>
              <a:t>Apply to exchange currencies on some future date at a prenegotiated exchange rate</a:t>
            </a:r>
          </a:p>
          <a:p>
            <a:pPr lvl="1"/>
            <a:r>
              <a:rPr lang="en-US"/>
              <a:t>Forward and spot exchange rates, while not necessarily equal, do move closely together.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CEABA181-126A-49D7-832E-4BF857D5BBB6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119814" name="Picture 1030" descr="F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81200"/>
            <a:ext cx="7239000" cy="4456113"/>
          </a:xfrm>
          <a:prstGeom prst="rect">
            <a:avLst/>
          </a:prstGeom>
          <a:noFill/>
        </p:spPr>
      </p:pic>
      <p:sp>
        <p:nvSpPr>
          <p:cNvPr id="119810" name="Rectangle 1026"/>
          <p:cNvSpPr>
            <a:spLocks noChangeArrowheads="1"/>
          </p:cNvSpPr>
          <p:nvPr/>
        </p:nvSpPr>
        <p:spPr bwMode="auto">
          <a:xfrm>
            <a:off x="0" y="1295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400" b="1" baseline="0">
                <a:solidFill>
                  <a:srgbClr val="336699"/>
                </a:solidFill>
              </a:rPr>
              <a:t>       Figure 13-1</a:t>
            </a:r>
            <a:r>
              <a:rPr lang="en-US" sz="2400" baseline="0">
                <a:solidFill>
                  <a:srgbClr val="336699"/>
                </a:solidFill>
              </a:rPr>
              <a:t>: Dollar/Pound Spot and Forward Exchange Rates,		                 1981-2001</a:t>
            </a:r>
          </a:p>
        </p:txBody>
      </p:sp>
      <p:sp>
        <p:nvSpPr>
          <p:cNvPr id="119812" name="Rectangle 1028"/>
          <p:cNvSpPr>
            <a:spLocks noChangeArrowheads="1"/>
          </p:cNvSpPr>
          <p:nvPr/>
        </p:nvSpPr>
        <p:spPr bwMode="auto">
          <a:xfrm>
            <a:off x="762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Exchange Rates and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International Transactions</a:t>
            </a:r>
            <a:endParaRPr lang="en-US" sz="4000" baseline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0A87604D-1F17-4624-9AC5-69E00C6E455C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Foreign Exchange Swaps</a:t>
            </a:r>
          </a:p>
          <a:p>
            <a:pPr lvl="1"/>
            <a:r>
              <a:rPr lang="en-US"/>
              <a:t>Spot sales of a currency combined with a forward repurchase of the currency.</a:t>
            </a:r>
          </a:p>
          <a:p>
            <a:pPr lvl="1"/>
            <a:r>
              <a:rPr lang="en-US"/>
              <a:t>They make up a significant proportion of all foreign exchange trading.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E1A21AA4-A023-47C2-800D-4D920C551663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Futures and Options</a:t>
            </a:r>
          </a:p>
          <a:p>
            <a:pPr lvl="1"/>
            <a:r>
              <a:rPr lang="en-US"/>
              <a:t>Futures contract</a:t>
            </a:r>
          </a:p>
          <a:p>
            <a:pPr lvl="2"/>
            <a:r>
              <a:rPr lang="en-US"/>
              <a:t>The buyer buys a promise that a specified amount of foreign currency will be delivered on a specified date in the future.</a:t>
            </a:r>
          </a:p>
          <a:p>
            <a:pPr lvl="1"/>
            <a:r>
              <a:rPr lang="en-US"/>
              <a:t>Foreign exchange option </a:t>
            </a:r>
          </a:p>
          <a:p>
            <a:pPr lvl="2"/>
            <a:r>
              <a:rPr lang="en-US"/>
              <a:t>The owner has the right to buy or sell a specified amount of foreign currency at a specified price at any time up to a specified expiration date.</a:t>
            </a:r>
          </a:p>
          <a:p>
            <a:pPr lvl="3"/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DA057136-630F-497E-8790-68B639357C22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demand for a foreign currency bank deposit is influenced by the same considerations that influence the demand for any other asset.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Assets and Asset Returns</a:t>
            </a:r>
          </a:p>
          <a:p>
            <a:pPr lvl="1">
              <a:lnSpc>
                <a:spcPct val="90000"/>
              </a:lnSpc>
            </a:pPr>
            <a:r>
              <a:rPr lang="en-US" b="1"/>
              <a:t>Defining Asset Returns</a:t>
            </a:r>
          </a:p>
          <a:p>
            <a:pPr lvl="2">
              <a:lnSpc>
                <a:spcPct val="90000"/>
              </a:lnSpc>
            </a:pPr>
            <a:r>
              <a:rPr lang="en-US"/>
              <a:t>The percentage increase in value an asset offers over some time period.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en-US" b="1"/>
              <a:t>The Real Rate of Return</a:t>
            </a:r>
          </a:p>
          <a:p>
            <a:pPr lvl="2">
              <a:lnSpc>
                <a:spcPct val="90000"/>
              </a:lnSpc>
            </a:pPr>
            <a:r>
              <a:rPr lang="en-US"/>
              <a:t>The rate of return computed by measuring asset values in terms of some broad representative basket of products that savers regularly purchase.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Demand for </a:t>
            </a:r>
            <a:br>
              <a:rPr lang="en-US"/>
            </a:br>
            <a:r>
              <a:rPr lang="en-US"/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5E51D9A4-6173-4005-BA09-8E96CF177B14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Risk and Liquidity</a:t>
            </a:r>
          </a:p>
          <a:p>
            <a:pPr lvl="1"/>
            <a:r>
              <a:rPr lang="en-US"/>
              <a:t>Savers care about two main characteristics of an asset other than its return:</a:t>
            </a:r>
          </a:p>
          <a:p>
            <a:pPr lvl="2"/>
            <a:r>
              <a:rPr lang="en-US" b="1"/>
              <a:t>Risk</a:t>
            </a:r>
          </a:p>
          <a:p>
            <a:pPr lvl="3"/>
            <a:r>
              <a:rPr lang="en-US"/>
              <a:t>The variability it contributes to savers’ wealth</a:t>
            </a:r>
          </a:p>
          <a:p>
            <a:pPr lvl="2"/>
            <a:r>
              <a:rPr lang="en-US" b="1"/>
              <a:t>Liquidity</a:t>
            </a:r>
          </a:p>
          <a:p>
            <a:pPr lvl="3"/>
            <a:r>
              <a:rPr lang="en-US"/>
              <a:t>The ease with which it can be sold or exchanged for goods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Demand for </a:t>
            </a:r>
            <a:br>
              <a:rPr lang="en-US"/>
            </a:br>
            <a:r>
              <a:rPr lang="en-US"/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EDC7B962-B095-455F-9988-F159BCEA82D1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Interest Rates</a:t>
            </a:r>
          </a:p>
          <a:p>
            <a:pPr lvl="1"/>
            <a:r>
              <a:rPr lang="en-US"/>
              <a:t>Market participants need two pieces of information in order to compare returns on different deposits:</a:t>
            </a:r>
          </a:p>
          <a:p>
            <a:pPr lvl="2"/>
            <a:r>
              <a:rPr lang="en-US"/>
              <a:t>How the money values of the deposits will change</a:t>
            </a:r>
          </a:p>
          <a:p>
            <a:pPr lvl="2"/>
            <a:r>
              <a:rPr lang="en-US"/>
              <a:t>How exchange rates will change</a:t>
            </a:r>
          </a:p>
          <a:p>
            <a:pPr lvl="1"/>
            <a:r>
              <a:rPr lang="en-US"/>
              <a:t>A currency’s</a:t>
            </a:r>
            <a:r>
              <a:rPr lang="en-US" b="1"/>
              <a:t> interest rate</a:t>
            </a:r>
            <a:r>
              <a:rPr lang="en-US"/>
              <a:t> is the amount of that currency an individual can earn by lending a unit of the currency for a year.</a:t>
            </a:r>
          </a:p>
          <a:p>
            <a:pPr lvl="2"/>
            <a:r>
              <a:rPr lang="en-US" u="sng"/>
              <a:t>Example</a:t>
            </a:r>
            <a:r>
              <a:rPr lang="en-US"/>
              <a:t>: At a dollar interest rate of 10% per year, the lender of $1 receives $1.10 at the end of the year.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Demand for </a:t>
            </a:r>
            <a:br>
              <a:rPr lang="en-US"/>
            </a:br>
            <a:r>
              <a:rPr lang="en-US"/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400" dirty="0"/>
              <a:t>Slide 13-</a:t>
            </a:r>
            <a:fld id="{BDC25705-D60B-43CD-A71B-BF2FC721477F}" type="slidenum">
              <a:rPr lang="en-US" sz="1400"/>
              <a:pPr/>
              <a:t>2</a:t>
            </a:fld>
            <a:endParaRPr lang="en-US" sz="1400" dirty="0"/>
          </a:p>
        </p:txBody>
      </p:sp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/>
              <a:t>Exchange rates are important because they enable us to translate different counties’ prices into comparable terms.</a:t>
            </a:r>
          </a:p>
          <a:p>
            <a:r>
              <a:rPr lang="en-US"/>
              <a:t>Exchange rates are determined in the same way as other asset prices.</a:t>
            </a:r>
          </a:p>
          <a:p>
            <a:r>
              <a:rPr lang="en-US"/>
              <a:t>The general goal of this chapter is to show: </a:t>
            </a:r>
          </a:p>
          <a:p>
            <a:pPr lvl="1"/>
            <a:r>
              <a:rPr lang="en-US"/>
              <a:t>How exchange rates are determined</a:t>
            </a:r>
          </a:p>
          <a:p>
            <a:pPr lvl="1"/>
            <a:r>
              <a:rPr lang="en-US"/>
              <a:t>The role of exchange rates in international trade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6C972A25-9061-4BEE-876C-64295915B50D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400" b="1" baseline="0">
                <a:solidFill>
                  <a:srgbClr val="336699"/>
                </a:solidFill>
              </a:rPr>
              <a:t>     Figure 13-2</a:t>
            </a:r>
            <a:r>
              <a:rPr lang="en-US" sz="2400" baseline="0">
                <a:solidFill>
                  <a:srgbClr val="336699"/>
                </a:solidFill>
              </a:rPr>
              <a:t>: Interest Rates on Dollar and Deutschemark Deposits,		   1975-1998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Demand for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Foreign Currency Assets</a:t>
            </a:r>
          </a:p>
        </p:txBody>
      </p:sp>
      <p:pic>
        <p:nvPicPr>
          <p:cNvPr id="99334" name="Picture 6" descr="F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090738"/>
            <a:ext cx="6172200" cy="44243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1D5C8E6D-711D-4883-8567-69C27D10364E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Exchange Rates and Asset Returns</a:t>
            </a:r>
          </a:p>
          <a:p>
            <a:pPr lvl="1"/>
            <a:r>
              <a:rPr lang="en-US"/>
              <a:t>The returns on deposits traded in the foreign exchange market depend on interest rates and expected exchange rate changes.</a:t>
            </a:r>
          </a:p>
          <a:p>
            <a:pPr lvl="1"/>
            <a:r>
              <a:rPr lang="en-US"/>
              <a:t>In order to decide whether to buy a euro or a dollar deposit, one must calculate the dollar return on a euro deposit.</a:t>
            </a:r>
          </a:p>
          <a:p>
            <a:pPr lvl="1"/>
            <a:endParaRPr lang="en-US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Demand for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0E12D387-BB54-474D-B9A7-19A2DF64DE35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A Simple Rule</a:t>
            </a:r>
          </a:p>
          <a:p>
            <a:pPr lvl="1"/>
            <a:r>
              <a:rPr lang="en-US"/>
              <a:t>The dollar rate of return on euro deposits is approximately the euro interest rate plus the </a:t>
            </a:r>
            <a:r>
              <a:rPr lang="en-US" b="1"/>
              <a:t>rate of depreciation</a:t>
            </a:r>
            <a:r>
              <a:rPr lang="en-US"/>
              <a:t> of the dollar against the euro.</a:t>
            </a:r>
          </a:p>
          <a:p>
            <a:pPr lvl="2"/>
            <a:r>
              <a:rPr lang="en-US"/>
              <a:t>The</a:t>
            </a:r>
            <a:r>
              <a:rPr lang="en-US" b="1"/>
              <a:t> </a:t>
            </a:r>
            <a:r>
              <a:rPr lang="en-US"/>
              <a:t>rate of depreciation</a:t>
            </a:r>
            <a:r>
              <a:rPr lang="en-US" b="1"/>
              <a:t> </a:t>
            </a:r>
            <a:r>
              <a:rPr lang="en-US"/>
              <a:t>of the</a:t>
            </a:r>
            <a:r>
              <a:rPr lang="en-US" b="1"/>
              <a:t> </a:t>
            </a:r>
            <a:r>
              <a:rPr lang="en-US"/>
              <a:t>dollar against the euro is the percentage increase in the dollar/euro exchange rate over a year.</a:t>
            </a:r>
          </a:p>
          <a:p>
            <a:pPr lvl="3">
              <a:buFontTx/>
              <a:buNone/>
            </a:pPr>
            <a:endParaRPr lang="en-US"/>
          </a:p>
          <a:p>
            <a:pPr lvl="2"/>
            <a:endParaRPr lang="en-US"/>
          </a:p>
          <a:p>
            <a:endParaRPr lang="en-US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Demand for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3FDDFC11-91B8-407F-BD88-302104F0F75E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The expected rate of return difference between dollar and euro deposits is: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/>
              <a:t> R</a:t>
            </a:r>
            <a:r>
              <a:rPr lang="en-US" sz="2400" i="1" baseline="-25000"/>
              <a:t>$</a:t>
            </a:r>
            <a:r>
              <a:rPr lang="en-US" sz="2400" i="1"/>
              <a:t> </a:t>
            </a:r>
            <a:r>
              <a:rPr lang="en-US" sz="2400"/>
              <a:t>- [</a:t>
            </a:r>
            <a:r>
              <a:rPr lang="en-US" sz="2400" i="1"/>
              <a:t>R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</a:t>
            </a:r>
            <a:r>
              <a:rPr lang="en-US" sz="2400"/>
              <a:t>+</a:t>
            </a:r>
            <a:r>
              <a:rPr lang="en-US" sz="2400" i="1"/>
              <a:t> </a:t>
            </a:r>
            <a:r>
              <a:rPr lang="en-US" sz="2400"/>
              <a:t>(</a:t>
            </a:r>
            <a:r>
              <a:rPr lang="en-US" sz="2400" i="1"/>
              <a:t>E</a:t>
            </a:r>
            <a:r>
              <a:rPr lang="en-US" sz="2400" i="1" baseline="30000"/>
              <a:t>e</a:t>
            </a:r>
            <a:r>
              <a:rPr lang="en-US" sz="2400" i="1" baseline="-25000"/>
              <a:t>$</a:t>
            </a:r>
            <a:r>
              <a:rPr lang="en-US" sz="2400" baseline="-25000"/>
              <a:t>/</a:t>
            </a:r>
            <a:r>
              <a:rPr lang="en-US" sz="2400" i="1" baseline="-25000"/>
              <a:t> 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</a:t>
            </a:r>
            <a:r>
              <a:rPr lang="en-US" sz="2400"/>
              <a:t>- </a:t>
            </a:r>
            <a:r>
              <a:rPr lang="en-US" sz="2400" i="1"/>
              <a:t>E</a:t>
            </a:r>
            <a:r>
              <a:rPr lang="en-US" sz="2400" i="1" baseline="-25000"/>
              <a:t>$</a:t>
            </a:r>
            <a:r>
              <a:rPr lang="en-US" sz="2400" baseline="-25000"/>
              <a:t>/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</a:t>
            </a:r>
            <a:r>
              <a:rPr lang="en-US" sz="2400"/>
              <a:t>)/</a:t>
            </a:r>
            <a:r>
              <a:rPr lang="en-US" sz="2400" i="1"/>
              <a:t>E</a:t>
            </a:r>
            <a:r>
              <a:rPr lang="en-US" sz="2400" i="1" baseline="-25000"/>
              <a:t>$</a:t>
            </a:r>
            <a:r>
              <a:rPr lang="en-US" sz="2400" baseline="-25000"/>
              <a:t>/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</a:t>
            </a:r>
            <a:r>
              <a:rPr lang="en-US" sz="2400"/>
              <a:t>]=</a:t>
            </a:r>
            <a:r>
              <a:rPr lang="en-US" sz="2400" i="1"/>
              <a:t> R</a:t>
            </a:r>
            <a:r>
              <a:rPr lang="en-US" sz="2400" i="1" baseline="-25000"/>
              <a:t>$</a:t>
            </a:r>
            <a:r>
              <a:rPr lang="en-US" sz="2400" i="1"/>
              <a:t> </a:t>
            </a:r>
            <a:r>
              <a:rPr lang="en-US" sz="2400"/>
              <a:t>- </a:t>
            </a:r>
            <a:r>
              <a:rPr lang="en-US" sz="2400" i="1"/>
              <a:t>R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</a:t>
            </a:r>
            <a:r>
              <a:rPr lang="en-US" sz="2400"/>
              <a:t>- (</a:t>
            </a:r>
            <a:r>
              <a:rPr lang="en-US" sz="2400" i="1"/>
              <a:t>E</a:t>
            </a:r>
            <a:r>
              <a:rPr lang="en-US" sz="2400" i="1" baseline="30000"/>
              <a:t>e</a:t>
            </a:r>
            <a:r>
              <a:rPr lang="en-US" sz="2400" i="1" baseline="-25000"/>
              <a:t>$/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</a:t>
            </a:r>
            <a:r>
              <a:rPr lang="en-US" sz="2400"/>
              <a:t>-</a:t>
            </a:r>
            <a:r>
              <a:rPr lang="en-US" sz="2400" i="1"/>
              <a:t>E</a:t>
            </a:r>
            <a:r>
              <a:rPr lang="en-US" sz="2400" i="1" baseline="-25000"/>
              <a:t>$</a:t>
            </a:r>
            <a:r>
              <a:rPr lang="en-US" sz="2400" baseline="-25000"/>
              <a:t>/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</a:t>
            </a:r>
            <a:r>
              <a:rPr lang="en-US" sz="2400"/>
              <a:t>)/</a:t>
            </a:r>
            <a:r>
              <a:rPr lang="en-US" sz="2400" i="1"/>
              <a:t>E</a:t>
            </a:r>
            <a:r>
              <a:rPr lang="en-US" sz="2400" i="1" baseline="-25000"/>
              <a:t>$</a:t>
            </a:r>
            <a:r>
              <a:rPr lang="en-US" sz="2400" baseline="-25000"/>
              <a:t>/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/>
              <a:t>    (13-1)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where:</a:t>
            </a:r>
            <a:r>
              <a:rPr lang="en-US" sz="20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    </a:t>
            </a:r>
            <a:r>
              <a:rPr lang="en-US" sz="2400" i="1"/>
              <a:t>R</a:t>
            </a:r>
            <a:r>
              <a:rPr lang="en-US" sz="2400" i="1" baseline="-25000"/>
              <a:t>$</a:t>
            </a:r>
            <a:r>
              <a:rPr lang="en-US" sz="2400" i="1"/>
              <a:t> 	= </a:t>
            </a:r>
            <a:r>
              <a:rPr lang="en-US" sz="2400"/>
              <a:t>interest rate on one-year dollar deposits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    </a:t>
            </a:r>
            <a:r>
              <a:rPr lang="en-US" sz="2400" i="1"/>
              <a:t>R</a:t>
            </a:r>
            <a:r>
              <a:rPr lang="en-US" sz="2400" i="1" baseline="-25000">
                <a:cs typeface="Times New Roman" charset="0"/>
              </a:rPr>
              <a:t>€	</a:t>
            </a:r>
            <a:r>
              <a:rPr lang="en-US" sz="2400"/>
              <a:t>= today’s interest rate on one-year euro deposits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   </a:t>
            </a:r>
            <a:r>
              <a:rPr lang="en-US" sz="2400" i="1"/>
              <a:t>E</a:t>
            </a:r>
            <a:r>
              <a:rPr lang="en-US" sz="2400" i="1" baseline="-25000"/>
              <a:t>$</a:t>
            </a:r>
            <a:r>
              <a:rPr lang="en-US" sz="2400" baseline="-25000"/>
              <a:t>/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 	</a:t>
            </a:r>
            <a:r>
              <a:rPr lang="en-US" sz="2400"/>
              <a:t>= today’s dollar/euro exchange rate (number of 		   dollars per euro)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   </a:t>
            </a:r>
            <a:r>
              <a:rPr lang="en-US" sz="2400" i="1"/>
              <a:t>E</a:t>
            </a:r>
            <a:r>
              <a:rPr lang="en-US" sz="2400" i="1" baseline="30000"/>
              <a:t>e</a:t>
            </a:r>
            <a:r>
              <a:rPr lang="en-US" sz="2400" i="1" baseline="-25000"/>
              <a:t>$/</a:t>
            </a:r>
            <a:r>
              <a:rPr lang="en-US" sz="2400" i="1" baseline="-25000">
                <a:cs typeface="Times New Roman" charset="0"/>
              </a:rPr>
              <a:t>€</a:t>
            </a:r>
            <a:r>
              <a:rPr lang="en-US" sz="2400" i="1"/>
              <a:t> 	= </a:t>
            </a:r>
            <a:r>
              <a:rPr lang="en-US" sz="2400"/>
              <a:t>dollar/euro exchange rate (number of dollars per 		    euro) expected to prevail a year from today</a:t>
            </a:r>
            <a:endParaRPr lang="en-US" sz="2000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Demand for </a:t>
            </a:r>
            <a:br>
              <a:rPr lang="en-US"/>
            </a:br>
            <a:r>
              <a:rPr lang="en-US"/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F3A11EDC-86DD-48B8-968B-8228D05ACFB0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lvl="1"/>
            <a:r>
              <a:rPr lang="en-US"/>
              <a:t>When the difference in Equation (13-1) is positive, dollar deposits yield the higher expected rate of return. When it is negative, euro deposits yield the higher expected rate of return.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Demand for </a:t>
            </a:r>
            <a:br>
              <a:rPr lang="en-US"/>
            </a:br>
            <a:r>
              <a:rPr lang="en-US"/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66D35847-D7B6-4107-BA52-034578E4C002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Table 13-3</a:t>
            </a:r>
            <a:r>
              <a:rPr lang="en-US" sz="2400" baseline="0">
                <a:solidFill>
                  <a:srgbClr val="336699"/>
                </a:solidFill>
              </a:rPr>
              <a:t>: Comparing Dollar Rates of Return on Dollar and </a:t>
            </a:r>
          </a:p>
          <a:p>
            <a:r>
              <a:rPr lang="en-US" sz="2400" baseline="0">
                <a:solidFill>
                  <a:srgbClr val="336699"/>
                </a:solidFill>
              </a:rPr>
              <a:t>		      Euro Deposits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The Demand for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Foreign Currency Assets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685800" y="2749550"/>
            <a:ext cx="7772400" cy="2706688"/>
            <a:chOff x="432" y="1732"/>
            <a:chExt cx="4896" cy="1705"/>
          </a:xfrm>
        </p:grpSpPr>
        <p:pic>
          <p:nvPicPr>
            <p:cNvPr id="101381" name="Picture 5" descr="T13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1732"/>
              <a:ext cx="4896" cy="1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382" name="Picture 6" descr="T13-2"/>
            <p:cNvPicPr>
              <a:picLocks noChangeAspect="1" noChangeArrowheads="1"/>
            </p:cNvPicPr>
            <p:nvPr/>
          </p:nvPicPr>
          <p:blipFill>
            <a:blip r:embed="rId4"/>
            <a:srcRect t="58252" b="19417"/>
            <a:stretch>
              <a:fillRect/>
            </a:stretch>
          </p:blipFill>
          <p:spPr bwMode="auto">
            <a:xfrm>
              <a:off x="432" y="3312"/>
              <a:ext cx="489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F6FF8E52-6C30-47D5-AC47-55D57A109353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Return, Risk, and Liquidity in the Foreign Exchange Market</a:t>
            </a:r>
          </a:p>
          <a:p>
            <a:pPr lvl="1"/>
            <a:r>
              <a:rPr lang="en-US"/>
              <a:t>The demand for foreign currency assets depends not only on returns but on risk and liquidity.</a:t>
            </a:r>
          </a:p>
          <a:p>
            <a:pPr lvl="2"/>
            <a:r>
              <a:rPr lang="en-US"/>
              <a:t>There is no consensus among economists about the importance of risk in the foreign exchange market.</a:t>
            </a:r>
          </a:p>
          <a:p>
            <a:pPr lvl="2"/>
            <a:r>
              <a:rPr lang="en-US"/>
              <a:t>Most of the market participants that are influenced by liquidity factors are involved in international trade.</a:t>
            </a:r>
          </a:p>
          <a:p>
            <a:pPr lvl="3"/>
            <a:r>
              <a:rPr lang="en-US"/>
              <a:t>Payments connected with international trade make up a very small fraction of total foreign exchange transactions.</a:t>
            </a:r>
          </a:p>
          <a:p>
            <a:pPr lvl="1"/>
            <a:r>
              <a:rPr lang="en-US"/>
              <a:t>Therefore, we ignore the risk and liquidity motives for holding foreign currencies.</a:t>
            </a:r>
          </a:p>
          <a:p>
            <a:pPr lvl="2"/>
            <a:endParaRPr lang="en-US"/>
          </a:p>
          <a:p>
            <a:pPr lvl="1"/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Demand for </a:t>
            </a:r>
            <a:br>
              <a:rPr lang="en-US"/>
            </a:br>
            <a:r>
              <a:rPr lang="en-US"/>
              <a:t>Foreign Currency Assets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B2C5BEEF-83AC-48CC-AFB2-6A00BD1C49E5}" type="slidenum">
              <a:rPr lang="en-US" sz="1400"/>
              <a:pPr/>
              <a:t>27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</p:spPr>
        <p:txBody>
          <a:bodyPr/>
          <a:lstStyle/>
          <a:p>
            <a:r>
              <a:rPr lang="en-US"/>
              <a:t>Equilibrium in the </a:t>
            </a:r>
            <a:br>
              <a:rPr lang="en-US"/>
            </a:br>
            <a:r>
              <a:rPr lang="en-US"/>
              <a:t>Foreign Exchange Market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Interest Parity: The Basic Equilibrium Condition</a:t>
            </a:r>
          </a:p>
          <a:p>
            <a:pPr lvl="1"/>
            <a:r>
              <a:rPr lang="en-US"/>
              <a:t>The foreign exchange market is in equilibrium when deposits of all currencies offer the same expected rate of return.</a:t>
            </a:r>
          </a:p>
          <a:p>
            <a:pPr lvl="1"/>
            <a:r>
              <a:rPr lang="en-US" b="1"/>
              <a:t>Interest parity condition</a:t>
            </a:r>
          </a:p>
          <a:p>
            <a:pPr lvl="2"/>
            <a:r>
              <a:rPr lang="en-US"/>
              <a:t>The expected returns on deposits of any two currencies are equal when measured in the same currency.</a:t>
            </a:r>
          </a:p>
          <a:p>
            <a:pPr lvl="2"/>
            <a:r>
              <a:rPr lang="en-US"/>
              <a:t>It implies that potential holders of foreign currency deposits view them all as equally desirable assets.</a:t>
            </a:r>
          </a:p>
          <a:p>
            <a:pPr lvl="2"/>
            <a:r>
              <a:rPr lang="en-US"/>
              <a:t>The expected rates of return are equal when:</a:t>
            </a:r>
          </a:p>
          <a:p>
            <a:pPr lvl="1">
              <a:buFontTx/>
              <a:buNone/>
            </a:pPr>
            <a:r>
              <a:rPr lang="en-US"/>
              <a:t>		             </a:t>
            </a:r>
            <a:r>
              <a:rPr lang="en-US" i="1"/>
              <a:t>R</a:t>
            </a:r>
            <a:r>
              <a:rPr lang="en-US" i="1" baseline="-25000"/>
              <a:t>$</a:t>
            </a:r>
            <a:r>
              <a:rPr lang="en-US" i="1"/>
              <a:t> </a:t>
            </a:r>
            <a:r>
              <a:rPr lang="en-US"/>
              <a:t>= </a:t>
            </a:r>
            <a:r>
              <a:rPr lang="en-US" i="1"/>
              <a:t>R</a:t>
            </a:r>
            <a:r>
              <a:rPr lang="en-US" i="1" baseline="-25000">
                <a:cs typeface="Times New Roman" charset="0"/>
              </a:rPr>
              <a:t>€</a:t>
            </a:r>
            <a:r>
              <a:rPr lang="en-US" i="1"/>
              <a:t> </a:t>
            </a:r>
            <a:r>
              <a:rPr lang="en-US"/>
              <a:t>+</a:t>
            </a:r>
            <a:r>
              <a:rPr lang="en-US" i="1"/>
              <a:t> </a:t>
            </a:r>
            <a:r>
              <a:rPr lang="en-US"/>
              <a:t>(</a:t>
            </a:r>
            <a:r>
              <a:rPr lang="en-US" i="1"/>
              <a:t>E</a:t>
            </a:r>
            <a:r>
              <a:rPr lang="en-US" i="1" baseline="30000"/>
              <a:t>e</a:t>
            </a:r>
            <a:r>
              <a:rPr lang="en-US" i="1" baseline="-25000"/>
              <a:t>$</a:t>
            </a:r>
            <a:r>
              <a:rPr lang="en-US" baseline="-25000"/>
              <a:t>/</a:t>
            </a:r>
            <a:r>
              <a:rPr lang="en-US" i="1" baseline="-25000">
                <a:cs typeface="Times New Roman" charset="0"/>
              </a:rPr>
              <a:t>€ </a:t>
            </a:r>
            <a:r>
              <a:rPr lang="en-US" i="1"/>
              <a:t>- E</a:t>
            </a:r>
            <a:r>
              <a:rPr lang="en-US" i="1" baseline="-25000"/>
              <a:t>$</a:t>
            </a:r>
            <a:r>
              <a:rPr lang="en-US" baseline="-25000"/>
              <a:t>/</a:t>
            </a:r>
            <a:r>
              <a:rPr lang="en-US" i="1" baseline="-25000">
                <a:cs typeface="Times New Roman" charset="0"/>
              </a:rPr>
              <a:t>€</a:t>
            </a:r>
            <a:r>
              <a:rPr lang="en-US">
                <a:cs typeface="Times New Roman" charset="0"/>
              </a:rPr>
              <a:t>)/</a:t>
            </a:r>
            <a:r>
              <a:rPr lang="en-US" i="1"/>
              <a:t>E</a:t>
            </a:r>
            <a:r>
              <a:rPr lang="en-US" i="1" baseline="-25000"/>
              <a:t>$</a:t>
            </a:r>
            <a:r>
              <a:rPr lang="en-US" baseline="-25000"/>
              <a:t>/</a:t>
            </a:r>
            <a:r>
              <a:rPr lang="en-US" i="1" baseline="-25000">
                <a:cs typeface="Times New Roman" charset="0"/>
              </a:rPr>
              <a:t>€</a:t>
            </a:r>
            <a:r>
              <a:rPr lang="en-US" i="1"/>
              <a:t>                     </a:t>
            </a:r>
            <a:r>
              <a:rPr lang="en-US"/>
              <a:t>(13-2)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E8483F0B-47F9-4C7C-B590-763F165B8167}" type="slidenum">
              <a:rPr lang="en-US" sz="1400"/>
              <a:pPr/>
              <a:t>28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How Changes in the Current Exchange Rate Affect Expected Returns</a:t>
            </a:r>
          </a:p>
          <a:p>
            <a:pPr lvl="1"/>
            <a:r>
              <a:rPr lang="en-US"/>
              <a:t>Depreciation of a country’s currency today lowers the expected domestic currency return on foreign currency deposits.</a:t>
            </a:r>
          </a:p>
          <a:p>
            <a:pPr lvl="1"/>
            <a:r>
              <a:rPr lang="en-US"/>
              <a:t>Appreciation of the domestic currency today raises the domestic currency return expected of foreign currency deposits.</a:t>
            </a:r>
          </a:p>
          <a:p>
            <a:pPr lvl="1"/>
            <a:endParaRPr 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Equilibrium in the </a:t>
            </a:r>
            <a:br>
              <a:rPr lang="en-US"/>
            </a:br>
            <a:r>
              <a:rPr lang="en-US"/>
              <a:t>Foreign Exchange Market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AAAE3EEA-9ABB-474F-A03D-11717CA6740A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300" b="1" baseline="0">
                <a:solidFill>
                  <a:srgbClr val="336699"/>
                </a:solidFill>
              </a:rPr>
              <a:t> Table 13-4</a:t>
            </a:r>
            <a:r>
              <a:rPr lang="en-US" sz="2300" baseline="0">
                <a:solidFill>
                  <a:srgbClr val="336699"/>
                </a:solidFill>
              </a:rPr>
              <a:t>: Today’s Dollar/Euro Exchange Rate and the Expected Dollar 	         Return on Euro Deposits When E</a:t>
            </a:r>
            <a:r>
              <a:rPr lang="en-US" sz="2300" baseline="30000">
                <a:solidFill>
                  <a:srgbClr val="336699"/>
                </a:solidFill>
              </a:rPr>
              <a:t>e</a:t>
            </a:r>
            <a:r>
              <a:rPr lang="en-US" sz="2300">
                <a:solidFill>
                  <a:srgbClr val="336699"/>
                </a:solidFill>
              </a:rPr>
              <a:t>$/</a:t>
            </a:r>
            <a:r>
              <a:rPr lang="en-US" sz="2300">
                <a:solidFill>
                  <a:srgbClr val="336699"/>
                </a:solidFill>
                <a:cs typeface="Times New Roman" charset="0"/>
              </a:rPr>
              <a:t>€ </a:t>
            </a:r>
            <a:r>
              <a:rPr lang="en-US" sz="2300" baseline="0">
                <a:solidFill>
                  <a:srgbClr val="336699"/>
                </a:solidFill>
                <a:cs typeface="Times New Roman" charset="0"/>
              </a:rPr>
              <a:t>= $1.05 per Euro</a:t>
            </a:r>
            <a:endParaRPr lang="en-US" sz="2300" baseline="0">
              <a:solidFill>
                <a:srgbClr val="336699"/>
              </a:solidFill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Equilibrium in the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Foreign Exchange Market</a:t>
            </a:r>
          </a:p>
        </p:txBody>
      </p:sp>
      <p:grpSp>
        <p:nvGrpSpPr>
          <p:cNvPr id="106503" name="Group 7"/>
          <p:cNvGrpSpPr>
            <a:grpSpLocks/>
          </p:cNvGrpSpPr>
          <p:nvPr/>
        </p:nvGrpSpPr>
        <p:grpSpPr bwMode="auto">
          <a:xfrm>
            <a:off x="685800" y="2619375"/>
            <a:ext cx="7772400" cy="2867025"/>
            <a:chOff x="432" y="1650"/>
            <a:chExt cx="4896" cy="1806"/>
          </a:xfrm>
        </p:grpSpPr>
        <p:pic>
          <p:nvPicPr>
            <p:cNvPr id="106501" name="Picture 5" descr="T13-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1650"/>
              <a:ext cx="4896" cy="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502" name="Picture 6" descr="T13-2"/>
            <p:cNvPicPr>
              <a:picLocks noChangeAspect="1" noChangeArrowheads="1"/>
            </p:cNvPicPr>
            <p:nvPr/>
          </p:nvPicPr>
          <p:blipFill>
            <a:blip r:embed="rId4"/>
            <a:srcRect t="58252" b="19417"/>
            <a:stretch>
              <a:fillRect/>
            </a:stretch>
          </p:blipFill>
          <p:spPr bwMode="auto">
            <a:xfrm>
              <a:off x="432" y="3331"/>
              <a:ext cx="489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ADF0DDB2-EA15-4FBC-BE8C-11A79D41D281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An exchange rate can be quoted in two ways:</a:t>
            </a:r>
          </a:p>
          <a:p>
            <a:pPr lvl="1"/>
            <a:r>
              <a:rPr lang="en-US"/>
              <a:t>Direct</a:t>
            </a:r>
          </a:p>
          <a:p>
            <a:pPr lvl="2"/>
            <a:r>
              <a:rPr lang="en-US"/>
              <a:t>The price of the foreign currency in terms of dollars</a:t>
            </a:r>
          </a:p>
          <a:p>
            <a:pPr lvl="1"/>
            <a:r>
              <a:rPr lang="en-US"/>
              <a:t>Indirect</a:t>
            </a:r>
          </a:p>
          <a:p>
            <a:pPr lvl="2"/>
            <a:r>
              <a:rPr lang="en-US"/>
              <a:t>The price of dollars in terms of the foreign currency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137CEDCE-DE34-4DFE-B008-7C6FB034C17C}" type="slidenum">
              <a:rPr lang="en-US" sz="1400"/>
              <a:pPr/>
              <a:t>30</a:t>
            </a:fld>
            <a:endParaRPr lang="en-US" sz="1400"/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1295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300" b="1" baseline="0">
                <a:solidFill>
                  <a:srgbClr val="336699"/>
                </a:solidFill>
              </a:rPr>
              <a:t>Figure 13-3</a:t>
            </a:r>
            <a:r>
              <a:rPr lang="en-US" sz="2300" baseline="0">
                <a:solidFill>
                  <a:srgbClr val="336699"/>
                </a:solidFill>
              </a:rPr>
              <a:t>: The Relation Between the Current Dollar/Euro Exchange Rate</a:t>
            </a:r>
          </a:p>
          <a:p>
            <a:pPr algn="ctr"/>
            <a:r>
              <a:rPr lang="en-US" sz="2300" baseline="0">
                <a:solidFill>
                  <a:srgbClr val="336699"/>
                </a:solidFill>
              </a:rPr>
              <a:t> and the Expected Dollar Return on Euro Deposits</a:t>
            </a:r>
          </a:p>
        </p:txBody>
      </p:sp>
      <p:sp>
        <p:nvSpPr>
          <p:cNvPr id="108581" name="Oval 37"/>
          <p:cNvSpPr>
            <a:spLocks noChangeArrowheads="1"/>
          </p:cNvSpPr>
          <p:nvPr/>
        </p:nvSpPr>
        <p:spPr bwMode="auto">
          <a:xfrm>
            <a:off x="3851275" y="3427413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sz="1800" b="1" baseline="0">
              <a:latin typeface="Arial" charset="0"/>
            </a:endParaRPr>
          </a:p>
        </p:txBody>
      </p:sp>
      <p:sp>
        <p:nvSpPr>
          <p:cNvPr id="108579" name="Line 35"/>
          <p:cNvSpPr>
            <a:spLocks noChangeShapeType="1"/>
          </p:cNvSpPr>
          <p:nvPr/>
        </p:nvSpPr>
        <p:spPr bwMode="auto">
          <a:xfrm rot="381253">
            <a:off x="2827338" y="2962275"/>
            <a:ext cx="3802062" cy="222408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80" name="Oval 36"/>
          <p:cNvSpPr>
            <a:spLocks noChangeArrowheads="1"/>
          </p:cNvSpPr>
          <p:nvPr/>
        </p:nvSpPr>
        <p:spPr bwMode="auto">
          <a:xfrm>
            <a:off x="3048000" y="2833688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sz="1800" b="1" baseline="0">
              <a:latin typeface="Arial" charset="0"/>
            </a:endParaRPr>
          </a:p>
        </p:txBody>
      </p:sp>
      <p:sp>
        <p:nvSpPr>
          <p:cNvPr id="108582" name="Oval 38"/>
          <p:cNvSpPr>
            <a:spLocks noChangeArrowheads="1"/>
          </p:cNvSpPr>
          <p:nvPr/>
        </p:nvSpPr>
        <p:spPr bwMode="auto">
          <a:xfrm>
            <a:off x="4724400" y="4076700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sz="1800" b="1" baseline="0">
              <a:latin typeface="Arial" charset="0"/>
            </a:endParaRPr>
          </a:p>
        </p:txBody>
      </p:sp>
      <p:sp>
        <p:nvSpPr>
          <p:cNvPr id="108583" name="Oval 39"/>
          <p:cNvSpPr>
            <a:spLocks noChangeArrowheads="1"/>
          </p:cNvSpPr>
          <p:nvPr/>
        </p:nvSpPr>
        <p:spPr bwMode="auto">
          <a:xfrm>
            <a:off x="5486400" y="4648200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sz="1800" b="1" baseline="0">
              <a:latin typeface="Arial" charset="0"/>
            </a:endParaRPr>
          </a:p>
        </p:txBody>
      </p:sp>
      <p:sp>
        <p:nvSpPr>
          <p:cNvPr id="108584" name="Oval 40"/>
          <p:cNvSpPr>
            <a:spLocks noChangeArrowheads="1"/>
          </p:cNvSpPr>
          <p:nvPr/>
        </p:nvSpPr>
        <p:spPr bwMode="auto">
          <a:xfrm>
            <a:off x="6318250" y="5251450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sz="1800" b="1" baseline="0">
              <a:latin typeface="Arial" charset="0"/>
            </a:endParaRPr>
          </a:p>
        </p:txBody>
      </p:sp>
      <p:grpSp>
        <p:nvGrpSpPr>
          <p:cNvPr id="108593" name="Group 49"/>
          <p:cNvGrpSpPr>
            <a:grpSpLocks/>
          </p:cNvGrpSpPr>
          <p:nvPr/>
        </p:nvGrpSpPr>
        <p:grpSpPr bwMode="auto">
          <a:xfrm>
            <a:off x="1524000" y="2103438"/>
            <a:ext cx="6172200" cy="4618037"/>
            <a:chOff x="628" y="1104"/>
            <a:chExt cx="4124" cy="3221"/>
          </a:xfrm>
        </p:grpSpPr>
        <p:grpSp>
          <p:nvGrpSpPr>
            <p:cNvPr id="108591" name="Group 47"/>
            <p:cNvGrpSpPr>
              <a:grpSpLocks/>
            </p:cNvGrpSpPr>
            <p:nvPr/>
          </p:nvGrpSpPr>
          <p:grpSpPr bwMode="auto">
            <a:xfrm>
              <a:off x="628" y="1104"/>
              <a:ext cx="4124" cy="3221"/>
              <a:chOff x="628" y="1104"/>
              <a:chExt cx="4124" cy="3221"/>
            </a:xfrm>
          </p:grpSpPr>
          <p:sp>
            <p:nvSpPr>
              <p:cNvPr id="108549" name="Text Box 5"/>
              <p:cNvSpPr txBox="1">
                <a:spLocks noChangeArrowheads="1"/>
              </p:cNvSpPr>
              <p:nvPr/>
            </p:nvSpPr>
            <p:spPr bwMode="auto">
              <a:xfrm>
                <a:off x="2433" y="3687"/>
                <a:ext cx="2319" cy="63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800" b="1" baseline="0">
                    <a:latin typeface="Arial" charset="0"/>
                  </a:rPr>
                  <a:t>Expected dollar return on euro deposits, </a:t>
                </a:r>
                <a:r>
                  <a:rPr lang="en-US" sz="1800" b="1" i="1" baseline="0">
                    <a:latin typeface="Arial" charset="0"/>
                  </a:rPr>
                  <a:t>R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  <a:r>
                  <a:rPr lang="en-US" sz="1800" b="1">
                    <a:latin typeface="Arial" charset="0"/>
                    <a:cs typeface="Times New Roman" charset="0"/>
                  </a:rPr>
                  <a:t> </a:t>
                </a:r>
                <a:r>
                  <a:rPr lang="en-US" sz="1800" b="1" baseline="0">
                    <a:latin typeface="Arial" charset="0"/>
                    <a:cs typeface="Times New Roman" charset="0"/>
                  </a:rPr>
                  <a:t>+ (</a:t>
                </a:r>
                <a:r>
                  <a:rPr lang="en-US" sz="1800" b="1" i="1" baseline="0">
                    <a:latin typeface="Arial" charset="0"/>
                    <a:cs typeface="Times New Roman" charset="0"/>
                  </a:rPr>
                  <a:t>E</a:t>
                </a:r>
                <a:r>
                  <a:rPr lang="en-US" sz="1800" b="1" i="1" baseline="30000">
                    <a:latin typeface="Arial" charset="0"/>
                    <a:cs typeface="Times New Roman" charset="0"/>
                  </a:rPr>
                  <a:t>e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$</a:t>
                </a:r>
                <a:r>
                  <a:rPr lang="en-US" sz="1800" b="1">
                    <a:latin typeface="Arial" charset="0"/>
                    <a:cs typeface="Times New Roman" charset="0"/>
                  </a:rPr>
                  <a:t>/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  <a:r>
                  <a:rPr lang="en-US" sz="1800" b="1">
                    <a:latin typeface="Arial" charset="0"/>
                    <a:cs typeface="Times New Roman" charset="0"/>
                  </a:rPr>
                  <a:t> </a:t>
                </a:r>
                <a:r>
                  <a:rPr lang="en-US" sz="1800" b="1" baseline="0">
                    <a:latin typeface="Arial" charset="0"/>
                    <a:cs typeface="Times New Roman" charset="0"/>
                  </a:rPr>
                  <a:t>- </a:t>
                </a:r>
                <a:r>
                  <a:rPr lang="en-US" sz="1800" b="1" i="1" baseline="0">
                    <a:latin typeface="Arial" charset="0"/>
                    <a:cs typeface="Times New Roman" charset="0"/>
                  </a:rPr>
                  <a:t>E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$</a:t>
                </a:r>
                <a:r>
                  <a:rPr lang="en-US" sz="1800" b="1">
                    <a:latin typeface="Arial" charset="0"/>
                    <a:cs typeface="Times New Roman" charset="0"/>
                  </a:rPr>
                  <a:t>/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  <a:r>
                  <a:rPr lang="en-US" sz="1800" b="1" baseline="0">
                    <a:latin typeface="Arial" charset="0"/>
                    <a:cs typeface="Times New Roman" charset="0"/>
                  </a:rPr>
                  <a:t>)/(</a:t>
                </a:r>
                <a:r>
                  <a:rPr lang="en-US" sz="1800" b="1" i="1" baseline="0">
                    <a:latin typeface="Arial" charset="0"/>
                    <a:cs typeface="Times New Roman" charset="0"/>
                  </a:rPr>
                  <a:t>E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$</a:t>
                </a:r>
                <a:r>
                  <a:rPr lang="en-US" sz="1800" b="1">
                    <a:latin typeface="Arial" charset="0"/>
                    <a:cs typeface="Times New Roman" charset="0"/>
                  </a:rPr>
                  <a:t>/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  <a:r>
                  <a:rPr lang="en-US" sz="1800" b="1" baseline="0">
                    <a:latin typeface="Arial" charset="0"/>
                    <a:cs typeface="Times New Roman" charset="0"/>
                  </a:rPr>
                  <a:t>)</a:t>
                </a:r>
                <a:endParaRPr lang="en-US" sz="1800" b="1">
                  <a:latin typeface="Arial" charset="0"/>
                  <a:cs typeface="Times New Roman" charset="0"/>
                </a:endParaRPr>
              </a:p>
              <a:p>
                <a:pPr eaLnBrk="0" hangingPunct="0"/>
                <a:r>
                  <a:rPr lang="en-US" sz="1800" b="1">
                    <a:latin typeface="Arial" charset="0"/>
                    <a:cs typeface="Times New Roman" charset="0"/>
                  </a:rPr>
                  <a:t>                                                                                          </a:t>
                </a:r>
              </a:p>
            </p:txBody>
          </p:sp>
          <p:sp>
            <p:nvSpPr>
              <p:cNvPr id="108557" name="Line 13"/>
              <p:cNvSpPr>
                <a:spLocks noChangeShapeType="1"/>
              </p:cNvSpPr>
              <p:nvPr/>
            </p:nvSpPr>
            <p:spPr bwMode="auto">
              <a:xfrm>
                <a:off x="1227" y="1503"/>
                <a:ext cx="0" cy="19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8" name="Line 14"/>
              <p:cNvSpPr>
                <a:spLocks noChangeShapeType="1"/>
              </p:cNvSpPr>
              <p:nvPr/>
            </p:nvSpPr>
            <p:spPr bwMode="auto">
              <a:xfrm rot="5400000">
                <a:off x="2838" y="1857"/>
                <a:ext cx="0" cy="3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78" name="Text Box 34"/>
              <p:cNvSpPr txBox="1">
                <a:spLocks noChangeArrowheads="1"/>
              </p:cNvSpPr>
              <p:nvPr/>
            </p:nvSpPr>
            <p:spPr bwMode="auto">
              <a:xfrm>
                <a:off x="628" y="1104"/>
                <a:ext cx="1574" cy="4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1" baseline="0">
                    <a:latin typeface="Arial" charset="0"/>
                  </a:rPr>
                  <a:t>Today’s dollar/euro </a:t>
                </a:r>
              </a:p>
              <a:p>
                <a:pPr eaLnBrk="0" hangingPunct="0"/>
                <a:r>
                  <a:rPr lang="en-US" sz="1800" b="1" baseline="0">
                    <a:latin typeface="Arial" charset="0"/>
                  </a:rPr>
                  <a:t>exchange rate, </a:t>
                </a:r>
                <a:r>
                  <a:rPr lang="en-US" sz="1800" b="1" i="1" baseline="0">
                    <a:latin typeface="Arial" charset="0"/>
                  </a:rPr>
                  <a:t>E</a:t>
                </a:r>
                <a:r>
                  <a:rPr lang="en-US" sz="1800" b="1" i="1">
                    <a:latin typeface="Arial" charset="0"/>
                  </a:rPr>
                  <a:t>$</a:t>
                </a:r>
                <a:r>
                  <a:rPr lang="en-US" sz="1800" b="1">
                    <a:latin typeface="Arial" charset="0"/>
                  </a:rPr>
                  <a:t>/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  <a:endParaRPr lang="en-US" sz="1800" b="1" i="1" baseline="0">
                  <a:latin typeface="Arial" charset="0"/>
                </a:endParaRPr>
              </a:p>
            </p:txBody>
          </p:sp>
        </p:grpSp>
        <p:grpSp>
          <p:nvGrpSpPr>
            <p:cNvPr id="108592" name="Group 48"/>
            <p:cNvGrpSpPr>
              <a:grpSpLocks/>
            </p:cNvGrpSpPr>
            <p:nvPr/>
          </p:nvGrpSpPr>
          <p:grpSpPr bwMode="auto">
            <a:xfrm>
              <a:off x="768" y="1728"/>
              <a:ext cx="3365" cy="2006"/>
              <a:chOff x="768" y="1728"/>
              <a:chExt cx="3365" cy="2006"/>
            </a:xfrm>
          </p:grpSpPr>
          <p:grpSp>
            <p:nvGrpSpPr>
              <p:cNvPr id="108590" name="Group 46"/>
              <p:cNvGrpSpPr>
                <a:grpSpLocks/>
              </p:cNvGrpSpPr>
              <p:nvPr/>
            </p:nvGrpSpPr>
            <p:grpSpPr bwMode="auto">
              <a:xfrm>
                <a:off x="768" y="1728"/>
                <a:ext cx="3365" cy="2006"/>
                <a:chOff x="768" y="1728"/>
                <a:chExt cx="3365" cy="2006"/>
              </a:xfrm>
            </p:grpSpPr>
            <p:sp>
              <p:nvSpPr>
                <p:cNvPr id="1085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68" y="2841"/>
                  <a:ext cx="420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1.02</a:t>
                  </a:r>
                </a:p>
              </p:txBody>
            </p:sp>
            <p:sp>
              <p:nvSpPr>
                <p:cNvPr id="10855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68" y="2543"/>
                  <a:ext cx="420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1.03</a:t>
                  </a:r>
                </a:p>
              </p:txBody>
            </p:sp>
            <p:sp>
              <p:nvSpPr>
                <p:cNvPr id="10855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68" y="2114"/>
                  <a:ext cx="420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1.05</a:t>
                  </a:r>
                </a:p>
              </p:txBody>
            </p:sp>
            <p:sp>
              <p:nvSpPr>
                <p:cNvPr id="1085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68" y="1728"/>
                  <a:ext cx="420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1.07</a:t>
                  </a:r>
                </a:p>
              </p:txBody>
            </p:sp>
            <p:sp>
              <p:nvSpPr>
                <p:cNvPr id="1085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505" y="3478"/>
                  <a:ext cx="505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0.031</a:t>
                  </a:r>
                </a:p>
              </p:txBody>
            </p:sp>
            <p:sp>
              <p:nvSpPr>
                <p:cNvPr id="10856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062" y="3478"/>
                  <a:ext cx="505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0.050</a:t>
                  </a:r>
                </a:p>
              </p:txBody>
            </p:sp>
            <p:sp>
              <p:nvSpPr>
                <p:cNvPr id="1085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16" y="3478"/>
                  <a:ext cx="505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0.069</a:t>
                  </a:r>
                </a:p>
              </p:txBody>
            </p:sp>
            <p:sp>
              <p:nvSpPr>
                <p:cNvPr id="10856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129" y="3478"/>
                  <a:ext cx="505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0.079</a:t>
                  </a:r>
                </a:p>
              </p:txBody>
            </p:sp>
            <p:sp>
              <p:nvSpPr>
                <p:cNvPr id="10856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628" y="3478"/>
                  <a:ext cx="505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0.100</a:t>
                  </a:r>
                </a:p>
              </p:txBody>
            </p:sp>
            <p:sp>
              <p:nvSpPr>
                <p:cNvPr id="10856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68" y="3217"/>
                  <a:ext cx="420" cy="25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1.00</a:t>
                  </a:r>
                </a:p>
              </p:txBody>
            </p:sp>
          </p:grpSp>
          <p:grpSp>
            <p:nvGrpSpPr>
              <p:cNvPr id="108588" name="Group 44"/>
              <p:cNvGrpSpPr>
                <a:grpSpLocks/>
              </p:cNvGrpSpPr>
              <p:nvPr/>
            </p:nvGrpSpPr>
            <p:grpSpPr bwMode="auto">
              <a:xfrm>
                <a:off x="1728" y="3473"/>
                <a:ext cx="2112" cy="42"/>
                <a:chOff x="1728" y="3473"/>
                <a:chExt cx="2112" cy="42"/>
              </a:xfrm>
            </p:grpSpPr>
            <p:sp>
              <p:nvSpPr>
                <p:cNvPr id="108565" name="Line 21"/>
                <p:cNvSpPr>
                  <a:spLocks noChangeShapeType="1"/>
                </p:cNvSpPr>
                <p:nvPr/>
              </p:nvSpPr>
              <p:spPr bwMode="auto">
                <a:xfrm>
                  <a:off x="1728" y="3473"/>
                  <a:ext cx="0" cy="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6" name="Line 22"/>
                <p:cNvSpPr>
                  <a:spLocks noChangeShapeType="1"/>
                </p:cNvSpPr>
                <p:nvPr/>
              </p:nvSpPr>
              <p:spPr bwMode="auto">
                <a:xfrm>
                  <a:off x="2248" y="3473"/>
                  <a:ext cx="0" cy="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7" name="Line 23"/>
                <p:cNvSpPr>
                  <a:spLocks noChangeShapeType="1"/>
                </p:cNvSpPr>
                <p:nvPr/>
              </p:nvSpPr>
              <p:spPr bwMode="auto">
                <a:xfrm>
                  <a:off x="2804" y="3473"/>
                  <a:ext cx="0" cy="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8" name="Line 24"/>
                <p:cNvSpPr>
                  <a:spLocks noChangeShapeType="1"/>
                </p:cNvSpPr>
                <p:nvPr/>
              </p:nvSpPr>
              <p:spPr bwMode="auto">
                <a:xfrm>
                  <a:off x="3314" y="3473"/>
                  <a:ext cx="0" cy="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69" name="Line 25"/>
                <p:cNvSpPr>
                  <a:spLocks noChangeShapeType="1"/>
                </p:cNvSpPr>
                <p:nvPr/>
              </p:nvSpPr>
              <p:spPr bwMode="auto">
                <a:xfrm>
                  <a:off x="3840" y="3473"/>
                  <a:ext cx="0" cy="4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589" name="Group 45"/>
              <p:cNvGrpSpPr>
                <a:grpSpLocks/>
              </p:cNvGrpSpPr>
              <p:nvPr/>
            </p:nvGrpSpPr>
            <p:grpSpPr bwMode="auto">
              <a:xfrm>
                <a:off x="1180" y="1824"/>
                <a:ext cx="47" cy="1536"/>
                <a:chOff x="1180" y="1824"/>
                <a:chExt cx="47" cy="1536"/>
              </a:xfrm>
            </p:grpSpPr>
            <p:sp>
              <p:nvSpPr>
                <p:cNvPr id="108571" name="Line 27"/>
                <p:cNvSpPr>
                  <a:spLocks noChangeShapeType="1"/>
                </p:cNvSpPr>
                <p:nvPr/>
              </p:nvSpPr>
              <p:spPr bwMode="auto">
                <a:xfrm>
                  <a:off x="1181" y="3168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2" name="Line 28"/>
                <p:cNvSpPr>
                  <a:spLocks noChangeShapeType="1"/>
                </p:cNvSpPr>
                <p:nvPr/>
              </p:nvSpPr>
              <p:spPr bwMode="auto">
                <a:xfrm>
                  <a:off x="1181" y="2928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3" name="Line 29"/>
                <p:cNvSpPr>
                  <a:spLocks noChangeShapeType="1"/>
                </p:cNvSpPr>
                <p:nvPr/>
              </p:nvSpPr>
              <p:spPr bwMode="auto">
                <a:xfrm>
                  <a:off x="1181" y="2635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4" name="Line 30"/>
                <p:cNvSpPr>
                  <a:spLocks noChangeShapeType="1"/>
                </p:cNvSpPr>
                <p:nvPr/>
              </p:nvSpPr>
              <p:spPr bwMode="auto">
                <a:xfrm>
                  <a:off x="1181" y="2400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5" name="Line 31"/>
                <p:cNvSpPr>
                  <a:spLocks noChangeShapeType="1"/>
                </p:cNvSpPr>
                <p:nvPr/>
              </p:nvSpPr>
              <p:spPr bwMode="auto">
                <a:xfrm>
                  <a:off x="1181" y="2208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6" name="Line 32"/>
                <p:cNvSpPr>
                  <a:spLocks noChangeShapeType="1"/>
                </p:cNvSpPr>
                <p:nvPr/>
              </p:nvSpPr>
              <p:spPr bwMode="auto">
                <a:xfrm>
                  <a:off x="1181" y="2016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77" name="Line 33"/>
                <p:cNvSpPr>
                  <a:spLocks noChangeShapeType="1"/>
                </p:cNvSpPr>
                <p:nvPr/>
              </p:nvSpPr>
              <p:spPr bwMode="auto">
                <a:xfrm>
                  <a:off x="1181" y="1824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85" name="Line 41"/>
                <p:cNvSpPr>
                  <a:spLocks noChangeShapeType="1"/>
                </p:cNvSpPr>
                <p:nvPr/>
              </p:nvSpPr>
              <p:spPr bwMode="auto">
                <a:xfrm>
                  <a:off x="1180" y="3360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76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aseline="0">
                <a:solidFill>
                  <a:srgbClr val="663300"/>
                </a:solidFill>
              </a:rPr>
              <a:t>Equilibrium in the </a:t>
            </a:r>
            <a:br>
              <a:rPr lang="en-US" sz="4000" baseline="0">
                <a:solidFill>
                  <a:srgbClr val="663300"/>
                </a:solidFill>
              </a:rPr>
            </a:br>
            <a:r>
              <a:rPr lang="en-US" sz="4000" baseline="0">
                <a:solidFill>
                  <a:srgbClr val="663300"/>
                </a:solidFill>
              </a:rPr>
              <a:t>Foreign Exchange Market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108581" grpId="0" animBg="1" autoUpdateAnimBg="0"/>
      <p:bldP spid="108579" grpId="0" animBg="1"/>
      <p:bldP spid="108580" grpId="0" animBg="1" autoUpdateAnimBg="0"/>
      <p:bldP spid="108582" grpId="0" animBg="1" autoUpdateAnimBg="0"/>
      <p:bldP spid="108583" grpId="0" animBg="1" autoUpdateAnimBg="0"/>
      <p:bldP spid="108584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502ACFC1-EC06-4B3F-81CD-414A776BEA8F}" type="slidenum">
              <a:rPr lang="en-US" sz="1400"/>
              <a:pPr/>
              <a:t>31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The Equilibrium Exchange Rate</a:t>
            </a:r>
          </a:p>
          <a:p>
            <a:pPr lvl="1"/>
            <a:r>
              <a:rPr lang="en-US"/>
              <a:t>Exchange rates always adjust to maintain interest parity.</a:t>
            </a:r>
          </a:p>
          <a:p>
            <a:pPr lvl="1"/>
            <a:r>
              <a:rPr lang="en-US"/>
              <a:t>Assume that the dollar interest rate </a:t>
            </a:r>
            <a:r>
              <a:rPr lang="en-US" i="1"/>
              <a:t>R</a:t>
            </a:r>
            <a:r>
              <a:rPr lang="en-US" baseline="-25000"/>
              <a:t>$</a:t>
            </a:r>
            <a:r>
              <a:rPr lang="en-US"/>
              <a:t>, the euro interest rate </a:t>
            </a:r>
            <a:r>
              <a:rPr lang="en-US" i="1"/>
              <a:t>R</a:t>
            </a:r>
            <a:r>
              <a:rPr lang="en-US" baseline="-25000">
                <a:cs typeface="Times New Roman" charset="0"/>
              </a:rPr>
              <a:t>€</a:t>
            </a:r>
            <a:r>
              <a:rPr lang="en-US"/>
              <a:t>, and the expected future dollar/euro exchange rate </a:t>
            </a:r>
            <a:r>
              <a:rPr lang="en-US" i="1"/>
              <a:t>E</a:t>
            </a:r>
            <a:r>
              <a:rPr lang="en-US" i="1" baseline="30000"/>
              <a:t>e</a:t>
            </a:r>
            <a:r>
              <a:rPr lang="en-US" baseline="-25000"/>
              <a:t>$/</a:t>
            </a:r>
            <a:r>
              <a:rPr lang="en-US" baseline="-25000">
                <a:cs typeface="Times New Roman" charset="0"/>
              </a:rPr>
              <a:t>€</a:t>
            </a:r>
            <a:r>
              <a:rPr lang="en-US">
                <a:cs typeface="Times New Roman" charset="0"/>
              </a:rPr>
              <a:t>, are all given.</a:t>
            </a:r>
            <a:r>
              <a:rPr lang="en-US" i="1"/>
              <a:t> </a:t>
            </a: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Equilibrium in the </a:t>
            </a:r>
            <a:br>
              <a:rPr lang="en-US"/>
            </a:br>
            <a:r>
              <a:rPr lang="en-US"/>
              <a:t>Foreign Exchange Market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84E44176-965C-4CC2-9170-F6CBE3EFBCF8}" type="slidenum">
              <a:rPr lang="en-US" sz="1400"/>
              <a:pPr/>
              <a:t>32</a:t>
            </a:fld>
            <a:endParaRPr lang="en-US" sz="1400"/>
          </a:p>
        </p:txBody>
      </p:sp>
      <p:sp>
        <p:nvSpPr>
          <p:cNvPr id="3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grpSp>
        <p:nvGrpSpPr>
          <p:cNvPr id="110636" name="Group 44"/>
          <p:cNvGrpSpPr>
            <a:grpSpLocks/>
          </p:cNvGrpSpPr>
          <p:nvPr/>
        </p:nvGrpSpPr>
        <p:grpSpPr bwMode="auto">
          <a:xfrm>
            <a:off x="3200400" y="2070100"/>
            <a:ext cx="1809750" cy="4011613"/>
            <a:chOff x="2016" y="1304"/>
            <a:chExt cx="1140" cy="2527"/>
          </a:xfrm>
        </p:grpSpPr>
        <p:sp>
          <p:nvSpPr>
            <p:cNvPr id="110620" name="Line 28"/>
            <p:cNvSpPr>
              <a:spLocks noChangeShapeType="1"/>
            </p:cNvSpPr>
            <p:nvPr/>
          </p:nvSpPr>
          <p:spPr bwMode="auto">
            <a:xfrm>
              <a:off x="2496" y="1680"/>
              <a:ext cx="0" cy="192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21" name="Text Box 29"/>
            <p:cNvSpPr txBox="1">
              <a:spLocks noChangeArrowheads="1"/>
            </p:cNvSpPr>
            <p:nvPr/>
          </p:nvSpPr>
          <p:spPr bwMode="auto">
            <a:xfrm>
              <a:off x="2392" y="3600"/>
              <a:ext cx="3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R</a:t>
              </a:r>
              <a:r>
                <a:rPr lang="en-US" sz="1800" b="1" i="1">
                  <a:latin typeface="Arial" charset="0"/>
                </a:rPr>
                <a:t>$</a:t>
              </a:r>
              <a:endParaRPr lang="en-US" sz="1800" b="1" i="1" baseline="0">
                <a:latin typeface="Arial" charset="0"/>
              </a:endParaRPr>
            </a:p>
          </p:txBody>
        </p:sp>
        <p:sp>
          <p:nvSpPr>
            <p:cNvPr id="110622" name="Text Box 30"/>
            <p:cNvSpPr txBox="1">
              <a:spLocks noChangeArrowheads="1"/>
            </p:cNvSpPr>
            <p:nvPr/>
          </p:nvSpPr>
          <p:spPr bwMode="auto">
            <a:xfrm>
              <a:off x="2016" y="1304"/>
              <a:ext cx="1140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Return on </a:t>
              </a:r>
            </a:p>
            <a:p>
              <a:pPr eaLnBrk="0" hangingPunct="0"/>
              <a:r>
                <a:rPr lang="en-US" sz="1800" b="1" baseline="0">
                  <a:latin typeface="Arial" charset="0"/>
                </a:rPr>
                <a:t>dollar deposits</a:t>
              </a:r>
            </a:p>
          </p:txBody>
        </p:sp>
      </p:grp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300" b="1" baseline="0">
                <a:solidFill>
                  <a:srgbClr val="336699"/>
                </a:solidFill>
              </a:rPr>
              <a:t>Figure 13-4</a:t>
            </a:r>
            <a:r>
              <a:rPr lang="en-US" sz="2300" baseline="0">
                <a:solidFill>
                  <a:srgbClr val="336699"/>
                </a:solidFill>
              </a:rPr>
              <a:t>: Determination of the Equilibrium Dollar/Euro Exchange Rate</a:t>
            </a:r>
          </a:p>
        </p:txBody>
      </p:sp>
      <p:grpSp>
        <p:nvGrpSpPr>
          <p:cNvPr id="110625" name="Group 33"/>
          <p:cNvGrpSpPr>
            <a:grpSpLocks/>
          </p:cNvGrpSpPr>
          <p:nvPr/>
        </p:nvGrpSpPr>
        <p:grpSpPr bwMode="auto">
          <a:xfrm>
            <a:off x="990600" y="1943100"/>
            <a:ext cx="6413500" cy="4425950"/>
            <a:chOff x="624" y="1224"/>
            <a:chExt cx="4040" cy="2788"/>
          </a:xfrm>
        </p:grpSpPr>
        <p:sp>
          <p:nvSpPr>
            <p:cNvPr id="110599" name="Text Box 7"/>
            <p:cNvSpPr txBox="1">
              <a:spLocks noChangeArrowheads="1"/>
            </p:cNvSpPr>
            <p:nvPr/>
          </p:nvSpPr>
          <p:spPr bwMode="auto">
            <a:xfrm>
              <a:off x="3460" y="3608"/>
              <a:ext cx="120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Rates of return</a:t>
              </a:r>
            </a:p>
            <a:p>
              <a:pPr eaLnBrk="0" hangingPunct="0"/>
              <a:r>
                <a:rPr lang="en-US" sz="1800" b="1" baseline="0">
                  <a:latin typeface="Arial" charset="0"/>
                </a:rPr>
                <a:t>(in dollar terms)</a:t>
              </a:r>
            </a:p>
          </p:txBody>
        </p:sp>
        <p:sp>
          <p:nvSpPr>
            <p:cNvPr id="110601" name="Line 9"/>
            <p:cNvSpPr>
              <a:spLocks noChangeShapeType="1"/>
            </p:cNvSpPr>
            <p:nvPr/>
          </p:nvSpPr>
          <p:spPr bwMode="auto">
            <a:xfrm>
              <a:off x="1380" y="144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2" name="Line 10"/>
            <p:cNvSpPr>
              <a:spLocks noChangeShapeType="1"/>
            </p:cNvSpPr>
            <p:nvPr/>
          </p:nvSpPr>
          <p:spPr bwMode="auto">
            <a:xfrm>
              <a:off x="1380" y="3600"/>
              <a:ext cx="30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3" name="Text Box 11"/>
            <p:cNvSpPr txBox="1">
              <a:spLocks noChangeArrowheads="1"/>
            </p:cNvSpPr>
            <p:nvPr/>
          </p:nvSpPr>
          <p:spPr bwMode="auto">
            <a:xfrm>
              <a:off x="624" y="1224"/>
              <a:ext cx="148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Exchange rate, </a:t>
              </a:r>
              <a:r>
                <a:rPr lang="en-US" sz="1800" b="1" i="1" baseline="0">
                  <a:latin typeface="Arial" charset="0"/>
                </a:rPr>
                <a:t>E</a:t>
              </a:r>
              <a:r>
                <a:rPr lang="en-US" sz="1800" b="1" i="1">
                  <a:latin typeface="Arial" charset="0"/>
                </a:rPr>
                <a:t>$</a:t>
              </a:r>
              <a:r>
                <a:rPr lang="en-US" sz="1800" b="1">
                  <a:latin typeface="Arial" charset="0"/>
                </a:rPr>
                <a:t>/</a:t>
              </a:r>
              <a:r>
                <a:rPr lang="en-US" sz="1800" b="1" i="1">
                  <a:latin typeface="Arial" charset="0"/>
                  <a:cs typeface="Times New Roman" charset="0"/>
                </a:rPr>
                <a:t>€</a:t>
              </a:r>
              <a:endParaRPr lang="en-US" sz="1800" b="1" i="1" baseline="0">
                <a:latin typeface="Arial" charset="0"/>
              </a:endParaRPr>
            </a:p>
          </p:txBody>
        </p:sp>
      </p:grpSp>
      <p:grpSp>
        <p:nvGrpSpPr>
          <p:cNvPr id="110631" name="Group 39"/>
          <p:cNvGrpSpPr>
            <a:grpSpLocks/>
          </p:cNvGrpSpPr>
          <p:nvPr/>
        </p:nvGrpSpPr>
        <p:grpSpPr bwMode="auto">
          <a:xfrm>
            <a:off x="1581150" y="3122613"/>
            <a:ext cx="2146300" cy="382587"/>
            <a:chOff x="996" y="1967"/>
            <a:chExt cx="1352" cy="241"/>
          </a:xfrm>
        </p:grpSpPr>
        <p:grpSp>
          <p:nvGrpSpPr>
            <p:cNvPr id="110627" name="Group 35"/>
            <p:cNvGrpSpPr>
              <a:grpSpLocks/>
            </p:cNvGrpSpPr>
            <p:nvPr/>
          </p:nvGrpSpPr>
          <p:grpSpPr bwMode="auto">
            <a:xfrm>
              <a:off x="996" y="1977"/>
              <a:ext cx="1169" cy="231"/>
              <a:chOff x="996" y="1977"/>
              <a:chExt cx="1169" cy="231"/>
            </a:xfrm>
          </p:grpSpPr>
          <p:sp>
            <p:nvSpPr>
              <p:cNvPr id="110610" name="Line 18"/>
              <p:cNvSpPr>
                <a:spLocks noChangeShapeType="1"/>
              </p:cNvSpPr>
              <p:nvPr/>
            </p:nvSpPr>
            <p:spPr bwMode="auto">
              <a:xfrm>
                <a:off x="1380" y="2160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4" name="Text Box 12"/>
              <p:cNvSpPr txBox="1">
                <a:spLocks noChangeArrowheads="1"/>
              </p:cNvSpPr>
              <p:nvPr/>
            </p:nvSpPr>
            <p:spPr bwMode="auto">
              <a:xfrm>
                <a:off x="996" y="1977"/>
                <a:ext cx="68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800" b="1" i="1" baseline="0">
                    <a:latin typeface="Arial" charset="0"/>
                  </a:rPr>
                  <a:t>E</a:t>
                </a:r>
                <a:r>
                  <a:rPr lang="en-US" sz="1800" b="1" baseline="30000">
                    <a:latin typeface="Arial" charset="0"/>
                  </a:rPr>
                  <a:t>2</a:t>
                </a:r>
                <a:r>
                  <a:rPr lang="en-US" sz="1800" b="1" i="1">
                    <a:latin typeface="Arial" charset="0"/>
                  </a:rPr>
                  <a:t>$</a:t>
                </a:r>
                <a:r>
                  <a:rPr lang="en-US" sz="1800" b="1">
                    <a:latin typeface="Arial" charset="0"/>
                  </a:rPr>
                  <a:t>/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</a:p>
            </p:txBody>
          </p:sp>
          <p:sp>
            <p:nvSpPr>
              <p:cNvPr id="110608" name="Oval 16"/>
              <p:cNvSpPr>
                <a:spLocks noChangeArrowheads="1"/>
              </p:cNvSpPr>
              <p:nvPr/>
            </p:nvSpPr>
            <p:spPr bwMode="auto">
              <a:xfrm>
                <a:off x="2113" y="2124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1800" b="1" baseline="0">
                  <a:latin typeface="Arial" charset="0"/>
                </a:endParaRPr>
              </a:p>
            </p:txBody>
          </p:sp>
        </p:grpSp>
        <p:sp>
          <p:nvSpPr>
            <p:cNvPr id="110609" name="Text Box 17"/>
            <p:cNvSpPr txBox="1">
              <a:spLocks noChangeArrowheads="1"/>
            </p:cNvSpPr>
            <p:nvPr/>
          </p:nvSpPr>
          <p:spPr bwMode="auto">
            <a:xfrm>
              <a:off x="2152" y="1967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2</a:t>
              </a:r>
            </a:p>
          </p:txBody>
        </p:sp>
      </p:grpSp>
      <p:grpSp>
        <p:nvGrpSpPr>
          <p:cNvPr id="110632" name="Group 40"/>
          <p:cNvGrpSpPr>
            <a:grpSpLocks/>
          </p:cNvGrpSpPr>
          <p:nvPr/>
        </p:nvGrpSpPr>
        <p:grpSpPr bwMode="auto">
          <a:xfrm>
            <a:off x="1581150" y="3746500"/>
            <a:ext cx="2749550" cy="444500"/>
            <a:chOff x="996" y="2360"/>
            <a:chExt cx="1732" cy="280"/>
          </a:xfrm>
        </p:grpSpPr>
        <p:sp>
          <p:nvSpPr>
            <p:cNvPr id="110613" name="Text Box 21"/>
            <p:cNvSpPr txBox="1">
              <a:spLocks noChangeArrowheads="1"/>
            </p:cNvSpPr>
            <p:nvPr/>
          </p:nvSpPr>
          <p:spPr bwMode="auto">
            <a:xfrm>
              <a:off x="2532" y="2360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1</a:t>
              </a:r>
            </a:p>
          </p:txBody>
        </p:sp>
        <p:grpSp>
          <p:nvGrpSpPr>
            <p:cNvPr id="110628" name="Group 36"/>
            <p:cNvGrpSpPr>
              <a:grpSpLocks/>
            </p:cNvGrpSpPr>
            <p:nvPr/>
          </p:nvGrpSpPr>
          <p:grpSpPr bwMode="auto">
            <a:xfrm>
              <a:off x="996" y="2409"/>
              <a:ext cx="1526" cy="231"/>
              <a:chOff x="996" y="2409"/>
              <a:chExt cx="1526" cy="231"/>
            </a:xfrm>
          </p:grpSpPr>
          <p:sp>
            <p:nvSpPr>
              <p:cNvPr id="110605" name="Text Box 13"/>
              <p:cNvSpPr txBox="1">
                <a:spLocks noChangeArrowheads="1"/>
              </p:cNvSpPr>
              <p:nvPr/>
            </p:nvSpPr>
            <p:spPr bwMode="auto">
              <a:xfrm>
                <a:off x="996" y="2409"/>
                <a:ext cx="68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800" b="1" i="1" baseline="0">
                    <a:latin typeface="Arial" charset="0"/>
                  </a:rPr>
                  <a:t>E</a:t>
                </a:r>
                <a:r>
                  <a:rPr lang="en-US" sz="1800" b="1" baseline="30000">
                    <a:latin typeface="Arial" charset="0"/>
                  </a:rPr>
                  <a:t>1</a:t>
                </a:r>
                <a:r>
                  <a:rPr lang="en-US" sz="1800" b="1" i="1">
                    <a:latin typeface="Arial" charset="0"/>
                  </a:rPr>
                  <a:t>$</a:t>
                </a:r>
                <a:r>
                  <a:rPr lang="en-US" sz="1800" b="1">
                    <a:latin typeface="Arial" charset="0"/>
                  </a:rPr>
                  <a:t>/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</a:p>
            </p:txBody>
          </p:sp>
          <p:sp>
            <p:nvSpPr>
              <p:cNvPr id="110612" name="Oval 20"/>
              <p:cNvSpPr>
                <a:spLocks noChangeArrowheads="1"/>
              </p:cNvSpPr>
              <p:nvPr/>
            </p:nvSpPr>
            <p:spPr bwMode="auto">
              <a:xfrm>
                <a:off x="2470" y="2544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1800" b="1" baseline="0">
                  <a:latin typeface="Arial" charset="0"/>
                </a:endParaRPr>
              </a:p>
            </p:txBody>
          </p:sp>
          <p:sp>
            <p:nvSpPr>
              <p:cNvPr id="110614" name="Line 22"/>
              <p:cNvSpPr>
                <a:spLocks noChangeShapeType="1"/>
              </p:cNvSpPr>
              <p:nvPr/>
            </p:nvSpPr>
            <p:spPr bwMode="auto">
              <a:xfrm>
                <a:off x="1380" y="2573"/>
                <a:ext cx="1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0630" name="Group 38"/>
          <p:cNvGrpSpPr>
            <a:grpSpLocks/>
          </p:cNvGrpSpPr>
          <p:nvPr/>
        </p:nvGrpSpPr>
        <p:grpSpPr bwMode="auto">
          <a:xfrm>
            <a:off x="1581150" y="4189413"/>
            <a:ext cx="3816350" cy="534987"/>
            <a:chOff x="996" y="2639"/>
            <a:chExt cx="2404" cy="337"/>
          </a:xfrm>
        </p:grpSpPr>
        <p:grpSp>
          <p:nvGrpSpPr>
            <p:cNvPr id="110629" name="Group 37"/>
            <p:cNvGrpSpPr>
              <a:grpSpLocks/>
            </p:cNvGrpSpPr>
            <p:nvPr/>
          </p:nvGrpSpPr>
          <p:grpSpPr bwMode="auto">
            <a:xfrm>
              <a:off x="996" y="2745"/>
              <a:ext cx="2211" cy="231"/>
              <a:chOff x="996" y="2745"/>
              <a:chExt cx="2211" cy="231"/>
            </a:xfrm>
          </p:grpSpPr>
          <p:sp>
            <p:nvSpPr>
              <p:cNvPr id="110618" name="Line 26"/>
              <p:cNvSpPr>
                <a:spLocks noChangeShapeType="1"/>
              </p:cNvSpPr>
              <p:nvPr/>
            </p:nvSpPr>
            <p:spPr bwMode="auto">
              <a:xfrm>
                <a:off x="1380" y="2913"/>
                <a:ext cx="18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Text Box 14"/>
              <p:cNvSpPr txBox="1">
                <a:spLocks noChangeArrowheads="1"/>
              </p:cNvSpPr>
              <p:nvPr/>
            </p:nvSpPr>
            <p:spPr bwMode="auto">
              <a:xfrm>
                <a:off x="996" y="2745"/>
                <a:ext cx="68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800" b="1" i="1" baseline="0">
                    <a:latin typeface="Arial" charset="0"/>
                  </a:rPr>
                  <a:t>E</a:t>
                </a:r>
                <a:r>
                  <a:rPr lang="en-US" sz="1800" b="1" baseline="30000">
                    <a:latin typeface="Arial" charset="0"/>
                  </a:rPr>
                  <a:t>3</a:t>
                </a:r>
                <a:r>
                  <a:rPr lang="en-US" sz="1800" b="1" i="1">
                    <a:latin typeface="Arial" charset="0"/>
                  </a:rPr>
                  <a:t>$</a:t>
                </a:r>
                <a:r>
                  <a:rPr lang="en-US" sz="1800" b="1">
                    <a:latin typeface="Arial" charset="0"/>
                  </a:rPr>
                  <a:t>/</a:t>
                </a:r>
                <a:r>
                  <a:rPr lang="en-US" sz="1800" b="1" i="1">
                    <a:latin typeface="Arial" charset="0"/>
                    <a:cs typeface="Times New Roman" charset="0"/>
                  </a:rPr>
                  <a:t>€</a:t>
                </a:r>
              </a:p>
            </p:txBody>
          </p:sp>
          <p:sp>
            <p:nvSpPr>
              <p:cNvPr id="110616" name="Oval 24"/>
              <p:cNvSpPr>
                <a:spLocks noChangeArrowheads="1"/>
              </p:cNvSpPr>
              <p:nvPr/>
            </p:nvSpPr>
            <p:spPr bwMode="auto">
              <a:xfrm>
                <a:off x="3155" y="2873"/>
                <a:ext cx="52" cy="52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1800" b="1" baseline="0">
                  <a:latin typeface="Arial" charset="0"/>
                </a:endParaRPr>
              </a:p>
            </p:txBody>
          </p:sp>
        </p:grpSp>
        <p:sp>
          <p:nvSpPr>
            <p:cNvPr id="110617" name="Text Box 25"/>
            <p:cNvSpPr txBox="1">
              <a:spLocks noChangeArrowheads="1"/>
            </p:cNvSpPr>
            <p:nvPr/>
          </p:nvSpPr>
          <p:spPr bwMode="auto">
            <a:xfrm>
              <a:off x="3204" y="2639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3</a:t>
              </a:r>
            </a:p>
          </p:txBody>
        </p:sp>
      </p:grpSp>
      <p:grpSp>
        <p:nvGrpSpPr>
          <p:cNvPr id="110634" name="Group 42"/>
          <p:cNvGrpSpPr>
            <a:grpSpLocks/>
          </p:cNvGrpSpPr>
          <p:nvPr/>
        </p:nvGrpSpPr>
        <p:grpSpPr bwMode="auto">
          <a:xfrm>
            <a:off x="3028950" y="2590800"/>
            <a:ext cx="3416300" cy="3003550"/>
            <a:chOff x="1908" y="1632"/>
            <a:chExt cx="2152" cy="1892"/>
          </a:xfrm>
        </p:grpSpPr>
        <p:sp>
          <p:nvSpPr>
            <p:cNvPr id="110623" name="Freeform 31"/>
            <p:cNvSpPr>
              <a:spLocks/>
            </p:cNvSpPr>
            <p:nvPr/>
          </p:nvSpPr>
          <p:spPr bwMode="auto">
            <a:xfrm>
              <a:off x="1908" y="1632"/>
              <a:ext cx="2064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960"/>
                </a:cxn>
                <a:cxn ang="0">
                  <a:pos x="2064" y="1536"/>
                </a:cxn>
              </a:cxnLst>
              <a:rect l="0" t="0" r="r" b="b"/>
              <a:pathLst>
                <a:path w="2064" h="1536">
                  <a:moveTo>
                    <a:pt x="0" y="0"/>
                  </a:moveTo>
                  <a:cubicBezTo>
                    <a:pt x="140" y="352"/>
                    <a:pt x="280" y="704"/>
                    <a:pt x="624" y="960"/>
                  </a:cubicBezTo>
                  <a:cubicBezTo>
                    <a:pt x="968" y="1216"/>
                    <a:pt x="1824" y="1440"/>
                    <a:pt x="2064" y="1536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33" name="Text Box 41"/>
            <p:cNvSpPr txBox="1">
              <a:spLocks noChangeArrowheads="1"/>
            </p:cNvSpPr>
            <p:nvPr/>
          </p:nvSpPr>
          <p:spPr bwMode="auto">
            <a:xfrm>
              <a:off x="2784" y="3120"/>
              <a:ext cx="1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Expected return </a:t>
              </a:r>
            </a:p>
            <a:p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on euro deposits</a:t>
              </a:r>
            </a:p>
          </p:txBody>
        </p:sp>
      </p:grpSp>
      <p:sp>
        <p:nvSpPr>
          <p:cNvPr id="110635" name="Rectangle 43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Equilibrium in the </a:t>
            </a:r>
            <a:br>
              <a:rPr lang="en-US"/>
            </a:br>
            <a:r>
              <a:rPr lang="en-US"/>
              <a:t>Foreign Exchange Market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EE4577B7-FAC0-4745-A009-3DF98A079902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The Effect of Changing Interest Rates on the Current Exchange Rate</a:t>
            </a:r>
          </a:p>
          <a:p>
            <a:pPr lvl="1"/>
            <a:r>
              <a:rPr lang="en-US"/>
              <a:t>An increase in the interest rate paid on deposits of a currency causes that currency to appreciate against foreign currencies.</a:t>
            </a:r>
          </a:p>
          <a:p>
            <a:pPr lvl="2"/>
            <a:r>
              <a:rPr lang="en-US"/>
              <a:t>A rise in dollar interest rates causes the dollar to appreciate against the euro.</a:t>
            </a:r>
          </a:p>
          <a:p>
            <a:pPr lvl="2"/>
            <a:r>
              <a:rPr lang="en-US"/>
              <a:t>A rise in euro interest rates causes the dollar to depreciate against the euro.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Interest Rates, Expectations,</a:t>
            </a:r>
            <a:br>
              <a:rPr lang="en-US"/>
            </a:br>
            <a:r>
              <a:rPr lang="en-US"/>
              <a:t> and Equilibrium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14F5D878-53F6-403A-A07C-092D4E905438}" type="slidenum">
              <a:rPr lang="en-US" sz="1400"/>
              <a:pPr/>
              <a:t>34</a:t>
            </a:fld>
            <a:endParaRPr lang="en-US" sz="1400"/>
          </a:p>
        </p:txBody>
      </p:sp>
      <p:sp>
        <p:nvSpPr>
          <p:cNvPr id="35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grpSp>
        <p:nvGrpSpPr>
          <p:cNvPr id="112700" name="Group 60"/>
          <p:cNvGrpSpPr>
            <a:grpSpLocks/>
          </p:cNvGrpSpPr>
          <p:nvPr/>
        </p:nvGrpSpPr>
        <p:grpSpPr bwMode="auto">
          <a:xfrm>
            <a:off x="4267200" y="2070100"/>
            <a:ext cx="1555750" cy="4011613"/>
            <a:chOff x="2688" y="1304"/>
            <a:chExt cx="980" cy="2527"/>
          </a:xfrm>
        </p:grpSpPr>
        <p:sp>
          <p:nvSpPr>
            <p:cNvPr id="112683" name="Text Box 43"/>
            <p:cNvSpPr txBox="1">
              <a:spLocks noChangeArrowheads="1"/>
            </p:cNvSpPr>
            <p:nvPr/>
          </p:nvSpPr>
          <p:spPr bwMode="auto">
            <a:xfrm>
              <a:off x="2688" y="1304"/>
              <a:ext cx="9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rgbClr val="FF3300"/>
                  </a:solidFill>
                  <a:latin typeface="Arial" charset="0"/>
                </a:rPr>
                <a:t>Dollar return</a:t>
              </a:r>
            </a:p>
          </p:txBody>
        </p:sp>
        <p:sp>
          <p:nvSpPr>
            <p:cNvPr id="112684" name="Text Box 44"/>
            <p:cNvSpPr txBox="1">
              <a:spLocks noChangeArrowheads="1"/>
            </p:cNvSpPr>
            <p:nvPr/>
          </p:nvSpPr>
          <p:spPr bwMode="auto">
            <a:xfrm>
              <a:off x="3028" y="36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R</a:t>
              </a:r>
              <a:r>
                <a:rPr lang="en-US" sz="1800" b="1" baseline="30000">
                  <a:latin typeface="Arial" charset="0"/>
                </a:rPr>
                <a:t>2</a:t>
              </a:r>
              <a:r>
                <a:rPr lang="en-US" sz="1800" b="1" i="1">
                  <a:latin typeface="Arial" charset="0"/>
                </a:rPr>
                <a:t>$</a:t>
              </a:r>
              <a:endParaRPr lang="en-US" sz="1800" b="1" i="1" baseline="0">
                <a:latin typeface="Arial" charset="0"/>
              </a:endParaRPr>
            </a:p>
          </p:txBody>
        </p:sp>
        <p:sp>
          <p:nvSpPr>
            <p:cNvPr id="112686" name="Line 46"/>
            <p:cNvSpPr>
              <a:spLocks noChangeShapeType="1"/>
            </p:cNvSpPr>
            <p:nvPr/>
          </p:nvSpPr>
          <p:spPr bwMode="auto">
            <a:xfrm>
              <a:off x="3144" y="1536"/>
              <a:ext cx="0" cy="20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1" name="Group 61"/>
          <p:cNvGrpSpPr>
            <a:grpSpLocks/>
          </p:cNvGrpSpPr>
          <p:nvPr/>
        </p:nvGrpSpPr>
        <p:grpSpPr bwMode="auto">
          <a:xfrm>
            <a:off x="3797300" y="2667000"/>
            <a:ext cx="546100" cy="3414713"/>
            <a:chOff x="2392" y="1680"/>
            <a:chExt cx="344" cy="2151"/>
          </a:xfrm>
        </p:grpSpPr>
        <p:sp>
          <p:nvSpPr>
            <p:cNvPr id="112643" name="Line 3"/>
            <p:cNvSpPr>
              <a:spLocks noChangeShapeType="1"/>
            </p:cNvSpPr>
            <p:nvPr/>
          </p:nvSpPr>
          <p:spPr bwMode="auto">
            <a:xfrm>
              <a:off x="2496" y="1680"/>
              <a:ext cx="0" cy="192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44" name="Text Box 4"/>
            <p:cNvSpPr txBox="1">
              <a:spLocks noChangeArrowheads="1"/>
            </p:cNvSpPr>
            <p:nvPr/>
          </p:nvSpPr>
          <p:spPr bwMode="auto">
            <a:xfrm>
              <a:off x="2392" y="3600"/>
              <a:ext cx="34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R</a:t>
              </a:r>
              <a:r>
                <a:rPr lang="en-US" sz="1800" b="1" baseline="30000">
                  <a:latin typeface="Arial" charset="0"/>
                </a:rPr>
                <a:t>1</a:t>
              </a:r>
              <a:r>
                <a:rPr lang="en-US" sz="1800" b="1" i="1">
                  <a:latin typeface="Arial" charset="0"/>
                </a:rPr>
                <a:t>$</a:t>
              </a:r>
              <a:endParaRPr lang="en-US" sz="1800" b="1" i="1" baseline="0">
                <a:latin typeface="Arial" charset="0"/>
              </a:endParaRPr>
            </a:p>
          </p:txBody>
        </p:sp>
      </p:grp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300" b="1" baseline="0">
                <a:solidFill>
                  <a:srgbClr val="336699"/>
                </a:solidFill>
              </a:rPr>
              <a:t>Figure 13-5</a:t>
            </a:r>
            <a:r>
              <a:rPr lang="en-US" sz="2300" baseline="0">
                <a:solidFill>
                  <a:srgbClr val="336699"/>
                </a:solidFill>
              </a:rPr>
              <a:t>: Effect of a Rise in the Dollar Interest Rate</a:t>
            </a:r>
          </a:p>
        </p:txBody>
      </p:sp>
      <p:grpSp>
        <p:nvGrpSpPr>
          <p:cNvPr id="112649" name="Group 9"/>
          <p:cNvGrpSpPr>
            <a:grpSpLocks/>
          </p:cNvGrpSpPr>
          <p:nvPr/>
        </p:nvGrpSpPr>
        <p:grpSpPr bwMode="auto">
          <a:xfrm>
            <a:off x="990600" y="1943100"/>
            <a:ext cx="6413500" cy="4425950"/>
            <a:chOff x="624" y="1224"/>
            <a:chExt cx="4040" cy="2788"/>
          </a:xfrm>
        </p:grpSpPr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460" y="3608"/>
              <a:ext cx="120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Rates of return</a:t>
              </a:r>
            </a:p>
            <a:p>
              <a:pPr eaLnBrk="0" hangingPunct="0"/>
              <a:r>
                <a:rPr lang="en-US" sz="1800" b="1" baseline="0">
                  <a:latin typeface="Arial" charset="0"/>
                </a:rPr>
                <a:t>(in dollar terms)</a:t>
              </a:r>
            </a:p>
          </p:txBody>
        </p: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>
              <a:off x="1380" y="144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>
              <a:off x="1380" y="3600"/>
              <a:ext cx="30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624" y="1224"/>
              <a:ext cx="148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Exchange rate, </a:t>
              </a:r>
              <a:r>
                <a:rPr lang="en-US" sz="1800" b="1" i="1" baseline="0">
                  <a:latin typeface="Arial" charset="0"/>
                </a:rPr>
                <a:t>E</a:t>
              </a:r>
              <a:r>
                <a:rPr lang="en-US" sz="1800" b="1" i="1">
                  <a:latin typeface="Arial" charset="0"/>
                </a:rPr>
                <a:t>$</a:t>
              </a:r>
              <a:r>
                <a:rPr lang="en-US" sz="1800" b="1">
                  <a:latin typeface="Arial" charset="0"/>
                </a:rPr>
                <a:t>/</a:t>
              </a:r>
              <a:r>
                <a:rPr lang="en-US" sz="1800" b="1" i="1">
                  <a:latin typeface="Arial" charset="0"/>
                  <a:cs typeface="Times New Roman" charset="0"/>
                </a:rPr>
                <a:t>€</a:t>
              </a:r>
              <a:endParaRPr lang="en-US" sz="1800" b="1" i="1" baseline="0">
                <a:latin typeface="Arial" charset="0"/>
              </a:endParaRPr>
            </a:p>
          </p:txBody>
        </p:sp>
      </p:grpSp>
      <p:grpSp>
        <p:nvGrpSpPr>
          <p:cNvPr id="112705" name="Group 65"/>
          <p:cNvGrpSpPr>
            <a:grpSpLocks/>
          </p:cNvGrpSpPr>
          <p:nvPr/>
        </p:nvGrpSpPr>
        <p:grpSpPr bwMode="auto">
          <a:xfrm>
            <a:off x="1530350" y="4267200"/>
            <a:ext cx="3810000" cy="379413"/>
            <a:chOff x="964" y="2688"/>
            <a:chExt cx="2400" cy="239"/>
          </a:xfrm>
        </p:grpSpPr>
        <p:sp>
          <p:nvSpPr>
            <p:cNvPr id="112673" name="Line 33"/>
            <p:cNvSpPr>
              <a:spLocks noChangeShapeType="1"/>
            </p:cNvSpPr>
            <p:nvPr/>
          </p:nvSpPr>
          <p:spPr bwMode="auto">
            <a:xfrm>
              <a:off x="1348" y="2875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3120" y="285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800" b="1" baseline="0">
                <a:latin typeface="Arial" charset="0"/>
              </a:endParaRPr>
            </a:p>
          </p:txBody>
        </p:sp>
        <p:sp>
          <p:nvSpPr>
            <p:cNvPr id="112675" name="Text Box 35"/>
            <p:cNvSpPr txBox="1">
              <a:spLocks noChangeArrowheads="1"/>
            </p:cNvSpPr>
            <p:nvPr/>
          </p:nvSpPr>
          <p:spPr bwMode="auto">
            <a:xfrm>
              <a:off x="3168" y="269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2</a:t>
              </a:r>
            </a:p>
          </p:txBody>
        </p:sp>
        <p:sp>
          <p:nvSpPr>
            <p:cNvPr id="112689" name="Text Box 49"/>
            <p:cNvSpPr txBox="1">
              <a:spLocks noChangeArrowheads="1"/>
            </p:cNvSpPr>
            <p:nvPr/>
          </p:nvSpPr>
          <p:spPr bwMode="auto">
            <a:xfrm>
              <a:off x="964" y="2688"/>
              <a:ext cx="6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E</a:t>
              </a:r>
              <a:r>
                <a:rPr lang="en-US" sz="1800" b="1" baseline="30000">
                  <a:latin typeface="Arial" charset="0"/>
                </a:rPr>
                <a:t>2</a:t>
              </a:r>
              <a:r>
                <a:rPr lang="en-US" sz="1800" b="1" i="1">
                  <a:latin typeface="Arial" charset="0"/>
                </a:rPr>
                <a:t>$</a:t>
              </a:r>
              <a:r>
                <a:rPr lang="en-US" sz="1800" b="1">
                  <a:latin typeface="Arial" charset="0"/>
                </a:rPr>
                <a:t>/</a:t>
              </a:r>
              <a:r>
                <a:rPr lang="en-US" sz="1800" b="1" i="1">
                  <a:latin typeface="Arial" charset="0"/>
                  <a:cs typeface="Times New Roman" charset="0"/>
                </a:rPr>
                <a:t>€</a:t>
              </a:r>
            </a:p>
          </p:txBody>
        </p:sp>
      </p:grpSp>
      <p:grpSp>
        <p:nvGrpSpPr>
          <p:cNvPr id="112703" name="Group 63"/>
          <p:cNvGrpSpPr>
            <a:grpSpLocks/>
          </p:cNvGrpSpPr>
          <p:nvPr/>
        </p:nvGrpSpPr>
        <p:grpSpPr bwMode="auto">
          <a:xfrm>
            <a:off x="3962400" y="3733800"/>
            <a:ext cx="1447800" cy="366713"/>
            <a:chOff x="2496" y="2352"/>
            <a:chExt cx="912" cy="231"/>
          </a:xfrm>
        </p:grpSpPr>
        <p:sp>
          <p:nvSpPr>
            <p:cNvPr id="112702" name="Line 62"/>
            <p:cNvSpPr>
              <a:spLocks noChangeShapeType="1"/>
            </p:cNvSpPr>
            <p:nvPr/>
          </p:nvSpPr>
          <p:spPr bwMode="auto">
            <a:xfrm>
              <a:off x="2496" y="254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7" name="Oval 47"/>
            <p:cNvSpPr>
              <a:spLocks noChangeArrowheads="1"/>
            </p:cNvSpPr>
            <p:nvPr/>
          </p:nvSpPr>
          <p:spPr bwMode="auto">
            <a:xfrm>
              <a:off x="3120" y="2516"/>
              <a:ext cx="52" cy="52"/>
            </a:xfrm>
            <a:prstGeom prst="ellipse">
              <a:avLst/>
            </a:prstGeom>
            <a:solidFill>
              <a:srgbClr val="FF0000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800" baseline="0"/>
            </a:p>
          </p:txBody>
        </p:sp>
        <p:sp>
          <p:nvSpPr>
            <p:cNvPr id="112681" name="Text Box 41"/>
            <p:cNvSpPr txBox="1">
              <a:spLocks noChangeArrowheads="1"/>
            </p:cNvSpPr>
            <p:nvPr/>
          </p:nvSpPr>
          <p:spPr bwMode="auto">
            <a:xfrm>
              <a:off x="3178" y="2352"/>
              <a:ext cx="23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1</a:t>
              </a:r>
              <a:r>
                <a:rPr lang="en-US" sz="1800" b="1" baseline="0">
                  <a:latin typeface="Arial" charset="0"/>
                  <a:cs typeface="Times New Roman" charset="0"/>
                </a:rPr>
                <a:t>'</a:t>
              </a:r>
              <a:endParaRPr lang="en-US" sz="1800" b="1" baseline="0">
                <a:latin typeface="Arial" charset="0"/>
              </a:endParaRPr>
            </a:p>
          </p:txBody>
        </p:sp>
      </p:grpSp>
      <p:grpSp>
        <p:nvGrpSpPr>
          <p:cNvPr id="112704" name="Group 64"/>
          <p:cNvGrpSpPr>
            <a:grpSpLocks/>
          </p:cNvGrpSpPr>
          <p:nvPr/>
        </p:nvGrpSpPr>
        <p:grpSpPr bwMode="auto">
          <a:xfrm>
            <a:off x="1530350" y="3670300"/>
            <a:ext cx="2749550" cy="444500"/>
            <a:chOff x="964" y="2312"/>
            <a:chExt cx="1732" cy="280"/>
          </a:xfrm>
        </p:grpSpPr>
        <p:sp>
          <p:nvSpPr>
            <p:cNvPr id="112679" name="Text Box 39"/>
            <p:cNvSpPr txBox="1">
              <a:spLocks noChangeArrowheads="1"/>
            </p:cNvSpPr>
            <p:nvPr/>
          </p:nvSpPr>
          <p:spPr bwMode="auto">
            <a:xfrm>
              <a:off x="2500" y="231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1</a:t>
              </a:r>
            </a:p>
          </p:txBody>
        </p:sp>
        <p:sp>
          <p:nvSpPr>
            <p:cNvPr id="112680" name="Line 40"/>
            <p:cNvSpPr>
              <a:spLocks noChangeShapeType="1"/>
            </p:cNvSpPr>
            <p:nvPr/>
          </p:nvSpPr>
          <p:spPr bwMode="auto">
            <a:xfrm>
              <a:off x="1348" y="2544"/>
              <a:ext cx="11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8" name="Text Box 48"/>
            <p:cNvSpPr txBox="1">
              <a:spLocks noChangeArrowheads="1"/>
            </p:cNvSpPr>
            <p:nvPr/>
          </p:nvSpPr>
          <p:spPr bwMode="auto">
            <a:xfrm>
              <a:off x="964" y="2361"/>
              <a:ext cx="6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E</a:t>
              </a:r>
              <a:r>
                <a:rPr lang="en-US" sz="1800" b="1" baseline="30000">
                  <a:latin typeface="Arial" charset="0"/>
                </a:rPr>
                <a:t>1</a:t>
              </a:r>
              <a:r>
                <a:rPr lang="en-US" sz="1800" b="1" i="1">
                  <a:latin typeface="Arial" charset="0"/>
                </a:rPr>
                <a:t>$</a:t>
              </a:r>
              <a:r>
                <a:rPr lang="en-US" sz="1800" b="1">
                  <a:latin typeface="Arial" charset="0"/>
                </a:rPr>
                <a:t>/</a:t>
              </a:r>
              <a:r>
                <a:rPr lang="en-US" sz="1800" b="1" i="1">
                  <a:latin typeface="Arial" charset="0"/>
                  <a:cs typeface="Times New Roman" charset="0"/>
                </a:rPr>
                <a:t>€</a:t>
              </a:r>
            </a:p>
          </p:txBody>
        </p:sp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2464" y="2516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800" b="1" baseline="0">
                <a:latin typeface="Arial" charset="0"/>
              </a:endParaRPr>
            </a:p>
          </p:txBody>
        </p:sp>
      </p:grpSp>
      <p:grpSp>
        <p:nvGrpSpPr>
          <p:cNvPr id="112697" name="Group 57"/>
          <p:cNvGrpSpPr>
            <a:grpSpLocks/>
          </p:cNvGrpSpPr>
          <p:nvPr/>
        </p:nvGrpSpPr>
        <p:grpSpPr bwMode="auto">
          <a:xfrm>
            <a:off x="3028950" y="2590800"/>
            <a:ext cx="4133850" cy="3278188"/>
            <a:chOff x="1908" y="1632"/>
            <a:chExt cx="2604" cy="2065"/>
          </a:xfrm>
        </p:grpSpPr>
        <p:sp>
          <p:nvSpPr>
            <p:cNvPr id="112698" name="Freeform 58"/>
            <p:cNvSpPr>
              <a:spLocks/>
            </p:cNvSpPr>
            <p:nvPr/>
          </p:nvSpPr>
          <p:spPr bwMode="auto">
            <a:xfrm>
              <a:off x="1908" y="1632"/>
              <a:ext cx="2064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960"/>
                </a:cxn>
                <a:cxn ang="0">
                  <a:pos x="2064" y="1536"/>
                </a:cxn>
              </a:cxnLst>
              <a:rect l="0" t="0" r="r" b="b"/>
              <a:pathLst>
                <a:path w="2064" h="1536">
                  <a:moveTo>
                    <a:pt x="0" y="0"/>
                  </a:moveTo>
                  <a:cubicBezTo>
                    <a:pt x="140" y="352"/>
                    <a:pt x="280" y="704"/>
                    <a:pt x="624" y="960"/>
                  </a:cubicBezTo>
                  <a:cubicBezTo>
                    <a:pt x="968" y="1216"/>
                    <a:pt x="1824" y="1440"/>
                    <a:pt x="2064" y="1536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9" name="Text Box 59"/>
            <p:cNvSpPr txBox="1">
              <a:spLocks noChangeArrowheads="1"/>
            </p:cNvSpPr>
            <p:nvPr/>
          </p:nvSpPr>
          <p:spPr bwMode="auto">
            <a:xfrm>
              <a:off x="3188" y="3120"/>
              <a:ext cx="132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          Expected </a:t>
              </a:r>
            </a:p>
            <a:p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          euro return </a:t>
              </a:r>
            </a:p>
            <a:p>
              <a:endParaRPr lang="en-US" sz="1800" b="1" baseline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sp>
        <p:nvSpPr>
          <p:cNvPr id="112706" name="Rectangle 6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Interest Rates, Expectations,</a:t>
            </a:r>
            <a:br>
              <a:rPr lang="en-US"/>
            </a:br>
            <a:r>
              <a:rPr lang="en-US"/>
              <a:t> and Equilibrium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BC44F997-A1B4-4C7D-8FB8-6483C120746B}" type="slidenum">
              <a:rPr lang="en-US" sz="1400"/>
              <a:pPr/>
              <a:t>35</a:t>
            </a:fld>
            <a:endParaRPr lang="en-US" sz="1400"/>
          </a:p>
        </p:txBody>
      </p:sp>
      <p:sp>
        <p:nvSpPr>
          <p:cNvPr id="3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grpSp>
        <p:nvGrpSpPr>
          <p:cNvPr id="113706" name="Group 42"/>
          <p:cNvGrpSpPr>
            <a:grpSpLocks/>
          </p:cNvGrpSpPr>
          <p:nvPr/>
        </p:nvGrpSpPr>
        <p:grpSpPr bwMode="auto">
          <a:xfrm>
            <a:off x="4267200" y="2070100"/>
            <a:ext cx="1555750" cy="4011613"/>
            <a:chOff x="2688" y="1304"/>
            <a:chExt cx="980" cy="2527"/>
          </a:xfrm>
        </p:grpSpPr>
        <p:sp>
          <p:nvSpPr>
            <p:cNvPr id="113705" name="Line 41"/>
            <p:cNvSpPr>
              <a:spLocks noChangeShapeType="1"/>
            </p:cNvSpPr>
            <p:nvPr/>
          </p:nvSpPr>
          <p:spPr bwMode="auto">
            <a:xfrm>
              <a:off x="3144" y="1536"/>
              <a:ext cx="0" cy="206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703" name="Text Box 39"/>
            <p:cNvSpPr txBox="1">
              <a:spLocks noChangeArrowheads="1"/>
            </p:cNvSpPr>
            <p:nvPr/>
          </p:nvSpPr>
          <p:spPr bwMode="auto">
            <a:xfrm>
              <a:off x="2688" y="1304"/>
              <a:ext cx="9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Dollar return</a:t>
              </a:r>
            </a:p>
          </p:txBody>
        </p:sp>
        <p:sp>
          <p:nvSpPr>
            <p:cNvPr id="113704" name="Text Box 40"/>
            <p:cNvSpPr txBox="1">
              <a:spLocks noChangeArrowheads="1"/>
            </p:cNvSpPr>
            <p:nvPr/>
          </p:nvSpPr>
          <p:spPr bwMode="auto">
            <a:xfrm>
              <a:off x="3028" y="36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R</a:t>
              </a:r>
              <a:r>
                <a:rPr lang="en-US" sz="1800" b="1" i="1">
                  <a:latin typeface="Arial" charset="0"/>
                </a:rPr>
                <a:t>$</a:t>
              </a:r>
              <a:endParaRPr lang="en-US" sz="1800" b="1" i="1" baseline="0">
                <a:latin typeface="Arial" charset="0"/>
              </a:endParaRPr>
            </a:p>
          </p:txBody>
        </p:sp>
      </p:grpSp>
      <p:sp>
        <p:nvSpPr>
          <p:cNvPr id="113697" name="Freeform 33"/>
          <p:cNvSpPr>
            <a:spLocks/>
          </p:cNvSpPr>
          <p:nvPr/>
        </p:nvSpPr>
        <p:spPr bwMode="auto">
          <a:xfrm>
            <a:off x="3657600" y="2303463"/>
            <a:ext cx="3276600" cy="243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960"/>
              </a:cxn>
              <a:cxn ang="0">
                <a:pos x="2064" y="1536"/>
              </a:cxn>
            </a:cxnLst>
            <a:rect l="0" t="0" r="r" b="b"/>
            <a:pathLst>
              <a:path w="2064" h="1536">
                <a:moveTo>
                  <a:pt x="0" y="0"/>
                </a:moveTo>
                <a:cubicBezTo>
                  <a:pt x="140" y="352"/>
                  <a:pt x="280" y="704"/>
                  <a:pt x="624" y="960"/>
                </a:cubicBezTo>
                <a:cubicBezTo>
                  <a:pt x="968" y="1216"/>
                  <a:pt x="1824" y="1440"/>
                  <a:pt x="2064" y="1536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300" b="1" baseline="0">
                <a:solidFill>
                  <a:srgbClr val="336699"/>
                </a:solidFill>
              </a:rPr>
              <a:t>Figure 13-6</a:t>
            </a:r>
            <a:r>
              <a:rPr lang="en-US" sz="2300" baseline="0">
                <a:solidFill>
                  <a:srgbClr val="336699"/>
                </a:solidFill>
              </a:rPr>
              <a:t>: Effect of a Rise in the Euro Interest Rate</a:t>
            </a:r>
          </a:p>
        </p:txBody>
      </p:sp>
      <p:grpSp>
        <p:nvGrpSpPr>
          <p:cNvPr id="113676" name="Group 12"/>
          <p:cNvGrpSpPr>
            <a:grpSpLocks/>
          </p:cNvGrpSpPr>
          <p:nvPr/>
        </p:nvGrpSpPr>
        <p:grpSpPr bwMode="auto">
          <a:xfrm>
            <a:off x="990600" y="1943100"/>
            <a:ext cx="6413500" cy="4425950"/>
            <a:chOff x="624" y="1224"/>
            <a:chExt cx="4040" cy="2788"/>
          </a:xfrm>
        </p:grpSpPr>
        <p:sp>
          <p:nvSpPr>
            <p:cNvPr id="113677" name="Text Box 13"/>
            <p:cNvSpPr txBox="1">
              <a:spLocks noChangeArrowheads="1"/>
            </p:cNvSpPr>
            <p:nvPr/>
          </p:nvSpPr>
          <p:spPr bwMode="auto">
            <a:xfrm>
              <a:off x="3460" y="3608"/>
              <a:ext cx="120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Rates of return</a:t>
              </a:r>
            </a:p>
            <a:p>
              <a:pPr eaLnBrk="0" hangingPunct="0"/>
              <a:r>
                <a:rPr lang="en-US" sz="1800" b="1" baseline="0">
                  <a:latin typeface="Arial" charset="0"/>
                </a:rPr>
                <a:t>(in dollar terms)</a:t>
              </a:r>
            </a:p>
          </p:txBody>
        </p:sp>
        <p:sp>
          <p:nvSpPr>
            <p:cNvPr id="113678" name="Line 14"/>
            <p:cNvSpPr>
              <a:spLocks noChangeShapeType="1"/>
            </p:cNvSpPr>
            <p:nvPr/>
          </p:nvSpPr>
          <p:spPr bwMode="auto">
            <a:xfrm>
              <a:off x="1380" y="1440"/>
              <a:ext cx="0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Line 15"/>
            <p:cNvSpPr>
              <a:spLocks noChangeShapeType="1"/>
            </p:cNvSpPr>
            <p:nvPr/>
          </p:nvSpPr>
          <p:spPr bwMode="auto">
            <a:xfrm>
              <a:off x="1380" y="3600"/>
              <a:ext cx="30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0" name="Text Box 16"/>
            <p:cNvSpPr txBox="1">
              <a:spLocks noChangeArrowheads="1"/>
            </p:cNvSpPr>
            <p:nvPr/>
          </p:nvSpPr>
          <p:spPr bwMode="auto">
            <a:xfrm>
              <a:off x="624" y="1224"/>
              <a:ext cx="148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Exchange rate, </a:t>
              </a:r>
              <a:r>
                <a:rPr lang="en-US" sz="1800" b="1" i="1" baseline="0">
                  <a:latin typeface="Arial" charset="0"/>
                </a:rPr>
                <a:t>E</a:t>
              </a:r>
              <a:r>
                <a:rPr lang="en-US" sz="1800" b="1" i="1">
                  <a:latin typeface="Arial" charset="0"/>
                </a:rPr>
                <a:t>$</a:t>
              </a:r>
              <a:r>
                <a:rPr lang="en-US" sz="1800" b="1">
                  <a:latin typeface="Arial" charset="0"/>
                </a:rPr>
                <a:t>/</a:t>
              </a:r>
              <a:r>
                <a:rPr lang="en-US" sz="1800" b="1" i="1">
                  <a:latin typeface="Arial" charset="0"/>
                  <a:cs typeface="Times New Roman" charset="0"/>
                </a:rPr>
                <a:t>€</a:t>
              </a:r>
              <a:endParaRPr lang="en-US" sz="1800" b="1" i="1" baseline="0">
                <a:latin typeface="Arial" charset="0"/>
              </a:endParaRPr>
            </a:p>
          </p:txBody>
        </p:sp>
      </p:grpSp>
      <p:grpSp>
        <p:nvGrpSpPr>
          <p:cNvPr id="113718" name="Group 54"/>
          <p:cNvGrpSpPr>
            <a:grpSpLocks/>
          </p:cNvGrpSpPr>
          <p:nvPr/>
        </p:nvGrpSpPr>
        <p:grpSpPr bwMode="auto">
          <a:xfrm>
            <a:off x="1530350" y="4267200"/>
            <a:ext cx="3810000" cy="379413"/>
            <a:chOff x="964" y="2688"/>
            <a:chExt cx="2400" cy="239"/>
          </a:xfrm>
        </p:grpSpPr>
        <p:sp>
          <p:nvSpPr>
            <p:cNvPr id="113682" name="Line 18"/>
            <p:cNvSpPr>
              <a:spLocks noChangeShapeType="1"/>
            </p:cNvSpPr>
            <p:nvPr/>
          </p:nvSpPr>
          <p:spPr bwMode="auto">
            <a:xfrm flipV="1">
              <a:off x="1392" y="2875"/>
              <a:ext cx="178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3" name="Oval 19"/>
            <p:cNvSpPr>
              <a:spLocks noChangeArrowheads="1"/>
            </p:cNvSpPr>
            <p:nvPr/>
          </p:nvSpPr>
          <p:spPr bwMode="auto">
            <a:xfrm>
              <a:off x="3120" y="285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800" b="1" baseline="0">
                <a:latin typeface="Arial" charset="0"/>
              </a:endParaRPr>
            </a:p>
          </p:txBody>
        </p:sp>
        <p:sp>
          <p:nvSpPr>
            <p:cNvPr id="113684" name="Text Box 20"/>
            <p:cNvSpPr txBox="1">
              <a:spLocks noChangeArrowheads="1"/>
            </p:cNvSpPr>
            <p:nvPr/>
          </p:nvSpPr>
          <p:spPr bwMode="auto">
            <a:xfrm>
              <a:off x="3168" y="269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1</a:t>
              </a:r>
            </a:p>
          </p:txBody>
        </p:sp>
        <p:sp>
          <p:nvSpPr>
            <p:cNvPr id="113685" name="Text Box 21"/>
            <p:cNvSpPr txBox="1">
              <a:spLocks noChangeArrowheads="1"/>
            </p:cNvSpPr>
            <p:nvPr/>
          </p:nvSpPr>
          <p:spPr bwMode="auto">
            <a:xfrm>
              <a:off x="964" y="2688"/>
              <a:ext cx="6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E</a:t>
              </a:r>
              <a:r>
                <a:rPr lang="en-US" sz="1800" b="1" baseline="30000">
                  <a:latin typeface="Arial" charset="0"/>
                </a:rPr>
                <a:t>1</a:t>
              </a:r>
              <a:r>
                <a:rPr lang="en-US" sz="1800" b="1" i="1">
                  <a:latin typeface="Arial" charset="0"/>
                </a:rPr>
                <a:t>$</a:t>
              </a:r>
              <a:r>
                <a:rPr lang="en-US" sz="1800" b="1">
                  <a:latin typeface="Arial" charset="0"/>
                </a:rPr>
                <a:t>/</a:t>
              </a:r>
              <a:r>
                <a:rPr lang="en-US" sz="1800" b="1" i="1">
                  <a:latin typeface="Arial" charset="0"/>
                  <a:cs typeface="Times New Roman" charset="0"/>
                </a:rPr>
                <a:t>€</a:t>
              </a:r>
            </a:p>
          </p:txBody>
        </p:sp>
      </p:grpSp>
      <p:grpSp>
        <p:nvGrpSpPr>
          <p:cNvPr id="113717" name="Group 53"/>
          <p:cNvGrpSpPr>
            <a:grpSpLocks/>
          </p:cNvGrpSpPr>
          <p:nvPr/>
        </p:nvGrpSpPr>
        <p:grpSpPr bwMode="auto">
          <a:xfrm>
            <a:off x="1524000" y="3733800"/>
            <a:ext cx="3825875" cy="381000"/>
            <a:chOff x="964" y="2352"/>
            <a:chExt cx="2410" cy="240"/>
          </a:xfrm>
        </p:grpSpPr>
        <p:sp>
          <p:nvSpPr>
            <p:cNvPr id="113689" name="Line 25"/>
            <p:cNvSpPr>
              <a:spLocks noChangeShapeType="1"/>
            </p:cNvSpPr>
            <p:nvPr/>
          </p:nvSpPr>
          <p:spPr bwMode="auto">
            <a:xfrm>
              <a:off x="1392" y="2544"/>
              <a:ext cx="17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Oval 23"/>
            <p:cNvSpPr>
              <a:spLocks noChangeArrowheads="1"/>
            </p:cNvSpPr>
            <p:nvPr/>
          </p:nvSpPr>
          <p:spPr bwMode="auto">
            <a:xfrm>
              <a:off x="3120" y="2516"/>
              <a:ext cx="52" cy="5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800" baseline="0"/>
            </a:p>
          </p:txBody>
        </p:sp>
        <p:sp>
          <p:nvSpPr>
            <p:cNvPr id="113690" name="Text Box 26"/>
            <p:cNvSpPr txBox="1">
              <a:spLocks noChangeArrowheads="1"/>
            </p:cNvSpPr>
            <p:nvPr/>
          </p:nvSpPr>
          <p:spPr bwMode="auto">
            <a:xfrm>
              <a:off x="3178" y="235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baseline="0">
                  <a:latin typeface="Arial" charset="0"/>
                </a:rPr>
                <a:t>2</a:t>
              </a:r>
            </a:p>
          </p:txBody>
        </p:sp>
        <p:sp>
          <p:nvSpPr>
            <p:cNvPr id="113691" name="Text Box 27"/>
            <p:cNvSpPr txBox="1">
              <a:spLocks noChangeArrowheads="1"/>
            </p:cNvSpPr>
            <p:nvPr/>
          </p:nvSpPr>
          <p:spPr bwMode="auto">
            <a:xfrm>
              <a:off x="964" y="2361"/>
              <a:ext cx="68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 i="1" baseline="0">
                  <a:latin typeface="Arial" charset="0"/>
                </a:rPr>
                <a:t>E</a:t>
              </a:r>
              <a:r>
                <a:rPr lang="en-US" sz="1800" b="1" baseline="30000">
                  <a:latin typeface="Arial" charset="0"/>
                </a:rPr>
                <a:t>2</a:t>
              </a:r>
              <a:r>
                <a:rPr lang="en-US" sz="1800" b="1" i="1">
                  <a:latin typeface="Arial" charset="0"/>
                </a:rPr>
                <a:t>$</a:t>
              </a:r>
              <a:r>
                <a:rPr lang="en-US" sz="1800" b="1">
                  <a:latin typeface="Arial" charset="0"/>
                </a:rPr>
                <a:t>/</a:t>
              </a:r>
              <a:r>
                <a:rPr lang="en-US" sz="1800" b="1" i="1">
                  <a:latin typeface="Arial" charset="0"/>
                  <a:cs typeface="Times New Roman" charset="0"/>
                </a:rPr>
                <a:t>€</a:t>
              </a:r>
            </a:p>
          </p:txBody>
        </p:sp>
      </p:grpSp>
      <p:grpSp>
        <p:nvGrpSpPr>
          <p:cNvPr id="113716" name="Group 52"/>
          <p:cNvGrpSpPr>
            <a:grpSpLocks/>
          </p:cNvGrpSpPr>
          <p:nvPr/>
        </p:nvGrpSpPr>
        <p:grpSpPr bwMode="auto">
          <a:xfrm>
            <a:off x="3594100" y="2971800"/>
            <a:ext cx="3708400" cy="641350"/>
            <a:chOff x="2264" y="1872"/>
            <a:chExt cx="2336" cy="404"/>
          </a:xfrm>
        </p:grpSpPr>
        <p:sp>
          <p:nvSpPr>
            <p:cNvPr id="113711" name="Line 47"/>
            <p:cNvSpPr>
              <a:spLocks noChangeShapeType="1"/>
            </p:cNvSpPr>
            <p:nvPr/>
          </p:nvSpPr>
          <p:spPr bwMode="auto">
            <a:xfrm flipV="1">
              <a:off x="2360" y="20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15" name="Group 51"/>
            <p:cNvGrpSpPr>
              <a:grpSpLocks/>
            </p:cNvGrpSpPr>
            <p:nvPr/>
          </p:nvGrpSpPr>
          <p:grpSpPr bwMode="auto">
            <a:xfrm>
              <a:off x="2264" y="1872"/>
              <a:ext cx="2336" cy="404"/>
              <a:chOff x="2264" y="1872"/>
              <a:chExt cx="2336" cy="404"/>
            </a:xfrm>
          </p:grpSpPr>
          <p:sp>
            <p:nvSpPr>
              <p:cNvPr id="113712" name="Line 48"/>
              <p:cNvSpPr>
                <a:spLocks noChangeShapeType="1"/>
              </p:cNvSpPr>
              <p:nvPr/>
            </p:nvSpPr>
            <p:spPr bwMode="auto">
              <a:xfrm>
                <a:off x="2360" y="2017"/>
                <a:ext cx="1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714" name="Group 50"/>
              <p:cNvGrpSpPr>
                <a:grpSpLocks/>
              </p:cNvGrpSpPr>
              <p:nvPr/>
            </p:nvGrpSpPr>
            <p:grpSpPr bwMode="auto">
              <a:xfrm>
                <a:off x="2264" y="1872"/>
                <a:ext cx="2336" cy="404"/>
                <a:chOff x="2264" y="1872"/>
                <a:chExt cx="2336" cy="404"/>
              </a:xfrm>
            </p:grpSpPr>
            <p:sp>
              <p:nvSpPr>
                <p:cNvPr id="113710" name="Line 46"/>
                <p:cNvSpPr>
                  <a:spLocks noChangeShapeType="1"/>
                </p:cNvSpPr>
                <p:nvPr/>
              </p:nvSpPr>
              <p:spPr bwMode="auto">
                <a:xfrm>
                  <a:off x="2264" y="2209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1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620" y="1872"/>
                  <a:ext cx="980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Rise in euro </a:t>
                  </a:r>
                </a:p>
                <a:p>
                  <a:pPr eaLnBrk="0" hangingPunct="0"/>
                  <a:r>
                    <a:rPr lang="en-US" sz="1800" b="1" baseline="0">
                      <a:latin typeface="Arial" charset="0"/>
                    </a:rPr>
                    <a:t>interest rate</a:t>
                  </a:r>
                </a:p>
              </p:txBody>
            </p:sp>
          </p:grpSp>
        </p:grpSp>
      </p:grpSp>
      <p:grpSp>
        <p:nvGrpSpPr>
          <p:cNvPr id="113707" name="Group 43"/>
          <p:cNvGrpSpPr>
            <a:grpSpLocks/>
          </p:cNvGrpSpPr>
          <p:nvPr/>
        </p:nvGrpSpPr>
        <p:grpSpPr bwMode="auto">
          <a:xfrm>
            <a:off x="3028950" y="2590800"/>
            <a:ext cx="4787900" cy="3048000"/>
            <a:chOff x="1908" y="1632"/>
            <a:chExt cx="3016" cy="1920"/>
          </a:xfrm>
        </p:grpSpPr>
        <p:sp>
          <p:nvSpPr>
            <p:cNvPr id="113694" name="Freeform 30"/>
            <p:cNvSpPr>
              <a:spLocks/>
            </p:cNvSpPr>
            <p:nvPr/>
          </p:nvSpPr>
          <p:spPr bwMode="auto">
            <a:xfrm>
              <a:off x="1908" y="1632"/>
              <a:ext cx="2064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960"/>
                </a:cxn>
                <a:cxn ang="0">
                  <a:pos x="2064" y="1536"/>
                </a:cxn>
              </a:cxnLst>
              <a:rect l="0" t="0" r="r" b="b"/>
              <a:pathLst>
                <a:path w="2064" h="1536">
                  <a:moveTo>
                    <a:pt x="0" y="0"/>
                  </a:moveTo>
                  <a:cubicBezTo>
                    <a:pt x="140" y="352"/>
                    <a:pt x="280" y="704"/>
                    <a:pt x="624" y="960"/>
                  </a:cubicBezTo>
                  <a:cubicBezTo>
                    <a:pt x="968" y="1216"/>
                    <a:pt x="1824" y="1440"/>
                    <a:pt x="2064" y="1536"/>
                  </a:cubicBezTo>
                </a:path>
              </a:pathLst>
            </a:custGeom>
            <a:noFill/>
            <a:ln w="38100" cap="flat" cmpd="sng">
              <a:solidFill>
                <a:srgbClr val="333399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95" name="Text Box 31"/>
            <p:cNvSpPr txBox="1">
              <a:spLocks noChangeArrowheads="1"/>
            </p:cNvSpPr>
            <p:nvPr/>
          </p:nvSpPr>
          <p:spPr bwMode="auto">
            <a:xfrm>
              <a:off x="3600" y="2975"/>
              <a:ext cx="132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          Expected </a:t>
              </a:r>
            </a:p>
            <a:p>
              <a:r>
                <a:rPr lang="en-US" sz="1800" b="1" baseline="0">
                  <a:solidFill>
                    <a:srgbClr val="333399"/>
                  </a:solidFill>
                  <a:latin typeface="Arial" charset="0"/>
                </a:rPr>
                <a:t>          euro return </a:t>
              </a:r>
            </a:p>
            <a:p>
              <a:endParaRPr lang="en-US" sz="1800" b="1" baseline="0">
                <a:solidFill>
                  <a:srgbClr val="333399"/>
                </a:solidFill>
                <a:latin typeface="Arial" charset="0"/>
              </a:endParaRPr>
            </a:p>
          </p:txBody>
        </p:sp>
      </p:grpSp>
      <p:sp>
        <p:nvSpPr>
          <p:cNvPr id="113720" name="Rectangle 56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Interest Rates, Expectations,</a:t>
            </a:r>
            <a:br>
              <a:rPr lang="en-US"/>
            </a:br>
            <a:r>
              <a:rPr lang="en-US"/>
              <a:t> and Equilibrium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7" grpId="0" animBg="1"/>
      <p:bldP spid="11367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7370950B-1A11-49A0-9F68-25DEDE4E7029}" type="slidenum">
              <a:rPr lang="en-US" sz="1400"/>
              <a:pPr/>
              <a:t>36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The Effect of Changing Expectations on the Current Exchange Rate</a:t>
            </a:r>
          </a:p>
          <a:p>
            <a:pPr lvl="1"/>
            <a:r>
              <a:rPr lang="en-US"/>
              <a:t>A rise in the expected future exchange rate causes a rise in the current exchange rate.</a:t>
            </a:r>
          </a:p>
          <a:p>
            <a:pPr lvl="1"/>
            <a:r>
              <a:rPr lang="en-US"/>
              <a:t>A fall in the expected future exchange rate causes a fall in the current exchange rate.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Interest Rates, Expectations,</a:t>
            </a:r>
            <a:br>
              <a:rPr lang="en-US"/>
            </a:br>
            <a:r>
              <a:rPr lang="en-US"/>
              <a:t> and Equilibrium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A41B7E1F-604F-4243-9B54-F852B1C2536A}" type="slidenum">
              <a:rPr lang="en-US" sz="1400"/>
              <a:pPr/>
              <a:t>37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Exchange rates play a role in spending decisions because they enable us to translate different countries’ prices into comparable terms.</a:t>
            </a:r>
          </a:p>
          <a:p>
            <a:r>
              <a:rPr lang="en-US"/>
              <a:t>A depreciation (appreciation) of a country’s currency against foreign currencies makes its exports cheaper (more expensive) and its imports more expensive (cheaper).</a:t>
            </a:r>
          </a:p>
          <a:p>
            <a:r>
              <a:rPr lang="en-US"/>
              <a:t>Exchange rates are determined in the foreign exchange market. </a:t>
            </a:r>
          </a:p>
          <a:p>
            <a:endParaRPr lang="en-US" sz="360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BE2EB234-7949-4C8D-9B65-80787CAD5BDE}" type="slidenum">
              <a:rPr lang="en-US" sz="1400"/>
              <a:pPr/>
              <a:t>38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An important category of foreign exchange trading is forward trading.</a:t>
            </a:r>
          </a:p>
          <a:p>
            <a:r>
              <a:rPr lang="en-US"/>
              <a:t>The exchange rate is most appropriately thought of as being an asset price itself.</a:t>
            </a:r>
          </a:p>
          <a:p>
            <a:r>
              <a:rPr lang="en-US"/>
              <a:t>The returns on deposits traded in the foreign exchange market depend on interest rates and expected exchange rate changes.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B4144F47-8308-45B8-AD1F-F3FF99714E2F}" type="slidenum">
              <a:rPr lang="en-US" sz="1400"/>
              <a:pPr/>
              <a:t>39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/>
              <a:t>Equilibrium in the foreign exchange market requires interest parity.</a:t>
            </a:r>
          </a:p>
          <a:p>
            <a:pPr lvl="1"/>
            <a:r>
              <a:rPr lang="en-US"/>
              <a:t>For given interest rates and a given expectation of the future exchange rate, the interest parity condition tells us the current equilibrium exchange rate.</a:t>
            </a:r>
          </a:p>
          <a:p>
            <a:r>
              <a:rPr lang="en-US"/>
              <a:t>A rise in dollar (euro) interest rates causes the dollar to appreciate (depreciate) against the euro.</a:t>
            </a:r>
          </a:p>
          <a:p>
            <a:r>
              <a:rPr lang="en-US"/>
              <a:t>Today’s exchange rate is altered by changes in its expected future level.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609AAD94-CB34-423A-9CB4-2A5B49E4F3DA}" type="slidenum">
              <a:rPr lang="en-US" sz="1400"/>
              <a:pPr/>
              <a:t>4</a:t>
            </a:fld>
            <a:endParaRPr lang="en-US" sz="1400"/>
          </a:p>
        </p:txBody>
      </p:sp>
      <p:grpSp>
        <p:nvGrpSpPr>
          <p:cNvPr id="85003" name="Group 11"/>
          <p:cNvGrpSpPr>
            <a:grpSpLocks/>
          </p:cNvGrpSpPr>
          <p:nvPr/>
        </p:nvGrpSpPr>
        <p:grpSpPr bwMode="auto">
          <a:xfrm>
            <a:off x="990600" y="1752600"/>
            <a:ext cx="7315200" cy="4724400"/>
            <a:chOff x="1056" y="192"/>
            <a:chExt cx="4320" cy="4016"/>
          </a:xfrm>
        </p:grpSpPr>
        <p:pic>
          <p:nvPicPr>
            <p:cNvPr id="85001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1056" y="3648"/>
              <a:ext cx="4320" cy="560"/>
            </a:xfrm>
            <a:prstGeom prst="rect">
              <a:avLst/>
            </a:prstGeom>
            <a:noFill/>
          </p:spPr>
        </p:pic>
        <p:pic>
          <p:nvPicPr>
            <p:cNvPr id="85002" name="Picture 10" descr="T13-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6" y="192"/>
              <a:ext cx="4312" cy="3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2400" b="1" baseline="0">
                <a:solidFill>
                  <a:srgbClr val="336699"/>
                </a:solidFill>
              </a:rPr>
              <a:t>Table 13-1</a:t>
            </a:r>
            <a:r>
              <a:rPr lang="en-US" sz="2400" baseline="0">
                <a:solidFill>
                  <a:srgbClr val="336699"/>
                </a:solidFill>
              </a:rPr>
              <a:t>: Exchange Rate Quotations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8A9E4E85-1FCB-4D60-A4BE-05CDB7610241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9530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Domestic and Foreign Prices</a:t>
            </a:r>
          </a:p>
          <a:p>
            <a:pPr lvl="1"/>
            <a:r>
              <a:rPr lang="en-US"/>
              <a:t>If we know the exchange rate between two countries’ currencies, we can compute the price of one country’s exports in terms of the other country’s money.</a:t>
            </a:r>
          </a:p>
          <a:p>
            <a:pPr lvl="2"/>
            <a:r>
              <a:rPr lang="en-US" u="sng"/>
              <a:t>Example</a:t>
            </a:r>
            <a:r>
              <a:rPr lang="en-US"/>
              <a:t>: The dollar price of a </a:t>
            </a:r>
            <a:r>
              <a:rPr lang="en-US">
                <a:cs typeface="Times New Roman" charset="0"/>
              </a:rPr>
              <a:t>£</a:t>
            </a:r>
            <a:r>
              <a:rPr lang="en-US"/>
              <a:t>50 sweater with a dollar exchange rate of $1.50 per pound is (1.50 $/</a:t>
            </a:r>
            <a:r>
              <a:rPr lang="en-US">
                <a:cs typeface="Times New Roman" charset="0"/>
              </a:rPr>
              <a:t>£)</a:t>
            </a:r>
            <a:r>
              <a:rPr lang="en-US">
                <a:latin typeface="Arial" charset="0"/>
                <a:cs typeface="Times New Roman" charset="0"/>
              </a:rPr>
              <a:t> x</a:t>
            </a:r>
            <a:r>
              <a:rPr lang="en-US">
                <a:cs typeface="Times New Roman" charset="0"/>
              </a:rPr>
              <a:t> (£50) = </a:t>
            </a:r>
            <a:r>
              <a:rPr lang="en-US"/>
              <a:t>$75.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82FE2B24-0A75-4937-92EB-4D0B880F31D8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Two types of changes in exchange rates:</a:t>
            </a:r>
          </a:p>
          <a:p>
            <a:pPr lvl="2"/>
            <a:r>
              <a:rPr lang="en-US" b="1"/>
              <a:t>Depreciation of home country’s currency</a:t>
            </a:r>
          </a:p>
          <a:p>
            <a:pPr lvl="3"/>
            <a:r>
              <a:rPr lang="en-US"/>
              <a:t>A rise in the home currency prices of a foreign currency </a:t>
            </a:r>
          </a:p>
          <a:p>
            <a:pPr lvl="3"/>
            <a:r>
              <a:rPr lang="en-US"/>
              <a:t>It makes home goods cheaper for foreigners and foreign goods more expensive for domestic residents.</a:t>
            </a:r>
          </a:p>
          <a:p>
            <a:pPr lvl="2"/>
            <a:r>
              <a:rPr lang="en-US" b="1"/>
              <a:t>Appreciation of home country’s currency</a:t>
            </a:r>
          </a:p>
          <a:p>
            <a:pPr lvl="3"/>
            <a:r>
              <a:rPr lang="en-US"/>
              <a:t>A fall in the home price of a foreign currency </a:t>
            </a:r>
          </a:p>
          <a:p>
            <a:pPr lvl="3"/>
            <a:r>
              <a:rPr lang="en-US"/>
              <a:t>It makes home goods more expensive for foreigners and foreign goods cheaper for domestic residents.</a:t>
            </a:r>
          </a:p>
          <a:p>
            <a:endParaRPr lang="en-US" sz="2000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2C05A932-65D8-4E6D-9D1D-8CF55203E2EF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</a:rPr>
              <a:t>Exchange Rates and Relative Prices</a:t>
            </a:r>
          </a:p>
          <a:p>
            <a:pPr lvl="1"/>
            <a:r>
              <a:rPr lang="en-US"/>
              <a:t>Import and export demands are influenced by relative prices.</a:t>
            </a:r>
          </a:p>
          <a:p>
            <a:pPr lvl="1"/>
            <a:r>
              <a:rPr lang="en-US"/>
              <a:t>Appreciation of a country’s currency:</a:t>
            </a:r>
          </a:p>
          <a:p>
            <a:pPr lvl="2"/>
            <a:r>
              <a:rPr lang="en-US"/>
              <a:t>Raises the relative price of its exports</a:t>
            </a:r>
          </a:p>
          <a:p>
            <a:pPr lvl="2"/>
            <a:r>
              <a:rPr lang="en-US"/>
              <a:t>Lowers the relative price of its imports</a:t>
            </a:r>
          </a:p>
          <a:p>
            <a:pPr lvl="1"/>
            <a:r>
              <a:rPr lang="en-US"/>
              <a:t>Depreciation of a country’s currency:</a:t>
            </a:r>
          </a:p>
          <a:p>
            <a:pPr lvl="2"/>
            <a:r>
              <a:rPr lang="en-US"/>
              <a:t>Lowers the relative price of its exports</a:t>
            </a:r>
          </a:p>
          <a:p>
            <a:pPr lvl="2"/>
            <a:r>
              <a:rPr lang="en-US"/>
              <a:t>Raises the relative price of its imports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F3A41ABF-2348-4B63-B314-22183926AEE3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Exchange Rates and </a:t>
            </a:r>
            <a:br>
              <a:rPr lang="en-US"/>
            </a:br>
            <a:r>
              <a:rPr lang="en-US"/>
              <a:t>International Transactions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1295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400" b="1" baseline="0">
                <a:solidFill>
                  <a:srgbClr val="336699"/>
                </a:solidFill>
              </a:rPr>
              <a:t>   Table 13-2</a:t>
            </a:r>
            <a:r>
              <a:rPr lang="en-US" sz="2400" baseline="0">
                <a:solidFill>
                  <a:srgbClr val="336699"/>
                </a:solidFill>
              </a:rPr>
              <a:t>: $/</a:t>
            </a:r>
            <a:r>
              <a:rPr lang="en-US" sz="2400" baseline="0">
                <a:solidFill>
                  <a:srgbClr val="336699"/>
                </a:solidFill>
                <a:cs typeface="Times New Roman" charset="0"/>
              </a:rPr>
              <a:t>£ </a:t>
            </a:r>
            <a:r>
              <a:rPr lang="en-US" sz="2400" baseline="0">
                <a:solidFill>
                  <a:srgbClr val="336699"/>
                </a:solidFill>
              </a:rPr>
              <a:t>Exchange Rates and the Relative Price of American 	           Designer Jeans and British Sweaters</a:t>
            </a:r>
          </a:p>
        </p:txBody>
      </p:sp>
      <p:pic>
        <p:nvPicPr>
          <p:cNvPr id="87049" name="Picture 9" descr="T13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94100"/>
            <a:ext cx="7772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 autoUpdateAnimBg="0"/>
      <p:bldP spid="8704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 sz="1400"/>
              <a:t>Slide 13-</a:t>
            </a:r>
            <a:fld id="{2E47FF60-859F-4ACA-B2B9-3355920389D2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152400" y="6248400"/>
            <a:ext cx="3429000" cy="457200"/>
          </a:xfrm>
        </p:spPr>
        <p:txBody>
          <a:bodyPr/>
          <a:lstStyle/>
          <a:p>
            <a:endParaRPr lang="en-US" dirty="0"/>
          </a:p>
          <a:p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Foreign Exchange Market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Exchange rates are determined in the </a:t>
            </a:r>
            <a:r>
              <a:rPr lang="en-US" b="1"/>
              <a:t>foreign exchange market</a:t>
            </a:r>
            <a:r>
              <a:rPr lang="en-US"/>
              <a:t>.</a:t>
            </a:r>
          </a:p>
          <a:p>
            <a:pPr lvl="1">
              <a:lnSpc>
                <a:spcPct val="90000"/>
              </a:lnSpc>
            </a:pPr>
            <a:r>
              <a:rPr lang="en-US"/>
              <a:t>The market in which international currency trades take place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990033"/>
                </a:solidFill>
              </a:rPr>
              <a:t>The Actors</a:t>
            </a:r>
          </a:p>
          <a:p>
            <a:pPr lvl="1">
              <a:lnSpc>
                <a:spcPct val="90000"/>
              </a:lnSpc>
            </a:pPr>
            <a:r>
              <a:rPr lang="en-US"/>
              <a:t>The major participants in the foreign exchange market are:</a:t>
            </a:r>
          </a:p>
          <a:p>
            <a:pPr lvl="2">
              <a:lnSpc>
                <a:spcPct val="90000"/>
              </a:lnSpc>
            </a:pPr>
            <a:r>
              <a:rPr lang="en-US"/>
              <a:t>Commercial banks</a:t>
            </a:r>
          </a:p>
          <a:p>
            <a:pPr lvl="2">
              <a:lnSpc>
                <a:spcPct val="90000"/>
              </a:lnSpc>
            </a:pPr>
            <a:r>
              <a:rPr lang="en-US"/>
              <a:t>International corporations</a:t>
            </a:r>
          </a:p>
          <a:p>
            <a:pPr lvl="2">
              <a:lnSpc>
                <a:spcPct val="90000"/>
              </a:lnSpc>
            </a:pPr>
            <a:r>
              <a:rPr lang="en-US"/>
              <a:t>Nonbank financial institutions</a:t>
            </a:r>
          </a:p>
          <a:p>
            <a:pPr lvl="2">
              <a:lnSpc>
                <a:spcPct val="90000"/>
              </a:lnSpc>
            </a:pPr>
            <a:r>
              <a:rPr lang="en-US"/>
              <a:t>Central banks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2086</Words>
  <Application>Microsoft Office PowerPoint</Application>
  <PresentationFormat>On-screen Show (4:3)</PresentationFormat>
  <Paragraphs>427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Bell MT</vt:lpstr>
      <vt:lpstr>Times New Roman</vt:lpstr>
      <vt:lpstr>Wingdings</vt:lpstr>
      <vt:lpstr>Default Design</vt:lpstr>
      <vt:lpstr>PowerPoint Presentation</vt:lpstr>
      <vt:lpstr>Introduction</vt:lpstr>
      <vt:lpstr>Exchange Rates and  International Transactions</vt:lpstr>
      <vt:lpstr>Exchange Rates and  International Transactions</vt:lpstr>
      <vt:lpstr>Exchange Rates and  International Transactions</vt:lpstr>
      <vt:lpstr>Exchange Rates and  International Transactions</vt:lpstr>
      <vt:lpstr>Exchange Rates and  International Transactions</vt:lpstr>
      <vt:lpstr>Exchange Rates and  International Transactions</vt:lpstr>
      <vt:lpstr>The Foreign Exchange Market</vt:lpstr>
      <vt:lpstr>Exchange Rates and  International Transactions</vt:lpstr>
      <vt:lpstr>Exchange Rates and  International Transactions</vt:lpstr>
      <vt:lpstr>Exchange Rates and  International Transactions</vt:lpstr>
      <vt:lpstr>Exchange Rates and  International Transactions</vt:lpstr>
      <vt:lpstr>PowerPoint Presentation</vt:lpstr>
      <vt:lpstr>Exchange Rates and  International Transactions</vt:lpstr>
      <vt:lpstr>Exchange Rates and  International Transactions</vt:lpstr>
      <vt:lpstr>The Demand for  Foreign Currency Assets</vt:lpstr>
      <vt:lpstr>The Demand for  Foreign Currency Assets</vt:lpstr>
      <vt:lpstr>The Demand for  Foreign Currency Assets</vt:lpstr>
      <vt:lpstr>PowerPoint Presentation</vt:lpstr>
      <vt:lpstr>PowerPoint Presentation</vt:lpstr>
      <vt:lpstr>PowerPoint Presentation</vt:lpstr>
      <vt:lpstr>The Demand for  Foreign Currency Assets</vt:lpstr>
      <vt:lpstr>The Demand for  Foreign Currency Assets</vt:lpstr>
      <vt:lpstr>PowerPoint Presentation</vt:lpstr>
      <vt:lpstr>The Demand for  Foreign Currency Assets</vt:lpstr>
      <vt:lpstr>Equilibrium in the  Foreign Exchange Market</vt:lpstr>
      <vt:lpstr>Equilibrium in the  Foreign Exchange Market</vt:lpstr>
      <vt:lpstr>PowerPoint Presentation</vt:lpstr>
      <vt:lpstr>PowerPoint Presentation</vt:lpstr>
      <vt:lpstr>Equilibrium in the  Foreign Exchange Market</vt:lpstr>
      <vt:lpstr>Equilibrium in the  Foreign Exchange Market</vt:lpstr>
      <vt:lpstr>Interest Rates, Expectations,  and Equilibrium</vt:lpstr>
      <vt:lpstr>Interest Rates, Expectations,  and Equilibrium</vt:lpstr>
      <vt:lpstr>Interest Rates, Expectations,  and Equilibrium</vt:lpstr>
      <vt:lpstr>Interest Rates, Expectations,  and Equilibrium</vt:lpstr>
      <vt:lpstr>Summary</vt:lpstr>
      <vt:lpstr>Summary</vt:lpstr>
      <vt:lpstr>Summary</vt:lpstr>
    </vt:vector>
  </TitlesOfParts>
  <Company>Addison-Wesley 2003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khalid aziz</dc:creator>
  <cp:lastModifiedBy>Waqar Ahmad</cp:lastModifiedBy>
  <cp:revision>168</cp:revision>
  <dcterms:created xsi:type="dcterms:W3CDTF">2002-03-17T20:25:45Z</dcterms:created>
  <dcterms:modified xsi:type="dcterms:W3CDTF">2019-03-26T08:25:46Z</dcterms:modified>
</cp:coreProperties>
</file>