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1" r:id="rId5"/>
    <p:sldId id="260" r:id="rId6"/>
    <p:sldId id="282" r:id="rId7"/>
    <p:sldId id="261" r:id="rId8"/>
    <p:sldId id="262" r:id="rId9"/>
    <p:sldId id="263" r:id="rId10"/>
    <p:sldId id="264" r:id="rId11"/>
    <p:sldId id="283"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03213"/>
            <a:ext cx="8610600" cy="9921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600200"/>
            <a:ext cx="8294688"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4800" y="3962400"/>
            <a:ext cx="8294688"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305800" y="6248400"/>
            <a:ext cx="762000" cy="457200"/>
          </a:xfrm>
        </p:spPr>
        <p:txBody>
          <a:bodyPr/>
          <a:lstStyle>
            <a:lvl1pPr>
              <a:defRPr/>
            </a:lvl1pPr>
          </a:lstStyle>
          <a:p>
            <a:r>
              <a:rPr lang="en-US"/>
              <a:t>13-</a:t>
            </a:r>
            <a:fld id="{024E6355-8F49-4B93-90CC-7116B9D27E1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00400" y="0"/>
            <a:ext cx="2590799" cy="1828800"/>
          </a:xfrm>
          <a:prstGeom prst="rect">
            <a:avLst/>
          </a:prstGeom>
        </p:spPr>
      </p:pic>
      <p:sp>
        <p:nvSpPr>
          <p:cNvPr id="7" name="TextBox 6"/>
          <p:cNvSpPr txBox="1"/>
          <p:nvPr/>
        </p:nvSpPr>
        <p:spPr>
          <a:xfrm>
            <a:off x="2438400" y="5334000"/>
            <a:ext cx="4800600" cy="1446550"/>
          </a:xfrm>
          <a:prstGeom prst="rect">
            <a:avLst/>
          </a:prstGeom>
          <a:noFill/>
        </p:spPr>
        <p:txBody>
          <a:bodyPr wrap="square">
            <a:spAutoFit/>
          </a:bodyPr>
          <a:lstStyle/>
          <a:p>
            <a:pPr algn="ctr">
              <a:defRPr/>
            </a:pPr>
            <a:r>
              <a:rPr lang="en-US" sz="4400" b="1" dirty="0" smtClean="0">
                <a:solidFill>
                  <a:schemeClr val="accent1">
                    <a:lumMod val="50000"/>
                  </a:schemeClr>
                </a:solidFill>
                <a:effectLst>
                  <a:outerShdw blurRad="38100" dist="38100" dir="2700000" algn="tl">
                    <a:srgbClr val="000000">
                      <a:alpha val="43137"/>
                    </a:srgbClr>
                  </a:outerShdw>
                </a:effectLst>
                <a:latin typeface="Bell MT" panose="02020503060305020303" pitchFamily="18" charset="0"/>
                <a:cs typeface="Arial" charset="0"/>
              </a:rPr>
              <a:t>Educator</a:t>
            </a:r>
            <a:endParaRPr lang="en-US" sz="4400" b="1" dirty="0" smtClean="0">
              <a:solidFill>
                <a:schemeClr val="accent1">
                  <a:lumMod val="50000"/>
                </a:schemeClr>
              </a:solidFill>
              <a:effectLst>
                <a:outerShdw blurRad="38100" dist="38100" dir="2700000" algn="tl">
                  <a:srgbClr val="000000">
                    <a:alpha val="43137"/>
                  </a:srgbClr>
                </a:outerShdw>
              </a:effectLst>
              <a:latin typeface="Bell MT" panose="02020503060305020303" pitchFamily="18" charset="0"/>
              <a:cs typeface="Arial" charset="0"/>
            </a:endParaRPr>
          </a:p>
          <a:p>
            <a:pPr>
              <a:defRPr/>
            </a:pPr>
            <a:r>
              <a:rPr lang="en-US" sz="4400" b="1" dirty="0" smtClean="0">
                <a:solidFill>
                  <a:schemeClr val="accent1">
                    <a:lumMod val="50000"/>
                  </a:schemeClr>
                </a:solidFill>
                <a:effectLst>
                  <a:outerShdw blurRad="38100" dist="38100" dir="2700000" algn="tl">
                    <a:srgbClr val="000000">
                      <a:alpha val="43137"/>
                    </a:srgbClr>
                  </a:outerShdw>
                </a:effectLst>
                <a:latin typeface="Bell MT" panose="02020503060305020303" pitchFamily="18" charset="0"/>
                <a:cs typeface="Arial" charset="0"/>
              </a:rPr>
              <a:t>Dr. </a:t>
            </a:r>
            <a:r>
              <a:rPr lang="en-US" sz="4400" b="1" dirty="0" err="1">
                <a:solidFill>
                  <a:schemeClr val="accent1">
                    <a:lumMod val="50000"/>
                  </a:schemeClr>
                </a:solidFill>
                <a:effectLst>
                  <a:outerShdw blurRad="38100" dist="38100" dir="2700000" algn="tl">
                    <a:srgbClr val="000000">
                      <a:alpha val="43137"/>
                    </a:srgbClr>
                  </a:outerShdw>
                </a:effectLst>
                <a:latin typeface="Bell MT" panose="02020503060305020303" pitchFamily="18" charset="0"/>
                <a:cs typeface="Arial" charset="0"/>
              </a:rPr>
              <a:t>Waqar</a:t>
            </a:r>
            <a:r>
              <a:rPr lang="en-US" sz="4400" b="1" dirty="0">
                <a:solidFill>
                  <a:schemeClr val="accent1">
                    <a:lumMod val="50000"/>
                  </a:schemeClr>
                </a:solidFill>
                <a:effectLst>
                  <a:outerShdw blurRad="38100" dist="38100" dir="2700000" algn="tl">
                    <a:srgbClr val="000000">
                      <a:alpha val="43137"/>
                    </a:srgbClr>
                  </a:outerShdw>
                </a:effectLst>
                <a:latin typeface="Bell MT" panose="02020503060305020303" pitchFamily="18" charset="0"/>
                <a:cs typeface="Arial" charset="0"/>
              </a:rPr>
              <a:t> </a:t>
            </a:r>
            <a:r>
              <a:rPr lang="en-US" sz="4400" b="1" dirty="0" smtClean="0">
                <a:solidFill>
                  <a:schemeClr val="accent1">
                    <a:lumMod val="50000"/>
                  </a:schemeClr>
                </a:solidFill>
                <a:effectLst>
                  <a:outerShdw blurRad="38100" dist="38100" dir="2700000" algn="tl">
                    <a:srgbClr val="000000">
                      <a:alpha val="43137"/>
                    </a:srgbClr>
                  </a:outerShdw>
                </a:effectLst>
                <a:latin typeface="Bell MT" panose="02020503060305020303" pitchFamily="18" charset="0"/>
                <a:cs typeface="Arial" charset="0"/>
              </a:rPr>
              <a:t>Ahmad</a:t>
            </a:r>
            <a:endParaRPr lang="en-US" sz="4400" b="1" dirty="0">
              <a:solidFill>
                <a:schemeClr val="accent1">
                  <a:lumMod val="50000"/>
                </a:schemeClr>
              </a:solidFill>
              <a:effectLst>
                <a:outerShdw blurRad="38100" dist="38100" dir="2700000" algn="tl">
                  <a:srgbClr val="000000">
                    <a:alpha val="43137"/>
                  </a:srgbClr>
                </a:outerShdw>
              </a:effectLst>
              <a:latin typeface="Bell MT" panose="02020503060305020303" pitchFamily="18" charset="0"/>
              <a:cs typeface="Arial" charset="0"/>
            </a:endParaRPr>
          </a:p>
        </p:txBody>
      </p:sp>
      <p:pic>
        <p:nvPicPr>
          <p:cNvPr id="2050" name="Picture 2" descr="Image result for balance of payment"/>
          <p:cNvPicPr>
            <a:picLocks noChangeAspect="1" noChangeArrowheads="1"/>
          </p:cNvPicPr>
          <p:nvPr/>
        </p:nvPicPr>
        <p:blipFill>
          <a:blip r:embed="rId3"/>
          <a:srcRect/>
          <a:stretch>
            <a:fillRect/>
          </a:stretch>
        </p:blipFill>
        <p:spPr bwMode="auto">
          <a:xfrm>
            <a:off x="1828800" y="2667000"/>
            <a:ext cx="5715000" cy="2362200"/>
          </a:xfrm>
          <a:prstGeom prst="rect">
            <a:avLst/>
          </a:prstGeom>
          <a:noFill/>
        </p:spPr>
      </p:pic>
      <p:sp>
        <p:nvSpPr>
          <p:cNvPr id="9" name="TextBox 8"/>
          <p:cNvSpPr txBox="1"/>
          <p:nvPr/>
        </p:nvSpPr>
        <p:spPr>
          <a:xfrm>
            <a:off x="914400" y="1752600"/>
            <a:ext cx="7391400" cy="707886"/>
          </a:xfrm>
          <a:prstGeom prst="rect">
            <a:avLst/>
          </a:prstGeom>
          <a:noFill/>
        </p:spPr>
        <p:txBody>
          <a:bodyPr wrap="square">
            <a:spAutoFit/>
          </a:bodyPr>
          <a:lstStyle/>
          <a:p>
            <a:pPr algn="ctr">
              <a:defRPr/>
            </a:pPr>
            <a:r>
              <a:rPr lang="en-US" sz="4000" dirty="0" smtClean="0">
                <a:solidFill>
                  <a:schemeClr val="accent2">
                    <a:lumMod val="75000"/>
                  </a:schemeClr>
                </a:solidFill>
                <a:effectLst>
                  <a:outerShdw blurRad="38100" dist="38100" dir="2700000" algn="tl">
                    <a:srgbClr val="000000">
                      <a:alpha val="43137"/>
                    </a:srgbClr>
                  </a:outerShdw>
                </a:effectLst>
                <a:latin typeface="Bell MT" panose="02020503060305020303" pitchFamily="18" charset="0"/>
                <a:cs typeface="Arial" charset="0"/>
              </a:rPr>
              <a:t>International Economics II</a:t>
            </a:r>
            <a:endParaRPr lang="en-US" sz="4000" dirty="0">
              <a:solidFill>
                <a:schemeClr val="accent2">
                  <a:lumMod val="75000"/>
                </a:schemeClr>
              </a:solidFill>
              <a:effectLst>
                <a:outerShdw blurRad="38100" dist="38100" dir="2700000" algn="tl">
                  <a:srgbClr val="000000">
                    <a:alpha val="43137"/>
                  </a:srgbClr>
                </a:outerShdw>
              </a:effectLst>
              <a:latin typeface="Bell MT" panose="02020503060305020303" pitchFamily="18" charset="0"/>
              <a:cs typeface="Arial" charset="0"/>
            </a:endParaRPr>
          </a:p>
        </p:txBody>
      </p:sp>
    </p:spTree>
    <p:extLst>
      <p:ext uri="{BB962C8B-B14F-4D97-AF65-F5344CB8AC3E}">
        <p14:creationId xmlns:p14="http://schemas.microsoft.com/office/powerpoint/2010/main" xmlns="" val="3194002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r>
              <a:rPr lang="en-US"/>
              <a:t>13-</a:t>
            </a:r>
            <a:fld id="{08D1908B-DB3F-4FB6-9870-AC3E5A9F438D}" type="slidenum">
              <a:rPr lang="en-US"/>
              <a:pPr/>
              <a:t>10</a:t>
            </a:fld>
            <a:endParaRPr lang="en-US"/>
          </a:p>
        </p:txBody>
      </p:sp>
      <p:graphicFrame>
        <p:nvGraphicFramePr>
          <p:cNvPr id="28734" name="Group 62"/>
          <p:cNvGraphicFramePr>
            <a:graphicFrameLocks noGrp="1"/>
          </p:cNvGraphicFramePr>
          <p:nvPr/>
        </p:nvGraphicFramePr>
        <p:xfrm>
          <a:off x="1160463" y="3854450"/>
          <a:ext cx="7421562" cy="2440243"/>
        </p:xfrm>
        <a:graphic>
          <a:graphicData uri="http://schemas.openxmlformats.org/drawingml/2006/table">
            <a:tbl>
              <a:tblPr/>
              <a:tblGrid>
                <a:gridCol w="7421562"/>
              </a:tblGrid>
              <a:tr h="10747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Debt forgiveness (</a:t>
                      </a:r>
                      <a:r>
                        <a:rPr kumimoji="0" lang="en-US" sz="2400" b="0" i="1" u="none" strike="noStrike" cap="none" normalizeH="0" baseline="0" smtClean="0">
                          <a:ln>
                            <a:noFill/>
                          </a:ln>
                          <a:solidFill>
                            <a:schemeClr val="tx1"/>
                          </a:solidFill>
                          <a:effectLst/>
                          <a:latin typeface="Times" charset="0"/>
                        </a:rPr>
                        <a:t>capital account, U.S. transfer payment</a:t>
                      </a:r>
                      <a:r>
                        <a:rPr kumimoji="0" lang="en-US" sz="2400" b="0" i="0" u="none" strike="noStrike" cap="none" normalizeH="0" baseline="0" smtClean="0">
                          <a:ln>
                            <a:noFill/>
                          </a:ln>
                          <a:solidFill>
                            <a:schemeClr val="tx1"/>
                          </a:solidFill>
                          <a:effectLst/>
                          <a:latin typeface="Times" charset="0"/>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–$50 M</a:t>
                      </a:r>
                    </a:p>
                  </a:txBody>
                  <a:tcPr marL="0" marR="0" marT="46800" marB="4680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93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Reduction in bank’s claims</a:t>
                      </a:r>
                      <a:r>
                        <a:rPr kumimoji="0" lang="en-US" sz="2000" b="0" i="0" u="none" strike="noStrike" cap="none" normalizeH="0" baseline="0" smtClean="0">
                          <a:ln>
                            <a:noFill/>
                          </a:ln>
                          <a:solidFill>
                            <a:schemeClr val="tx1"/>
                          </a:solidFill>
                          <a:effectLst/>
                          <a:latin typeface="Times" charset="0"/>
                        </a:rPr>
                        <a:t> (</a:t>
                      </a:r>
                      <a:r>
                        <a:rPr kumimoji="0" lang="en-US" sz="2000" b="0" i="1" u="none" strike="noStrike" cap="none" normalizeH="0" baseline="0" smtClean="0">
                          <a:ln>
                            <a:noFill/>
                          </a:ln>
                          <a:solidFill>
                            <a:schemeClr val="tx1"/>
                          </a:solidFill>
                          <a:effectLst/>
                          <a:latin typeface="Times" charset="0"/>
                        </a:rPr>
                        <a:t>financial account, U.S. asset sale</a:t>
                      </a:r>
                      <a:r>
                        <a:rPr kumimoji="0" lang="en-US" sz="2000" b="0" i="0" u="none" strike="noStrike" cap="none" normalizeH="0" baseline="0" smtClean="0">
                          <a:ln>
                            <a:noFill/>
                          </a:ln>
                          <a:solidFill>
                            <a:schemeClr val="tx1"/>
                          </a:solidFill>
                          <a:effectLst/>
                          <a:latin typeface="Times" charset="0"/>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+$50 M</a:t>
                      </a:r>
                    </a:p>
                  </a:txBody>
                  <a:tcPr marL="0" marR="0" marT="46800" marB="46800" anchor="ctr" horzOverflow="overflow">
                    <a:lnL cap="flat">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674" name="Rectangle 2"/>
          <p:cNvSpPr>
            <a:spLocks noGrp="1" noChangeArrowheads="1"/>
          </p:cNvSpPr>
          <p:nvPr>
            <p:ph type="title"/>
          </p:nvPr>
        </p:nvSpPr>
        <p:spPr/>
        <p:txBody>
          <a:bodyPr>
            <a:noAutofit/>
          </a:bodyPr>
          <a:lstStyle/>
          <a:p>
            <a:r>
              <a:rPr lang="en-US" sz="3500" b="1" dirty="0"/>
              <a:t>Example of Balance of Payments Accounting (cont.)</a:t>
            </a:r>
          </a:p>
        </p:txBody>
      </p:sp>
      <p:sp>
        <p:nvSpPr>
          <p:cNvPr id="28675" name="Rectangle 3"/>
          <p:cNvSpPr>
            <a:spLocks noGrp="1" noChangeArrowheads="1"/>
          </p:cNvSpPr>
          <p:nvPr>
            <p:ph type="body" idx="1"/>
          </p:nvPr>
        </p:nvSpPr>
        <p:spPr>
          <a:xfrm>
            <a:off x="304800" y="1600200"/>
            <a:ext cx="8294688" cy="2014538"/>
          </a:xfrm>
        </p:spPr>
        <p:txBody>
          <a:bodyPr/>
          <a:lstStyle/>
          <a:p>
            <a:pPr algn="just">
              <a:lnSpc>
                <a:spcPct val="90000"/>
              </a:lnSpc>
              <a:spcBef>
                <a:spcPct val="40000"/>
              </a:spcBef>
            </a:pPr>
            <a:r>
              <a:rPr lang="en-US" sz="2400" dirty="0"/>
              <a:t>U.S. banks forgive a $50 M debt owed by the government of Argentina through debt restructuring.</a:t>
            </a:r>
          </a:p>
          <a:p>
            <a:pPr algn="just">
              <a:lnSpc>
                <a:spcPct val="90000"/>
              </a:lnSpc>
              <a:spcBef>
                <a:spcPct val="40000"/>
              </a:spcBef>
            </a:pPr>
            <a:r>
              <a:rPr lang="en-US" sz="2400" dirty="0"/>
              <a:t>U.S. banks who hold the debt thereby reduce the debt by crediting Argentina's bank accounts.</a:t>
            </a: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734"/>
                                        </p:tgtEl>
                                        <p:attrNameLst>
                                          <p:attrName>style.visibility</p:attrName>
                                        </p:attrNameLst>
                                      </p:cBhvr>
                                      <p:to>
                                        <p:strVal val="visible"/>
                                      </p:to>
                                    </p:set>
                                    <p:animEffect transition="in" filter="wipe(left)">
                                      <p:cBhvr>
                                        <p:cTn id="17" dur="500"/>
                                        <p:tgtEl>
                                          <p:spTgt spid="28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The Fundamental Balance of Payments Identity</a:t>
            </a:r>
            <a:r>
              <a:rPr lang="en-US" dirty="0" smtClean="0"/>
              <a:t/>
            </a:r>
            <a:br>
              <a:rPr lang="en-US" dirty="0" smtClean="0"/>
            </a:br>
            <a:endParaRPr lang="en-US" dirty="0"/>
          </a:p>
        </p:txBody>
      </p:sp>
      <p:sp>
        <p:nvSpPr>
          <p:cNvPr id="3" name="Content Placeholder 2"/>
          <p:cNvSpPr>
            <a:spLocks noGrp="1"/>
          </p:cNvSpPr>
          <p:nvPr>
            <p:ph idx="1"/>
          </p:nvPr>
        </p:nvSpPr>
        <p:spPr>
          <a:xfrm>
            <a:off x="457200" y="1600201"/>
            <a:ext cx="8229600" cy="2971800"/>
          </a:xfrm>
        </p:spPr>
        <p:txBody>
          <a:bodyPr>
            <a:normAutofit lnSpcReduction="10000"/>
          </a:bodyPr>
          <a:lstStyle/>
          <a:p>
            <a:pPr algn="just"/>
            <a:r>
              <a:rPr lang="en-US" dirty="0" smtClean="0"/>
              <a:t>Because any international transaction automatically gives rise to offsetting credit and debit entries in the balance of payments, the sum of the current account balance and the capital account balance automatically equals the financial account balance</a:t>
            </a:r>
            <a:r>
              <a:rPr lang="en-US" dirty="0" smtClean="0"/>
              <a:t>:</a:t>
            </a:r>
            <a:endParaRPr lang="en-US" dirty="0" smtClean="0"/>
          </a:p>
        </p:txBody>
      </p:sp>
      <p:graphicFrame>
        <p:nvGraphicFramePr>
          <p:cNvPr id="4" name="Table 3"/>
          <p:cNvGraphicFramePr>
            <a:graphicFrameLocks noGrp="1"/>
          </p:cNvGraphicFramePr>
          <p:nvPr/>
        </p:nvGraphicFramePr>
        <p:xfrm>
          <a:off x="838200" y="4648200"/>
          <a:ext cx="7924800" cy="838200"/>
        </p:xfrm>
        <a:graphic>
          <a:graphicData uri="http://schemas.openxmlformats.org/drawingml/2006/table">
            <a:tbl>
              <a:tblPr/>
              <a:tblGrid>
                <a:gridCol w="7924800"/>
              </a:tblGrid>
              <a:tr h="838200">
                <a:tc>
                  <a:txBody>
                    <a:bodyPr/>
                    <a:lstStyle/>
                    <a:p>
                      <a:pPr marL="0" marR="0" algn="ctr">
                        <a:spcBef>
                          <a:spcPts val="0"/>
                        </a:spcBef>
                        <a:spcAft>
                          <a:spcPts val="0"/>
                        </a:spcAft>
                      </a:pPr>
                      <a:r>
                        <a:rPr lang="en-US" sz="2500" b="1" dirty="0">
                          <a:solidFill>
                            <a:srgbClr val="231F20"/>
                          </a:solidFill>
                          <a:latin typeface="Times New Roman"/>
                          <a:ea typeface="Times New Roman"/>
                          <a:cs typeface="Arial"/>
                        </a:rPr>
                        <a:t>Current account </a:t>
                      </a:r>
                      <a:r>
                        <a:rPr lang="en-US" sz="2500" b="1" dirty="0">
                          <a:solidFill>
                            <a:srgbClr val="231F20"/>
                          </a:solidFill>
                          <a:latin typeface="Arial"/>
                          <a:ea typeface="Arial"/>
                          <a:cs typeface="Arial"/>
                        </a:rPr>
                        <a:t>+</a:t>
                      </a:r>
                      <a:r>
                        <a:rPr lang="en-US" sz="2500" b="1" dirty="0">
                          <a:solidFill>
                            <a:srgbClr val="231F20"/>
                          </a:solidFill>
                          <a:latin typeface="Times New Roman"/>
                          <a:ea typeface="Times New Roman"/>
                          <a:cs typeface="Arial"/>
                        </a:rPr>
                        <a:t> </a:t>
                      </a:r>
                      <a:r>
                        <a:rPr lang="en-US" sz="2500" b="1" dirty="0" smtClean="0">
                          <a:solidFill>
                            <a:srgbClr val="231F20"/>
                          </a:solidFill>
                          <a:latin typeface="Times New Roman"/>
                          <a:ea typeface="Times New Roman"/>
                          <a:cs typeface="Arial"/>
                        </a:rPr>
                        <a:t>Capital </a:t>
                      </a:r>
                      <a:r>
                        <a:rPr lang="en-US" sz="2500" b="1" dirty="0">
                          <a:solidFill>
                            <a:srgbClr val="231F20"/>
                          </a:solidFill>
                          <a:latin typeface="Times New Roman"/>
                          <a:ea typeface="Times New Roman"/>
                          <a:cs typeface="Arial"/>
                        </a:rPr>
                        <a:t>account </a:t>
                      </a:r>
                      <a:r>
                        <a:rPr lang="en-US" sz="2500" b="1" dirty="0">
                          <a:solidFill>
                            <a:srgbClr val="231F20"/>
                          </a:solidFill>
                          <a:latin typeface="Arial"/>
                          <a:ea typeface="Arial"/>
                          <a:cs typeface="Arial"/>
                        </a:rPr>
                        <a:t>=</a:t>
                      </a:r>
                      <a:r>
                        <a:rPr lang="en-US" sz="2500" b="1" dirty="0">
                          <a:solidFill>
                            <a:srgbClr val="231F20"/>
                          </a:solidFill>
                          <a:latin typeface="Times New Roman"/>
                          <a:ea typeface="Times New Roman"/>
                          <a:cs typeface="Arial"/>
                        </a:rPr>
                        <a:t> Financial account.</a:t>
                      </a:r>
                      <a:endParaRPr lang="en-US" sz="2500" b="1" dirty="0">
                        <a:latin typeface="Calibri"/>
                        <a:ea typeface="Calibri"/>
                        <a:cs typeface="Arial"/>
                      </a:endParaRPr>
                    </a:p>
                  </a:txBody>
                  <a:tcPr marL="0" marR="0" marT="0" marB="0" anchor="ctr">
                    <a:lnL>
                      <a:noFill/>
                    </a:lnL>
                    <a:lnR>
                      <a:noFill/>
                    </a:lnR>
                    <a:lnT>
                      <a:noFill/>
                    </a:lnT>
                    <a:lnB>
                      <a:noFill/>
                    </a:lnB>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99848C96-2BE1-479E-9024-79E371EF1207}" type="slidenum">
              <a:rPr lang="en-US"/>
              <a:pPr/>
              <a:t>12</a:t>
            </a:fld>
            <a:endParaRPr lang="en-US"/>
          </a:p>
        </p:txBody>
      </p:sp>
      <p:sp>
        <p:nvSpPr>
          <p:cNvPr id="29698" name="Rectangle 2"/>
          <p:cNvSpPr>
            <a:spLocks noGrp="1" noChangeArrowheads="1"/>
          </p:cNvSpPr>
          <p:nvPr>
            <p:ph type="title"/>
          </p:nvPr>
        </p:nvSpPr>
        <p:spPr/>
        <p:txBody>
          <a:bodyPr>
            <a:normAutofit/>
          </a:bodyPr>
          <a:lstStyle/>
          <a:p>
            <a:r>
              <a:rPr lang="en-US" sz="3200" b="1" dirty="0"/>
              <a:t>How Do the Balance of Payments Accounts Balance?</a:t>
            </a:r>
          </a:p>
        </p:txBody>
      </p:sp>
      <p:sp>
        <p:nvSpPr>
          <p:cNvPr id="29699" name="Rectangle 3"/>
          <p:cNvSpPr>
            <a:spLocks noGrp="1" noChangeArrowheads="1"/>
          </p:cNvSpPr>
          <p:nvPr>
            <p:ph type="body" idx="1"/>
          </p:nvPr>
        </p:nvSpPr>
        <p:spPr/>
        <p:txBody>
          <a:bodyPr/>
          <a:lstStyle/>
          <a:p>
            <a:pPr algn="just"/>
            <a:r>
              <a:rPr lang="en-US" sz="2400" dirty="0"/>
              <a:t>Due to the double entry of each transaction, the balance of payments accounts will balance by the following equation:</a:t>
            </a:r>
          </a:p>
          <a:p>
            <a:pPr algn="just">
              <a:buFontTx/>
              <a:buNone/>
            </a:pPr>
            <a:r>
              <a:rPr lang="en-US" sz="2400" i="1" dirty="0"/>
              <a:t>	current account + </a:t>
            </a:r>
          </a:p>
          <a:p>
            <a:pPr algn="just">
              <a:buFontTx/>
              <a:buNone/>
            </a:pPr>
            <a:r>
              <a:rPr lang="en-US" sz="2400" i="1" dirty="0"/>
              <a:t>		financial account + </a:t>
            </a:r>
          </a:p>
          <a:p>
            <a:pPr algn="just">
              <a:buFontTx/>
              <a:buNone/>
            </a:pPr>
            <a:r>
              <a:rPr lang="en-US" sz="2400" i="1" dirty="0"/>
              <a:t>			capital account = 0</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childTnLst>
                          </p:cTn>
                        </p:par>
                        <p:par>
                          <p:cTn id="13" fill="hold">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6" dur="500"/>
                                        <p:tgtEl>
                                          <p:spTgt spid="29699">
                                            <p:txEl>
                                              <p:pRg st="2" end="2"/>
                                            </p:txEl>
                                          </p:spTgt>
                                        </p:tgtEl>
                                      </p:cBhvr>
                                    </p:animEffect>
                                  </p:childTnLst>
                                </p:cTn>
                              </p:par>
                            </p:childTnLst>
                          </p:cTn>
                        </p:par>
                        <p:par>
                          <p:cTn id="17" fill="hold">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0"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1A456A64-CE20-405A-A085-D515AF8B9824}" type="slidenum">
              <a:rPr lang="en-US"/>
              <a:pPr/>
              <a:t>13</a:t>
            </a:fld>
            <a:endParaRPr lang="en-US"/>
          </a:p>
        </p:txBody>
      </p:sp>
      <p:sp>
        <p:nvSpPr>
          <p:cNvPr id="30722" name="Rectangle 2"/>
          <p:cNvSpPr>
            <a:spLocks noGrp="1" noChangeArrowheads="1"/>
          </p:cNvSpPr>
          <p:nvPr>
            <p:ph type="title"/>
          </p:nvPr>
        </p:nvSpPr>
        <p:spPr/>
        <p:txBody>
          <a:bodyPr/>
          <a:lstStyle/>
          <a:p>
            <a:r>
              <a:rPr lang="en-US" b="1"/>
              <a:t>Balance of Payments Accounts</a:t>
            </a:r>
          </a:p>
        </p:txBody>
      </p:sp>
      <p:sp>
        <p:nvSpPr>
          <p:cNvPr id="30723" name="Rectangle 3"/>
          <p:cNvSpPr>
            <a:spLocks noGrp="1" noChangeArrowheads="1"/>
          </p:cNvSpPr>
          <p:nvPr>
            <p:ph type="body" idx="1"/>
          </p:nvPr>
        </p:nvSpPr>
        <p:spPr>
          <a:xfrm>
            <a:off x="350838" y="1574800"/>
            <a:ext cx="8378825" cy="4773613"/>
          </a:xfrm>
        </p:spPr>
        <p:txBody>
          <a:bodyPr/>
          <a:lstStyle/>
          <a:p>
            <a:pPr marL="533400" indent="-533400">
              <a:buFontTx/>
              <a:buNone/>
            </a:pPr>
            <a:r>
              <a:rPr lang="en-US" sz="2400"/>
              <a:t>The 3 broad accounts are more finely divided:</a:t>
            </a:r>
          </a:p>
          <a:p>
            <a:pPr marL="533400" indent="-533400">
              <a:buFont typeface="Times" charset="0"/>
              <a:buChar char="•"/>
            </a:pPr>
            <a:r>
              <a:rPr lang="en-US" sz="2400" b="1"/>
              <a:t>Current account</a:t>
            </a:r>
            <a:r>
              <a:rPr lang="en-US" sz="2400"/>
              <a:t>: imports and exports</a:t>
            </a:r>
            <a:r>
              <a:rPr lang="en-US"/>
              <a:t>  </a:t>
            </a:r>
          </a:p>
          <a:p>
            <a:pPr marL="1295400" lvl="2" indent="-381000">
              <a:buFont typeface="Times" charset="0"/>
              <a:buAutoNum type="arabicPeriod"/>
            </a:pPr>
            <a:r>
              <a:rPr lang="en-US"/>
              <a:t>merchandise (goods like DVDs) </a:t>
            </a:r>
          </a:p>
          <a:p>
            <a:pPr marL="1295400" lvl="2" indent="-381000">
              <a:buFont typeface="Times" charset="0"/>
              <a:buAutoNum type="arabicPeriod"/>
            </a:pPr>
            <a:r>
              <a:rPr lang="en-US"/>
              <a:t>services (payments for legal services, shipping services, tourist meals, etc.)</a:t>
            </a:r>
          </a:p>
          <a:p>
            <a:pPr marL="1295400" lvl="2" indent="-381000">
              <a:buFont typeface="Times" charset="0"/>
              <a:buAutoNum type="arabicPeriod"/>
            </a:pPr>
            <a:r>
              <a:rPr lang="en-US"/>
              <a:t>income receipts (interest and dividend payments, earnings of firms and workers operating in foreign countries)</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Right)">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strips(downRight)">
                                      <p:cBhvr>
                                        <p:cTn id="12" dur="500"/>
                                        <p:tgtEl>
                                          <p:spTgt spid="3072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strips(downRight)">
                                      <p:cBhvr>
                                        <p:cTn id="15" dur="500"/>
                                        <p:tgtEl>
                                          <p:spTgt spid="30723">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30723">
                                            <p:txEl>
                                              <p:pRg st="3" end="3"/>
                                            </p:txEl>
                                          </p:spTgt>
                                        </p:tgtEl>
                                        <p:attrNameLst>
                                          <p:attrName>style.visibility</p:attrName>
                                        </p:attrNameLst>
                                      </p:cBhvr>
                                      <p:to>
                                        <p:strVal val="visible"/>
                                      </p:to>
                                    </p:set>
                                    <p:animEffect transition="in" filter="strips(downRight)">
                                      <p:cBhvr>
                                        <p:cTn id="18" dur="500"/>
                                        <p:tgtEl>
                                          <p:spTgt spid="30723">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30723">
                                            <p:txEl>
                                              <p:pRg st="4" end="4"/>
                                            </p:txEl>
                                          </p:spTgt>
                                        </p:tgtEl>
                                        <p:attrNameLst>
                                          <p:attrName>style.visibility</p:attrName>
                                        </p:attrNameLst>
                                      </p:cBhvr>
                                      <p:to>
                                        <p:strVal val="visible"/>
                                      </p:to>
                                    </p:set>
                                    <p:animEffect transition="in" filter="strips(downRight)">
                                      <p:cBhvr>
                                        <p:cTn id="21"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70FF3FB3-1B77-48CA-89D9-CD88532C621B}" type="slidenum">
              <a:rPr lang="en-US"/>
              <a:pPr/>
              <a:t>14</a:t>
            </a:fld>
            <a:endParaRPr lang="en-US"/>
          </a:p>
        </p:txBody>
      </p:sp>
      <p:sp>
        <p:nvSpPr>
          <p:cNvPr id="31746" name="Rectangle 2"/>
          <p:cNvSpPr>
            <a:spLocks noGrp="1" noChangeArrowheads="1"/>
          </p:cNvSpPr>
          <p:nvPr>
            <p:ph type="title"/>
          </p:nvPr>
        </p:nvSpPr>
        <p:spPr/>
        <p:txBody>
          <a:bodyPr>
            <a:normAutofit/>
          </a:bodyPr>
          <a:lstStyle/>
          <a:p>
            <a:r>
              <a:rPr lang="en-US" sz="3600" b="1" dirty="0"/>
              <a:t>Balance of Payments Accounts (cont.)</a:t>
            </a:r>
          </a:p>
        </p:txBody>
      </p:sp>
      <p:sp>
        <p:nvSpPr>
          <p:cNvPr id="31747" name="Rectangle 3"/>
          <p:cNvSpPr>
            <a:spLocks noGrp="1" noChangeArrowheads="1"/>
          </p:cNvSpPr>
          <p:nvPr>
            <p:ph type="body" idx="1"/>
          </p:nvPr>
        </p:nvSpPr>
        <p:spPr/>
        <p:txBody>
          <a:bodyPr/>
          <a:lstStyle/>
          <a:p>
            <a:pPr>
              <a:buFont typeface="Times" charset="0"/>
              <a:buChar char="•"/>
            </a:pPr>
            <a:r>
              <a:rPr lang="en-US" sz="2400" b="1"/>
              <a:t>Current account</a:t>
            </a:r>
            <a:r>
              <a:rPr lang="en-US" sz="2400"/>
              <a:t>: </a:t>
            </a:r>
            <a:r>
              <a:rPr lang="en-US" sz="2400" i="1"/>
              <a:t>net unilateral transfers </a:t>
            </a:r>
          </a:p>
          <a:p>
            <a:pPr lvl="2">
              <a:buFontTx/>
              <a:buChar char="–"/>
            </a:pPr>
            <a:r>
              <a:rPr lang="en-US"/>
              <a:t>gifts (transfers) across countries that do not purchase a good or service nor serve as income for goods and services produced</a:t>
            </a:r>
            <a:endParaRPr lang="en-US" sz="1800"/>
          </a:p>
          <a:p>
            <a:pPr>
              <a:buFont typeface="Times" charset="0"/>
              <a:buChar char="•"/>
            </a:pPr>
            <a:r>
              <a:rPr lang="en-US" sz="2400" b="1"/>
              <a:t>Capital account</a:t>
            </a:r>
            <a:r>
              <a:rPr lang="en-US" sz="2400"/>
              <a:t>: records special transfers of assets, but this is a minor account for the U.S.</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0" dur="500"/>
                                        <p:tgtEl>
                                          <p:spTgt spid="317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animEffect transition="in" filter="strips(downRight)">
                                      <p:cBhvr>
                                        <p:cTn id="15"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8F4F4FC4-30B9-428F-8F2C-22E9AD905FE5}" type="slidenum">
              <a:rPr lang="en-US"/>
              <a:pPr/>
              <a:t>15</a:t>
            </a:fld>
            <a:endParaRPr lang="en-US"/>
          </a:p>
        </p:txBody>
      </p:sp>
      <p:sp>
        <p:nvSpPr>
          <p:cNvPr id="32770" name="Rectangle 2"/>
          <p:cNvSpPr>
            <a:spLocks noGrp="1" noChangeArrowheads="1"/>
          </p:cNvSpPr>
          <p:nvPr>
            <p:ph type="title"/>
          </p:nvPr>
        </p:nvSpPr>
        <p:spPr/>
        <p:txBody>
          <a:bodyPr>
            <a:normAutofit/>
          </a:bodyPr>
          <a:lstStyle/>
          <a:p>
            <a:r>
              <a:rPr lang="en-US" sz="4000" b="1" dirty="0"/>
              <a:t>Balance of Payments Accounts (cont.)</a:t>
            </a:r>
          </a:p>
        </p:txBody>
      </p:sp>
      <p:sp>
        <p:nvSpPr>
          <p:cNvPr id="32771" name="Rectangle 3"/>
          <p:cNvSpPr>
            <a:spLocks noGrp="1" noChangeArrowheads="1"/>
          </p:cNvSpPr>
          <p:nvPr>
            <p:ph type="body" idx="1"/>
          </p:nvPr>
        </p:nvSpPr>
        <p:spPr/>
        <p:txBody>
          <a:bodyPr/>
          <a:lstStyle/>
          <a:p>
            <a:r>
              <a:rPr lang="en-US" sz="2400" b="1"/>
              <a:t>Financial account</a:t>
            </a:r>
            <a:r>
              <a:rPr lang="en-US" sz="2400"/>
              <a:t>: the difference between sales of domestic assets to foreigners and purchases of foreign assets by domestic citizens.</a:t>
            </a:r>
          </a:p>
          <a:p>
            <a:r>
              <a:rPr lang="en-US" sz="2400" b="1"/>
              <a:t>Financial inflow</a:t>
            </a:r>
            <a:r>
              <a:rPr lang="en-US" sz="2000" b="1"/>
              <a:t> </a:t>
            </a:r>
          </a:p>
          <a:p>
            <a:pPr lvl="1"/>
            <a:r>
              <a:rPr lang="en-US" sz="1800"/>
              <a:t>Foreigners loan to domestic citizens by buying domestic assets.  </a:t>
            </a:r>
          </a:p>
          <a:p>
            <a:pPr lvl="1"/>
            <a:r>
              <a:rPr lang="en-US" sz="1800"/>
              <a:t>Domestic assets sold to foreigners are a credit (+) because the domestic economy acquires money during</a:t>
            </a:r>
            <a:r>
              <a:rPr lang="en-US" sz="1600"/>
              <a:t> </a:t>
            </a:r>
            <a:r>
              <a:rPr lang="en-US" sz="1800"/>
              <a:t>the</a:t>
            </a:r>
            <a:r>
              <a:rPr lang="en-US" sz="1600"/>
              <a:t> </a:t>
            </a:r>
            <a:r>
              <a:rPr lang="en-US" sz="1800"/>
              <a:t>transaction.</a:t>
            </a:r>
          </a:p>
          <a:p>
            <a:r>
              <a:rPr lang="en-US" sz="2400" b="1"/>
              <a:t>Financial outflow</a:t>
            </a:r>
            <a:r>
              <a:rPr lang="en-US" sz="2000" b="1"/>
              <a:t> </a:t>
            </a:r>
          </a:p>
          <a:p>
            <a:pPr lvl="1"/>
            <a:r>
              <a:rPr lang="en-US" sz="1800"/>
              <a:t>Domestic citizens loan to foreigners by buying foreign assets.  </a:t>
            </a:r>
          </a:p>
          <a:p>
            <a:pPr lvl="1"/>
            <a:r>
              <a:rPr lang="en-US" sz="1800"/>
              <a:t>Foreign assets purchased by domestic citizens are a debit (</a:t>
            </a:r>
            <a:r>
              <a:rPr lang="en-US" sz="2000">
                <a:latin typeface="Times" charset="0"/>
              </a:rPr>
              <a:t>–</a:t>
            </a:r>
            <a:r>
              <a:rPr lang="en-US" sz="1800"/>
              <a:t>) because the domestic economy gives up money during the transaction.</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Right)">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strips(downRight)">
                                      <p:cBhvr>
                                        <p:cTn id="17" dur="5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strips(downRight)">
                                      <p:cBhvr>
                                        <p:cTn id="22" dur="500"/>
                                        <p:tgtEl>
                                          <p:spTgt spid="327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strips(downRight)">
                                      <p:cBhvr>
                                        <p:cTn id="27" dur="500"/>
                                        <p:tgtEl>
                                          <p:spTgt spid="327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strips(downRight)">
                                      <p:cBhvr>
                                        <p:cTn id="32" dur="500"/>
                                        <p:tgtEl>
                                          <p:spTgt spid="327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Effect transition="in" filter="strips(downRight)">
                                      <p:cBhvr>
                                        <p:cTn id="37" dur="5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239E2AA5-6123-4205-A34D-8B7AEB5C6D11}" type="slidenum">
              <a:rPr lang="en-US"/>
              <a:pPr/>
              <a:t>16</a:t>
            </a:fld>
            <a:endParaRPr lang="en-US"/>
          </a:p>
        </p:txBody>
      </p:sp>
      <p:sp>
        <p:nvSpPr>
          <p:cNvPr id="33794" name="Rectangle 2"/>
          <p:cNvSpPr>
            <a:spLocks noGrp="1" noChangeArrowheads="1"/>
          </p:cNvSpPr>
          <p:nvPr>
            <p:ph type="title"/>
          </p:nvPr>
        </p:nvSpPr>
        <p:spPr/>
        <p:txBody>
          <a:bodyPr>
            <a:normAutofit/>
          </a:bodyPr>
          <a:lstStyle/>
          <a:p>
            <a:r>
              <a:rPr lang="en-US" sz="4000" b="1" dirty="0"/>
              <a:t>Balance of Payments Accounts (cont.)</a:t>
            </a:r>
          </a:p>
        </p:txBody>
      </p:sp>
      <p:sp>
        <p:nvSpPr>
          <p:cNvPr id="33795" name="Rectangle 3"/>
          <p:cNvSpPr>
            <a:spLocks noGrp="1" noChangeArrowheads="1"/>
          </p:cNvSpPr>
          <p:nvPr>
            <p:ph type="body" idx="1"/>
          </p:nvPr>
        </p:nvSpPr>
        <p:spPr/>
        <p:txBody>
          <a:bodyPr/>
          <a:lstStyle/>
          <a:p>
            <a:pPr marL="609600" indent="-609600"/>
            <a:r>
              <a:rPr lang="en-US" sz="2400" b="1"/>
              <a:t>Financial account</a:t>
            </a:r>
            <a:r>
              <a:rPr lang="en-US" sz="2400"/>
              <a:t> has at least 3 subcategories:</a:t>
            </a:r>
          </a:p>
          <a:p>
            <a:pPr marL="1371600" lvl="2" indent="-457200">
              <a:spcBef>
                <a:spcPct val="50000"/>
              </a:spcBef>
              <a:buFont typeface="Times" charset="0"/>
              <a:buAutoNum type="arabicPeriod"/>
            </a:pPr>
            <a:r>
              <a:rPr lang="en-US"/>
              <a:t>Official (international) reserve assets </a:t>
            </a:r>
          </a:p>
          <a:p>
            <a:pPr marL="1371600" lvl="2" indent="-457200">
              <a:buFont typeface="Times" charset="0"/>
              <a:buAutoNum type="arabicPeriod"/>
            </a:pPr>
            <a:r>
              <a:rPr lang="en-US"/>
              <a:t>All other assets</a:t>
            </a:r>
          </a:p>
          <a:p>
            <a:pPr marL="1371600" lvl="2" indent="-457200">
              <a:buFont typeface="Times" charset="0"/>
              <a:buAutoNum type="arabicPeriod"/>
            </a:pPr>
            <a:r>
              <a:rPr lang="en-US"/>
              <a:t>Statistical discrepancy</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0" dur="500"/>
                                        <p:tgtEl>
                                          <p:spTgt spid="3379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3" dur="500"/>
                                        <p:tgtEl>
                                          <p:spTgt spid="3379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3795">
                                            <p:txEl>
                                              <p:pRg st="3" end="3"/>
                                            </p:txEl>
                                          </p:spTgt>
                                        </p:tgtEl>
                                        <p:attrNameLst>
                                          <p:attrName>style.visibility</p:attrName>
                                        </p:attrNameLst>
                                      </p:cBhvr>
                                      <p:to>
                                        <p:strVal val="visible"/>
                                      </p:to>
                                    </p:set>
                                    <p:animEffect transition="in" filter="strips(downRight)">
                                      <p:cBhvr>
                                        <p:cTn id="16"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E5F87394-E6B9-4D70-B7A4-05E41007EC9A}" type="slidenum">
              <a:rPr lang="en-US"/>
              <a:pPr/>
              <a:t>17</a:t>
            </a:fld>
            <a:endParaRPr lang="en-US"/>
          </a:p>
        </p:txBody>
      </p:sp>
      <p:sp>
        <p:nvSpPr>
          <p:cNvPr id="34818" name="Rectangle 2"/>
          <p:cNvSpPr>
            <a:spLocks noGrp="1" noChangeArrowheads="1"/>
          </p:cNvSpPr>
          <p:nvPr>
            <p:ph type="title"/>
          </p:nvPr>
        </p:nvSpPr>
        <p:spPr/>
        <p:txBody>
          <a:bodyPr>
            <a:normAutofit/>
          </a:bodyPr>
          <a:lstStyle/>
          <a:p>
            <a:r>
              <a:rPr lang="en-US" sz="4000" b="1" dirty="0"/>
              <a:t>Balance of Payments Accounts (cont.)</a:t>
            </a:r>
          </a:p>
        </p:txBody>
      </p:sp>
      <p:sp>
        <p:nvSpPr>
          <p:cNvPr id="34819" name="Rectangle 3"/>
          <p:cNvSpPr>
            <a:spLocks noGrp="1" noChangeArrowheads="1"/>
          </p:cNvSpPr>
          <p:nvPr>
            <p:ph type="body" idx="1"/>
          </p:nvPr>
        </p:nvSpPr>
        <p:spPr/>
        <p:txBody>
          <a:bodyPr/>
          <a:lstStyle/>
          <a:p>
            <a:pPr>
              <a:spcBef>
                <a:spcPct val="50000"/>
              </a:spcBef>
            </a:pPr>
            <a:r>
              <a:rPr lang="en-US" sz="2400" b="1"/>
              <a:t>Statistical discrepancy</a:t>
            </a:r>
            <a:endParaRPr lang="en-US" b="1"/>
          </a:p>
          <a:p>
            <a:pPr lvl="1">
              <a:spcBef>
                <a:spcPct val="50000"/>
              </a:spcBef>
            </a:pPr>
            <a:r>
              <a:rPr lang="en-US" sz="2000"/>
              <a:t>Data from a transaction may come from different sources that differ in coverage, accuracy, and timing. </a:t>
            </a:r>
          </a:p>
          <a:p>
            <a:pPr lvl="1">
              <a:spcBef>
                <a:spcPct val="50000"/>
              </a:spcBef>
            </a:pPr>
            <a:r>
              <a:rPr lang="en-US" sz="2000"/>
              <a:t>The balance of payments accounts therefore seldom balance in practice.</a:t>
            </a:r>
          </a:p>
          <a:p>
            <a:pPr lvl="1">
              <a:spcBef>
                <a:spcPct val="50000"/>
              </a:spcBef>
            </a:pPr>
            <a:r>
              <a:rPr lang="en-US" sz="2000"/>
              <a:t>The statistical discrepancy is the account added to or subtracted from the financial account to make it balance with the current account and capital account.</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strips(downRight)">
                                      <p:cBhvr>
                                        <p:cTn id="22"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E8C8DF7D-6035-4F3F-A41A-8D77A5691DD0}" type="slidenum">
              <a:rPr lang="en-US"/>
              <a:pPr/>
              <a:t>18</a:t>
            </a:fld>
            <a:endParaRPr lang="en-US"/>
          </a:p>
        </p:txBody>
      </p:sp>
      <p:sp>
        <p:nvSpPr>
          <p:cNvPr id="35842" name="Rectangle 2"/>
          <p:cNvSpPr>
            <a:spLocks noGrp="1" noChangeArrowheads="1"/>
          </p:cNvSpPr>
          <p:nvPr>
            <p:ph type="title"/>
          </p:nvPr>
        </p:nvSpPr>
        <p:spPr/>
        <p:txBody>
          <a:bodyPr>
            <a:normAutofit/>
          </a:bodyPr>
          <a:lstStyle/>
          <a:p>
            <a:r>
              <a:rPr lang="en-US" sz="4000" b="1" dirty="0"/>
              <a:t>Balance of Payments Accounts (cont.)</a:t>
            </a:r>
          </a:p>
        </p:txBody>
      </p:sp>
      <p:sp>
        <p:nvSpPr>
          <p:cNvPr id="35843" name="Rectangle 3"/>
          <p:cNvSpPr>
            <a:spLocks noGrp="1" noChangeArrowheads="1"/>
          </p:cNvSpPr>
          <p:nvPr>
            <p:ph type="body" idx="1"/>
          </p:nvPr>
        </p:nvSpPr>
        <p:spPr/>
        <p:txBody>
          <a:bodyPr/>
          <a:lstStyle/>
          <a:p>
            <a:pPr>
              <a:lnSpc>
                <a:spcPct val="90000"/>
              </a:lnSpc>
              <a:spcBef>
                <a:spcPct val="50000"/>
              </a:spcBef>
            </a:pPr>
            <a:r>
              <a:rPr lang="en-US" sz="2400" b="1"/>
              <a:t>Official (international) reserve assets</a:t>
            </a:r>
            <a:r>
              <a:rPr lang="en-US" sz="2400"/>
              <a:t>: foreign assets held by central banks to cushion against financial instability.</a:t>
            </a:r>
          </a:p>
          <a:p>
            <a:pPr lvl="1">
              <a:lnSpc>
                <a:spcPct val="90000"/>
              </a:lnSpc>
              <a:spcBef>
                <a:spcPct val="50000"/>
              </a:spcBef>
            </a:pPr>
            <a:r>
              <a:rPr lang="en-US" sz="2000"/>
              <a:t>Assets include government bonds, currency, gold, and accounts at the International Monetary Fund.</a:t>
            </a:r>
          </a:p>
          <a:p>
            <a:pPr lvl="1">
              <a:lnSpc>
                <a:spcPct val="90000"/>
              </a:lnSpc>
              <a:spcBef>
                <a:spcPct val="50000"/>
              </a:spcBef>
            </a:pPr>
            <a:r>
              <a:rPr lang="en-US" sz="2000"/>
              <a:t>Official reserve assets owned by (sold to) foreign central banks are a credit (+) because the domestic central bank can spend more money to cushion against instability.</a:t>
            </a:r>
          </a:p>
          <a:p>
            <a:pPr lvl="1">
              <a:lnSpc>
                <a:spcPct val="90000"/>
              </a:lnSpc>
              <a:spcBef>
                <a:spcPct val="50000"/>
              </a:spcBef>
            </a:pPr>
            <a:r>
              <a:rPr lang="en-US" sz="2000"/>
              <a:t>Official reserve assets owned by (purchased by) the domestic central bank are a debit (</a:t>
            </a:r>
            <a:r>
              <a:rPr lang="en-US">
                <a:latin typeface="Times" charset="0"/>
              </a:rPr>
              <a:t>–</a:t>
            </a:r>
            <a:r>
              <a:rPr lang="en-US" sz="2000"/>
              <a:t>) because the domestic central bank can spend less money to cushion against instability.</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strips(downRight)">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strips(downRight)">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8DFA6F25-1996-49C9-AF2C-2543CFEF265C}" type="slidenum">
              <a:rPr lang="en-US"/>
              <a:pPr/>
              <a:t>19</a:t>
            </a:fld>
            <a:endParaRPr lang="en-US"/>
          </a:p>
        </p:txBody>
      </p:sp>
      <p:sp>
        <p:nvSpPr>
          <p:cNvPr id="36866" name="Rectangle 2"/>
          <p:cNvSpPr>
            <a:spLocks noGrp="1" noChangeArrowheads="1"/>
          </p:cNvSpPr>
          <p:nvPr>
            <p:ph type="title"/>
          </p:nvPr>
        </p:nvSpPr>
        <p:spPr/>
        <p:txBody>
          <a:bodyPr>
            <a:normAutofit/>
          </a:bodyPr>
          <a:lstStyle/>
          <a:p>
            <a:r>
              <a:rPr lang="en-US" sz="4000" b="1" dirty="0"/>
              <a:t>Balance of Payments Accounts (cont.)</a:t>
            </a:r>
          </a:p>
        </p:txBody>
      </p:sp>
      <p:sp>
        <p:nvSpPr>
          <p:cNvPr id="36867" name="Rectangle 3"/>
          <p:cNvSpPr>
            <a:spLocks noGrp="1" noChangeArrowheads="1"/>
          </p:cNvSpPr>
          <p:nvPr>
            <p:ph type="body" idx="1"/>
          </p:nvPr>
        </p:nvSpPr>
        <p:spPr>
          <a:xfrm>
            <a:off x="333375" y="1557338"/>
            <a:ext cx="8445500" cy="4724400"/>
          </a:xfrm>
        </p:spPr>
        <p:txBody>
          <a:bodyPr>
            <a:normAutofit fontScale="92500" lnSpcReduction="10000"/>
          </a:bodyPr>
          <a:lstStyle/>
          <a:p>
            <a:r>
              <a:rPr lang="en-US"/>
              <a:t>The negative value of the official reserve assets is called the </a:t>
            </a:r>
            <a:r>
              <a:rPr lang="en-US" b="1"/>
              <a:t>official settlements balance</a:t>
            </a:r>
            <a:r>
              <a:rPr lang="en-US"/>
              <a:t> or “balance of payments.”</a:t>
            </a:r>
          </a:p>
          <a:p>
            <a:pPr lvl="1"/>
            <a:r>
              <a:rPr lang="en-US"/>
              <a:t>It is the sum of the current account, the capital account, the nonreserve portion of the financial account, and the statistical discrepancy.</a:t>
            </a:r>
          </a:p>
          <a:p>
            <a:pPr lvl="1"/>
            <a:r>
              <a:rPr lang="en-US"/>
              <a:t>A negative official settlements balance may indicate that a country </a:t>
            </a:r>
          </a:p>
          <a:p>
            <a:pPr lvl="2"/>
            <a:r>
              <a:rPr lang="en-US"/>
              <a:t>is depleting its official international reserve assets, or </a:t>
            </a:r>
          </a:p>
          <a:p>
            <a:pPr lvl="2"/>
            <a:r>
              <a:rPr lang="en-US"/>
              <a:t>may be incurring large debts to foreign central banks so that the domestic central bank can spend a lot to protect against financial instability.</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Right)">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strips(downRight)">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strips(downRight)">
                                      <p:cBhvr>
                                        <p:cTn id="17" dur="500"/>
                                        <p:tgtEl>
                                          <p:spTgt spid="36867">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36867">
                                            <p:txEl>
                                              <p:pRg st="3" end="3"/>
                                            </p:txEl>
                                          </p:spTgt>
                                        </p:tgtEl>
                                        <p:attrNameLst>
                                          <p:attrName>style.visibility</p:attrName>
                                        </p:attrNameLst>
                                      </p:cBhvr>
                                      <p:to>
                                        <p:strVal val="visible"/>
                                      </p:to>
                                    </p:set>
                                    <p:animEffect transition="in" filter="strips(downRight)">
                                      <p:cBhvr>
                                        <p:cTn id="20" dur="500"/>
                                        <p:tgtEl>
                                          <p:spTgt spid="36867">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animEffect transition="in" filter="strips(downRight)">
                                      <p:cBhvr>
                                        <p:cTn id="23"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1143000"/>
          </a:xfrm>
        </p:spPr>
        <p:txBody>
          <a:bodyPr>
            <a:normAutofit/>
          </a:bodyPr>
          <a:lstStyle/>
          <a:p>
            <a:r>
              <a:rPr lang="en-US" sz="5000" b="1" dirty="0" smtClean="0"/>
              <a:t>Learning Objective</a:t>
            </a:r>
            <a:endParaRPr lang="en-US" sz="5000" b="1" dirty="0"/>
          </a:p>
        </p:txBody>
      </p:sp>
      <p:sp>
        <p:nvSpPr>
          <p:cNvPr id="3" name="Content Placeholder 2"/>
          <p:cNvSpPr>
            <a:spLocks noGrp="1"/>
          </p:cNvSpPr>
          <p:nvPr>
            <p:ph idx="1"/>
          </p:nvPr>
        </p:nvSpPr>
        <p:spPr>
          <a:xfrm>
            <a:off x="457200" y="1066800"/>
            <a:ext cx="8229600" cy="4525963"/>
          </a:xfrm>
        </p:spPr>
        <p:txBody>
          <a:bodyPr>
            <a:noAutofit/>
          </a:bodyPr>
          <a:lstStyle/>
          <a:p>
            <a:pPr marL="457200" indent="-457200">
              <a:lnSpc>
                <a:spcPct val="170000"/>
              </a:lnSpc>
              <a:buFont typeface="+mj-lt"/>
              <a:buAutoNum type="arabicPeriod"/>
            </a:pPr>
            <a:r>
              <a:rPr lang="en-US" sz="2400" i="1" dirty="0" smtClean="0">
                <a:solidFill>
                  <a:srgbClr val="FF0000"/>
                </a:solidFill>
                <a:effectLst>
                  <a:outerShdw blurRad="38100" dist="38100" dir="2700000" algn="tl">
                    <a:srgbClr val="000000">
                      <a:alpha val="43137"/>
                    </a:srgbClr>
                  </a:outerShdw>
                </a:effectLst>
              </a:rPr>
              <a:t>B</a:t>
            </a:r>
            <a:r>
              <a:rPr lang="en-US" sz="2400" i="1" dirty="0" smtClean="0">
                <a:solidFill>
                  <a:srgbClr val="FF0000"/>
                </a:solidFill>
                <a:effectLst>
                  <a:outerShdw blurRad="38100" dist="38100" dir="2700000" algn="tl">
                    <a:srgbClr val="000000">
                      <a:alpha val="43137"/>
                    </a:srgbClr>
                  </a:outerShdw>
                </a:effectLst>
              </a:rPr>
              <a:t>alance of Payment</a:t>
            </a:r>
          </a:p>
          <a:p>
            <a:pPr marL="457200" indent="-457200">
              <a:lnSpc>
                <a:spcPct val="170000"/>
              </a:lnSpc>
              <a:buFont typeface="+mj-lt"/>
              <a:buAutoNum type="arabicPeriod"/>
            </a:pPr>
            <a:r>
              <a:rPr lang="en-US" sz="2400" dirty="0" smtClean="0">
                <a:solidFill>
                  <a:srgbClr val="FF0000"/>
                </a:solidFill>
              </a:rPr>
              <a:t> </a:t>
            </a:r>
            <a:r>
              <a:rPr lang="en-US" sz="2400" dirty="0" smtClean="0">
                <a:solidFill>
                  <a:srgbClr val="FF0000"/>
                </a:solidFill>
              </a:rPr>
              <a:t>How Do the Balance of Payments Accounts Balance </a:t>
            </a:r>
            <a:endParaRPr lang="en-US" sz="2400" i="1" dirty="0" smtClean="0">
              <a:solidFill>
                <a:srgbClr val="FF0000"/>
              </a:solidFill>
              <a:effectLst>
                <a:outerShdw blurRad="38100" dist="38100" dir="2700000" algn="tl">
                  <a:srgbClr val="000000">
                    <a:alpha val="43137"/>
                  </a:srgbClr>
                </a:outerShdw>
              </a:effectLst>
            </a:endParaRPr>
          </a:p>
          <a:p>
            <a:pPr marL="457200" indent="-457200">
              <a:lnSpc>
                <a:spcPct val="170000"/>
              </a:lnSpc>
              <a:buFont typeface="+mj-lt"/>
              <a:buAutoNum type="arabicPeriod"/>
            </a:pPr>
            <a:r>
              <a:rPr lang="en-US" sz="2400" i="1" dirty="0" smtClean="0">
                <a:solidFill>
                  <a:srgbClr val="FF0000"/>
                </a:solidFill>
                <a:effectLst>
                  <a:outerShdw blurRad="38100" dist="38100" dir="2700000" algn="tl">
                    <a:srgbClr val="000000">
                      <a:alpha val="43137"/>
                    </a:srgbClr>
                  </a:outerShdw>
                </a:effectLst>
              </a:rPr>
              <a:t>Examples of BOP surplus and deficit</a:t>
            </a:r>
          </a:p>
          <a:p>
            <a:pPr marL="457200" indent="-457200">
              <a:lnSpc>
                <a:spcPct val="170000"/>
              </a:lnSpc>
              <a:buFont typeface="+mj-lt"/>
              <a:buAutoNum type="arabicPeriod"/>
            </a:pPr>
            <a:r>
              <a:rPr lang="en-US" sz="2400" dirty="0" smtClean="0">
                <a:solidFill>
                  <a:srgbClr val="00B050"/>
                </a:solidFill>
              </a:rPr>
              <a:t>Gross Foreign Assets and Liabilities </a:t>
            </a:r>
            <a:endParaRPr lang="en-US" sz="2400" dirty="0" smtClean="0">
              <a:solidFill>
                <a:srgbClr val="00B050"/>
              </a:solidFill>
            </a:endParaRPr>
          </a:p>
          <a:p>
            <a:pPr marL="457200" indent="-457200">
              <a:lnSpc>
                <a:spcPct val="170000"/>
              </a:lnSpc>
              <a:buFont typeface="+mj-lt"/>
              <a:buAutoNum type="arabicPeriod"/>
            </a:pPr>
            <a:r>
              <a:rPr lang="en-US" sz="2400" i="1" dirty="0" smtClean="0">
                <a:solidFill>
                  <a:srgbClr val="FFC000"/>
                </a:solidFill>
                <a:effectLst>
                  <a:outerShdw blurRad="38100" dist="38100" dir="2700000" algn="tl">
                    <a:srgbClr val="000000">
                      <a:alpha val="43137"/>
                    </a:srgbClr>
                  </a:outerShdw>
                </a:effectLst>
              </a:rPr>
              <a:t>Record in accounts </a:t>
            </a:r>
          </a:p>
          <a:p>
            <a:pPr marL="457200" indent="-457200">
              <a:lnSpc>
                <a:spcPct val="170000"/>
              </a:lnSpc>
              <a:buFont typeface="+mj-lt"/>
              <a:buAutoNum type="arabicPeriod"/>
            </a:pPr>
            <a:r>
              <a:rPr lang="en-US" sz="2400" i="1" dirty="0" smtClean="0">
                <a:solidFill>
                  <a:srgbClr val="FFC000"/>
                </a:solidFill>
                <a:effectLst>
                  <a:outerShdw blurRad="38100" dist="38100" dir="2700000" algn="tl">
                    <a:srgbClr val="000000">
                      <a:alpha val="43137"/>
                    </a:srgbClr>
                  </a:outerShdw>
                </a:effectLst>
              </a:rPr>
              <a:t>Role of Central banks in BOP</a:t>
            </a:r>
            <a:endParaRPr lang="en-US" sz="2400" i="1" dirty="0" smtClean="0">
              <a:solidFill>
                <a:srgbClr val="FFC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D828DFE0-1FB6-4FAB-A08F-24E34A4CC3BC}" type="slidenum">
              <a:rPr lang="en-US"/>
              <a:pPr/>
              <a:t>20</a:t>
            </a:fld>
            <a:endParaRPr lang="en-US"/>
          </a:p>
        </p:txBody>
      </p:sp>
      <p:pic>
        <p:nvPicPr>
          <p:cNvPr id="37900" name="Picture 12" descr="tbl13_02"/>
          <p:cNvPicPr>
            <a:picLocks noChangeAspect="1" noChangeArrowheads="1"/>
          </p:cNvPicPr>
          <p:nvPr/>
        </p:nvPicPr>
        <p:blipFill>
          <a:blip r:embed="rId2"/>
          <a:srcRect/>
          <a:stretch>
            <a:fillRect/>
          </a:stretch>
        </p:blipFill>
        <p:spPr bwMode="auto">
          <a:xfrm>
            <a:off x="2057400" y="152400"/>
            <a:ext cx="4826000" cy="5694363"/>
          </a:xfrm>
          <a:prstGeom prst="rect">
            <a:avLst/>
          </a:prstGeom>
          <a:noFill/>
        </p:spPr>
      </p:pic>
      <p:sp>
        <p:nvSpPr>
          <p:cNvPr id="6" name="Rectangle 2"/>
          <p:cNvSpPr>
            <a:spLocks noGrp="1" noChangeArrowheads="1"/>
          </p:cNvSpPr>
          <p:nvPr>
            <p:ph type="title"/>
          </p:nvPr>
        </p:nvSpPr>
        <p:spPr>
          <a:xfrm>
            <a:off x="762000" y="5942013"/>
            <a:ext cx="7543800" cy="915987"/>
          </a:xfrm>
        </p:spPr>
        <p:txBody>
          <a:bodyPr anchor="t">
            <a:normAutofit fontScale="90000"/>
          </a:bodyPr>
          <a:lstStyle/>
          <a:p>
            <a:r>
              <a:rPr lang="en-US" sz="2800" dirty="0"/>
              <a:t>Table </a:t>
            </a:r>
            <a:r>
              <a:rPr lang="en-US" sz="2800" dirty="0" smtClean="0"/>
              <a:t>:  </a:t>
            </a:r>
            <a:r>
              <a:rPr lang="en-US" sz="2800" dirty="0"/>
              <a:t>U.S. Balance of Payments Accounts for 2009 (billions of dollars)</a:t>
            </a:r>
          </a:p>
        </p:txBody>
      </p:sp>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5F0F13C9-6EDC-4C15-9DA5-CC83F082236C}" type="slidenum">
              <a:rPr lang="en-US"/>
              <a:pPr/>
              <a:t>21</a:t>
            </a:fld>
            <a:endParaRPr lang="en-US"/>
          </a:p>
        </p:txBody>
      </p:sp>
      <p:sp>
        <p:nvSpPr>
          <p:cNvPr id="39938" name="Rectangle 2"/>
          <p:cNvSpPr>
            <a:spLocks noGrp="1" noChangeArrowheads="1"/>
          </p:cNvSpPr>
          <p:nvPr>
            <p:ph type="title"/>
          </p:nvPr>
        </p:nvSpPr>
        <p:spPr/>
        <p:txBody>
          <a:bodyPr>
            <a:normAutofit fontScale="90000"/>
          </a:bodyPr>
          <a:lstStyle/>
          <a:p>
            <a:r>
              <a:rPr lang="en-US" b="1" dirty="0"/>
              <a:t>U.S. Balance of Payments Accounts</a:t>
            </a:r>
          </a:p>
        </p:txBody>
      </p:sp>
      <p:sp>
        <p:nvSpPr>
          <p:cNvPr id="39939" name="Rectangle 3"/>
          <p:cNvSpPr>
            <a:spLocks noGrp="1" noChangeArrowheads="1"/>
          </p:cNvSpPr>
          <p:nvPr>
            <p:ph type="body" idx="1"/>
          </p:nvPr>
        </p:nvSpPr>
        <p:spPr/>
        <p:txBody>
          <a:bodyPr/>
          <a:lstStyle/>
          <a:p>
            <a:pPr>
              <a:spcBef>
                <a:spcPct val="50000"/>
              </a:spcBef>
            </a:pPr>
            <a:r>
              <a:rPr lang="en-US" sz="2400"/>
              <a:t>The U.S. has the most negative net foreign wealth in the world, and so is therefore the world’s largest debtor nation.</a:t>
            </a:r>
          </a:p>
          <a:p>
            <a:pPr>
              <a:spcBef>
                <a:spcPct val="50000"/>
              </a:spcBef>
            </a:pPr>
            <a:r>
              <a:rPr lang="en-US" sz="2400"/>
              <a:t>Its current account deficit in 2009 was $378 billion dollars, so that net foreign wealth continues to decrease.</a:t>
            </a:r>
          </a:p>
          <a:p>
            <a:pPr>
              <a:spcBef>
                <a:spcPct val="50000"/>
              </a:spcBef>
            </a:pPr>
            <a:r>
              <a:rPr lang="en-US" sz="2400"/>
              <a:t>The value of foreign assets held by the U.S. has grown since 1980, but liabilities of the U.S. (debt held by foreigners) has grown faster.</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Right)">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trips(downRight)">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strips(downRight)">
                                      <p:cBhvr>
                                        <p:cTn id="17"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13-</a:t>
            </a:r>
            <a:fld id="{72C0BCA2-139A-40AE-8D18-B838159E20B8}" type="slidenum">
              <a:rPr lang="en-US"/>
              <a:pPr/>
              <a:t>22</a:t>
            </a:fld>
            <a:endParaRPr lang="en-US"/>
          </a:p>
        </p:txBody>
      </p:sp>
      <p:sp>
        <p:nvSpPr>
          <p:cNvPr id="81922" name="Rectangle 1026"/>
          <p:cNvSpPr>
            <a:spLocks noGrp="1" noChangeArrowheads="1"/>
          </p:cNvSpPr>
          <p:nvPr>
            <p:ph type="title"/>
          </p:nvPr>
        </p:nvSpPr>
        <p:spPr/>
        <p:txBody>
          <a:bodyPr/>
          <a:lstStyle/>
          <a:p>
            <a:r>
              <a:rPr lang="en-US" sz="2800" b="1" dirty="0"/>
              <a:t>Fig. </a:t>
            </a:r>
            <a:r>
              <a:rPr lang="en-US" sz="2800" b="1" dirty="0" smtClean="0"/>
              <a:t>: </a:t>
            </a:r>
            <a:r>
              <a:rPr lang="en-US" sz="2800" b="1" dirty="0"/>
              <a:t>U.S. Gross Foreign Assets and Liabilities, 1976-2009</a:t>
            </a:r>
            <a:endParaRPr lang="en-US" b="1" dirty="0"/>
          </a:p>
        </p:txBody>
      </p:sp>
      <p:sp>
        <p:nvSpPr>
          <p:cNvPr id="81928" name="Rectangle 1032"/>
          <p:cNvSpPr>
            <a:spLocks noGrp="1" noChangeArrowheads="1"/>
          </p:cNvSpPr>
          <p:nvPr>
            <p:ph type="body" idx="1"/>
          </p:nvPr>
        </p:nvSpPr>
        <p:spPr>
          <a:xfrm>
            <a:off x="304800" y="6105525"/>
            <a:ext cx="8294688" cy="269875"/>
          </a:xfrm>
        </p:spPr>
        <p:txBody>
          <a:bodyPr/>
          <a:lstStyle/>
          <a:p>
            <a:pPr>
              <a:lnSpc>
                <a:spcPct val="90000"/>
              </a:lnSpc>
              <a:buFontTx/>
              <a:buNone/>
            </a:pPr>
            <a:r>
              <a:rPr lang="en-US" sz="1200">
                <a:solidFill>
                  <a:srgbClr val="000000"/>
                </a:solidFill>
              </a:rPr>
              <a:t>Source: U.S. Department of Commerce, Bureau of Economic Analysis, June 2010.</a:t>
            </a:r>
          </a:p>
        </p:txBody>
      </p:sp>
      <p:pic>
        <p:nvPicPr>
          <p:cNvPr id="81929" name="Picture 1033" descr="fig13_03"/>
          <p:cNvPicPr>
            <a:picLocks noChangeAspect="1" noChangeArrowheads="1"/>
          </p:cNvPicPr>
          <p:nvPr/>
        </p:nvPicPr>
        <p:blipFill>
          <a:blip r:embed="rId2"/>
          <a:srcRect/>
          <a:stretch>
            <a:fillRect/>
          </a:stretch>
        </p:blipFill>
        <p:spPr bwMode="auto">
          <a:xfrm>
            <a:off x="612775" y="1576388"/>
            <a:ext cx="7916863" cy="4079875"/>
          </a:xfrm>
          <a:prstGeom prst="rect">
            <a:avLst/>
          </a:prstGeom>
          <a:noFill/>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pull dir="rd"/>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7358CB0D-D117-4F1A-8BEA-371561E7265B}" type="slidenum">
              <a:rPr lang="en-US"/>
              <a:pPr/>
              <a:t>23</a:t>
            </a:fld>
            <a:endParaRPr lang="en-US"/>
          </a:p>
        </p:txBody>
      </p:sp>
      <p:sp>
        <p:nvSpPr>
          <p:cNvPr id="41986" name="Rectangle 2"/>
          <p:cNvSpPr>
            <a:spLocks noGrp="1" noChangeArrowheads="1"/>
          </p:cNvSpPr>
          <p:nvPr>
            <p:ph type="title"/>
          </p:nvPr>
        </p:nvSpPr>
        <p:spPr/>
        <p:txBody>
          <a:bodyPr>
            <a:normAutofit/>
          </a:bodyPr>
          <a:lstStyle/>
          <a:p>
            <a:r>
              <a:rPr lang="en-US" sz="3600" b="1" dirty="0"/>
              <a:t>U.S. Balance of Payments Accounts (cont.)</a:t>
            </a:r>
          </a:p>
        </p:txBody>
      </p:sp>
      <p:sp>
        <p:nvSpPr>
          <p:cNvPr id="41987" name="Rectangle 3"/>
          <p:cNvSpPr>
            <a:spLocks noGrp="1" noChangeArrowheads="1"/>
          </p:cNvSpPr>
          <p:nvPr>
            <p:ph type="body" idx="1"/>
          </p:nvPr>
        </p:nvSpPr>
        <p:spPr/>
        <p:txBody>
          <a:bodyPr/>
          <a:lstStyle/>
          <a:p>
            <a:pPr>
              <a:spcBef>
                <a:spcPct val="50000"/>
              </a:spcBef>
            </a:pPr>
            <a:r>
              <a:rPr lang="en-US" sz="2400"/>
              <a:t>About 70% of foreign assets held by the U.S. are denominated in foreign currencies and almost all of U.S. liabilities (debt) are denominated in dollars.</a:t>
            </a:r>
          </a:p>
          <a:p>
            <a:pPr>
              <a:spcBef>
                <a:spcPct val="50000"/>
              </a:spcBef>
            </a:pPr>
            <a:r>
              <a:rPr lang="en-US" sz="2400"/>
              <a:t>Changes in the exchange rate influence value of net foreign wealth (gross foreign assets minus gross foreign liabilities).</a:t>
            </a:r>
          </a:p>
          <a:p>
            <a:pPr lvl="1">
              <a:spcBef>
                <a:spcPct val="50000"/>
              </a:spcBef>
            </a:pPr>
            <a:r>
              <a:rPr lang="en-US"/>
              <a:t>Appreciation of the value of foreign currencies makes foreign assets held by the U.S. more valuable, but does not change the dollar value of dollar-denominated debt for the U.S.</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b="1"/>
              <a:t>13-</a:t>
            </a:r>
            <a:fld id="{16A2F9C8-63AB-4319-A8F0-A1C8211D31F1}" type="slidenum">
              <a:rPr lang="en-US" b="1"/>
              <a:pPr/>
              <a:t>24</a:t>
            </a:fld>
            <a:endParaRPr lang="en-US" b="1"/>
          </a:p>
        </p:txBody>
      </p:sp>
      <p:pic>
        <p:nvPicPr>
          <p:cNvPr id="60425" name="Picture 1033" descr="tbl13_03"/>
          <p:cNvPicPr>
            <a:picLocks noChangeAspect="1" noChangeArrowheads="1"/>
          </p:cNvPicPr>
          <p:nvPr/>
        </p:nvPicPr>
        <p:blipFill>
          <a:blip r:embed="rId2"/>
          <a:srcRect/>
          <a:stretch>
            <a:fillRect/>
          </a:stretch>
        </p:blipFill>
        <p:spPr bwMode="auto">
          <a:xfrm>
            <a:off x="0" y="0"/>
            <a:ext cx="9144000" cy="5678487"/>
          </a:xfrm>
          <a:prstGeom prst="rect">
            <a:avLst/>
          </a:prstGeom>
          <a:noFill/>
        </p:spPr>
      </p:pic>
      <p:sp>
        <p:nvSpPr>
          <p:cNvPr id="5" name="Rectangle 4"/>
          <p:cNvSpPr/>
          <p:nvPr/>
        </p:nvSpPr>
        <p:spPr>
          <a:xfrm>
            <a:off x="381000" y="5867400"/>
            <a:ext cx="8534400" cy="646331"/>
          </a:xfrm>
          <a:prstGeom prst="rect">
            <a:avLst/>
          </a:prstGeom>
        </p:spPr>
        <p:txBody>
          <a:bodyPr wrap="square">
            <a:spAutoFit/>
          </a:bodyPr>
          <a:lstStyle/>
          <a:p>
            <a:pPr algn="ctr"/>
            <a:r>
              <a:rPr lang="en-US" b="1" dirty="0" smtClean="0"/>
              <a:t>Table </a:t>
            </a:r>
            <a:r>
              <a:rPr lang="en-US" b="1" dirty="0" smtClean="0"/>
              <a:t>: </a:t>
            </a:r>
            <a:r>
              <a:rPr lang="en-US" b="1" dirty="0" smtClean="0"/>
              <a:t>International Investment Position of the United States at Year End, 2008 and 2009 (millions of dollars)</a:t>
            </a:r>
            <a:endParaRPr lang="en-US" b="1" dirty="0"/>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BD682F57-917D-484A-8E07-9B3E6B6D0170}" type="slidenum">
              <a:rPr lang="en-US"/>
              <a:pPr/>
              <a:t>25</a:t>
            </a:fld>
            <a:endParaRPr lang="en-US"/>
          </a:p>
        </p:txBody>
      </p:sp>
      <p:sp>
        <p:nvSpPr>
          <p:cNvPr id="43010" name="Rectangle 2"/>
          <p:cNvSpPr>
            <a:spLocks noGrp="1" noChangeArrowheads="1"/>
          </p:cNvSpPr>
          <p:nvPr>
            <p:ph type="title"/>
          </p:nvPr>
        </p:nvSpPr>
        <p:spPr/>
        <p:txBody>
          <a:bodyPr/>
          <a:lstStyle/>
          <a:p>
            <a:r>
              <a:rPr lang="en-US"/>
              <a:t>Summary</a:t>
            </a:r>
          </a:p>
        </p:txBody>
      </p:sp>
      <p:sp>
        <p:nvSpPr>
          <p:cNvPr id="43011" name="Rectangle 3"/>
          <p:cNvSpPr>
            <a:spLocks noGrp="1" noChangeArrowheads="1"/>
          </p:cNvSpPr>
          <p:nvPr>
            <p:ph type="body" idx="1"/>
          </p:nvPr>
        </p:nvSpPr>
        <p:spPr/>
        <p:txBody>
          <a:bodyPr/>
          <a:lstStyle/>
          <a:p>
            <a:pPr marL="609600" indent="-609600">
              <a:spcBef>
                <a:spcPct val="50000"/>
              </a:spcBef>
              <a:buFont typeface="Times" charset="0"/>
              <a:buAutoNum type="arabicPeriod"/>
            </a:pPr>
            <a:r>
              <a:rPr lang="en-US" sz="2000"/>
              <a:t>A country’s GNP is roughly equal to the income received by its factors of production.</a:t>
            </a:r>
          </a:p>
          <a:p>
            <a:pPr marL="609600" indent="-609600">
              <a:spcBef>
                <a:spcPct val="50000"/>
              </a:spcBef>
              <a:buFont typeface="Times" charset="0"/>
              <a:buAutoNum type="arabicPeriod"/>
            </a:pPr>
            <a:r>
              <a:rPr lang="en-US" sz="2000"/>
              <a:t>In an open economy, GNP equals the sum of consumption, investment, government purchases, and the current account.</a:t>
            </a:r>
          </a:p>
          <a:p>
            <a:pPr marL="609600" indent="-609600">
              <a:spcBef>
                <a:spcPct val="50000"/>
              </a:spcBef>
              <a:buFont typeface="Times" charset="0"/>
              <a:buAutoNum type="arabicPeriod"/>
            </a:pPr>
            <a:r>
              <a:rPr lang="en-US" sz="2000"/>
              <a:t>GDP is equal to GNP minus net income from foreign countries for factors of production.  It measures the value of output produced within a country’s borders.</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strips(downRight)">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strips(downRight)">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strips(downRight)">
                                      <p:cBhvr>
                                        <p:cTn id="17"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6248F631-550A-47F9-8233-F2DA9B3ADE1C}" type="slidenum">
              <a:rPr lang="en-US"/>
              <a:pPr/>
              <a:t>26</a:t>
            </a:fld>
            <a:endParaRPr lang="en-US"/>
          </a:p>
        </p:txBody>
      </p:sp>
      <p:sp>
        <p:nvSpPr>
          <p:cNvPr id="44034" name="Rectangle 2"/>
          <p:cNvSpPr>
            <a:spLocks noGrp="1" noChangeArrowheads="1"/>
          </p:cNvSpPr>
          <p:nvPr>
            <p:ph type="title"/>
          </p:nvPr>
        </p:nvSpPr>
        <p:spPr/>
        <p:txBody>
          <a:bodyPr/>
          <a:lstStyle/>
          <a:p>
            <a:r>
              <a:rPr lang="en-US"/>
              <a:t>Summary (cont.)</a:t>
            </a:r>
          </a:p>
        </p:txBody>
      </p:sp>
      <p:sp>
        <p:nvSpPr>
          <p:cNvPr id="44035" name="Rectangle 3"/>
          <p:cNvSpPr>
            <a:spLocks noGrp="1" noChangeArrowheads="1"/>
          </p:cNvSpPr>
          <p:nvPr>
            <p:ph type="body" idx="1"/>
          </p:nvPr>
        </p:nvSpPr>
        <p:spPr>
          <a:xfrm>
            <a:off x="366713" y="1625600"/>
            <a:ext cx="7835900" cy="4648200"/>
          </a:xfrm>
        </p:spPr>
        <p:txBody>
          <a:bodyPr/>
          <a:lstStyle/>
          <a:p>
            <a:pPr marL="533400" indent="-533400">
              <a:spcBef>
                <a:spcPct val="50000"/>
              </a:spcBef>
              <a:buFont typeface="Times" charset="0"/>
              <a:buAutoNum type="arabicPeriod" startAt="4"/>
            </a:pPr>
            <a:r>
              <a:rPr lang="en-US" sz="2000"/>
              <a:t>National saving minus domestic investment equals the current account (≈ exports minus imports).</a:t>
            </a:r>
          </a:p>
          <a:p>
            <a:pPr marL="533400" indent="-533400">
              <a:spcBef>
                <a:spcPct val="50000"/>
              </a:spcBef>
              <a:buFont typeface="Times" charset="0"/>
              <a:buAutoNum type="arabicPeriod" startAt="4"/>
            </a:pPr>
            <a:r>
              <a:rPr lang="en-US" sz="2000"/>
              <a:t>The current account equals the country’s net foreign investment (net outflows of financial assets).</a:t>
            </a:r>
          </a:p>
          <a:p>
            <a:pPr marL="533400" indent="-533400">
              <a:spcBef>
                <a:spcPct val="50000"/>
              </a:spcBef>
              <a:buFont typeface="Times" charset="0"/>
              <a:buAutoNum type="arabicPeriod" startAt="4"/>
            </a:pPr>
            <a:r>
              <a:rPr lang="en-US" sz="2000"/>
              <a:t>The balance of payments accounts records flows of goods &amp; services and flows of financial assets across countries.</a:t>
            </a:r>
          </a:p>
          <a:p>
            <a:pPr marL="914400" lvl="1" indent="-457200">
              <a:spcBef>
                <a:spcPct val="50000"/>
              </a:spcBef>
            </a:pPr>
            <a:r>
              <a:rPr lang="en-US" sz="1800"/>
              <a:t>It has 3 parts: current account, capital account, and financial account, which balance each other.</a:t>
            </a:r>
          </a:p>
          <a:p>
            <a:pPr marL="914400" lvl="1" indent="-457200">
              <a:spcBef>
                <a:spcPct val="50000"/>
              </a:spcBef>
            </a:pPr>
            <a:r>
              <a:rPr lang="en-US" sz="1800"/>
              <a:t>Transactions of goods and services appear in the current account; transactions of financial assets appear in the financial account.</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strips(downRight)">
                                      <p:cBhvr>
                                        <p:cTn id="22" dur="500"/>
                                        <p:tgtEl>
                                          <p:spTgt spid="44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Effect transition="in" filter="strips(downRight)">
                                      <p:cBhvr>
                                        <p:cTn id="27" dur="5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0D7450A6-4DF7-4414-B857-9C9D9BFA9791}" type="slidenum">
              <a:rPr lang="en-US"/>
              <a:pPr/>
              <a:t>27</a:t>
            </a:fld>
            <a:endParaRPr lang="en-US"/>
          </a:p>
        </p:txBody>
      </p:sp>
      <p:sp>
        <p:nvSpPr>
          <p:cNvPr id="45058" name="Rectangle 2"/>
          <p:cNvSpPr>
            <a:spLocks noGrp="1" noChangeArrowheads="1"/>
          </p:cNvSpPr>
          <p:nvPr>
            <p:ph type="title"/>
          </p:nvPr>
        </p:nvSpPr>
        <p:spPr/>
        <p:txBody>
          <a:bodyPr/>
          <a:lstStyle/>
          <a:p>
            <a:r>
              <a:rPr lang="en-US"/>
              <a:t>Summary (cont.)</a:t>
            </a:r>
          </a:p>
        </p:txBody>
      </p:sp>
      <p:sp>
        <p:nvSpPr>
          <p:cNvPr id="45059" name="Rectangle 3"/>
          <p:cNvSpPr>
            <a:spLocks noGrp="1" noChangeArrowheads="1"/>
          </p:cNvSpPr>
          <p:nvPr>
            <p:ph type="body" idx="1"/>
          </p:nvPr>
        </p:nvSpPr>
        <p:spPr/>
        <p:txBody>
          <a:bodyPr/>
          <a:lstStyle/>
          <a:p>
            <a:pPr marL="609600" indent="-609600">
              <a:spcBef>
                <a:spcPct val="50000"/>
              </a:spcBef>
              <a:buFont typeface="Times" charset="0"/>
              <a:buAutoNum type="arabicPeriod" startAt="7"/>
            </a:pPr>
            <a:r>
              <a:rPr lang="en-US" sz="2000"/>
              <a:t>Official international reserve assets are a component of the financial account, which records official assets held by central banks.</a:t>
            </a:r>
          </a:p>
          <a:p>
            <a:pPr marL="609600" indent="-609600">
              <a:spcBef>
                <a:spcPct val="50000"/>
              </a:spcBef>
              <a:buFont typeface="Times" charset="0"/>
              <a:buAutoNum type="arabicPeriod" startAt="7"/>
            </a:pPr>
            <a:r>
              <a:rPr lang="en-US" sz="2000"/>
              <a:t>The official settlements balance is the negative value of official international reserve assets, and it shows a central bank’s holdings of foreign assets relative to foreign central banks’ holdings of domestic assets.</a:t>
            </a:r>
          </a:p>
          <a:p>
            <a:pPr marL="609600" indent="-609600">
              <a:spcBef>
                <a:spcPct val="50000"/>
              </a:spcBef>
              <a:buFont typeface="Times" charset="0"/>
              <a:buAutoNum type="arabicPeriod" startAt="7"/>
            </a:pPr>
            <a:r>
              <a:rPr lang="en-US" sz="2000"/>
              <a:t>The U.S. is the largest debtor nation, and its foreign debt continues to grow because its current account continues to be negative.</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71800" y="1219200"/>
            <a:ext cx="3171825" cy="2620851"/>
          </a:xfrm>
          <a:prstGeom prst="rect">
            <a:avLst/>
          </a:prstGeom>
        </p:spPr>
      </p:pic>
      <p:sp>
        <p:nvSpPr>
          <p:cNvPr id="5" name="TextBox 4"/>
          <p:cNvSpPr txBox="1"/>
          <p:nvPr/>
        </p:nvSpPr>
        <p:spPr>
          <a:xfrm>
            <a:off x="2438400" y="4114800"/>
            <a:ext cx="3805016" cy="1107996"/>
          </a:xfrm>
          <a:prstGeom prst="rect">
            <a:avLst/>
          </a:prstGeom>
          <a:noFill/>
        </p:spPr>
        <p:txBody>
          <a:bodyPr wrap="none" rtlCol="0">
            <a:spAutoFit/>
          </a:bodyPr>
          <a:lstStyle/>
          <a:p>
            <a:r>
              <a:rPr lang="en-US" sz="6600" b="1" dirty="0" smtClean="0"/>
              <a:t>Thank You</a:t>
            </a:r>
            <a:endParaRPr lang="en-US" sz="6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802ADF09-992C-4831-9C52-BDD8B2CBA0ED}" type="slidenum">
              <a:rPr lang="en-US"/>
              <a:pPr/>
              <a:t>3</a:t>
            </a:fld>
            <a:endParaRPr lang="en-US"/>
          </a:p>
        </p:txBody>
      </p:sp>
      <p:sp>
        <p:nvSpPr>
          <p:cNvPr id="24578" name="Rectangle 2"/>
          <p:cNvSpPr>
            <a:spLocks noGrp="1" noChangeArrowheads="1"/>
          </p:cNvSpPr>
          <p:nvPr>
            <p:ph type="title"/>
          </p:nvPr>
        </p:nvSpPr>
        <p:spPr/>
        <p:txBody>
          <a:bodyPr/>
          <a:lstStyle/>
          <a:p>
            <a:r>
              <a:rPr lang="en-US" b="1" dirty="0">
                <a:latin typeface="+mn-lt"/>
              </a:rPr>
              <a:t>Balance of Payments Accounts</a:t>
            </a:r>
          </a:p>
        </p:txBody>
      </p:sp>
      <p:sp>
        <p:nvSpPr>
          <p:cNvPr id="24579" name="Rectangle 3"/>
          <p:cNvSpPr>
            <a:spLocks noGrp="1" noChangeArrowheads="1"/>
          </p:cNvSpPr>
          <p:nvPr>
            <p:ph type="body" idx="1"/>
          </p:nvPr>
        </p:nvSpPr>
        <p:spPr/>
        <p:txBody>
          <a:bodyPr>
            <a:normAutofit/>
          </a:bodyPr>
          <a:lstStyle/>
          <a:p>
            <a:pPr algn="just">
              <a:spcBef>
                <a:spcPct val="50000"/>
              </a:spcBef>
            </a:pPr>
            <a:r>
              <a:rPr lang="en-US" sz="2400" dirty="0" smtClean="0"/>
              <a:t>A country’s balance of payments accounts keep track of both its </a:t>
            </a:r>
            <a:r>
              <a:rPr lang="en-US" sz="2400" b="1" dirty="0" smtClean="0"/>
              <a:t>payments</a:t>
            </a:r>
            <a:r>
              <a:rPr lang="en-US" sz="2400" dirty="0" smtClean="0"/>
              <a:t> to and its </a:t>
            </a:r>
            <a:r>
              <a:rPr lang="en-US" sz="2400" b="1" dirty="0" smtClean="0"/>
              <a:t>receipts</a:t>
            </a:r>
            <a:r>
              <a:rPr lang="en-US" sz="2400" dirty="0" smtClean="0"/>
              <a:t> from </a:t>
            </a:r>
            <a:r>
              <a:rPr lang="en-US" sz="2400" b="1" dirty="0" smtClean="0"/>
              <a:t>foreigners</a:t>
            </a:r>
            <a:r>
              <a:rPr lang="en-US" sz="2400" dirty="0" smtClean="0"/>
              <a:t>. Any transaction resulting in a receipt from </a:t>
            </a:r>
            <a:r>
              <a:rPr lang="en-US" sz="2400" b="1" dirty="0" smtClean="0"/>
              <a:t>foreigners</a:t>
            </a:r>
            <a:r>
              <a:rPr lang="en-US" sz="2400" dirty="0" smtClean="0"/>
              <a:t> is entered in the balance of payments accounts as a </a:t>
            </a:r>
            <a:r>
              <a:rPr lang="en-US" sz="2400" b="1" i="1" dirty="0" smtClean="0"/>
              <a:t>credit</a:t>
            </a:r>
            <a:r>
              <a:rPr lang="en-US" sz="2400" i="1" dirty="0" smtClean="0"/>
              <a:t>.</a:t>
            </a:r>
            <a:r>
              <a:rPr lang="en-US" sz="2400" dirty="0" smtClean="0"/>
              <a:t> Any transaction resulting in a </a:t>
            </a:r>
            <a:r>
              <a:rPr lang="en-US" sz="2400" b="1" dirty="0" smtClean="0"/>
              <a:t>payment to foreigners</a:t>
            </a:r>
            <a:r>
              <a:rPr lang="en-US" sz="2400" dirty="0" smtClean="0"/>
              <a:t> is entered as a </a:t>
            </a:r>
            <a:r>
              <a:rPr lang="en-US" sz="2400" b="1" i="1" dirty="0" smtClean="0"/>
              <a:t>debit</a:t>
            </a:r>
            <a:r>
              <a:rPr lang="en-US" sz="2400" i="1" dirty="0" smtClean="0"/>
              <a:t>.</a:t>
            </a:r>
            <a:endParaRPr lang="en-US" sz="2400" dirty="0" smtClean="0"/>
          </a:p>
          <a:p>
            <a:pPr algn="just">
              <a:spcBef>
                <a:spcPct val="50000"/>
              </a:spcBef>
            </a:pPr>
            <a:r>
              <a:rPr lang="en-US" sz="2400" dirty="0" smtClean="0"/>
              <a:t>A </a:t>
            </a:r>
            <a:r>
              <a:rPr lang="en-US" sz="2400" dirty="0"/>
              <a:t>country’s balance of payments accounts </a:t>
            </a:r>
            <a:r>
              <a:rPr lang="en-US" sz="2400" dirty="0" smtClean="0"/>
              <a:t>for </a:t>
            </a:r>
            <a:r>
              <a:rPr lang="en-US" sz="2400" dirty="0"/>
              <a:t>its payments to and its receipts from foreigners.</a:t>
            </a:r>
          </a:p>
          <a:p>
            <a:pPr algn="just">
              <a:spcBef>
                <a:spcPct val="50000"/>
              </a:spcBef>
            </a:pPr>
            <a:r>
              <a:rPr lang="en-US" sz="2400" dirty="0"/>
              <a:t>An international transaction involves two parties, and each transaction enters the accounts twice: once as a credit (+) and once as a debit (</a:t>
            </a:r>
            <a:r>
              <a:rPr lang="en-US" dirty="0"/>
              <a:t>–</a:t>
            </a:r>
            <a:r>
              <a:rPr lang="en-US" sz="2400" dirty="0"/>
              <a:t>).</a:t>
            </a:r>
          </a:p>
          <a:p>
            <a:pPr algn="just">
              <a:spcBef>
                <a:spcPct val="50000"/>
              </a:spcBef>
            </a:pP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Balance of Payments Accounts</a:t>
            </a:r>
            <a:endParaRPr lang="en-US" dirty="0"/>
          </a:p>
        </p:txBody>
      </p:sp>
      <p:sp>
        <p:nvSpPr>
          <p:cNvPr id="3" name="Content Placeholder 2"/>
          <p:cNvSpPr>
            <a:spLocks noGrp="1"/>
          </p:cNvSpPr>
          <p:nvPr>
            <p:ph idx="1"/>
          </p:nvPr>
        </p:nvSpPr>
        <p:spPr/>
        <p:txBody>
          <a:bodyPr>
            <a:normAutofit fontScale="92500"/>
          </a:bodyPr>
          <a:lstStyle/>
          <a:p>
            <a:pPr algn="just">
              <a:lnSpc>
                <a:spcPct val="150000"/>
              </a:lnSpc>
            </a:pPr>
            <a:r>
              <a:rPr lang="en-US" sz="2500" dirty="0" smtClean="0"/>
              <a:t>The </a:t>
            </a:r>
            <a:r>
              <a:rPr lang="en-US" sz="2500" dirty="0" smtClean="0"/>
              <a:t>balance of payments accounts less confusing if you keep in mind the following simple rule of </a:t>
            </a:r>
            <a:r>
              <a:rPr lang="en-US" sz="2500" b="1" dirty="0" smtClean="0"/>
              <a:t>double-entry bookkeeping: </a:t>
            </a:r>
            <a:endParaRPr lang="en-US" sz="2500" b="1" dirty="0" smtClean="0"/>
          </a:p>
          <a:p>
            <a:pPr algn="just">
              <a:lnSpc>
                <a:spcPct val="150000"/>
              </a:lnSpc>
              <a:buNone/>
            </a:pPr>
            <a:r>
              <a:rPr lang="en-US" sz="2500" i="1" dirty="0" smtClean="0"/>
              <a:t>	Every </a:t>
            </a:r>
            <a:r>
              <a:rPr lang="en-US" sz="2500" b="1" i="1" dirty="0" smtClean="0"/>
              <a:t>inter-national transaction</a:t>
            </a:r>
            <a:r>
              <a:rPr lang="en-US" sz="2500" i="1" dirty="0" smtClean="0"/>
              <a:t> automatically enters the balance of payments </a:t>
            </a:r>
            <a:r>
              <a:rPr lang="en-US" sz="2500" b="1" i="1" dirty="0" smtClean="0"/>
              <a:t>twice</a:t>
            </a:r>
            <a:r>
              <a:rPr lang="en-US" sz="2500" i="1" dirty="0" smtClean="0"/>
              <a:t>, once as a </a:t>
            </a:r>
            <a:r>
              <a:rPr lang="en-US" sz="2500" b="1" i="1" dirty="0" smtClean="0"/>
              <a:t>credit</a:t>
            </a:r>
            <a:r>
              <a:rPr lang="en-US" sz="2500" i="1" dirty="0" smtClean="0"/>
              <a:t> and once as a </a:t>
            </a:r>
            <a:r>
              <a:rPr lang="en-US" sz="2500" b="1" i="1" dirty="0" smtClean="0"/>
              <a:t>debit</a:t>
            </a:r>
            <a:r>
              <a:rPr lang="en-US" sz="2500" i="1" dirty="0" smtClean="0"/>
              <a:t>. </a:t>
            </a:r>
            <a:r>
              <a:rPr lang="en-US" sz="2500" dirty="0" smtClean="0"/>
              <a:t>This principle of balance of payments accounting holds true</a:t>
            </a:r>
            <a:r>
              <a:rPr lang="en-US" sz="2500" i="1" dirty="0" smtClean="0"/>
              <a:t> </a:t>
            </a:r>
            <a:r>
              <a:rPr lang="en-US" sz="2500" dirty="0" smtClean="0"/>
              <a:t>because every transaction has two sides: If you buy something from a foreigner, you must pay him in some way, and the foreigner must then somehow spend or store your payment.</a:t>
            </a:r>
          </a:p>
          <a:p>
            <a:pPr algn="just"/>
            <a:endParaRPr lang="en-US" sz="25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13-</a:t>
            </a:r>
            <a:fld id="{8FCDD291-30D4-4621-BB77-62FB2829FF93}" type="slidenum">
              <a:rPr lang="en-US"/>
              <a:pPr/>
              <a:t>5</a:t>
            </a:fld>
            <a:endParaRPr lang="en-US"/>
          </a:p>
        </p:txBody>
      </p:sp>
      <p:sp>
        <p:nvSpPr>
          <p:cNvPr id="25602" name="Rectangle 2"/>
          <p:cNvSpPr>
            <a:spLocks noGrp="1" noChangeArrowheads="1"/>
          </p:cNvSpPr>
          <p:nvPr>
            <p:ph type="title"/>
          </p:nvPr>
        </p:nvSpPr>
        <p:spPr>
          <a:xfrm>
            <a:off x="457200" y="0"/>
            <a:ext cx="8229600" cy="1143000"/>
          </a:xfrm>
        </p:spPr>
        <p:txBody>
          <a:bodyPr>
            <a:normAutofit/>
          </a:bodyPr>
          <a:lstStyle/>
          <a:p>
            <a:r>
              <a:rPr lang="en-US" sz="3600" b="1" dirty="0"/>
              <a:t>Balance of Payments Accounts (cont.)</a:t>
            </a:r>
          </a:p>
        </p:txBody>
      </p:sp>
      <p:sp>
        <p:nvSpPr>
          <p:cNvPr id="25603" name="Rectangle 3"/>
          <p:cNvSpPr>
            <a:spLocks noGrp="1" noChangeArrowheads="1"/>
          </p:cNvSpPr>
          <p:nvPr>
            <p:ph type="body" idx="1"/>
          </p:nvPr>
        </p:nvSpPr>
        <p:spPr>
          <a:xfrm>
            <a:off x="0" y="960437"/>
            <a:ext cx="8839200" cy="5287963"/>
          </a:xfrm>
        </p:spPr>
        <p:txBody>
          <a:bodyPr>
            <a:noAutofit/>
          </a:bodyPr>
          <a:lstStyle/>
          <a:p>
            <a:pPr algn="just">
              <a:spcBef>
                <a:spcPct val="50000"/>
              </a:spcBef>
            </a:pPr>
            <a:r>
              <a:rPr lang="en-US" sz="1800" dirty="0"/>
              <a:t>The balance of payments accounts are separated into 3 broad accounts</a:t>
            </a:r>
            <a:r>
              <a:rPr lang="en-US" sz="1800" dirty="0" smtClean="0"/>
              <a:t>:</a:t>
            </a:r>
          </a:p>
          <a:p>
            <a:pPr lvl="1" algn="just">
              <a:spcBef>
                <a:spcPct val="50000"/>
              </a:spcBef>
            </a:pPr>
            <a:r>
              <a:rPr lang="en-US" sz="1800" b="1" dirty="0" smtClean="0"/>
              <a:t>current </a:t>
            </a:r>
            <a:r>
              <a:rPr lang="en-US" sz="1800" b="1" dirty="0"/>
              <a:t>account</a:t>
            </a:r>
            <a:r>
              <a:rPr lang="en-US" sz="1800" dirty="0"/>
              <a:t>:  accounts for flows of goods and services (imports and exports</a:t>
            </a:r>
            <a:r>
              <a:rPr lang="en-US" sz="1800" dirty="0" smtClean="0"/>
              <a:t>).</a:t>
            </a:r>
          </a:p>
          <a:p>
            <a:pPr lvl="1" algn="just">
              <a:spcBef>
                <a:spcPct val="50000"/>
              </a:spcBef>
              <a:buNone/>
            </a:pPr>
            <a:r>
              <a:rPr lang="en-US" sz="1800" dirty="0" smtClean="0"/>
              <a:t>	</a:t>
            </a:r>
            <a:r>
              <a:rPr lang="en-US" sz="1800" dirty="0" smtClean="0"/>
              <a:t>When </a:t>
            </a:r>
            <a:r>
              <a:rPr lang="en-US" sz="1800" dirty="0" smtClean="0"/>
              <a:t>a French consumer imports American blue jeans, for example, the transaction enters the U.S. balance of payments accounts as a credit on the current account.</a:t>
            </a:r>
          </a:p>
          <a:p>
            <a:pPr lvl="1" algn="just">
              <a:spcBef>
                <a:spcPct val="50000"/>
              </a:spcBef>
            </a:pPr>
            <a:r>
              <a:rPr lang="en-US" sz="1800" b="1" dirty="0" smtClean="0"/>
              <a:t>financial </a:t>
            </a:r>
            <a:r>
              <a:rPr lang="en-US" sz="1800" b="1" dirty="0"/>
              <a:t>account</a:t>
            </a:r>
            <a:r>
              <a:rPr lang="en-US" sz="1800" dirty="0"/>
              <a:t>:  accounts for flows of financial assets (financial capital</a:t>
            </a:r>
            <a:r>
              <a:rPr lang="en-US" sz="1800" dirty="0" smtClean="0"/>
              <a:t>).</a:t>
            </a:r>
          </a:p>
          <a:p>
            <a:pPr lvl="1" algn="just">
              <a:spcBef>
                <a:spcPct val="50000"/>
              </a:spcBef>
            </a:pPr>
            <a:r>
              <a:rPr lang="en-US" sz="1800" dirty="0" smtClean="0"/>
              <a:t>The </a:t>
            </a:r>
            <a:r>
              <a:rPr lang="en-US" sz="1800" b="1" dirty="0" smtClean="0"/>
              <a:t>financial account</a:t>
            </a:r>
            <a:r>
              <a:rPr lang="en-US" sz="1800" dirty="0" smtClean="0"/>
              <a:t> of the balance of payments records all international purchases or sales of financial </a:t>
            </a:r>
            <a:r>
              <a:rPr lang="en-US" sz="1800" dirty="0" smtClean="0"/>
              <a:t>assets. </a:t>
            </a:r>
            <a:r>
              <a:rPr lang="en-US" sz="1800" dirty="0" smtClean="0"/>
              <a:t>When an American company buys a French factory, the transaction enters the U.S. balance of payments as a </a:t>
            </a:r>
            <a:r>
              <a:rPr lang="en-US" sz="1800" dirty="0" smtClean="0"/>
              <a:t>debit in  </a:t>
            </a:r>
            <a:r>
              <a:rPr lang="en-US" sz="1800" dirty="0" smtClean="0"/>
              <a:t>the  financial  account. </a:t>
            </a:r>
            <a:endParaRPr lang="en-US" sz="1800" dirty="0" smtClean="0"/>
          </a:p>
          <a:p>
            <a:pPr lvl="1" algn="just"/>
            <a:r>
              <a:rPr lang="en-US" sz="1800" dirty="0" smtClean="0"/>
              <a:t>The </a:t>
            </a:r>
            <a:r>
              <a:rPr lang="en-US" sz="1800" dirty="0" smtClean="0"/>
              <a:t>difference between a country’s purchases and sales of foreign assets is called its </a:t>
            </a:r>
            <a:r>
              <a:rPr lang="en-US" sz="1800" i="1" dirty="0" smtClean="0"/>
              <a:t>financial account balance</a:t>
            </a:r>
            <a:r>
              <a:rPr lang="en-US" sz="1800" dirty="0" smtClean="0"/>
              <a:t>, or its </a:t>
            </a:r>
            <a:r>
              <a:rPr lang="en-US" sz="1800" i="1" dirty="0" smtClean="0"/>
              <a:t>net financial flows.</a:t>
            </a:r>
            <a:endParaRPr lang="en-US" sz="1800" dirty="0" smtClean="0"/>
          </a:p>
          <a:p>
            <a:pPr lvl="1" algn="just">
              <a:spcBef>
                <a:spcPct val="50000"/>
              </a:spcBef>
            </a:pPr>
            <a:r>
              <a:rPr lang="en-US" sz="1800" b="1" dirty="0" smtClean="0"/>
              <a:t>capital </a:t>
            </a:r>
            <a:r>
              <a:rPr lang="en-US" sz="1800" b="1" dirty="0"/>
              <a:t>account</a:t>
            </a:r>
            <a:r>
              <a:rPr lang="en-US" sz="1800" dirty="0"/>
              <a:t>:  flows of special categories of assets (capital):  typically nonmarket, non-produced, or intangible assets like debt forgiveness, copyrights and trademarks</a:t>
            </a:r>
            <a:r>
              <a:rPr lang="en-US" sz="1800" dirty="0" smtClean="0"/>
              <a:t>.</a:t>
            </a:r>
          </a:p>
          <a:p>
            <a:pPr lvl="1" algn="just">
              <a:spcBef>
                <a:spcPct val="50000"/>
              </a:spcBef>
            </a:pPr>
            <a:r>
              <a:rPr lang="en-US" sz="1800" dirty="0" smtClean="0"/>
              <a:t>Certain </a:t>
            </a:r>
            <a:r>
              <a:rPr lang="en-US" sz="1800" dirty="0" smtClean="0"/>
              <a:t>other activities resulting in transfers of wealth between countries are recorded in the </a:t>
            </a:r>
            <a:r>
              <a:rPr lang="en-US" sz="1800" b="1" dirty="0" smtClean="0"/>
              <a:t>capital account</a:t>
            </a:r>
            <a:endParaRPr lang="en-US" sz="1800"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Right)">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strips(downRight)">
                                      <p:cBhvr>
                                        <p:cTn id="27" dur="500"/>
                                        <p:tgtEl>
                                          <p:spTgt spid="25603">
                                            <p:txEl>
                                              <p:pRg st="4" end="4"/>
                                            </p:txEl>
                                          </p:spTgt>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25603">
                                            <p:txEl>
                                              <p:pRg st="5" end="5"/>
                                            </p:txEl>
                                          </p:spTgt>
                                        </p:tgtEl>
                                        <p:attrNameLst>
                                          <p:attrName>style.visibility</p:attrName>
                                        </p:attrNameLst>
                                      </p:cBhvr>
                                      <p:to>
                                        <p:strVal val="visible"/>
                                      </p:to>
                                    </p:set>
                                    <p:animEffect transition="in" filter="strips(downRight)">
                                      <p:cBhvr>
                                        <p:cTn id="30" dur="500"/>
                                        <p:tgtEl>
                                          <p:spTgt spid="25603">
                                            <p:txEl>
                                              <p:pRg st="5" end="5"/>
                                            </p:txEl>
                                          </p:spTgt>
                                        </p:tgtEl>
                                      </p:cBhvr>
                                    </p:animEffect>
                                  </p:childTnLst>
                                </p:cTn>
                              </p:par>
                              <p:par>
                                <p:cTn id="31" presetID="18" presetClass="entr" presetSubtype="6" fill="hold" grpId="0" nodeType="withEffect">
                                  <p:stCondLst>
                                    <p:cond delay="0"/>
                                  </p:stCondLst>
                                  <p:childTnLst>
                                    <p:set>
                                      <p:cBhvr>
                                        <p:cTn id="32" dur="1" fill="hold">
                                          <p:stCondLst>
                                            <p:cond delay="0"/>
                                          </p:stCondLst>
                                        </p:cTn>
                                        <p:tgtEl>
                                          <p:spTgt spid="25603">
                                            <p:txEl>
                                              <p:pRg st="6" end="6"/>
                                            </p:txEl>
                                          </p:spTgt>
                                        </p:tgtEl>
                                        <p:attrNameLst>
                                          <p:attrName>style.visibility</p:attrName>
                                        </p:attrNameLst>
                                      </p:cBhvr>
                                      <p:to>
                                        <p:strVal val="visible"/>
                                      </p:to>
                                    </p:set>
                                    <p:animEffect transition="in" filter="strips(downRight)">
                                      <p:cBhvr>
                                        <p:cTn id="33" dur="500"/>
                                        <p:tgtEl>
                                          <p:spTgt spid="25603">
                                            <p:txEl>
                                              <p:pRg st="6" end="6"/>
                                            </p:txEl>
                                          </p:spTgt>
                                        </p:tgtEl>
                                      </p:cBhvr>
                                    </p:animEffect>
                                  </p:childTnLst>
                                </p:cTn>
                              </p:par>
                              <p:par>
                                <p:cTn id="34" presetID="18" presetClass="entr" presetSubtype="6" fill="hold" grpId="0" nodeType="withEffect">
                                  <p:stCondLst>
                                    <p:cond delay="0"/>
                                  </p:stCondLst>
                                  <p:childTnLst>
                                    <p:set>
                                      <p:cBhvr>
                                        <p:cTn id="35" dur="1" fill="hold">
                                          <p:stCondLst>
                                            <p:cond delay="0"/>
                                          </p:stCondLst>
                                        </p:cTn>
                                        <p:tgtEl>
                                          <p:spTgt spid="25603">
                                            <p:txEl>
                                              <p:pRg st="7" end="7"/>
                                            </p:txEl>
                                          </p:spTgt>
                                        </p:tgtEl>
                                        <p:attrNameLst>
                                          <p:attrName>style.visibility</p:attrName>
                                        </p:attrNameLst>
                                      </p:cBhvr>
                                      <p:to>
                                        <p:strVal val="visible"/>
                                      </p:to>
                                    </p:set>
                                    <p:animEffect transition="in" filter="strips(downRight)">
                                      <p:cBhvr>
                                        <p:cTn id="36"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Examples of Paired </a:t>
            </a:r>
            <a:r>
              <a:rPr lang="en-US" b="1" dirty="0" smtClean="0"/>
              <a:t>Transactions</a:t>
            </a:r>
            <a:endParaRPr lang="en-US" dirty="0"/>
          </a:p>
        </p:txBody>
      </p:sp>
      <p:sp>
        <p:nvSpPr>
          <p:cNvPr id="3" name="Content Placeholder 2"/>
          <p:cNvSpPr>
            <a:spLocks noGrp="1"/>
          </p:cNvSpPr>
          <p:nvPr>
            <p:ph idx="1"/>
          </p:nvPr>
        </p:nvSpPr>
        <p:spPr>
          <a:xfrm>
            <a:off x="457200" y="1143000"/>
            <a:ext cx="8229600" cy="3733800"/>
          </a:xfrm>
        </p:spPr>
        <p:txBody>
          <a:bodyPr>
            <a:noAutofit/>
          </a:bodyPr>
          <a:lstStyle/>
          <a:p>
            <a:pPr algn="just">
              <a:lnSpc>
                <a:spcPct val="170000"/>
              </a:lnSpc>
            </a:pPr>
            <a:r>
              <a:rPr lang="en-US" sz="1500" b="1" dirty="0" smtClean="0"/>
              <a:t>Some examples will show how the principle of double-entry bookkeeping operates in practice</a:t>
            </a:r>
            <a:r>
              <a:rPr lang="en-US" sz="1500" dirty="0" smtClean="0"/>
              <a:t>.</a:t>
            </a:r>
          </a:p>
          <a:p>
            <a:pPr algn="just">
              <a:lnSpc>
                <a:spcPct val="170000"/>
              </a:lnSpc>
            </a:pPr>
            <a:r>
              <a:rPr lang="en-US" sz="1500" dirty="0" smtClean="0"/>
              <a:t>Imagine you buy an </a:t>
            </a:r>
            <a:r>
              <a:rPr lang="en-US" sz="1500" b="1" dirty="0" smtClean="0"/>
              <a:t>ink-jet fax machine</a:t>
            </a:r>
            <a:r>
              <a:rPr lang="en-US" sz="1500" dirty="0" smtClean="0"/>
              <a:t> from the </a:t>
            </a:r>
            <a:r>
              <a:rPr lang="en-US" sz="1500" b="1" dirty="0" smtClean="0"/>
              <a:t>Italian company Olivetti</a:t>
            </a:r>
            <a:r>
              <a:rPr lang="en-US" sz="1500" dirty="0" smtClean="0"/>
              <a:t> and pay for your </a:t>
            </a:r>
            <a:r>
              <a:rPr lang="en-US" sz="1500" b="1" dirty="0" smtClean="0"/>
              <a:t>purchase</a:t>
            </a:r>
            <a:r>
              <a:rPr lang="en-US" sz="1500" dirty="0" smtClean="0"/>
              <a:t> with a </a:t>
            </a:r>
            <a:r>
              <a:rPr lang="en-US" sz="1500" b="1" dirty="0" smtClean="0"/>
              <a:t>$1,000</a:t>
            </a:r>
            <a:r>
              <a:rPr lang="en-US" sz="1500" dirty="0" smtClean="0"/>
              <a:t> check. Your payment to buy a good (the fax machine) from a foreign resident enters the U.S. current account as a debit. But where is the off-setting balance of payments credit? Olivetti’s U.S. salesperson must do something with your check—let’s say he deposits it in Olivetti’s </a:t>
            </a:r>
            <a:r>
              <a:rPr lang="en-US" sz="1500" dirty="0" smtClean="0"/>
              <a:t>account </a:t>
            </a:r>
            <a:r>
              <a:rPr lang="en-US" sz="1500" dirty="0" smtClean="0"/>
              <a:t>at Citibank in New York. In this case, Olivetti has purchased, and Citibank has sold, a U.S. asset—a bank deposit worth $1,000—and the transaction shows up as a $1,000 credit in the U.S. financial account. The transaction creates the following two offsetting </a:t>
            </a:r>
            <a:r>
              <a:rPr lang="en-US" sz="1500" dirty="0" smtClean="0"/>
              <a:t>bookkeeping </a:t>
            </a:r>
            <a:r>
              <a:rPr lang="en-US" sz="1500" dirty="0" smtClean="0"/>
              <a:t>entries in the U.S. balance of </a:t>
            </a:r>
            <a:r>
              <a:rPr lang="en-US" sz="1500" dirty="0" smtClean="0"/>
              <a:t>payments</a:t>
            </a:r>
            <a:endParaRPr lang="en-US" sz="1500" dirty="0"/>
          </a:p>
        </p:txBody>
      </p:sp>
      <p:graphicFrame>
        <p:nvGraphicFramePr>
          <p:cNvPr id="4" name="Table 3"/>
          <p:cNvGraphicFramePr>
            <a:graphicFrameLocks noGrp="1"/>
          </p:cNvGraphicFramePr>
          <p:nvPr/>
        </p:nvGraphicFramePr>
        <p:xfrm>
          <a:off x="914401" y="4876800"/>
          <a:ext cx="7696200" cy="1371599"/>
        </p:xfrm>
        <a:graphic>
          <a:graphicData uri="http://schemas.openxmlformats.org/drawingml/2006/table">
            <a:tbl>
              <a:tblPr/>
              <a:tblGrid>
                <a:gridCol w="5338033"/>
                <a:gridCol w="1243397"/>
                <a:gridCol w="1114770"/>
              </a:tblGrid>
              <a:tr h="365832">
                <a:tc>
                  <a:txBody>
                    <a:bodyPr/>
                    <a:lstStyle/>
                    <a:p>
                      <a:pPr marL="0" marR="0">
                        <a:spcBef>
                          <a:spcPts val="0"/>
                        </a:spcBef>
                        <a:spcAft>
                          <a:spcPts val="0"/>
                        </a:spcAft>
                      </a:pPr>
                      <a:endParaRPr lang="en-US" sz="1200" dirty="0">
                        <a:latin typeface="Times New Roman"/>
                        <a:ea typeface="Times New Roman"/>
                        <a:cs typeface="Arial"/>
                      </a:endParaRPr>
                    </a:p>
                  </a:txBody>
                  <a:tcPr marL="0" marR="0" marT="0" marB="0" anchor="ctr">
                    <a:lnL w="12700" cap="flat" cmpd="sng" algn="ctr">
                      <a:solidFill>
                        <a:srgbClr val="51AC68"/>
                      </a:solidFill>
                      <a:prstDash val="solid"/>
                      <a:round/>
                      <a:headEnd type="none" w="med" len="med"/>
                      <a:tailEnd type="none" w="med" len="med"/>
                    </a:lnL>
                    <a:lnR>
                      <a:noFill/>
                    </a:lnR>
                    <a:lnT w="12700" cap="flat" cmpd="sng" algn="ctr">
                      <a:solidFill>
                        <a:srgbClr val="4DA563"/>
                      </a:solidFill>
                      <a:prstDash val="solid"/>
                      <a:round/>
                      <a:headEnd type="none" w="med" len="med"/>
                      <a:tailEnd type="none" w="med" len="med"/>
                    </a:lnT>
                    <a:lnB w="12700" cap="flat" cmpd="sng" algn="ctr">
                      <a:solidFill>
                        <a:srgbClr val="A5CEA9"/>
                      </a:solidFill>
                      <a:prstDash val="solid"/>
                      <a:round/>
                      <a:headEnd type="none" w="med" len="med"/>
                      <a:tailEnd type="none" w="med" len="med"/>
                    </a:lnB>
                    <a:solidFill>
                      <a:srgbClr val="A5CEA9"/>
                    </a:solidFill>
                  </a:tcPr>
                </a:tc>
                <a:tc>
                  <a:txBody>
                    <a:bodyPr/>
                    <a:lstStyle/>
                    <a:p>
                      <a:pPr marL="228600" marR="0">
                        <a:spcBef>
                          <a:spcPts val="0"/>
                        </a:spcBef>
                        <a:spcAft>
                          <a:spcPts val="0"/>
                        </a:spcAft>
                      </a:pPr>
                      <a:r>
                        <a:rPr lang="en-US" sz="950" b="1">
                          <a:solidFill>
                            <a:srgbClr val="231F20"/>
                          </a:solidFill>
                          <a:latin typeface="Times New Roman"/>
                          <a:ea typeface="Times New Roman"/>
                          <a:cs typeface="Arial"/>
                        </a:rPr>
                        <a:t>Credit</a:t>
                      </a:r>
                      <a:endParaRPr lang="en-US" sz="1000">
                        <a:latin typeface="Calibri"/>
                        <a:ea typeface="Calibri"/>
                        <a:cs typeface="Arial"/>
                      </a:endParaRPr>
                    </a:p>
                  </a:txBody>
                  <a:tcPr marL="0" marR="0" marT="0" marB="0" anchor="ctr">
                    <a:lnL>
                      <a:noFill/>
                    </a:lnL>
                    <a:lnR>
                      <a:noFill/>
                    </a:lnR>
                    <a:lnT w="12700" cap="flat" cmpd="sng" algn="ctr">
                      <a:solidFill>
                        <a:srgbClr val="4DA563"/>
                      </a:solidFill>
                      <a:prstDash val="solid"/>
                      <a:round/>
                      <a:headEnd type="none" w="med" len="med"/>
                      <a:tailEnd type="none" w="med" len="med"/>
                    </a:lnT>
                    <a:lnB w="12700" cap="flat" cmpd="sng" algn="ctr">
                      <a:solidFill>
                        <a:srgbClr val="A5CEA9"/>
                      </a:solidFill>
                      <a:prstDash val="solid"/>
                      <a:round/>
                      <a:headEnd type="none" w="med" len="med"/>
                      <a:tailEnd type="none" w="med" len="med"/>
                    </a:lnB>
                    <a:solidFill>
                      <a:srgbClr val="A5CEA9"/>
                    </a:solidFill>
                  </a:tcPr>
                </a:tc>
                <a:tc>
                  <a:txBody>
                    <a:bodyPr/>
                    <a:lstStyle/>
                    <a:p>
                      <a:pPr marL="190500" marR="0">
                        <a:spcBef>
                          <a:spcPts val="0"/>
                        </a:spcBef>
                        <a:spcAft>
                          <a:spcPts val="0"/>
                        </a:spcAft>
                      </a:pPr>
                      <a:r>
                        <a:rPr lang="en-US" sz="950" b="1">
                          <a:solidFill>
                            <a:srgbClr val="231F20"/>
                          </a:solidFill>
                          <a:latin typeface="Times New Roman"/>
                          <a:ea typeface="Times New Roman"/>
                          <a:cs typeface="Arial"/>
                        </a:rPr>
                        <a:t>Debit</a:t>
                      </a:r>
                      <a:endParaRPr lang="en-US" sz="1000">
                        <a:latin typeface="Calibri"/>
                        <a:ea typeface="Calibri"/>
                        <a:cs typeface="Arial"/>
                      </a:endParaRPr>
                    </a:p>
                  </a:txBody>
                  <a:tcPr marL="0" marR="0" marT="0" marB="0" anchor="ctr">
                    <a:lnL>
                      <a:noFill/>
                    </a:lnL>
                    <a:lnR w="12700" cap="flat" cmpd="sng" algn="ctr">
                      <a:solidFill>
                        <a:srgbClr val="4DA563"/>
                      </a:solidFill>
                      <a:prstDash val="solid"/>
                      <a:round/>
                      <a:headEnd type="none" w="med" len="med"/>
                      <a:tailEnd type="none" w="med" len="med"/>
                    </a:lnR>
                    <a:lnT w="12700" cap="flat" cmpd="sng" algn="ctr">
                      <a:solidFill>
                        <a:srgbClr val="4DA563"/>
                      </a:solidFill>
                      <a:prstDash val="solid"/>
                      <a:round/>
                      <a:headEnd type="none" w="med" len="med"/>
                      <a:tailEnd type="none" w="med" len="med"/>
                    </a:lnT>
                    <a:lnB w="12700" cap="flat" cmpd="sng" algn="ctr">
                      <a:solidFill>
                        <a:srgbClr val="A5CEA9"/>
                      </a:solidFill>
                      <a:prstDash val="solid"/>
                      <a:round/>
                      <a:headEnd type="none" w="med" len="med"/>
                      <a:tailEnd type="none" w="med" len="med"/>
                    </a:lnB>
                    <a:solidFill>
                      <a:srgbClr val="A5CEA9"/>
                    </a:solidFill>
                  </a:tcPr>
                </a:tc>
              </a:tr>
              <a:tr h="319428">
                <a:tc>
                  <a:txBody>
                    <a:bodyPr/>
                    <a:lstStyle/>
                    <a:p>
                      <a:pPr marL="88900" marR="0">
                        <a:spcBef>
                          <a:spcPts val="0"/>
                        </a:spcBef>
                        <a:spcAft>
                          <a:spcPts val="0"/>
                        </a:spcAft>
                      </a:pPr>
                      <a:r>
                        <a:rPr lang="en-US" sz="950">
                          <a:solidFill>
                            <a:srgbClr val="231F20"/>
                          </a:solidFill>
                          <a:latin typeface="Times New Roman"/>
                          <a:ea typeface="Times New Roman"/>
                          <a:cs typeface="Arial"/>
                        </a:rPr>
                        <a:t>Fax machine purchase (Current account, U.S. good import)</a:t>
                      </a:r>
                      <a:endParaRPr lang="en-US" sz="1000">
                        <a:latin typeface="Calibri"/>
                        <a:ea typeface="Calibri"/>
                        <a:cs typeface="Arial"/>
                      </a:endParaRPr>
                    </a:p>
                  </a:txBody>
                  <a:tcPr marL="0" marR="0" marT="0" marB="0" anchor="ctr">
                    <a:lnL w="12700" cap="flat" cmpd="sng" algn="ctr">
                      <a:solidFill>
                        <a:srgbClr val="51AC68"/>
                      </a:solidFill>
                      <a:prstDash val="solid"/>
                      <a:round/>
                      <a:headEnd type="none" w="med" len="med"/>
                      <a:tailEnd type="none" w="med" len="med"/>
                    </a:lnL>
                    <a:lnR>
                      <a:noFill/>
                    </a:lnR>
                    <a:lnT w="12700" cap="flat" cmpd="sng" algn="ctr">
                      <a:solidFill>
                        <a:srgbClr val="A5CEA9"/>
                      </a:solidFill>
                      <a:prstDash val="solid"/>
                      <a:round/>
                      <a:headEnd type="none" w="med" len="med"/>
                      <a:tailEnd type="none" w="med" len="med"/>
                    </a:lnT>
                    <a:lnB>
                      <a:noFill/>
                    </a:lnB>
                  </a:tcPr>
                </a:tc>
                <a:tc>
                  <a:txBody>
                    <a:bodyPr/>
                    <a:lstStyle/>
                    <a:p>
                      <a:pPr marL="0" marR="0">
                        <a:spcBef>
                          <a:spcPts val="0"/>
                        </a:spcBef>
                        <a:spcAft>
                          <a:spcPts val="0"/>
                        </a:spcAft>
                      </a:pPr>
                      <a:endParaRPr lang="en-US" sz="1200" dirty="0">
                        <a:latin typeface="Times New Roman"/>
                        <a:ea typeface="Times New Roman"/>
                        <a:cs typeface="Arial"/>
                      </a:endParaRPr>
                    </a:p>
                  </a:txBody>
                  <a:tcPr marL="0" marR="0" marT="0" marB="0" anchor="ctr">
                    <a:lnL>
                      <a:noFill/>
                    </a:lnL>
                    <a:lnR>
                      <a:noFill/>
                    </a:lnR>
                    <a:lnT w="12700" cap="flat" cmpd="sng" algn="ctr">
                      <a:solidFill>
                        <a:srgbClr val="A5CEA9"/>
                      </a:solidFill>
                      <a:prstDash val="solid"/>
                      <a:round/>
                      <a:headEnd type="none" w="med" len="med"/>
                      <a:tailEnd type="none" w="med" len="med"/>
                    </a:lnT>
                    <a:lnB>
                      <a:noFill/>
                    </a:lnB>
                  </a:tcPr>
                </a:tc>
                <a:tc>
                  <a:txBody>
                    <a:bodyPr/>
                    <a:lstStyle/>
                    <a:p>
                      <a:pPr marL="190500" marR="0">
                        <a:spcBef>
                          <a:spcPts val="0"/>
                        </a:spcBef>
                        <a:spcAft>
                          <a:spcPts val="0"/>
                        </a:spcAft>
                      </a:pPr>
                      <a:r>
                        <a:rPr lang="en-US" sz="950">
                          <a:solidFill>
                            <a:srgbClr val="231F20"/>
                          </a:solidFill>
                          <a:latin typeface="Times New Roman"/>
                          <a:ea typeface="Times New Roman"/>
                          <a:cs typeface="Arial"/>
                        </a:rPr>
                        <a:t>$1,000</a:t>
                      </a:r>
                      <a:endParaRPr lang="en-US" sz="1000">
                        <a:latin typeface="Calibri"/>
                        <a:ea typeface="Calibri"/>
                        <a:cs typeface="Arial"/>
                      </a:endParaRPr>
                    </a:p>
                  </a:txBody>
                  <a:tcPr marL="0" marR="0" marT="0" marB="0" anchor="ctr">
                    <a:lnL>
                      <a:noFill/>
                    </a:lnL>
                    <a:lnR w="12700" cap="flat" cmpd="sng" algn="ctr">
                      <a:solidFill>
                        <a:srgbClr val="4DA563"/>
                      </a:solidFill>
                      <a:prstDash val="solid"/>
                      <a:round/>
                      <a:headEnd type="none" w="med" len="med"/>
                      <a:tailEnd type="none" w="med" len="med"/>
                    </a:lnR>
                    <a:lnT w="12700" cap="flat" cmpd="sng" algn="ctr">
                      <a:solidFill>
                        <a:srgbClr val="A5CEA9"/>
                      </a:solidFill>
                      <a:prstDash val="solid"/>
                      <a:round/>
                      <a:headEnd type="none" w="med" len="med"/>
                      <a:tailEnd type="none" w="med" len="med"/>
                    </a:lnT>
                    <a:lnB>
                      <a:noFill/>
                    </a:lnB>
                  </a:tcPr>
                </a:tc>
              </a:tr>
              <a:tr h="246046">
                <a:tc>
                  <a:txBody>
                    <a:bodyPr/>
                    <a:lstStyle/>
                    <a:p>
                      <a:pPr marL="88900" marR="0">
                        <a:spcBef>
                          <a:spcPts val="0"/>
                        </a:spcBef>
                        <a:spcAft>
                          <a:spcPts val="0"/>
                        </a:spcAft>
                      </a:pPr>
                      <a:r>
                        <a:rPr lang="en-US" sz="950">
                          <a:solidFill>
                            <a:srgbClr val="231F20"/>
                          </a:solidFill>
                          <a:latin typeface="Times New Roman"/>
                          <a:ea typeface="Times New Roman"/>
                          <a:cs typeface="Arial"/>
                        </a:rPr>
                        <a:t>Sale of bank deposit by Citibank</a:t>
                      </a:r>
                      <a:endParaRPr lang="en-US" sz="1000">
                        <a:latin typeface="Calibri"/>
                        <a:ea typeface="Calibri"/>
                        <a:cs typeface="Arial"/>
                      </a:endParaRPr>
                    </a:p>
                  </a:txBody>
                  <a:tcPr marL="0" marR="0" marT="0" marB="0" anchor="ctr">
                    <a:lnL w="12700" cap="flat" cmpd="sng" algn="ctr">
                      <a:solidFill>
                        <a:srgbClr val="51AC68"/>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endParaRPr lang="en-US" sz="950">
                        <a:latin typeface="Times New Roman"/>
                        <a:ea typeface="Times New Roman"/>
                        <a:cs typeface="Arial"/>
                      </a:endParaRPr>
                    </a:p>
                  </a:txBody>
                  <a:tcPr marL="0" marR="0" marT="0" marB="0" anchor="ctr">
                    <a:lnL>
                      <a:noFill/>
                    </a:lnL>
                    <a:lnR>
                      <a:noFill/>
                    </a:lnR>
                    <a:lnT>
                      <a:noFill/>
                    </a:lnT>
                    <a:lnB>
                      <a:noFill/>
                    </a:lnB>
                  </a:tcPr>
                </a:tc>
                <a:tc>
                  <a:txBody>
                    <a:bodyPr/>
                    <a:lstStyle/>
                    <a:p>
                      <a:pPr marL="0" marR="0">
                        <a:spcBef>
                          <a:spcPts val="0"/>
                        </a:spcBef>
                        <a:spcAft>
                          <a:spcPts val="0"/>
                        </a:spcAft>
                      </a:pPr>
                      <a:endParaRPr lang="en-US" sz="950">
                        <a:latin typeface="Times New Roman"/>
                        <a:ea typeface="Times New Roman"/>
                        <a:cs typeface="Arial"/>
                      </a:endParaRPr>
                    </a:p>
                  </a:txBody>
                  <a:tcPr marL="0" marR="0" marT="0" marB="0" anchor="ctr">
                    <a:lnL>
                      <a:noFill/>
                    </a:lnL>
                    <a:lnR w="12700" cap="flat" cmpd="sng" algn="ctr">
                      <a:solidFill>
                        <a:srgbClr val="4DA563"/>
                      </a:solidFill>
                      <a:prstDash val="solid"/>
                      <a:round/>
                      <a:headEnd type="none" w="med" len="med"/>
                      <a:tailEnd type="none" w="med" len="med"/>
                    </a:lnR>
                    <a:lnT>
                      <a:noFill/>
                    </a:lnT>
                    <a:lnB>
                      <a:noFill/>
                    </a:lnB>
                  </a:tcPr>
                </a:tc>
              </a:tr>
              <a:tr h="258996">
                <a:tc>
                  <a:txBody>
                    <a:bodyPr/>
                    <a:lstStyle/>
                    <a:p>
                      <a:pPr marL="215900" marR="0">
                        <a:spcBef>
                          <a:spcPts val="0"/>
                        </a:spcBef>
                        <a:spcAft>
                          <a:spcPts val="0"/>
                        </a:spcAft>
                      </a:pPr>
                      <a:r>
                        <a:rPr lang="en-US" sz="950">
                          <a:solidFill>
                            <a:srgbClr val="231F20"/>
                          </a:solidFill>
                          <a:latin typeface="Times New Roman"/>
                          <a:ea typeface="Times New Roman"/>
                          <a:cs typeface="Arial"/>
                        </a:rPr>
                        <a:t>(Financial account, U.S. asset sale)</a:t>
                      </a:r>
                      <a:endParaRPr lang="en-US" sz="1000">
                        <a:latin typeface="Calibri"/>
                        <a:ea typeface="Calibri"/>
                        <a:cs typeface="Arial"/>
                      </a:endParaRPr>
                    </a:p>
                  </a:txBody>
                  <a:tcPr marL="0" marR="0" marT="0" marB="0" anchor="ctr">
                    <a:lnL w="12700" cap="flat" cmpd="sng" algn="ctr">
                      <a:solidFill>
                        <a:srgbClr val="51AC68"/>
                      </a:solidFill>
                      <a:prstDash val="solid"/>
                      <a:round/>
                      <a:headEnd type="none" w="med" len="med"/>
                      <a:tailEnd type="none" w="med" len="med"/>
                    </a:lnL>
                    <a:lnR>
                      <a:noFill/>
                    </a:lnR>
                    <a:lnT>
                      <a:noFill/>
                    </a:lnT>
                    <a:lnB>
                      <a:noFill/>
                    </a:lnB>
                  </a:tcPr>
                </a:tc>
                <a:tc>
                  <a:txBody>
                    <a:bodyPr/>
                    <a:lstStyle/>
                    <a:p>
                      <a:pPr marL="228600" marR="0">
                        <a:spcBef>
                          <a:spcPts val="0"/>
                        </a:spcBef>
                        <a:spcAft>
                          <a:spcPts val="0"/>
                        </a:spcAft>
                      </a:pPr>
                      <a:r>
                        <a:rPr lang="en-US" sz="950">
                          <a:solidFill>
                            <a:srgbClr val="231F20"/>
                          </a:solidFill>
                          <a:latin typeface="Times New Roman"/>
                          <a:ea typeface="Times New Roman"/>
                          <a:cs typeface="Arial"/>
                        </a:rPr>
                        <a:t>$1,000</a:t>
                      </a:r>
                      <a:endParaRPr lang="en-US" sz="1000">
                        <a:latin typeface="Calibri"/>
                        <a:ea typeface="Calibri"/>
                        <a:cs typeface="Arial"/>
                      </a:endParaRPr>
                    </a:p>
                  </a:txBody>
                  <a:tcPr marL="0" marR="0" marT="0" marB="0" anchor="ctr">
                    <a:lnL>
                      <a:noFill/>
                    </a:lnL>
                    <a:lnR>
                      <a:noFill/>
                    </a:lnR>
                    <a:lnT>
                      <a:noFill/>
                    </a:lnT>
                    <a:lnB>
                      <a:noFill/>
                    </a:lnB>
                  </a:tcPr>
                </a:tc>
                <a:tc>
                  <a:txBody>
                    <a:bodyPr/>
                    <a:lstStyle/>
                    <a:p>
                      <a:pPr marL="0" marR="0">
                        <a:spcBef>
                          <a:spcPts val="0"/>
                        </a:spcBef>
                        <a:spcAft>
                          <a:spcPts val="0"/>
                        </a:spcAft>
                      </a:pPr>
                      <a:endParaRPr lang="en-US" sz="1000">
                        <a:latin typeface="Times New Roman"/>
                        <a:ea typeface="Times New Roman"/>
                        <a:cs typeface="Arial"/>
                      </a:endParaRPr>
                    </a:p>
                  </a:txBody>
                  <a:tcPr marL="0" marR="0" marT="0" marB="0" anchor="ctr">
                    <a:lnL>
                      <a:noFill/>
                    </a:lnL>
                    <a:lnR w="12700" cap="flat" cmpd="sng" algn="ctr">
                      <a:solidFill>
                        <a:srgbClr val="4DA563"/>
                      </a:solidFill>
                      <a:prstDash val="solid"/>
                      <a:round/>
                      <a:headEnd type="none" w="med" len="med"/>
                      <a:tailEnd type="none" w="med" len="med"/>
                    </a:lnR>
                    <a:lnT>
                      <a:noFill/>
                    </a:lnT>
                    <a:lnB>
                      <a:noFill/>
                    </a:lnB>
                  </a:tcPr>
                </a:tc>
              </a:tr>
              <a:tr h="181297">
                <a:tc>
                  <a:txBody>
                    <a:bodyPr/>
                    <a:lstStyle/>
                    <a:p>
                      <a:pPr marL="0" marR="0">
                        <a:spcBef>
                          <a:spcPts val="0"/>
                        </a:spcBef>
                        <a:spcAft>
                          <a:spcPts val="0"/>
                        </a:spcAft>
                      </a:pPr>
                      <a:endParaRPr lang="en-US" sz="700">
                        <a:latin typeface="Times New Roman"/>
                        <a:ea typeface="Times New Roman"/>
                        <a:cs typeface="Arial"/>
                      </a:endParaRPr>
                    </a:p>
                  </a:txBody>
                  <a:tcPr marL="0" marR="0" marT="0" marB="0" anchor="ctr">
                    <a:lnL w="12700" cap="flat" cmpd="sng" algn="ctr">
                      <a:solidFill>
                        <a:srgbClr val="51AC68"/>
                      </a:solidFill>
                      <a:prstDash val="solid"/>
                      <a:round/>
                      <a:headEnd type="none" w="med" len="med"/>
                      <a:tailEnd type="none" w="med" len="med"/>
                    </a:lnL>
                    <a:lnR>
                      <a:noFill/>
                    </a:lnR>
                    <a:lnT>
                      <a:noFill/>
                    </a:lnT>
                    <a:lnB w="12700" cap="flat" cmpd="sng" algn="ctr">
                      <a:solidFill>
                        <a:srgbClr val="4DA563"/>
                      </a:solidFill>
                      <a:prstDash val="solid"/>
                      <a:round/>
                      <a:headEnd type="none" w="med" len="med"/>
                      <a:tailEnd type="none" w="med" len="med"/>
                    </a:lnB>
                  </a:tcPr>
                </a:tc>
                <a:tc>
                  <a:txBody>
                    <a:bodyPr/>
                    <a:lstStyle/>
                    <a:p>
                      <a:pPr marL="0" marR="0">
                        <a:spcBef>
                          <a:spcPts val="0"/>
                        </a:spcBef>
                        <a:spcAft>
                          <a:spcPts val="0"/>
                        </a:spcAft>
                      </a:pPr>
                      <a:endParaRPr lang="en-US" sz="700">
                        <a:latin typeface="Times New Roman"/>
                        <a:ea typeface="Times New Roman"/>
                        <a:cs typeface="Arial"/>
                      </a:endParaRPr>
                    </a:p>
                  </a:txBody>
                  <a:tcPr marL="0" marR="0" marT="0" marB="0" anchor="ctr">
                    <a:lnL>
                      <a:noFill/>
                    </a:lnL>
                    <a:lnR>
                      <a:noFill/>
                    </a:lnR>
                    <a:lnT>
                      <a:noFill/>
                    </a:lnT>
                    <a:lnB w="12700" cap="flat" cmpd="sng" algn="ctr">
                      <a:solidFill>
                        <a:srgbClr val="4DA563"/>
                      </a:solidFill>
                      <a:prstDash val="solid"/>
                      <a:round/>
                      <a:headEnd type="none" w="med" len="med"/>
                      <a:tailEnd type="none" w="med" len="med"/>
                    </a:lnB>
                  </a:tcPr>
                </a:tc>
                <a:tc>
                  <a:txBody>
                    <a:bodyPr/>
                    <a:lstStyle/>
                    <a:p>
                      <a:pPr marL="0" marR="0">
                        <a:spcBef>
                          <a:spcPts val="0"/>
                        </a:spcBef>
                        <a:spcAft>
                          <a:spcPts val="0"/>
                        </a:spcAft>
                      </a:pPr>
                      <a:endParaRPr lang="en-US" sz="700" dirty="0">
                        <a:latin typeface="Times New Roman"/>
                        <a:ea typeface="Times New Roman"/>
                        <a:cs typeface="Arial"/>
                      </a:endParaRPr>
                    </a:p>
                  </a:txBody>
                  <a:tcPr marL="0" marR="0" marT="0" marB="0" anchor="ctr">
                    <a:lnL>
                      <a:noFill/>
                    </a:lnL>
                    <a:lnR w="12700" cap="flat" cmpd="sng" algn="ctr">
                      <a:solidFill>
                        <a:srgbClr val="4DA563"/>
                      </a:solidFill>
                      <a:prstDash val="solid"/>
                      <a:round/>
                      <a:headEnd type="none" w="med" len="med"/>
                      <a:tailEnd type="none" w="med" len="med"/>
                    </a:lnR>
                    <a:lnT>
                      <a:noFill/>
                    </a:lnT>
                    <a:lnB w="12700" cap="flat" cmpd="sng" algn="ctr">
                      <a:solidFill>
                        <a:srgbClr val="4DA563"/>
                      </a:solidFill>
                      <a:prstDash val="solid"/>
                      <a:round/>
                      <a:headEnd type="none" w="med" len="med"/>
                      <a:tailEnd type="none" w="med" len="med"/>
                    </a:lnB>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r>
              <a:rPr lang="en-US"/>
              <a:t>13-</a:t>
            </a:r>
            <a:fld id="{7DEDA87A-C218-4AC4-89A6-2DD516F997D2}" type="slidenum">
              <a:rPr lang="en-US"/>
              <a:pPr/>
              <a:t>7</a:t>
            </a:fld>
            <a:endParaRPr lang="en-US"/>
          </a:p>
        </p:txBody>
      </p:sp>
      <p:sp>
        <p:nvSpPr>
          <p:cNvPr id="26626" name="Rectangle 2"/>
          <p:cNvSpPr>
            <a:spLocks noGrp="1" noChangeArrowheads="1"/>
          </p:cNvSpPr>
          <p:nvPr>
            <p:ph type="title"/>
          </p:nvPr>
        </p:nvSpPr>
        <p:spPr/>
        <p:txBody>
          <a:bodyPr>
            <a:noAutofit/>
          </a:bodyPr>
          <a:lstStyle/>
          <a:p>
            <a:r>
              <a:rPr lang="en-US" sz="3500" b="1" dirty="0"/>
              <a:t>Example of Balance of Payments Accounting</a:t>
            </a:r>
          </a:p>
        </p:txBody>
      </p:sp>
      <p:sp>
        <p:nvSpPr>
          <p:cNvPr id="26627" name="Rectangle 3"/>
          <p:cNvSpPr>
            <a:spLocks noGrp="1" noChangeArrowheads="1"/>
          </p:cNvSpPr>
          <p:nvPr>
            <p:ph type="body" sz="half" idx="1"/>
          </p:nvPr>
        </p:nvSpPr>
        <p:spPr>
          <a:xfrm>
            <a:off x="960438" y="1905000"/>
            <a:ext cx="7861300" cy="1524000"/>
          </a:xfrm>
        </p:spPr>
        <p:txBody>
          <a:bodyPr/>
          <a:lstStyle/>
          <a:p>
            <a:pPr>
              <a:spcBef>
                <a:spcPct val="50000"/>
              </a:spcBef>
            </a:pPr>
            <a:r>
              <a:rPr lang="en-US" sz="2400"/>
              <a:t>You import a fax machine from Olivetti.</a:t>
            </a:r>
          </a:p>
          <a:p>
            <a:pPr>
              <a:spcBef>
                <a:spcPct val="50000"/>
              </a:spcBef>
            </a:pPr>
            <a:r>
              <a:rPr lang="en-US" sz="2400"/>
              <a:t>Olivetti deposits your check in a U.S. bank.</a:t>
            </a:r>
          </a:p>
        </p:txBody>
      </p:sp>
      <p:graphicFrame>
        <p:nvGraphicFramePr>
          <p:cNvPr id="26710" name="Group 86"/>
          <p:cNvGraphicFramePr>
            <a:graphicFrameLocks noGrp="1"/>
          </p:cNvGraphicFramePr>
          <p:nvPr>
            <p:ph sz="half" idx="2"/>
          </p:nvPr>
        </p:nvGraphicFramePr>
        <p:xfrm>
          <a:off x="1214438" y="3627438"/>
          <a:ext cx="7316787" cy="2433638"/>
        </p:xfrm>
        <a:graphic>
          <a:graphicData uri="http://schemas.openxmlformats.org/drawingml/2006/table">
            <a:tbl>
              <a:tblPr/>
              <a:tblGrid>
                <a:gridCol w="7316787"/>
              </a:tblGrid>
              <a:tr h="1216025">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Fax machine (</a:t>
                      </a:r>
                      <a:r>
                        <a:rPr kumimoji="0" lang="en-US" sz="2400" b="0" i="1" u="none" strike="noStrike" cap="none" normalizeH="0" baseline="0" smtClean="0">
                          <a:ln>
                            <a:noFill/>
                          </a:ln>
                          <a:solidFill>
                            <a:schemeClr val="tx1"/>
                          </a:solidFill>
                          <a:effectLst/>
                          <a:latin typeface="Times" charset="0"/>
                        </a:rPr>
                        <a:t>current account, U.S. good import</a:t>
                      </a:r>
                      <a:r>
                        <a:rPr kumimoji="0" lang="en-US" sz="2400" b="0" i="0" u="none" strike="noStrike" cap="none" normalizeH="0" baseline="0" smtClean="0">
                          <a:ln>
                            <a:noFill/>
                          </a:ln>
                          <a:solidFill>
                            <a:schemeClr val="tx1"/>
                          </a:solidFill>
                          <a:effectLst/>
                          <a:latin typeface="Times" charset="0"/>
                        </a:rPr>
                        <a:t>)</a:t>
                      </a:r>
                    </a:p>
                    <a:p>
                      <a:pPr marL="0" marR="0" lvl="0" indent="0" algn="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 </a:t>
                      </a:r>
                      <a:r>
                        <a:rPr kumimoji="0" lang="en-US" sz="2400" b="0" i="0" u="none" strike="noStrike" cap="none" normalizeH="0" baseline="0" smtClean="0">
                          <a:ln>
                            <a:noFill/>
                          </a:ln>
                          <a:solidFill>
                            <a:schemeClr val="tx1"/>
                          </a:solidFill>
                          <a:effectLst/>
                          <a:latin typeface="Verdana" charset="0"/>
                        </a:rPr>
                        <a:t>–</a:t>
                      </a:r>
                      <a:r>
                        <a:rPr kumimoji="0" lang="en-US" sz="2400" b="0" i="0" u="none" strike="noStrike" cap="none" normalizeH="0" baseline="0" smtClean="0">
                          <a:ln>
                            <a:noFill/>
                          </a:ln>
                          <a:solidFill>
                            <a:schemeClr val="tx1"/>
                          </a:solidFill>
                          <a:effectLst/>
                          <a:latin typeface="Times" charset="0"/>
                        </a:rPr>
                        <a:t>$80</a:t>
                      </a:r>
                    </a:p>
                  </a:txBody>
                  <a:tcPr marL="0" marR="0" marT="46800" marB="4680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7613">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Bank deposit (</a:t>
                      </a:r>
                      <a:r>
                        <a:rPr kumimoji="0" lang="en-US" sz="2400" b="0" i="1" u="none" strike="noStrike" cap="none" normalizeH="0" baseline="0" smtClean="0">
                          <a:ln>
                            <a:noFill/>
                          </a:ln>
                          <a:solidFill>
                            <a:schemeClr val="tx1"/>
                          </a:solidFill>
                          <a:effectLst/>
                          <a:latin typeface="Times" charset="0"/>
                        </a:rPr>
                        <a:t>financial account, U.S. asset sale</a:t>
                      </a:r>
                      <a:r>
                        <a:rPr kumimoji="0" lang="en-US" sz="2400" b="0" i="0" u="none" strike="noStrike" cap="none" normalizeH="0" baseline="0" smtClean="0">
                          <a:ln>
                            <a:noFill/>
                          </a:ln>
                          <a:solidFill>
                            <a:schemeClr val="tx1"/>
                          </a:solidFill>
                          <a:effectLst/>
                          <a:latin typeface="Times" charset="0"/>
                        </a:rPr>
                        <a:t>)</a:t>
                      </a:r>
                    </a:p>
                    <a:p>
                      <a:pPr marL="0" marR="0" lvl="0" indent="0" algn="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            +$80</a:t>
                      </a:r>
                    </a:p>
                  </a:txBody>
                  <a:tcPr marL="0" marR="0" marT="46800" marB="46800" anchor="ctr" horzOverflow="overflow">
                    <a:lnL cap="flat">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710"/>
                                        </p:tgtEl>
                                        <p:attrNameLst>
                                          <p:attrName>style.visibility</p:attrName>
                                        </p:attrNameLst>
                                      </p:cBhvr>
                                      <p:to>
                                        <p:strVal val="visible"/>
                                      </p:to>
                                    </p:set>
                                    <p:animEffect transition="in" filter="wipe(left)">
                                      <p:cBhvr>
                                        <p:cTn id="17" dur="500"/>
                                        <p:tgtEl>
                                          <p:spTgt spid="26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r>
              <a:rPr lang="en-US"/>
              <a:t>13-</a:t>
            </a:r>
            <a:fld id="{26DA9B4C-A355-4B60-97CB-A94F3DDDE0AD}" type="slidenum">
              <a:rPr lang="en-US"/>
              <a:pPr/>
              <a:t>8</a:t>
            </a:fld>
            <a:endParaRPr lang="en-US"/>
          </a:p>
        </p:txBody>
      </p:sp>
      <p:sp>
        <p:nvSpPr>
          <p:cNvPr id="93186" name="Rectangle 2"/>
          <p:cNvSpPr>
            <a:spLocks noGrp="1" noChangeArrowheads="1"/>
          </p:cNvSpPr>
          <p:nvPr>
            <p:ph type="title"/>
          </p:nvPr>
        </p:nvSpPr>
        <p:spPr>
          <a:xfrm>
            <a:off x="533400" y="760413"/>
            <a:ext cx="8610600" cy="992187"/>
          </a:xfrm>
        </p:spPr>
        <p:txBody>
          <a:bodyPr>
            <a:noAutofit/>
          </a:bodyPr>
          <a:lstStyle/>
          <a:p>
            <a:r>
              <a:rPr lang="en-US" sz="3500" b="1" dirty="0"/>
              <a:t>Example of Balance of Payments Accounting (cont.)</a:t>
            </a:r>
          </a:p>
        </p:txBody>
      </p:sp>
      <p:sp>
        <p:nvSpPr>
          <p:cNvPr id="93187" name="Rectangle 3"/>
          <p:cNvSpPr>
            <a:spLocks noGrp="1" noChangeArrowheads="1"/>
          </p:cNvSpPr>
          <p:nvPr>
            <p:ph type="body" sz="half" idx="1"/>
          </p:nvPr>
        </p:nvSpPr>
        <p:spPr>
          <a:xfrm>
            <a:off x="960438" y="1905000"/>
            <a:ext cx="7861300" cy="1524000"/>
          </a:xfrm>
        </p:spPr>
        <p:txBody>
          <a:bodyPr/>
          <a:lstStyle/>
          <a:p>
            <a:pPr>
              <a:spcBef>
                <a:spcPct val="50000"/>
              </a:spcBef>
            </a:pPr>
            <a:r>
              <a:rPr lang="en-US" sz="2400"/>
              <a:t>You buy lunch in France and pay by credit card.</a:t>
            </a:r>
          </a:p>
          <a:p>
            <a:pPr>
              <a:spcBef>
                <a:spcPct val="50000"/>
              </a:spcBef>
            </a:pPr>
            <a:r>
              <a:rPr lang="en-US" sz="2400"/>
              <a:t>French restaurant receives payment from your credit card company.</a:t>
            </a:r>
          </a:p>
        </p:txBody>
      </p:sp>
      <p:graphicFrame>
        <p:nvGraphicFramePr>
          <p:cNvPr id="93211" name="Group 27"/>
          <p:cNvGraphicFramePr>
            <a:graphicFrameLocks noGrp="1"/>
          </p:cNvGraphicFramePr>
          <p:nvPr>
            <p:ph sz="half" idx="2"/>
          </p:nvPr>
        </p:nvGraphicFramePr>
        <p:xfrm>
          <a:off x="1214438" y="3627438"/>
          <a:ext cx="7316787" cy="2433638"/>
        </p:xfrm>
        <a:graphic>
          <a:graphicData uri="http://schemas.openxmlformats.org/drawingml/2006/table">
            <a:tbl>
              <a:tblPr/>
              <a:tblGrid>
                <a:gridCol w="7316787"/>
              </a:tblGrid>
              <a:tr h="1216025">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Meal purchase (</a:t>
                      </a:r>
                      <a:r>
                        <a:rPr kumimoji="0" lang="en-US" sz="2400" b="0" i="1" u="none" strike="noStrike" cap="none" normalizeH="0" baseline="0" smtClean="0">
                          <a:ln>
                            <a:noFill/>
                          </a:ln>
                          <a:solidFill>
                            <a:schemeClr val="tx1"/>
                          </a:solidFill>
                          <a:effectLst/>
                          <a:latin typeface="Times" charset="0"/>
                        </a:rPr>
                        <a:t>current account, U.S. service import</a:t>
                      </a:r>
                      <a:r>
                        <a:rPr kumimoji="0" lang="en-US" sz="2400" b="0" i="0" u="none" strike="noStrike" cap="none" normalizeH="0" baseline="0" smtClean="0">
                          <a:ln>
                            <a:noFill/>
                          </a:ln>
                          <a:solidFill>
                            <a:schemeClr val="tx1"/>
                          </a:solidFill>
                          <a:effectLst/>
                          <a:latin typeface="Times" charset="0"/>
                        </a:rPr>
                        <a:t>)</a:t>
                      </a:r>
                    </a:p>
                    <a:p>
                      <a:pPr marL="0" marR="0" lvl="0" indent="0" algn="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 </a:t>
                      </a:r>
                      <a:r>
                        <a:rPr kumimoji="0" lang="en-US" sz="2400" b="0" i="0" u="none" strike="noStrike" cap="none" normalizeH="0" baseline="0" smtClean="0">
                          <a:ln>
                            <a:noFill/>
                          </a:ln>
                          <a:solidFill>
                            <a:schemeClr val="tx1"/>
                          </a:solidFill>
                          <a:effectLst/>
                          <a:latin typeface="Verdana" charset="0"/>
                        </a:rPr>
                        <a:t>–</a:t>
                      </a:r>
                      <a:r>
                        <a:rPr kumimoji="0" lang="en-US" sz="2400" b="0" i="0" u="none" strike="noStrike" cap="none" normalizeH="0" baseline="0" smtClean="0">
                          <a:ln>
                            <a:noFill/>
                          </a:ln>
                          <a:solidFill>
                            <a:schemeClr val="tx1"/>
                          </a:solidFill>
                          <a:effectLst/>
                          <a:latin typeface="Times" charset="0"/>
                        </a:rPr>
                        <a:t>$30</a:t>
                      </a:r>
                    </a:p>
                  </a:txBody>
                  <a:tcPr marL="0" marR="0" marT="46800" marB="4680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7613">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Sale of credit card claim (</a:t>
                      </a:r>
                      <a:r>
                        <a:rPr kumimoji="0" lang="en-US" sz="2000" b="0" i="1" u="none" strike="noStrike" cap="none" normalizeH="0" baseline="0" smtClean="0">
                          <a:ln>
                            <a:noFill/>
                          </a:ln>
                          <a:solidFill>
                            <a:schemeClr val="tx1"/>
                          </a:solidFill>
                          <a:effectLst/>
                          <a:latin typeface="Times" charset="0"/>
                        </a:rPr>
                        <a:t>financial account, U.S. asset sale</a:t>
                      </a:r>
                      <a:r>
                        <a:rPr kumimoji="0" lang="en-US" sz="2400" b="0" i="0" u="none" strike="noStrike" cap="none" normalizeH="0" baseline="0" smtClean="0">
                          <a:ln>
                            <a:noFill/>
                          </a:ln>
                          <a:solidFill>
                            <a:schemeClr val="tx1"/>
                          </a:solidFill>
                          <a:effectLst/>
                          <a:latin typeface="Times" charset="0"/>
                        </a:rPr>
                        <a:t>) </a:t>
                      </a:r>
                    </a:p>
                    <a:p>
                      <a:pPr marL="0" marR="0" lvl="0" indent="0" algn="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                                                          +$30</a:t>
                      </a:r>
                    </a:p>
                  </a:txBody>
                  <a:tcPr marL="0" marR="0" marT="46800" marB="46800" anchor="ctr" horzOverflow="overflow">
                    <a:lnL cap="flat">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strips(downRight)">
                                      <p:cBhvr>
                                        <p:cTn id="7" dur="500"/>
                                        <p:tgtEl>
                                          <p:spTgt spid="93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strips(downRight)">
                                      <p:cBhvr>
                                        <p:cTn id="12" dur="500"/>
                                        <p:tgtEl>
                                          <p:spTgt spid="93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3211"/>
                                        </p:tgtEl>
                                        <p:attrNameLst>
                                          <p:attrName>style.visibility</p:attrName>
                                        </p:attrNameLst>
                                      </p:cBhvr>
                                      <p:to>
                                        <p:strVal val="visible"/>
                                      </p:to>
                                    </p:set>
                                    <p:animEffect transition="in" filter="wipe(left)">
                                      <p:cBhvr>
                                        <p:cTn id="17" dur="500"/>
                                        <p:tgtEl>
                                          <p:spTgt spid="93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r>
              <a:rPr lang="en-US"/>
              <a:t>13-</a:t>
            </a:r>
            <a:fld id="{78AB2133-D584-4D4E-87CB-8DECC1C7E48D}" type="slidenum">
              <a:rPr lang="en-US"/>
              <a:pPr/>
              <a:t>9</a:t>
            </a:fld>
            <a:endParaRPr lang="en-US"/>
          </a:p>
        </p:txBody>
      </p:sp>
      <p:sp>
        <p:nvSpPr>
          <p:cNvPr id="27650" name="Rectangle 2"/>
          <p:cNvSpPr>
            <a:spLocks noGrp="1" noChangeArrowheads="1"/>
          </p:cNvSpPr>
          <p:nvPr>
            <p:ph type="title"/>
          </p:nvPr>
        </p:nvSpPr>
        <p:spPr/>
        <p:txBody>
          <a:bodyPr>
            <a:noAutofit/>
          </a:bodyPr>
          <a:lstStyle/>
          <a:p>
            <a:r>
              <a:rPr lang="en-US" sz="3500" b="1" dirty="0"/>
              <a:t>Example of Balance of Payments Accounting (cont.)</a:t>
            </a:r>
          </a:p>
        </p:txBody>
      </p:sp>
      <p:sp>
        <p:nvSpPr>
          <p:cNvPr id="27651" name="Rectangle 3"/>
          <p:cNvSpPr>
            <a:spLocks noGrp="1" noChangeArrowheads="1"/>
          </p:cNvSpPr>
          <p:nvPr>
            <p:ph type="body" idx="1"/>
          </p:nvPr>
        </p:nvSpPr>
        <p:spPr>
          <a:xfrm>
            <a:off x="960438" y="1905000"/>
            <a:ext cx="7859712" cy="1524000"/>
          </a:xfrm>
        </p:spPr>
        <p:txBody>
          <a:bodyPr/>
          <a:lstStyle/>
          <a:p>
            <a:pPr algn="just">
              <a:spcBef>
                <a:spcPct val="40000"/>
              </a:spcBef>
            </a:pPr>
            <a:r>
              <a:rPr lang="en-US" dirty="0"/>
              <a:t>You buy a share of BP.</a:t>
            </a:r>
          </a:p>
          <a:p>
            <a:pPr algn="just">
              <a:spcBef>
                <a:spcPct val="40000"/>
              </a:spcBef>
            </a:pPr>
            <a:r>
              <a:rPr lang="en-US" dirty="0"/>
              <a:t>BP deposits the money in a U.S. bank.</a:t>
            </a:r>
          </a:p>
        </p:txBody>
      </p:sp>
      <p:graphicFrame>
        <p:nvGraphicFramePr>
          <p:cNvPr id="27729" name="Group 81"/>
          <p:cNvGraphicFramePr>
            <a:graphicFrameLocks noGrp="1"/>
          </p:cNvGraphicFramePr>
          <p:nvPr/>
        </p:nvGraphicFramePr>
        <p:xfrm>
          <a:off x="1193800" y="3614738"/>
          <a:ext cx="7391400" cy="2511680"/>
        </p:xfrm>
        <a:graphic>
          <a:graphicData uri="http://schemas.openxmlformats.org/drawingml/2006/table">
            <a:tbl>
              <a:tblPr/>
              <a:tblGrid>
                <a:gridCol w="7391400"/>
              </a:tblGrid>
              <a:tr h="11874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Stock purchase (</a:t>
                      </a:r>
                      <a:r>
                        <a:rPr kumimoji="0" lang="en-US" sz="2400" b="0" i="1" u="none" strike="noStrike" cap="none" normalizeH="0" baseline="0" smtClean="0">
                          <a:ln>
                            <a:noFill/>
                          </a:ln>
                          <a:solidFill>
                            <a:schemeClr val="tx1"/>
                          </a:solidFill>
                          <a:effectLst/>
                          <a:latin typeface="Times" charset="0"/>
                        </a:rPr>
                        <a:t>financial account, U.S. asset purchase</a:t>
                      </a:r>
                      <a:r>
                        <a:rPr kumimoji="0" lang="en-US" sz="2400" b="0" i="0" u="none" strike="noStrike" cap="none" normalizeH="0" baseline="0" smtClean="0">
                          <a:ln>
                            <a:noFill/>
                          </a:ln>
                          <a:solidFill>
                            <a:schemeClr val="tx1"/>
                          </a:solidFill>
                          <a:effectLst/>
                          <a:latin typeface="Times" charset="0"/>
                        </a:rPr>
                        <a:t>)</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 –$90</a:t>
                      </a:r>
                    </a:p>
                  </a:txBody>
                  <a:tcPr marL="0" marR="0" marT="46800" marB="4680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0800">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Bank deposit (</a:t>
                      </a:r>
                      <a:r>
                        <a:rPr kumimoji="0" lang="en-US" sz="2400" b="0" i="1" u="none" strike="noStrike" cap="none" normalizeH="0" baseline="0" smtClean="0">
                          <a:ln>
                            <a:noFill/>
                          </a:ln>
                          <a:solidFill>
                            <a:schemeClr val="tx1"/>
                          </a:solidFill>
                          <a:effectLst/>
                          <a:latin typeface="Times" charset="0"/>
                        </a:rPr>
                        <a:t>financial account, U.S. asset sale</a:t>
                      </a:r>
                      <a:r>
                        <a:rPr kumimoji="0" lang="en-US" sz="2400" b="0" i="0" u="none" strike="noStrike" cap="none" normalizeH="0" baseline="0" smtClean="0">
                          <a:ln>
                            <a:noFill/>
                          </a:ln>
                          <a:solidFill>
                            <a:schemeClr val="tx1"/>
                          </a:solidFill>
                          <a:effectLst/>
                          <a:latin typeface="Times" charset="0"/>
                        </a:rPr>
                        <a:t>)</a:t>
                      </a:r>
                    </a:p>
                    <a:p>
                      <a:pPr marL="0" marR="0" lvl="0" indent="0" algn="r" defTabSz="914400" rtl="0" eaLnBrk="0" fontAlgn="base" latinLnBrk="0" hangingPunct="0">
                        <a:lnSpc>
                          <a:spcPct val="100000"/>
                        </a:lnSpc>
                        <a:spcBef>
                          <a:spcPct val="50000"/>
                        </a:spcBef>
                        <a:spcAft>
                          <a:spcPct val="0"/>
                        </a:spcAft>
                        <a:buClrTx/>
                        <a:buSzTx/>
                        <a:buFontTx/>
                        <a:buNone/>
                        <a:tabLst/>
                      </a:pPr>
                      <a:r>
                        <a:rPr kumimoji="0" lang="en-US" sz="2400" b="0" i="0" u="none" strike="noStrike" cap="none" normalizeH="0" baseline="0" smtClean="0">
                          <a:ln>
                            <a:noFill/>
                          </a:ln>
                          <a:solidFill>
                            <a:schemeClr val="tx1"/>
                          </a:solidFill>
                          <a:effectLst/>
                          <a:latin typeface="Times" charset="0"/>
                        </a:rPr>
                        <a:t>    +$90</a:t>
                      </a:r>
                    </a:p>
                  </a:txBody>
                  <a:tcPr marL="0" marR="0" marT="46800" marB="46800" anchor="ctr" horzOverflow="overflow">
                    <a:lnL cap="flat">
                      <a:noFill/>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 cy="645459"/>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729"/>
                                        </p:tgtEl>
                                        <p:attrNameLst>
                                          <p:attrName>style.visibility</p:attrName>
                                        </p:attrNameLst>
                                      </p:cBhvr>
                                      <p:to>
                                        <p:strVal val="visible"/>
                                      </p:to>
                                    </p:set>
                                    <p:animEffect transition="in" filter="wipe(left)">
                                      <p:cBhvr>
                                        <p:cTn id="17" dur="500"/>
                                        <p:tgtEl>
                                          <p:spTgt spid="27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1713</Words>
  <Application>Microsoft Office PowerPoint</Application>
  <PresentationFormat>On-screen Show (4:3)</PresentationFormat>
  <Paragraphs>160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Learning Objective</vt:lpstr>
      <vt:lpstr>Balance of Payments Accounts</vt:lpstr>
      <vt:lpstr>Balance of Payments Accounts</vt:lpstr>
      <vt:lpstr>Balance of Payments Accounts (cont.)</vt:lpstr>
      <vt:lpstr>Examples of Paired Transactions</vt:lpstr>
      <vt:lpstr>Example of Balance of Payments Accounting</vt:lpstr>
      <vt:lpstr>Example of Balance of Payments Accounting (cont.)</vt:lpstr>
      <vt:lpstr>Example of Balance of Payments Accounting (cont.)</vt:lpstr>
      <vt:lpstr>Example of Balance of Payments Accounting (cont.)</vt:lpstr>
      <vt:lpstr>The Fundamental Balance of Payments Identity </vt:lpstr>
      <vt:lpstr>How Do the Balance of Payments Accounts Balance?</vt:lpstr>
      <vt:lpstr>Balance of Payments Accounts</vt:lpstr>
      <vt:lpstr>Balance of Payments Accounts (cont.)</vt:lpstr>
      <vt:lpstr>Balance of Payments Accounts (cont.)</vt:lpstr>
      <vt:lpstr>Balance of Payments Accounts (cont.)</vt:lpstr>
      <vt:lpstr>Balance of Payments Accounts (cont.)</vt:lpstr>
      <vt:lpstr>Balance of Payments Accounts (cont.)</vt:lpstr>
      <vt:lpstr>Balance of Payments Accounts (cont.)</vt:lpstr>
      <vt:lpstr>Table :  U.S. Balance of Payments Accounts for 2009 (billions of dollars)</vt:lpstr>
      <vt:lpstr>U.S. Balance of Payments Accounts</vt:lpstr>
      <vt:lpstr>Fig. : U.S. Gross Foreign Assets and Liabilities, 1976-2009</vt:lpstr>
      <vt:lpstr>U.S. Balance of Payments Accounts (cont.)</vt:lpstr>
      <vt:lpstr>Slide 24</vt:lpstr>
      <vt:lpstr>Summary</vt:lpstr>
      <vt:lpstr>Summary (cont.)</vt:lpstr>
      <vt:lpstr>Summary (cont.)</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cp:revision>
  <dcterms:created xsi:type="dcterms:W3CDTF">2006-08-16T00:00:00Z</dcterms:created>
  <dcterms:modified xsi:type="dcterms:W3CDTF">2019-02-25T17:07:47Z</dcterms:modified>
</cp:coreProperties>
</file>