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sldIdLst>
    <p:sldId id="312"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7" r:id="rId30"/>
    <p:sldId id="258" r:id="rId31"/>
    <p:sldId id="259" r:id="rId32"/>
    <p:sldId id="260" r:id="rId33"/>
    <p:sldId id="261" r:id="rId34"/>
    <p:sldId id="262" r:id="rId35"/>
    <p:sldId id="263" r:id="rId36"/>
    <p:sldId id="264" r:id="rId37"/>
    <p:sldId id="265"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F82C-3118-4FDD-A8D5-1F4D9BC83092}" type="datetimeFigureOut">
              <a:rPr lang="en-US" smtClean="0"/>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59810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F82C-3118-4FDD-A8D5-1F4D9BC83092}" type="datetimeFigureOut">
              <a:rPr lang="en-US" smtClean="0"/>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012345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F82C-3118-4FDD-A8D5-1F4D9BC83092}" type="datetimeFigureOut">
              <a:rPr lang="en-US" smtClean="0"/>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004626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492899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994971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047935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05632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424455"/>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424455"/>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424455"/>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60851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42194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FF82C-3118-4FDD-A8D5-1F4D9BC83092}"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7568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F82C-3118-4FDD-A8D5-1F4D9BC83092}"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0462492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25195"/>
            <a:ext cx="5410200" cy="0"/>
          </a:xfrm>
          <a:custGeom>
            <a:avLst/>
            <a:gdLst/>
            <a:ahLst/>
            <a:cxnLst/>
            <a:rect l="l" t="t" r="r" b="b"/>
            <a:pathLst>
              <a:path w="5410200">
                <a:moveTo>
                  <a:pt x="0" y="0"/>
                </a:moveTo>
                <a:lnTo>
                  <a:pt x="5410200" y="0"/>
                </a:lnTo>
              </a:path>
            </a:pathLst>
          </a:custGeom>
          <a:ln w="51815">
            <a:solidFill>
              <a:srgbClr val="438085"/>
            </a:solidFill>
          </a:ln>
        </p:spPr>
        <p:txBody>
          <a:bodyPr wrap="square" lIns="0" tIns="0" rIns="0" bIns="0" rtlCol="0"/>
          <a:lstStyle/>
          <a:p>
            <a:endParaRPr/>
          </a:p>
        </p:txBody>
      </p:sp>
      <p:sp>
        <p:nvSpPr>
          <p:cNvPr id="17" name="bk object 17"/>
          <p:cNvSpPr/>
          <p:nvPr/>
        </p:nvSpPr>
        <p:spPr>
          <a:xfrm>
            <a:off x="9142476" y="0"/>
            <a:ext cx="1905" cy="311150"/>
          </a:xfrm>
          <a:custGeom>
            <a:avLst/>
            <a:gdLst/>
            <a:ahLst/>
            <a:cxnLst/>
            <a:rect l="l" t="t" r="r" b="b"/>
            <a:pathLst>
              <a:path w="1904" h="311150">
                <a:moveTo>
                  <a:pt x="0" y="310896"/>
                </a:moveTo>
                <a:lnTo>
                  <a:pt x="1524" y="310896"/>
                </a:lnTo>
                <a:lnTo>
                  <a:pt x="1524" y="0"/>
                </a:lnTo>
                <a:lnTo>
                  <a:pt x="0" y="0"/>
                </a:lnTo>
                <a:lnTo>
                  <a:pt x="0" y="310896"/>
                </a:lnTo>
                <a:close/>
              </a:path>
            </a:pathLst>
          </a:custGeom>
          <a:solidFill>
            <a:srgbClr val="424455"/>
          </a:solidFill>
        </p:spPr>
        <p:txBody>
          <a:bodyPr wrap="square" lIns="0" tIns="0" rIns="0" bIns="0" rtlCol="0"/>
          <a:lstStyle/>
          <a:p>
            <a:endParaRPr/>
          </a:p>
        </p:txBody>
      </p:sp>
      <p:sp>
        <p:nvSpPr>
          <p:cNvPr id="18" name="bk object 18"/>
          <p:cNvSpPr/>
          <p:nvPr/>
        </p:nvSpPr>
        <p:spPr>
          <a:xfrm>
            <a:off x="9072371" y="0"/>
            <a:ext cx="12700" cy="311150"/>
          </a:xfrm>
          <a:custGeom>
            <a:avLst/>
            <a:gdLst/>
            <a:ahLst/>
            <a:cxnLst/>
            <a:rect l="l" t="t" r="r" b="b"/>
            <a:pathLst>
              <a:path w="12700" h="311150">
                <a:moveTo>
                  <a:pt x="0" y="310896"/>
                </a:moveTo>
                <a:lnTo>
                  <a:pt x="12192" y="310896"/>
                </a:lnTo>
                <a:lnTo>
                  <a:pt x="12192" y="0"/>
                </a:lnTo>
                <a:lnTo>
                  <a:pt x="0" y="0"/>
                </a:lnTo>
                <a:lnTo>
                  <a:pt x="0" y="310896"/>
                </a:lnTo>
                <a:close/>
              </a:path>
            </a:pathLst>
          </a:custGeom>
          <a:solidFill>
            <a:srgbClr val="424455"/>
          </a:solidFill>
        </p:spPr>
        <p:txBody>
          <a:bodyPr wrap="square" lIns="0" tIns="0" rIns="0" bIns="0" rtlCol="0"/>
          <a:lstStyle/>
          <a:p>
            <a:endParaRPr/>
          </a:p>
        </p:txBody>
      </p:sp>
      <p:sp>
        <p:nvSpPr>
          <p:cNvPr id="19" name="bk object 19"/>
          <p:cNvSpPr/>
          <p:nvPr/>
        </p:nvSpPr>
        <p:spPr>
          <a:xfrm>
            <a:off x="9002268" y="0"/>
            <a:ext cx="43180" cy="311150"/>
          </a:xfrm>
          <a:custGeom>
            <a:avLst/>
            <a:gdLst/>
            <a:ahLst/>
            <a:cxnLst/>
            <a:rect l="l" t="t" r="r" b="b"/>
            <a:pathLst>
              <a:path w="43179" h="311150">
                <a:moveTo>
                  <a:pt x="0" y="310896"/>
                </a:moveTo>
                <a:lnTo>
                  <a:pt x="42672" y="310896"/>
                </a:lnTo>
                <a:lnTo>
                  <a:pt x="42672" y="0"/>
                </a:lnTo>
                <a:lnTo>
                  <a:pt x="0" y="0"/>
                </a:lnTo>
                <a:lnTo>
                  <a:pt x="0" y="310896"/>
                </a:lnTo>
                <a:close/>
              </a:path>
            </a:pathLst>
          </a:custGeom>
          <a:solidFill>
            <a:srgbClr val="424455"/>
          </a:solidFill>
        </p:spPr>
        <p:txBody>
          <a:bodyPr wrap="square" lIns="0" tIns="0" rIns="0" bIns="0" rtlCol="0"/>
          <a:lstStyle/>
          <a:p>
            <a:endParaRPr/>
          </a:p>
        </p:txBody>
      </p:sp>
      <p:sp>
        <p:nvSpPr>
          <p:cNvPr id="20" name="bk object 20"/>
          <p:cNvSpPr/>
          <p:nvPr/>
        </p:nvSpPr>
        <p:spPr>
          <a:xfrm>
            <a:off x="8970264" y="0"/>
            <a:ext cx="5080" cy="311150"/>
          </a:xfrm>
          <a:custGeom>
            <a:avLst/>
            <a:gdLst/>
            <a:ahLst/>
            <a:cxnLst/>
            <a:rect l="l" t="t" r="r" b="b"/>
            <a:pathLst>
              <a:path w="5079" h="311150">
                <a:moveTo>
                  <a:pt x="0" y="310896"/>
                </a:moveTo>
                <a:lnTo>
                  <a:pt x="4571" y="310896"/>
                </a:lnTo>
                <a:lnTo>
                  <a:pt x="4571" y="0"/>
                </a:lnTo>
                <a:lnTo>
                  <a:pt x="0" y="0"/>
                </a:lnTo>
                <a:lnTo>
                  <a:pt x="0" y="310896"/>
                </a:lnTo>
                <a:close/>
              </a:path>
            </a:pathLst>
          </a:custGeom>
          <a:solidFill>
            <a:srgbClr val="424455"/>
          </a:solidFill>
        </p:spPr>
        <p:txBody>
          <a:bodyPr wrap="square" lIns="0" tIns="0" rIns="0" bIns="0" rtlCol="0"/>
          <a:lstStyle/>
          <a:p>
            <a:endParaRPr/>
          </a:p>
        </p:txBody>
      </p:sp>
      <p:sp>
        <p:nvSpPr>
          <p:cNvPr id="21" name="bk object 21"/>
          <p:cNvSpPr/>
          <p:nvPr/>
        </p:nvSpPr>
        <p:spPr>
          <a:xfrm>
            <a:off x="0" y="0"/>
            <a:ext cx="8915400" cy="311150"/>
          </a:xfrm>
          <a:custGeom>
            <a:avLst/>
            <a:gdLst/>
            <a:ahLst/>
            <a:cxnLst/>
            <a:rect l="l" t="t" r="r" b="b"/>
            <a:pathLst>
              <a:path w="8915400" h="311150">
                <a:moveTo>
                  <a:pt x="0" y="310896"/>
                </a:moveTo>
                <a:lnTo>
                  <a:pt x="8915400" y="310896"/>
                </a:lnTo>
                <a:lnTo>
                  <a:pt x="8915400" y="0"/>
                </a:lnTo>
                <a:lnTo>
                  <a:pt x="0" y="0"/>
                </a:lnTo>
                <a:lnTo>
                  <a:pt x="0" y="310896"/>
                </a:lnTo>
                <a:close/>
              </a:path>
            </a:pathLst>
          </a:custGeom>
          <a:solidFill>
            <a:srgbClr val="424455"/>
          </a:solidFill>
        </p:spPr>
        <p:txBody>
          <a:bodyPr wrap="square" lIns="0" tIns="0" rIns="0" bIns="0" rtlCol="0"/>
          <a:lstStyle/>
          <a:p>
            <a:endParaRPr/>
          </a:p>
        </p:txBody>
      </p:sp>
      <p:sp>
        <p:nvSpPr>
          <p:cNvPr id="22" name="bk object 22"/>
          <p:cNvSpPr/>
          <p:nvPr/>
        </p:nvSpPr>
        <p:spPr>
          <a:xfrm>
            <a:off x="9142476" y="307847"/>
            <a:ext cx="1905" cy="91440"/>
          </a:xfrm>
          <a:custGeom>
            <a:avLst/>
            <a:gdLst/>
            <a:ahLst/>
            <a:cxnLst/>
            <a:rect l="l" t="t" r="r" b="b"/>
            <a:pathLst>
              <a:path w="1904" h="91439">
                <a:moveTo>
                  <a:pt x="0" y="91439"/>
                </a:moveTo>
                <a:lnTo>
                  <a:pt x="1524" y="91439"/>
                </a:lnTo>
                <a:lnTo>
                  <a:pt x="1524" y="0"/>
                </a:lnTo>
                <a:lnTo>
                  <a:pt x="0" y="0"/>
                </a:lnTo>
                <a:lnTo>
                  <a:pt x="0" y="91439"/>
                </a:lnTo>
                <a:close/>
              </a:path>
            </a:pathLst>
          </a:custGeom>
          <a:solidFill>
            <a:srgbClr val="438085"/>
          </a:solidFill>
        </p:spPr>
        <p:txBody>
          <a:bodyPr wrap="square" lIns="0" tIns="0" rIns="0" bIns="0" rtlCol="0"/>
          <a:lstStyle/>
          <a:p>
            <a:endParaRPr/>
          </a:p>
        </p:txBody>
      </p:sp>
      <p:sp>
        <p:nvSpPr>
          <p:cNvPr id="23" name="bk object 23"/>
          <p:cNvSpPr/>
          <p:nvPr/>
        </p:nvSpPr>
        <p:spPr>
          <a:xfrm>
            <a:off x="9072371" y="307847"/>
            <a:ext cx="12700" cy="91440"/>
          </a:xfrm>
          <a:custGeom>
            <a:avLst/>
            <a:gdLst/>
            <a:ahLst/>
            <a:cxnLst/>
            <a:rect l="l" t="t" r="r" b="b"/>
            <a:pathLst>
              <a:path w="12700" h="91439">
                <a:moveTo>
                  <a:pt x="0" y="91439"/>
                </a:moveTo>
                <a:lnTo>
                  <a:pt x="12192" y="91439"/>
                </a:lnTo>
                <a:lnTo>
                  <a:pt x="12192" y="0"/>
                </a:lnTo>
                <a:lnTo>
                  <a:pt x="0" y="0"/>
                </a:lnTo>
                <a:lnTo>
                  <a:pt x="0" y="91439"/>
                </a:lnTo>
                <a:close/>
              </a:path>
            </a:pathLst>
          </a:custGeom>
          <a:solidFill>
            <a:srgbClr val="438085"/>
          </a:solidFill>
        </p:spPr>
        <p:txBody>
          <a:bodyPr wrap="square" lIns="0" tIns="0" rIns="0" bIns="0" rtlCol="0"/>
          <a:lstStyle/>
          <a:p>
            <a:endParaRPr/>
          </a:p>
        </p:txBody>
      </p:sp>
      <p:sp>
        <p:nvSpPr>
          <p:cNvPr id="24" name="bk object 24"/>
          <p:cNvSpPr/>
          <p:nvPr/>
        </p:nvSpPr>
        <p:spPr>
          <a:xfrm>
            <a:off x="9002268" y="307847"/>
            <a:ext cx="43180" cy="91440"/>
          </a:xfrm>
          <a:custGeom>
            <a:avLst/>
            <a:gdLst/>
            <a:ahLst/>
            <a:cxnLst/>
            <a:rect l="l" t="t" r="r" b="b"/>
            <a:pathLst>
              <a:path w="43179" h="91439">
                <a:moveTo>
                  <a:pt x="0" y="91439"/>
                </a:moveTo>
                <a:lnTo>
                  <a:pt x="42672" y="91439"/>
                </a:lnTo>
                <a:lnTo>
                  <a:pt x="42672" y="0"/>
                </a:lnTo>
                <a:lnTo>
                  <a:pt x="0" y="0"/>
                </a:lnTo>
                <a:lnTo>
                  <a:pt x="0" y="91439"/>
                </a:lnTo>
                <a:close/>
              </a:path>
            </a:pathLst>
          </a:custGeom>
          <a:solidFill>
            <a:srgbClr val="438085"/>
          </a:solidFill>
        </p:spPr>
        <p:txBody>
          <a:bodyPr wrap="square" lIns="0" tIns="0" rIns="0" bIns="0" rtlCol="0"/>
          <a:lstStyle/>
          <a:p>
            <a:endParaRPr/>
          </a:p>
        </p:txBody>
      </p:sp>
      <p:sp>
        <p:nvSpPr>
          <p:cNvPr id="25" name="bk object 25"/>
          <p:cNvSpPr/>
          <p:nvPr/>
        </p:nvSpPr>
        <p:spPr>
          <a:xfrm>
            <a:off x="8972550" y="307847"/>
            <a:ext cx="0" cy="132715"/>
          </a:xfrm>
          <a:custGeom>
            <a:avLst/>
            <a:gdLst/>
            <a:ahLst/>
            <a:cxnLst/>
            <a:rect l="l" t="t" r="r" b="b"/>
            <a:pathLst>
              <a:path h="132715">
                <a:moveTo>
                  <a:pt x="0" y="132587"/>
                </a:moveTo>
                <a:lnTo>
                  <a:pt x="0" y="0"/>
                </a:lnTo>
                <a:lnTo>
                  <a:pt x="0" y="132587"/>
                </a:lnTo>
                <a:close/>
              </a:path>
            </a:pathLst>
          </a:custGeom>
          <a:solidFill>
            <a:srgbClr val="438085"/>
          </a:solidFill>
        </p:spPr>
        <p:txBody>
          <a:bodyPr wrap="square" lIns="0" tIns="0" rIns="0" bIns="0" rtlCol="0"/>
          <a:lstStyle/>
          <a:p>
            <a:endParaRPr/>
          </a:p>
        </p:txBody>
      </p:sp>
      <p:sp>
        <p:nvSpPr>
          <p:cNvPr id="26" name="bk object 26"/>
          <p:cNvSpPr/>
          <p:nvPr/>
        </p:nvSpPr>
        <p:spPr>
          <a:xfrm>
            <a:off x="0" y="307847"/>
            <a:ext cx="8915400" cy="91440"/>
          </a:xfrm>
          <a:custGeom>
            <a:avLst/>
            <a:gdLst/>
            <a:ahLst/>
            <a:cxnLst/>
            <a:rect l="l" t="t" r="r" b="b"/>
            <a:pathLst>
              <a:path w="8915400" h="91439">
                <a:moveTo>
                  <a:pt x="0" y="91439"/>
                </a:moveTo>
                <a:lnTo>
                  <a:pt x="8915400" y="91439"/>
                </a:lnTo>
                <a:lnTo>
                  <a:pt x="8915400" y="0"/>
                </a:lnTo>
                <a:lnTo>
                  <a:pt x="0" y="0"/>
                </a:lnTo>
                <a:lnTo>
                  <a:pt x="0" y="91439"/>
                </a:lnTo>
                <a:close/>
              </a:path>
            </a:pathLst>
          </a:custGeom>
          <a:solidFill>
            <a:srgbClr val="438085"/>
          </a:solidFill>
        </p:spPr>
        <p:txBody>
          <a:bodyPr wrap="square" lIns="0" tIns="0" rIns="0" bIns="0" rtlCol="0"/>
          <a:lstStyle/>
          <a:p>
            <a:endParaRPr/>
          </a:p>
        </p:txBody>
      </p:sp>
      <p:sp>
        <p:nvSpPr>
          <p:cNvPr id="27" name="bk object 27"/>
          <p:cNvSpPr/>
          <p:nvPr/>
        </p:nvSpPr>
        <p:spPr>
          <a:xfrm>
            <a:off x="9142476" y="359663"/>
            <a:ext cx="1905" cy="81280"/>
          </a:xfrm>
          <a:custGeom>
            <a:avLst/>
            <a:gdLst/>
            <a:ahLst/>
            <a:cxnLst/>
            <a:rect l="l" t="t" r="r" b="b"/>
            <a:pathLst>
              <a:path w="1904" h="81279">
                <a:moveTo>
                  <a:pt x="0" y="80771"/>
                </a:moveTo>
                <a:lnTo>
                  <a:pt x="1524" y="80771"/>
                </a:lnTo>
                <a:lnTo>
                  <a:pt x="1524" y="0"/>
                </a:lnTo>
                <a:lnTo>
                  <a:pt x="0" y="0"/>
                </a:lnTo>
                <a:lnTo>
                  <a:pt x="0" y="80771"/>
                </a:lnTo>
                <a:close/>
              </a:path>
            </a:pathLst>
          </a:custGeom>
          <a:solidFill>
            <a:srgbClr val="438085"/>
          </a:solidFill>
        </p:spPr>
        <p:txBody>
          <a:bodyPr wrap="square" lIns="0" tIns="0" rIns="0" bIns="0" rtlCol="0"/>
          <a:lstStyle/>
          <a:p>
            <a:endParaRPr/>
          </a:p>
        </p:txBody>
      </p:sp>
      <p:sp>
        <p:nvSpPr>
          <p:cNvPr id="28" name="bk object 28"/>
          <p:cNvSpPr/>
          <p:nvPr/>
        </p:nvSpPr>
        <p:spPr>
          <a:xfrm>
            <a:off x="9072371" y="359663"/>
            <a:ext cx="12700" cy="81280"/>
          </a:xfrm>
          <a:custGeom>
            <a:avLst/>
            <a:gdLst/>
            <a:ahLst/>
            <a:cxnLst/>
            <a:rect l="l" t="t" r="r" b="b"/>
            <a:pathLst>
              <a:path w="12700" h="81279">
                <a:moveTo>
                  <a:pt x="0" y="80771"/>
                </a:moveTo>
                <a:lnTo>
                  <a:pt x="12192" y="80771"/>
                </a:lnTo>
                <a:lnTo>
                  <a:pt x="12192" y="0"/>
                </a:lnTo>
                <a:lnTo>
                  <a:pt x="0" y="0"/>
                </a:lnTo>
                <a:lnTo>
                  <a:pt x="0" y="80771"/>
                </a:lnTo>
                <a:close/>
              </a:path>
            </a:pathLst>
          </a:custGeom>
          <a:solidFill>
            <a:srgbClr val="438085"/>
          </a:solidFill>
        </p:spPr>
        <p:txBody>
          <a:bodyPr wrap="square" lIns="0" tIns="0" rIns="0" bIns="0" rtlCol="0"/>
          <a:lstStyle/>
          <a:p>
            <a:endParaRPr/>
          </a:p>
        </p:txBody>
      </p:sp>
      <p:sp>
        <p:nvSpPr>
          <p:cNvPr id="29" name="bk object 29"/>
          <p:cNvSpPr/>
          <p:nvPr/>
        </p:nvSpPr>
        <p:spPr>
          <a:xfrm>
            <a:off x="9002268" y="359663"/>
            <a:ext cx="43180" cy="81280"/>
          </a:xfrm>
          <a:custGeom>
            <a:avLst/>
            <a:gdLst/>
            <a:ahLst/>
            <a:cxnLst/>
            <a:rect l="l" t="t" r="r" b="b"/>
            <a:pathLst>
              <a:path w="43179" h="81279">
                <a:moveTo>
                  <a:pt x="0" y="80771"/>
                </a:moveTo>
                <a:lnTo>
                  <a:pt x="42672" y="80771"/>
                </a:lnTo>
                <a:lnTo>
                  <a:pt x="42672" y="0"/>
                </a:lnTo>
                <a:lnTo>
                  <a:pt x="0" y="0"/>
                </a:lnTo>
                <a:lnTo>
                  <a:pt x="0" y="80771"/>
                </a:lnTo>
                <a:close/>
              </a:path>
            </a:pathLst>
          </a:custGeom>
          <a:solidFill>
            <a:srgbClr val="438085"/>
          </a:solidFill>
        </p:spPr>
        <p:txBody>
          <a:bodyPr wrap="square" lIns="0" tIns="0" rIns="0" bIns="0" rtlCol="0"/>
          <a:lstStyle/>
          <a:p>
            <a:endParaRPr/>
          </a:p>
        </p:txBody>
      </p:sp>
      <p:sp>
        <p:nvSpPr>
          <p:cNvPr id="30" name="bk object 30"/>
          <p:cNvSpPr/>
          <p:nvPr/>
        </p:nvSpPr>
        <p:spPr>
          <a:xfrm>
            <a:off x="5410200" y="359663"/>
            <a:ext cx="3505200" cy="81280"/>
          </a:xfrm>
          <a:custGeom>
            <a:avLst/>
            <a:gdLst/>
            <a:ahLst/>
            <a:cxnLst/>
            <a:rect l="l" t="t" r="r" b="b"/>
            <a:pathLst>
              <a:path w="3505200" h="81279">
                <a:moveTo>
                  <a:pt x="0" y="80771"/>
                </a:moveTo>
                <a:lnTo>
                  <a:pt x="3505200" y="80771"/>
                </a:lnTo>
                <a:lnTo>
                  <a:pt x="3505200" y="0"/>
                </a:lnTo>
                <a:lnTo>
                  <a:pt x="0" y="0"/>
                </a:lnTo>
                <a:lnTo>
                  <a:pt x="0" y="80771"/>
                </a:lnTo>
                <a:close/>
              </a:path>
            </a:pathLst>
          </a:custGeom>
          <a:solidFill>
            <a:srgbClr val="438085"/>
          </a:solidFill>
        </p:spPr>
        <p:txBody>
          <a:bodyPr wrap="square" lIns="0" tIns="0" rIns="0" bIns="0" rtlCol="0"/>
          <a:lstStyle/>
          <a:p>
            <a:endParaRPr/>
          </a:p>
        </p:txBody>
      </p:sp>
      <p:sp>
        <p:nvSpPr>
          <p:cNvPr id="31" name="bk object 31"/>
          <p:cNvSpPr/>
          <p:nvPr/>
        </p:nvSpPr>
        <p:spPr>
          <a:xfrm>
            <a:off x="9142476" y="440436"/>
            <a:ext cx="1905" cy="180340"/>
          </a:xfrm>
          <a:custGeom>
            <a:avLst/>
            <a:gdLst/>
            <a:ahLst/>
            <a:cxnLst/>
            <a:rect l="l" t="t" r="r" b="b"/>
            <a:pathLst>
              <a:path w="1904" h="180340">
                <a:moveTo>
                  <a:pt x="0" y="179832"/>
                </a:moveTo>
                <a:lnTo>
                  <a:pt x="1524" y="179832"/>
                </a:lnTo>
                <a:lnTo>
                  <a:pt x="1524" y="0"/>
                </a:lnTo>
                <a:lnTo>
                  <a:pt x="0" y="0"/>
                </a:lnTo>
                <a:lnTo>
                  <a:pt x="0" y="179832"/>
                </a:lnTo>
                <a:close/>
              </a:path>
            </a:pathLst>
          </a:custGeom>
          <a:solidFill>
            <a:srgbClr val="438085">
              <a:alpha val="50195"/>
            </a:srgbClr>
          </a:solidFill>
        </p:spPr>
        <p:txBody>
          <a:bodyPr wrap="square" lIns="0" tIns="0" rIns="0" bIns="0" rtlCol="0"/>
          <a:lstStyle/>
          <a:p>
            <a:endParaRPr/>
          </a:p>
        </p:txBody>
      </p:sp>
      <p:sp>
        <p:nvSpPr>
          <p:cNvPr id="32" name="bk object 32"/>
          <p:cNvSpPr/>
          <p:nvPr/>
        </p:nvSpPr>
        <p:spPr>
          <a:xfrm>
            <a:off x="9072371" y="440436"/>
            <a:ext cx="12700" cy="180340"/>
          </a:xfrm>
          <a:custGeom>
            <a:avLst/>
            <a:gdLst/>
            <a:ahLst/>
            <a:cxnLst/>
            <a:rect l="l" t="t" r="r" b="b"/>
            <a:pathLst>
              <a:path w="12700" h="180340">
                <a:moveTo>
                  <a:pt x="0" y="179832"/>
                </a:moveTo>
                <a:lnTo>
                  <a:pt x="12192" y="179832"/>
                </a:lnTo>
                <a:lnTo>
                  <a:pt x="12192" y="0"/>
                </a:lnTo>
                <a:lnTo>
                  <a:pt x="0" y="0"/>
                </a:lnTo>
                <a:lnTo>
                  <a:pt x="0" y="179832"/>
                </a:lnTo>
                <a:close/>
              </a:path>
            </a:pathLst>
          </a:custGeom>
          <a:solidFill>
            <a:srgbClr val="438085">
              <a:alpha val="50195"/>
            </a:srgbClr>
          </a:solidFill>
        </p:spPr>
        <p:txBody>
          <a:bodyPr wrap="square" lIns="0" tIns="0" rIns="0" bIns="0" rtlCol="0"/>
          <a:lstStyle/>
          <a:p>
            <a:endParaRPr/>
          </a:p>
        </p:txBody>
      </p:sp>
      <p:sp>
        <p:nvSpPr>
          <p:cNvPr id="33" name="bk object 33"/>
          <p:cNvSpPr/>
          <p:nvPr/>
        </p:nvSpPr>
        <p:spPr>
          <a:xfrm>
            <a:off x="9002268" y="440436"/>
            <a:ext cx="43180" cy="180340"/>
          </a:xfrm>
          <a:custGeom>
            <a:avLst/>
            <a:gdLst/>
            <a:ahLst/>
            <a:cxnLst/>
            <a:rect l="l" t="t" r="r" b="b"/>
            <a:pathLst>
              <a:path w="43179" h="180340">
                <a:moveTo>
                  <a:pt x="0" y="179832"/>
                </a:moveTo>
                <a:lnTo>
                  <a:pt x="42672" y="179832"/>
                </a:lnTo>
                <a:lnTo>
                  <a:pt x="42672" y="0"/>
                </a:lnTo>
                <a:lnTo>
                  <a:pt x="0" y="0"/>
                </a:lnTo>
                <a:lnTo>
                  <a:pt x="0" y="179832"/>
                </a:lnTo>
                <a:close/>
              </a:path>
            </a:pathLst>
          </a:custGeom>
          <a:solidFill>
            <a:srgbClr val="438085">
              <a:alpha val="50195"/>
            </a:srgbClr>
          </a:solidFill>
        </p:spPr>
        <p:txBody>
          <a:bodyPr wrap="square" lIns="0" tIns="0" rIns="0" bIns="0" rtlCol="0"/>
          <a:lstStyle/>
          <a:p>
            <a:endParaRPr/>
          </a:p>
        </p:txBody>
      </p:sp>
      <p:sp>
        <p:nvSpPr>
          <p:cNvPr id="34" name="bk object 34"/>
          <p:cNvSpPr/>
          <p:nvPr/>
        </p:nvSpPr>
        <p:spPr>
          <a:xfrm>
            <a:off x="5410200" y="440436"/>
            <a:ext cx="3564890" cy="180340"/>
          </a:xfrm>
          <a:custGeom>
            <a:avLst/>
            <a:gdLst/>
            <a:ahLst/>
            <a:cxnLst/>
            <a:rect l="l" t="t" r="r" b="b"/>
            <a:pathLst>
              <a:path w="3564890" h="180340">
                <a:moveTo>
                  <a:pt x="0" y="179832"/>
                </a:moveTo>
                <a:lnTo>
                  <a:pt x="3564635" y="179832"/>
                </a:lnTo>
                <a:lnTo>
                  <a:pt x="3564635" y="0"/>
                </a:lnTo>
                <a:lnTo>
                  <a:pt x="0" y="0"/>
                </a:lnTo>
                <a:lnTo>
                  <a:pt x="0" y="179832"/>
                </a:lnTo>
                <a:close/>
              </a:path>
            </a:pathLst>
          </a:custGeom>
          <a:solidFill>
            <a:srgbClr val="438085">
              <a:alpha val="50195"/>
            </a:srgbClr>
          </a:solidFill>
        </p:spPr>
        <p:txBody>
          <a:bodyPr wrap="square" lIns="0" tIns="0" rIns="0" bIns="0" rtlCol="0"/>
          <a:lstStyle/>
          <a:p>
            <a:endParaRPr/>
          </a:p>
        </p:txBody>
      </p:sp>
      <p:sp>
        <p:nvSpPr>
          <p:cNvPr id="35" name="bk object 35"/>
          <p:cNvSpPr/>
          <p:nvPr/>
        </p:nvSpPr>
        <p:spPr>
          <a:xfrm>
            <a:off x="5407152" y="510540"/>
            <a:ext cx="3063240" cy="0"/>
          </a:xfrm>
          <a:custGeom>
            <a:avLst/>
            <a:gdLst/>
            <a:ahLst/>
            <a:cxnLst/>
            <a:rect l="l" t="t" r="r" b="b"/>
            <a:pathLst>
              <a:path w="3063240">
                <a:moveTo>
                  <a:pt x="0" y="0"/>
                </a:moveTo>
                <a:lnTo>
                  <a:pt x="3063240" y="0"/>
                </a:lnTo>
              </a:path>
            </a:pathLst>
          </a:custGeom>
          <a:ln w="27431">
            <a:solidFill>
              <a:srgbClr val="FFFFFF"/>
            </a:solidFill>
          </a:ln>
        </p:spPr>
        <p:txBody>
          <a:bodyPr wrap="square" lIns="0" tIns="0" rIns="0" bIns="0" rtlCol="0"/>
          <a:lstStyle/>
          <a:p>
            <a:endParaRPr/>
          </a:p>
        </p:txBody>
      </p:sp>
      <p:sp>
        <p:nvSpPr>
          <p:cNvPr id="36" name="bk object 36"/>
          <p:cNvSpPr/>
          <p:nvPr/>
        </p:nvSpPr>
        <p:spPr>
          <a:xfrm>
            <a:off x="7373111" y="606551"/>
            <a:ext cx="1600200" cy="0"/>
          </a:xfrm>
          <a:custGeom>
            <a:avLst/>
            <a:gdLst/>
            <a:ahLst/>
            <a:cxnLst/>
            <a:rect l="l" t="t" r="r" b="b"/>
            <a:pathLst>
              <a:path w="1600200">
                <a:moveTo>
                  <a:pt x="0" y="0"/>
                </a:moveTo>
                <a:lnTo>
                  <a:pt x="1600200" y="0"/>
                </a:lnTo>
              </a:path>
            </a:pathLst>
          </a:custGeom>
          <a:ln w="36575">
            <a:solidFill>
              <a:srgbClr val="FFFFFF"/>
            </a:solidFill>
          </a:ln>
        </p:spPr>
        <p:txBody>
          <a:bodyPr wrap="square" lIns="0" tIns="0" rIns="0" bIns="0" rtlCol="0"/>
          <a:lstStyle/>
          <a:p>
            <a:endParaRPr/>
          </a:p>
        </p:txBody>
      </p:sp>
      <p:sp>
        <p:nvSpPr>
          <p:cNvPr id="37" name="bk object 37"/>
          <p:cNvSpPr/>
          <p:nvPr/>
        </p:nvSpPr>
        <p:spPr>
          <a:xfrm>
            <a:off x="9029700" y="0"/>
            <a:ext cx="0" cy="622300"/>
          </a:xfrm>
          <a:custGeom>
            <a:avLst/>
            <a:gdLst/>
            <a:ahLst/>
            <a:cxnLst/>
            <a:rect l="l" t="t" r="r" b="b"/>
            <a:pathLst>
              <a:path h="622300">
                <a:moveTo>
                  <a:pt x="0" y="0"/>
                </a:moveTo>
                <a:lnTo>
                  <a:pt x="0" y="621791"/>
                </a:lnTo>
              </a:path>
            </a:pathLst>
          </a:custGeom>
          <a:ln w="9143">
            <a:solidFill>
              <a:srgbClr val="FFFFFF"/>
            </a:solidFill>
          </a:ln>
        </p:spPr>
        <p:txBody>
          <a:bodyPr wrap="square" lIns="0" tIns="0" rIns="0" bIns="0" rtlCol="0"/>
          <a:lstStyle/>
          <a:p>
            <a:endParaRPr/>
          </a:p>
        </p:txBody>
      </p:sp>
      <p:sp>
        <p:nvSpPr>
          <p:cNvPr id="38" name="bk object 38"/>
          <p:cNvSpPr/>
          <p:nvPr/>
        </p:nvSpPr>
        <p:spPr>
          <a:xfrm>
            <a:off x="8942831" y="0"/>
            <a:ext cx="0" cy="585470"/>
          </a:xfrm>
          <a:custGeom>
            <a:avLst/>
            <a:gdLst/>
            <a:ahLst/>
            <a:cxnLst/>
            <a:rect l="l" t="t" r="r" b="b"/>
            <a:pathLst>
              <a:path h="585470">
                <a:moveTo>
                  <a:pt x="0" y="0"/>
                </a:moveTo>
                <a:lnTo>
                  <a:pt x="0" y="585215"/>
                </a:lnTo>
              </a:path>
            </a:pathLst>
          </a:custGeom>
          <a:ln w="54864">
            <a:solidFill>
              <a:srgbClr val="FFFFFF"/>
            </a:solidFill>
          </a:ln>
        </p:spPr>
        <p:txBody>
          <a:bodyPr wrap="square" lIns="0" tIns="0" rIns="0" bIns="0" rtlCol="0"/>
          <a:lstStyle/>
          <a:p>
            <a:endParaRPr/>
          </a:p>
        </p:txBody>
      </p:sp>
      <p:sp>
        <p:nvSpPr>
          <p:cNvPr id="39" name="bk object 39"/>
          <p:cNvSpPr/>
          <p:nvPr/>
        </p:nvSpPr>
        <p:spPr>
          <a:xfrm>
            <a:off x="8877300" y="0"/>
            <a:ext cx="0" cy="585470"/>
          </a:xfrm>
          <a:custGeom>
            <a:avLst/>
            <a:gdLst/>
            <a:ahLst/>
            <a:cxnLst/>
            <a:rect l="l" t="t" r="r" b="b"/>
            <a:pathLst>
              <a:path h="585470">
                <a:moveTo>
                  <a:pt x="0" y="0"/>
                </a:moveTo>
                <a:lnTo>
                  <a:pt x="0" y="585215"/>
                </a:lnTo>
              </a:path>
            </a:pathLst>
          </a:custGeom>
          <a:ln w="9143">
            <a:solidFill>
              <a:srgbClr val="FFFFFF"/>
            </a:solidFill>
          </a:ln>
        </p:spPr>
        <p:txBody>
          <a:bodyPr wrap="square" lIns="0" tIns="0" rIns="0" bIns="0" rtlCol="0"/>
          <a:lstStyle/>
          <a:p>
            <a:endParaRPr/>
          </a:p>
        </p:txBody>
      </p:sp>
      <p:sp>
        <p:nvSpPr>
          <p:cNvPr id="2" name="Holder 2"/>
          <p:cNvSpPr>
            <a:spLocks noGrp="1"/>
          </p:cNvSpPr>
          <p:nvPr>
            <p:ph type="title"/>
          </p:nvPr>
        </p:nvSpPr>
        <p:spPr>
          <a:xfrm>
            <a:off x="535940" y="978153"/>
            <a:ext cx="8072119" cy="1365885"/>
          </a:xfrm>
          <a:prstGeom prst="rect">
            <a:avLst/>
          </a:prstGeom>
        </p:spPr>
        <p:txBody>
          <a:bodyPr wrap="square" lIns="0" tIns="0" rIns="0" bIns="0">
            <a:spAutoFit/>
          </a:bodyPr>
          <a:lstStyle>
            <a:lvl1pPr>
              <a:defRPr sz="3600" b="0" i="0">
                <a:solidFill>
                  <a:srgbClr val="424455"/>
                </a:solidFill>
                <a:latin typeface="Trebuchet MS"/>
                <a:cs typeface="Trebuchet MS"/>
              </a:defRPr>
            </a:lvl1pPr>
          </a:lstStyle>
          <a:p>
            <a:endParaRPr/>
          </a:p>
        </p:txBody>
      </p:sp>
      <p:sp>
        <p:nvSpPr>
          <p:cNvPr id="3" name="Holder 3"/>
          <p:cNvSpPr>
            <a:spLocks noGrp="1"/>
          </p:cNvSpPr>
          <p:nvPr>
            <p:ph type="body" idx="1"/>
          </p:nvPr>
        </p:nvSpPr>
        <p:spPr>
          <a:xfrm>
            <a:off x="595312" y="2195512"/>
            <a:ext cx="7891780" cy="37985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2/24/2019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CFF82C-3118-4FDD-A8D5-1F4D9BC83092}" type="datetimeFigureOut">
              <a:rPr lang="en-US" smtClean="0"/>
              <a:t>2/24/2019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C4EFCF-924F-4361-8559-97ABDE2223E4}" type="slidenum">
              <a:rPr lang="en-US" smtClean="0"/>
              <a:t>‹#›</a:t>
            </a:fld>
            <a:endParaRPr lang="en-US"/>
          </a:p>
        </p:txBody>
      </p:sp>
    </p:spTree>
    <p:extLst>
      <p:ext uri="{BB962C8B-B14F-4D97-AF65-F5344CB8AC3E}">
        <p14:creationId xmlns:p14="http://schemas.microsoft.com/office/powerpoint/2010/main" val="11615989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503113"/>
            <a:ext cx="7505700" cy="651026"/>
          </a:xfrm>
        </p:spPr>
        <p:txBody>
          <a:bodyPr>
            <a:normAutofit fontScale="90000"/>
          </a:bodyPr>
          <a:lstStyle/>
          <a:p>
            <a:r>
              <a:rPr lang="en-US" dirty="0" smtClean="0"/>
              <a:t/>
            </a:r>
            <a:br>
              <a:rPr lang="en-US" dirty="0" smtClean="0"/>
            </a:br>
            <a:r>
              <a:rPr lang="en-US" dirty="0"/>
              <a:t/>
            </a:r>
            <a:br>
              <a:rPr lang="en-US" dirty="0"/>
            </a:br>
            <a:r>
              <a:rPr lang="en-US" dirty="0"/>
              <a:t/>
            </a:r>
            <a:br>
              <a:rPr lang="en-US" dirty="0"/>
            </a:br>
            <a:r>
              <a:rPr lang="en-US" dirty="0">
                <a:solidFill>
                  <a:schemeClr val="accent5">
                    <a:lumMod val="50000"/>
                  </a:schemeClr>
                </a:solidFill>
              </a:rPr>
              <a:t>Chapter </a:t>
            </a:r>
            <a:r>
              <a:rPr lang="en-US" dirty="0" smtClean="0">
                <a:solidFill>
                  <a:schemeClr val="accent5">
                    <a:lumMod val="50000"/>
                  </a:schemeClr>
                </a:solidFill>
              </a:rPr>
              <a:t>6</a:t>
            </a:r>
            <a:r>
              <a:rPr lang="en-US" dirty="0"/>
              <a:t/>
            </a:r>
            <a:br>
              <a:rPr lang="en-US" dirty="0"/>
            </a:br>
            <a:r>
              <a:rPr lang="en-US" sz="5300" dirty="0" smtClean="0">
                <a:solidFill>
                  <a:srgbClr val="FF0000"/>
                </a:solidFill>
              </a:rPr>
              <a:t>ENVIRONMENTAL ETHICS</a:t>
            </a:r>
            <a:endParaRPr lang="en-US" sz="5300" dirty="0">
              <a:solidFill>
                <a:srgbClr val="FF0000"/>
              </a:solidFill>
            </a:endParaRPr>
          </a:p>
        </p:txBody>
      </p:sp>
      <p:sp>
        <p:nvSpPr>
          <p:cNvPr id="3" name="Subtitle 2"/>
          <p:cNvSpPr>
            <a:spLocks noGrp="1"/>
          </p:cNvSpPr>
          <p:nvPr>
            <p:ph type="subTitle" idx="1"/>
          </p:nvPr>
        </p:nvSpPr>
        <p:spPr>
          <a:xfrm>
            <a:off x="1787237" y="4005696"/>
            <a:ext cx="6858000" cy="1480705"/>
          </a:xfrm>
        </p:spPr>
        <p:txBody>
          <a:bodyPr>
            <a:noAutofit/>
          </a:bodyPr>
          <a:lstStyle/>
          <a:p>
            <a:pPr algn="r">
              <a:lnSpc>
                <a:spcPct val="110000"/>
              </a:lnSpc>
              <a:spcBef>
                <a:spcPts val="0"/>
              </a:spcBef>
            </a:pPr>
            <a:r>
              <a:rPr lang="en-US" sz="2700" dirty="0">
                <a:solidFill>
                  <a:schemeClr val="accent5">
                    <a:lumMod val="50000"/>
                  </a:schemeClr>
                </a:solidFill>
                <a:latin typeface="+mj-lt"/>
                <a:ea typeface="+mj-ea"/>
                <a:cs typeface="+mj-cs"/>
              </a:rPr>
              <a:t>Dr. </a:t>
            </a:r>
            <a:r>
              <a:rPr lang="en-US" sz="2700" dirty="0" err="1">
                <a:solidFill>
                  <a:schemeClr val="accent5">
                    <a:lumMod val="50000"/>
                  </a:schemeClr>
                </a:solidFill>
                <a:latin typeface="+mj-lt"/>
                <a:ea typeface="+mj-ea"/>
                <a:cs typeface="+mj-cs"/>
              </a:rPr>
              <a:t>Mohsin</a:t>
            </a:r>
            <a:r>
              <a:rPr lang="en-US" sz="2700" dirty="0">
                <a:solidFill>
                  <a:schemeClr val="accent5">
                    <a:lumMod val="50000"/>
                  </a:schemeClr>
                </a:solidFill>
                <a:latin typeface="+mj-lt"/>
                <a:ea typeface="+mj-ea"/>
                <a:cs typeface="+mj-cs"/>
              </a:rPr>
              <a:t> Uddin</a:t>
            </a:r>
          </a:p>
          <a:p>
            <a:pPr algn="r">
              <a:lnSpc>
                <a:spcPct val="110000"/>
              </a:lnSpc>
              <a:spcBef>
                <a:spcPts val="0"/>
              </a:spcBef>
            </a:pPr>
            <a:r>
              <a:rPr lang="en-US" sz="2100" dirty="0">
                <a:solidFill>
                  <a:schemeClr val="accent5">
                    <a:lumMod val="50000"/>
                  </a:schemeClr>
                </a:solidFill>
                <a:latin typeface="+mj-lt"/>
                <a:ea typeface="+mj-ea"/>
                <a:cs typeface="+mj-cs"/>
              </a:rPr>
              <a:t>Department of Accounting</a:t>
            </a:r>
          </a:p>
          <a:p>
            <a:pPr algn="r">
              <a:lnSpc>
                <a:spcPct val="110000"/>
              </a:lnSpc>
              <a:spcBef>
                <a:spcPts val="0"/>
              </a:spcBef>
            </a:pPr>
            <a:r>
              <a:rPr lang="en-US" sz="2100" dirty="0">
                <a:solidFill>
                  <a:schemeClr val="accent5">
                    <a:lumMod val="50000"/>
                  </a:schemeClr>
                </a:solidFill>
                <a:latin typeface="+mj-lt"/>
                <a:ea typeface="+mj-ea"/>
                <a:cs typeface="+mj-cs"/>
              </a:rPr>
              <a:t>Faculty of Economics and Administrative Sciences</a:t>
            </a:r>
          </a:p>
          <a:p>
            <a:pPr algn="r">
              <a:lnSpc>
                <a:spcPct val="110000"/>
              </a:lnSpc>
              <a:spcBef>
                <a:spcPts val="0"/>
              </a:spcBef>
            </a:pPr>
            <a:r>
              <a:rPr lang="en-US" sz="2100" dirty="0" err="1">
                <a:solidFill>
                  <a:schemeClr val="accent5">
                    <a:lumMod val="50000"/>
                  </a:schemeClr>
                </a:solidFill>
                <a:latin typeface="+mj-lt"/>
                <a:ea typeface="+mj-ea"/>
                <a:cs typeface="+mj-cs"/>
              </a:rPr>
              <a:t>Ishik</a:t>
            </a:r>
            <a:r>
              <a:rPr lang="en-US" sz="2100" dirty="0">
                <a:solidFill>
                  <a:schemeClr val="accent5">
                    <a:lumMod val="50000"/>
                  </a:schemeClr>
                </a:solidFill>
                <a:latin typeface="+mj-lt"/>
                <a:ea typeface="+mj-ea"/>
                <a:cs typeface="+mj-cs"/>
              </a:rPr>
              <a:t> University, Erbil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857250"/>
            <a:ext cx="1143000" cy="871538"/>
          </a:xfrm>
          <a:prstGeom prst="rect">
            <a:avLst/>
          </a:prstGeom>
        </p:spPr>
      </p:pic>
    </p:spTree>
    <p:extLst>
      <p:ext uri="{BB962C8B-B14F-4D97-AF65-F5344CB8AC3E}">
        <p14:creationId xmlns:p14="http://schemas.microsoft.com/office/powerpoint/2010/main" val="1579602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en-US" altLang="en-US"/>
              <a:t>Worldview</a:t>
            </a:r>
          </a:p>
        </p:txBody>
      </p:sp>
      <p:sp>
        <p:nvSpPr>
          <p:cNvPr id="324611" name="Rectangle 3"/>
          <p:cNvSpPr>
            <a:spLocks noGrp="1" noChangeArrowheads="1"/>
          </p:cNvSpPr>
          <p:nvPr>
            <p:ph type="body" idx="1"/>
          </p:nvPr>
        </p:nvSpPr>
        <p:spPr>
          <a:xfrm>
            <a:off x="192088" y="3119438"/>
            <a:ext cx="8797925" cy="946150"/>
          </a:xfrm>
        </p:spPr>
        <p:txBody>
          <a:bodyPr/>
          <a:lstStyle/>
          <a:p>
            <a:pPr eaLnBrk="0" hangingPunct="0">
              <a:lnSpc>
                <a:spcPct val="100000"/>
              </a:lnSpc>
              <a:spcBef>
                <a:spcPct val="0"/>
              </a:spcBef>
              <a:buClrTx/>
            </a:pPr>
            <a:r>
              <a:rPr lang="en-US" altLang="en-US" b="1"/>
              <a:t>Worldview</a:t>
            </a:r>
            <a:r>
              <a:rPr lang="en-US" altLang="en-US"/>
              <a:t> = a person’s or group’s beliefs about the meaning, purpose, operation, and essence of the world.</a:t>
            </a:r>
          </a:p>
        </p:txBody>
      </p:sp>
    </p:spTree>
    <p:extLst>
      <p:ext uri="{BB962C8B-B14F-4D97-AF65-F5344CB8AC3E}">
        <p14:creationId xmlns:p14="http://schemas.microsoft.com/office/powerpoint/2010/main" val="1730919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altLang="en-US"/>
              <a:t>Some questions in environmental ethics</a:t>
            </a:r>
          </a:p>
        </p:txBody>
      </p:sp>
      <p:sp>
        <p:nvSpPr>
          <p:cNvPr id="325635" name="Text Box 3"/>
          <p:cNvSpPr txBox="1">
            <a:spLocks noChangeArrowheads="1"/>
          </p:cNvSpPr>
          <p:nvPr/>
        </p:nvSpPr>
        <p:spPr bwMode="auto">
          <a:xfrm>
            <a:off x="535940" y="1661095"/>
            <a:ext cx="3248025" cy="1800225"/>
          </a:xfrm>
          <a:prstGeom prst="rect">
            <a:avLst/>
          </a:prstGeom>
          <a:solidFill>
            <a:srgbClr val="68D0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Should the present generation conserve resources for future generations?</a:t>
            </a:r>
          </a:p>
        </p:txBody>
      </p:sp>
      <p:sp>
        <p:nvSpPr>
          <p:cNvPr id="325636" name="Text Box 4"/>
          <p:cNvSpPr txBox="1">
            <a:spLocks noChangeArrowheads="1"/>
          </p:cNvSpPr>
          <p:nvPr/>
        </p:nvSpPr>
        <p:spPr bwMode="auto">
          <a:xfrm>
            <a:off x="928688" y="4003675"/>
            <a:ext cx="3270250" cy="646331"/>
          </a:xfrm>
          <a:prstGeom prst="rect">
            <a:avLst/>
          </a:prstGeom>
          <a:solidFill>
            <a:srgbClr val="99CC6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smtClean="0"/>
              <a:t>Is it </a:t>
            </a:r>
            <a:r>
              <a:rPr lang="en-US" altLang="en-US" dirty="0"/>
              <a:t>OK to destroy a forest to create jobs for people?</a:t>
            </a:r>
          </a:p>
        </p:txBody>
      </p:sp>
      <p:sp>
        <p:nvSpPr>
          <p:cNvPr id="325637" name="Text Box 5"/>
          <p:cNvSpPr txBox="1">
            <a:spLocks noChangeArrowheads="1"/>
          </p:cNvSpPr>
          <p:nvPr/>
        </p:nvSpPr>
        <p:spPr bwMode="auto">
          <a:xfrm>
            <a:off x="5449888" y="4440238"/>
            <a:ext cx="3346450" cy="1800225"/>
          </a:xfrm>
          <a:prstGeom prst="rect">
            <a:avLst/>
          </a:prstGeom>
          <a:solidFill>
            <a:srgbClr val="68D0E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Is it OK for some communities to be exposed to more pollution than others?</a:t>
            </a:r>
          </a:p>
        </p:txBody>
      </p:sp>
      <p:sp>
        <p:nvSpPr>
          <p:cNvPr id="325638" name="Text Box 6"/>
          <p:cNvSpPr txBox="1">
            <a:spLocks noChangeArrowheads="1"/>
          </p:cNvSpPr>
          <p:nvPr/>
        </p:nvSpPr>
        <p:spPr bwMode="auto">
          <a:xfrm>
            <a:off x="4730750" y="1966913"/>
            <a:ext cx="3270250" cy="646331"/>
          </a:xfrm>
          <a:prstGeom prst="rect">
            <a:avLst/>
          </a:prstGeom>
          <a:solidFill>
            <a:srgbClr val="99CC6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Are humans justified in driving other species to </a:t>
            </a:r>
            <a:r>
              <a:rPr lang="en-US" altLang="en-US" dirty="0" smtClean="0"/>
              <a:t>extinction/loss?</a:t>
            </a:r>
            <a:endParaRPr lang="en-US" altLang="en-US" dirty="0"/>
          </a:p>
        </p:txBody>
      </p:sp>
    </p:spTree>
    <p:extLst>
      <p:ext uri="{BB962C8B-B14F-4D97-AF65-F5344CB8AC3E}">
        <p14:creationId xmlns:p14="http://schemas.microsoft.com/office/powerpoint/2010/main" val="3735025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altLang="en-US" dirty="0"/>
              <a:t>Environmental Ethics</a:t>
            </a:r>
          </a:p>
        </p:txBody>
      </p:sp>
      <p:sp>
        <p:nvSpPr>
          <p:cNvPr id="368643" name="Rectangle 3"/>
          <p:cNvSpPr>
            <a:spLocks noGrp="1" noChangeArrowheads="1"/>
          </p:cNvSpPr>
          <p:nvPr>
            <p:ph type="body" idx="1"/>
          </p:nvPr>
        </p:nvSpPr>
        <p:spPr>
          <a:xfrm>
            <a:off x="192088" y="2514601"/>
            <a:ext cx="8788400" cy="861774"/>
          </a:xfrm>
        </p:spPr>
        <p:txBody>
          <a:bodyPr/>
          <a:lstStyle/>
          <a:p>
            <a:r>
              <a:rPr lang="en-US" altLang="en-US" sz="2800" dirty="0"/>
              <a:t>Moral = the distinction between right and wrong</a:t>
            </a:r>
          </a:p>
          <a:p>
            <a:r>
              <a:rPr lang="en-US" altLang="en-US" sz="2800" dirty="0"/>
              <a:t>Values = the ultimate worth of actions or </a:t>
            </a:r>
            <a:r>
              <a:rPr lang="en-US" altLang="en-US" sz="2800" dirty="0" smtClean="0"/>
              <a:t>things</a:t>
            </a:r>
            <a:endParaRPr lang="en-US" altLang="en-US" sz="2800" dirty="0"/>
          </a:p>
        </p:txBody>
      </p:sp>
    </p:spTree>
    <p:extLst>
      <p:ext uri="{BB962C8B-B14F-4D97-AF65-F5344CB8AC3E}">
        <p14:creationId xmlns:p14="http://schemas.microsoft.com/office/powerpoint/2010/main" val="42868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550228" y="990600"/>
            <a:ext cx="8072119" cy="1365885"/>
          </a:xfrm>
        </p:spPr>
        <p:txBody>
          <a:bodyPr/>
          <a:lstStyle/>
          <a:p>
            <a:r>
              <a:rPr lang="en-US" altLang="en-US"/>
              <a:t>Environmental Ethics</a:t>
            </a:r>
          </a:p>
        </p:txBody>
      </p:sp>
      <p:sp>
        <p:nvSpPr>
          <p:cNvPr id="369667" name="Rectangle 3"/>
          <p:cNvSpPr>
            <a:spLocks noGrp="1" noChangeArrowheads="1"/>
          </p:cNvSpPr>
          <p:nvPr>
            <p:ph type="body" idx="1"/>
          </p:nvPr>
        </p:nvSpPr>
        <p:spPr>
          <a:xfrm>
            <a:off x="192088" y="1905000"/>
            <a:ext cx="8788400" cy="2462213"/>
          </a:xfrm>
        </p:spPr>
        <p:txBody>
          <a:bodyPr/>
          <a:lstStyle/>
          <a:p>
            <a:r>
              <a:rPr lang="en-US" altLang="en-US" sz="2000" dirty="0"/>
              <a:t>is concerned with the moral relationships between humans and the world around </a:t>
            </a:r>
            <a:r>
              <a:rPr lang="en-US" altLang="en-US" sz="2000" dirty="0" smtClean="0"/>
              <a:t>us?  </a:t>
            </a:r>
          </a:p>
          <a:p>
            <a:r>
              <a:rPr lang="en-US" altLang="en-US" sz="2000" dirty="0" smtClean="0"/>
              <a:t>Do </a:t>
            </a:r>
            <a:r>
              <a:rPr lang="en-US" altLang="en-US" sz="2000" dirty="0"/>
              <a:t>we have special duties, obligations, or responsibilities to other species or nature in general?  </a:t>
            </a:r>
            <a:endParaRPr lang="en-US" altLang="en-US" sz="2000" dirty="0" smtClean="0"/>
          </a:p>
          <a:p>
            <a:r>
              <a:rPr lang="en-US" altLang="en-US" sz="2000" dirty="0" smtClean="0"/>
              <a:t>Are </a:t>
            </a:r>
            <a:r>
              <a:rPr lang="en-US" altLang="en-US" sz="2000" dirty="0"/>
              <a:t>our dispositions towards humans different than towards nature? How are they different?  </a:t>
            </a:r>
            <a:endParaRPr lang="en-US" altLang="en-US" sz="2000" dirty="0" smtClean="0"/>
          </a:p>
          <a:p>
            <a:r>
              <a:rPr lang="en-US" altLang="en-US" sz="2000" dirty="0" smtClean="0"/>
              <a:t>Are </a:t>
            </a:r>
            <a:r>
              <a:rPr lang="en-US" altLang="en-US" sz="2000" dirty="0"/>
              <a:t>there moral laws objectively valid and independent of cultural context, history, situation, or environment? </a:t>
            </a:r>
          </a:p>
        </p:txBody>
      </p:sp>
    </p:spTree>
    <p:extLst>
      <p:ext uri="{BB962C8B-B14F-4D97-AF65-F5344CB8AC3E}">
        <p14:creationId xmlns:p14="http://schemas.microsoft.com/office/powerpoint/2010/main" val="262952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altLang="en-US"/>
              <a:t>Environmental Ethics</a:t>
            </a:r>
          </a:p>
        </p:txBody>
      </p:sp>
      <p:sp>
        <p:nvSpPr>
          <p:cNvPr id="371715" name="Rectangle 3"/>
          <p:cNvSpPr>
            <a:spLocks noGrp="1" noChangeArrowheads="1"/>
          </p:cNvSpPr>
          <p:nvPr>
            <p:ph type="body" idx="1"/>
          </p:nvPr>
        </p:nvSpPr>
        <p:spPr>
          <a:xfrm>
            <a:off x="192088" y="1849104"/>
            <a:ext cx="8788400" cy="2339102"/>
          </a:xfrm>
        </p:spPr>
        <p:txBody>
          <a:bodyPr/>
          <a:lstStyle/>
          <a:p>
            <a:r>
              <a:rPr lang="en-US" altLang="en-US" sz="2400" b="1" dirty="0"/>
              <a:t>Universalists</a:t>
            </a:r>
          </a:p>
          <a:p>
            <a:r>
              <a:rPr lang="en-US" altLang="en-US" sz="2400" dirty="0" smtClean="0"/>
              <a:t>1. </a:t>
            </a:r>
            <a:r>
              <a:rPr lang="en-US" altLang="en-US" sz="3200" dirty="0" smtClean="0"/>
              <a:t>Fundamental </a:t>
            </a:r>
            <a:r>
              <a:rPr lang="en-US" altLang="en-US" sz="3200" dirty="0"/>
              <a:t>principles of ethics are universal, </a:t>
            </a:r>
            <a:r>
              <a:rPr lang="en-US" altLang="en-US" sz="3200" dirty="0" smtClean="0"/>
              <a:t>unchanging.</a:t>
            </a:r>
            <a:endParaRPr lang="en-US" altLang="en-US" sz="3200" dirty="0"/>
          </a:p>
          <a:p>
            <a:r>
              <a:rPr lang="en-US" altLang="en-US" sz="3200" dirty="0" smtClean="0"/>
              <a:t>2.The </a:t>
            </a:r>
            <a:r>
              <a:rPr lang="en-US" altLang="en-US" sz="3200" dirty="0"/>
              <a:t>rules of right and wrong are valid regardless of our interests, attitudes, desires or preferences</a:t>
            </a:r>
            <a:r>
              <a:rPr lang="en-US" altLang="en-US" sz="3200" dirty="0" smtClean="0"/>
              <a:t>.</a:t>
            </a:r>
            <a:endParaRPr lang="en-US" altLang="en-US" sz="3200" dirty="0"/>
          </a:p>
        </p:txBody>
      </p:sp>
    </p:spTree>
    <p:extLst>
      <p:ext uri="{BB962C8B-B14F-4D97-AF65-F5344CB8AC3E}">
        <p14:creationId xmlns:p14="http://schemas.microsoft.com/office/powerpoint/2010/main" val="982023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ltLang="en-US" dirty="0"/>
              <a:t>Environmental Ethics</a:t>
            </a:r>
          </a:p>
        </p:txBody>
      </p:sp>
      <p:sp>
        <p:nvSpPr>
          <p:cNvPr id="372739" name="Rectangle 3"/>
          <p:cNvSpPr>
            <a:spLocks noGrp="1" noChangeArrowheads="1"/>
          </p:cNvSpPr>
          <p:nvPr>
            <p:ph type="body" idx="1"/>
          </p:nvPr>
        </p:nvSpPr>
        <p:spPr>
          <a:xfrm>
            <a:off x="192088" y="2301535"/>
            <a:ext cx="8788400" cy="3231654"/>
          </a:xfrm>
        </p:spPr>
        <p:txBody>
          <a:bodyPr/>
          <a:lstStyle/>
          <a:p>
            <a:r>
              <a:rPr lang="en-US" altLang="en-US" b="1" dirty="0"/>
              <a:t>Relativists</a:t>
            </a:r>
          </a:p>
          <a:p>
            <a:r>
              <a:rPr lang="en-US" altLang="en-US" sz="3200" dirty="0"/>
              <a:t>Moral principles are always relative to a particular person, society, or situation.  Ethical values are contextual, that is they depend on the person, the society, or the situation.  There is right and wrong or at least better or worse but no principles are absolute regardless of context</a:t>
            </a:r>
            <a:r>
              <a:rPr lang="en-US" altLang="en-US" dirty="0" smtClean="0"/>
              <a:t>.</a:t>
            </a:r>
            <a:endParaRPr lang="en-US" altLang="en-US" b="1" dirty="0"/>
          </a:p>
        </p:txBody>
      </p:sp>
    </p:spTree>
    <p:extLst>
      <p:ext uri="{BB962C8B-B14F-4D97-AF65-F5344CB8AC3E}">
        <p14:creationId xmlns:p14="http://schemas.microsoft.com/office/powerpoint/2010/main" val="1675369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ltLang="en-US"/>
              <a:t>Environmental Ethics</a:t>
            </a:r>
          </a:p>
        </p:txBody>
      </p:sp>
      <p:sp>
        <p:nvSpPr>
          <p:cNvPr id="374787" name="Rectangle 3"/>
          <p:cNvSpPr>
            <a:spLocks noGrp="1" noChangeArrowheads="1"/>
          </p:cNvSpPr>
          <p:nvPr>
            <p:ph type="body" idx="1"/>
          </p:nvPr>
        </p:nvSpPr>
        <p:spPr>
          <a:xfrm>
            <a:off x="192088" y="1393825"/>
            <a:ext cx="8788400" cy="3724096"/>
          </a:xfrm>
        </p:spPr>
        <p:txBody>
          <a:bodyPr/>
          <a:lstStyle/>
          <a:p>
            <a:r>
              <a:rPr lang="en-US" altLang="en-US" sz="2800" b="1" dirty="0" err="1"/>
              <a:t>Utilitarians</a:t>
            </a:r>
            <a:endParaRPr lang="en-US" altLang="en-US" sz="2800" b="1" dirty="0"/>
          </a:p>
          <a:p>
            <a:r>
              <a:rPr lang="en-US" altLang="en-US" sz="2800" dirty="0"/>
              <a:t>An action is right that produces the greatest good for the greatest number of people.</a:t>
            </a:r>
          </a:p>
          <a:p>
            <a:r>
              <a:rPr lang="en-US" altLang="en-US" sz="2800" dirty="0"/>
              <a:t>Goodness = Happiness </a:t>
            </a:r>
            <a:r>
              <a:rPr lang="en-US" altLang="en-US" sz="2800" dirty="0" smtClean="0"/>
              <a:t>= </a:t>
            </a:r>
            <a:r>
              <a:rPr lang="en-US" altLang="en-US" sz="2800" dirty="0"/>
              <a:t>Pleasure</a:t>
            </a:r>
            <a:endParaRPr lang="en-US" altLang="en-US" sz="2800" b="1" dirty="0"/>
          </a:p>
          <a:p>
            <a:r>
              <a:rPr lang="en-US" altLang="en-US" sz="2800" b="1" dirty="0"/>
              <a:t>Bentham (Plato, </a:t>
            </a:r>
            <a:r>
              <a:rPr lang="en-US" altLang="en-US" sz="2800" b="1" dirty="0" smtClean="0"/>
              <a:t>Aristotle</a:t>
            </a:r>
            <a:r>
              <a:rPr lang="en-US" altLang="en-US" sz="2800" b="1" dirty="0"/>
              <a:t>)</a:t>
            </a:r>
          </a:p>
          <a:p>
            <a:r>
              <a:rPr lang="en-US" altLang="en-US" sz="2800" b="1" dirty="0"/>
              <a:t>John Stuart Mill held that the greatest pleasure is to be educated and to act according to enlightened, humanitarian principles</a:t>
            </a:r>
          </a:p>
          <a:p>
            <a:endParaRPr lang="en-US" altLang="en-US" dirty="0"/>
          </a:p>
        </p:txBody>
      </p:sp>
    </p:spTree>
    <p:extLst>
      <p:ext uri="{BB962C8B-B14F-4D97-AF65-F5344CB8AC3E}">
        <p14:creationId xmlns:p14="http://schemas.microsoft.com/office/powerpoint/2010/main" val="767629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ltLang="en-US"/>
              <a:t>Environmental Perspectives (World views)</a:t>
            </a:r>
          </a:p>
        </p:txBody>
      </p:sp>
      <p:sp>
        <p:nvSpPr>
          <p:cNvPr id="375811" name="Rectangle 3"/>
          <p:cNvSpPr>
            <a:spLocks noGrp="1" noChangeArrowheads="1"/>
          </p:cNvSpPr>
          <p:nvPr>
            <p:ph type="body" idx="1"/>
          </p:nvPr>
        </p:nvSpPr>
        <p:spPr>
          <a:xfrm>
            <a:off x="192088" y="2611438"/>
            <a:ext cx="8788400" cy="1723549"/>
          </a:xfrm>
        </p:spPr>
        <p:txBody>
          <a:bodyPr/>
          <a:lstStyle/>
          <a:p>
            <a:r>
              <a:rPr lang="en-US" altLang="en-US" sz="2800" b="1" dirty="0"/>
              <a:t>Worldview</a:t>
            </a:r>
            <a:r>
              <a:rPr lang="en-US" altLang="en-US" sz="2800" dirty="0"/>
              <a:t> = a person’s or group’s beliefs about the meaning, purpose, operation, and essence of the world.</a:t>
            </a:r>
          </a:p>
          <a:p>
            <a:endParaRPr lang="en-US" altLang="en-US" sz="2800" dirty="0"/>
          </a:p>
          <a:p>
            <a:r>
              <a:rPr lang="en-US" altLang="en-US" sz="2800" dirty="0"/>
              <a:t>There are lots of them</a:t>
            </a:r>
          </a:p>
        </p:txBody>
      </p:sp>
    </p:spTree>
    <p:extLst>
      <p:ext uri="{BB962C8B-B14F-4D97-AF65-F5344CB8AC3E}">
        <p14:creationId xmlns:p14="http://schemas.microsoft.com/office/powerpoint/2010/main" val="3152029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altLang="en-US"/>
              <a:t>Three ethical worldviews</a:t>
            </a:r>
          </a:p>
        </p:txBody>
      </p:sp>
      <p:sp>
        <p:nvSpPr>
          <p:cNvPr id="326659" name="Text Box 3"/>
          <p:cNvSpPr txBox="1">
            <a:spLocks noChangeArrowheads="1"/>
          </p:cNvSpPr>
          <p:nvPr/>
        </p:nvSpPr>
        <p:spPr bwMode="auto">
          <a:xfrm>
            <a:off x="7042150" y="6399213"/>
            <a:ext cx="19351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2.4</a:t>
            </a:r>
            <a:endParaRPr lang="en-US" altLang="en-US" sz="2400" i="1">
              <a:latin typeface="Times" panose="02020603050405020304" pitchFamily="18" charset="0"/>
            </a:endParaRPr>
          </a:p>
        </p:txBody>
      </p:sp>
      <p:pic>
        <p:nvPicPr>
          <p:cNvPr id="3266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 y="919163"/>
            <a:ext cx="8089900" cy="537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6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altLang="en-US"/>
              <a:t>Environmental Perspectives</a:t>
            </a:r>
          </a:p>
        </p:txBody>
      </p:sp>
      <p:sp>
        <p:nvSpPr>
          <p:cNvPr id="379907" name="Rectangle 3"/>
          <p:cNvSpPr>
            <a:spLocks noGrp="1" noChangeArrowheads="1"/>
          </p:cNvSpPr>
          <p:nvPr>
            <p:ph type="body" idx="1"/>
          </p:nvPr>
        </p:nvSpPr>
        <p:spPr>
          <a:xfrm>
            <a:off x="192088" y="1752600"/>
            <a:ext cx="8788400" cy="3447098"/>
          </a:xfrm>
        </p:spPr>
        <p:txBody>
          <a:bodyPr/>
          <a:lstStyle/>
          <a:p>
            <a:r>
              <a:rPr lang="en-US" altLang="en-US" sz="2800" b="1" dirty="0" err="1"/>
              <a:t>Ecocentrism</a:t>
            </a:r>
            <a:endParaRPr lang="en-US" altLang="en-US" sz="2800" b="1" dirty="0"/>
          </a:p>
          <a:p>
            <a:r>
              <a:rPr lang="en-US" altLang="en-US" sz="2800" dirty="0"/>
              <a:t>Ecologically centered,  because </a:t>
            </a:r>
          </a:p>
          <a:p>
            <a:r>
              <a:rPr lang="en-US" altLang="en-US" sz="2800" dirty="0"/>
              <a:t>individuals are doomed to suffering and pain </a:t>
            </a:r>
          </a:p>
          <a:p>
            <a:r>
              <a:rPr lang="en-US" altLang="en-US" sz="2800" dirty="0"/>
              <a:t>evolution, adaptation, and biogeochemical cycles are really more important than individuals.</a:t>
            </a:r>
          </a:p>
          <a:p>
            <a:r>
              <a:rPr lang="en-US" altLang="en-US" sz="2800" dirty="0"/>
              <a:t>The whole ecosystem is more important than the individuals and populations that make up the ecosystem.</a:t>
            </a:r>
          </a:p>
          <a:p>
            <a:r>
              <a:rPr lang="en-US" altLang="en-US" sz="2800" dirty="0"/>
              <a:t>Moral values for ecological process and systems</a:t>
            </a:r>
          </a:p>
        </p:txBody>
      </p:sp>
    </p:spTree>
    <p:extLst>
      <p:ext uri="{BB962C8B-B14F-4D97-AF65-F5344CB8AC3E}">
        <p14:creationId xmlns:p14="http://schemas.microsoft.com/office/powerpoint/2010/main" val="227442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ltLang="en-US"/>
              <a:t>The “environment”</a:t>
            </a:r>
          </a:p>
        </p:txBody>
      </p:sp>
      <p:sp>
        <p:nvSpPr>
          <p:cNvPr id="300035" name="Rectangle 3"/>
          <p:cNvSpPr>
            <a:spLocks noGrp="1" noChangeArrowheads="1"/>
          </p:cNvSpPr>
          <p:nvPr>
            <p:ph type="body" idx="1"/>
          </p:nvPr>
        </p:nvSpPr>
        <p:spPr>
          <a:xfrm>
            <a:off x="192088" y="2092325"/>
            <a:ext cx="8788400" cy="2870200"/>
          </a:xfrm>
        </p:spPr>
        <p:txBody>
          <a:bodyPr/>
          <a:lstStyle/>
          <a:p>
            <a:pPr eaLnBrk="0" hangingPunct="0">
              <a:lnSpc>
                <a:spcPct val="100000"/>
              </a:lnSpc>
              <a:spcBef>
                <a:spcPct val="50000"/>
              </a:spcBef>
              <a:buClrTx/>
            </a:pPr>
            <a:r>
              <a:rPr lang="en-US" altLang="en-US"/>
              <a:t>Consists of both:</a:t>
            </a:r>
          </a:p>
          <a:p>
            <a:pPr eaLnBrk="0" hangingPunct="0">
              <a:lnSpc>
                <a:spcPct val="100000"/>
              </a:lnSpc>
              <a:spcBef>
                <a:spcPct val="50000"/>
              </a:spcBef>
              <a:buClrTx/>
            </a:pPr>
            <a:r>
              <a:rPr lang="en-US" altLang="en-US"/>
              <a:t>	</a:t>
            </a:r>
            <a:r>
              <a:rPr lang="en-US" altLang="en-US" b="1"/>
              <a:t>Biotic factors</a:t>
            </a:r>
            <a:r>
              <a:rPr lang="en-US" altLang="en-US"/>
              <a:t> (living things)</a:t>
            </a:r>
          </a:p>
          <a:p>
            <a:pPr eaLnBrk="0" hangingPunct="0">
              <a:lnSpc>
                <a:spcPct val="100000"/>
              </a:lnSpc>
              <a:spcBef>
                <a:spcPct val="50000"/>
              </a:spcBef>
              <a:buClrTx/>
            </a:pPr>
            <a:r>
              <a:rPr lang="en-US" altLang="en-US"/>
              <a:t>			and</a:t>
            </a:r>
          </a:p>
          <a:p>
            <a:pPr eaLnBrk="0" hangingPunct="0">
              <a:lnSpc>
                <a:spcPct val="100000"/>
              </a:lnSpc>
              <a:spcBef>
                <a:spcPct val="50000"/>
              </a:spcBef>
              <a:buClrTx/>
            </a:pPr>
            <a:r>
              <a:rPr lang="en-US" altLang="en-US"/>
              <a:t>	</a:t>
            </a:r>
            <a:r>
              <a:rPr lang="en-US" altLang="en-US" b="1"/>
              <a:t>Abiotic factors</a:t>
            </a:r>
            <a:r>
              <a:rPr lang="en-US" altLang="en-US"/>
              <a:t> (nonliving things) that surround us and with which we interact.</a:t>
            </a:r>
          </a:p>
        </p:txBody>
      </p:sp>
    </p:spTree>
    <p:extLst>
      <p:ext uri="{BB962C8B-B14F-4D97-AF65-F5344CB8AC3E}">
        <p14:creationId xmlns:p14="http://schemas.microsoft.com/office/powerpoint/2010/main" val="3209769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altLang="en-US"/>
              <a:t>Environmental Perspectives</a:t>
            </a:r>
          </a:p>
        </p:txBody>
      </p:sp>
      <p:sp>
        <p:nvSpPr>
          <p:cNvPr id="380931" name="Rectangle 3"/>
          <p:cNvSpPr>
            <a:spLocks noGrp="1" noChangeArrowheads="1"/>
          </p:cNvSpPr>
          <p:nvPr>
            <p:ph type="body" idx="1"/>
          </p:nvPr>
        </p:nvSpPr>
        <p:spPr>
          <a:xfrm>
            <a:off x="192088" y="1676399"/>
            <a:ext cx="8788400" cy="3877985"/>
          </a:xfrm>
        </p:spPr>
        <p:txBody>
          <a:bodyPr/>
          <a:lstStyle/>
          <a:p>
            <a:r>
              <a:rPr lang="en-US" altLang="en-US" sz="2800" b="1" dirty="0"/>
              <a:t>Ecofeminism</a:t>
            </a:r>
          </a:p>
          <a:p>
            <a:r>
              <a:rPr lang="en-US" altLang="en-US" sz="2800" dirty="0"/>
              <a:t>Western civilization in opposition to nature</a:t>
            </a:r>
          </a:p>
          <a:p>
            <a:r>
              <a:rPr lang="en-US" altLang="en-US" sz="2800" dirty="0"/>
              <a:t>life is interconnected</a:t>
            </a:r>
          </a:p>
          <a:p>
            <a:r>
              <a:rPr lang="en-US" altLang="en-US" sz="2800" dirty="0"/>
              <a:t>maintenance of diversity</a:t>
            </a:r>
          </a:p>
          <a:p>
            <a:r>
              <a:rPr lang="en-US" altLang="en-US" sz="2800" dirty="0"/>
              <a:t>restructuring human society</a:t>
            </a:r>
          </a:p>
          <a:p>
            <a:r>
              <a:rPr lang="en-US" altLang="en-US" sz="2800" dirty="0"/>
              <a:t>Bounty rather than scarcity</a:t>
            </a:r>
          </a:p>
          <a:p>
            <a:r>
              <a:rPr lang="en-US" altLang="en-US" sz="2800" dirty="0"/>
              <a:t>Cooperation rather than competition</a:t>
            </a:r>
          </a:p>
          <a:p>
            <a:r>
              <a:rPr lang="en-US" altLang="en-US" sz="2800" dirty="0"/>
              <a:t>A network of personal relationships rather than isolated egos</a:t>
            </a:r>
          </a:p>
        </p:txBody>
      </p:sp>
    </p:spTree>
    <p:extLst>
      <p:ext uri="{BB962C8B-B14F-4D97-AF65-F5344CB8AC3E}">
        <p14:creationId xmlns:p14="http://schemas.microsoft.com/office/powerpoint/2010/main" val="1330458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ltLang="en-US"/>
              <a:t>Environmental Perspective</a:t>
            </a:r>
          </a:p>
        </p:txBody>
      </p:sp>
      <p:sp>
        <p:nvSpPr>
          <p:cNvPr id="384003" name="Rectangle 3"/>
          <p:cNvSpPr>
            <a:spLocks noGrp="1" noChangeArrowheads="1"/>
          </p:cNvSpPr>
          <p:nvPr>
            <p:ph type="body" idx="1"/>
          </p:nvPr>
        </p:nvSpPr>
        <p:spPr>
          <a:xfrm>
            <a:off x="595312" y="2195512"/>
            <a:ext cx="7891780" cy="2154436"/>
          </a:xfrm>
        </p:spPr>
        <p:txBody>
          <a:bodyPr/>
          <a:lstStyle/>
          <a:p>
            <a:pPr marL="533400" indent="-533400"/>
            <a:r>
              <a:rPr lang="en-US" altLang="en-US" sz="2800" b="1" dirty="0"/>
              <a:t>Sustainability based on ecosystem processes</a:t>
            </a:r>
          </a:p>
          <a:p>
            <a:pPr marL="533400" indent="-533400"/>
            <a:r>
              <a:rPr lang="en-US" altLang="en-US" sz="2800" dirty="0"/>
              <a:t>A recycling of elements</a:t>
            </a:r>
          </a:p>
          <a:p>
            <a:pPr marL="533400" indent="-533400"/>
            <a:r>
              <a:rPr lang="en-US" altLang="en-US" sz="2800" dirty="0"/>
              <a:t>Sunlight as a source of energy</a:t>
            </a:r>
          </a:p>
          <a:p>
            <a:pPr marL="533400" indent="-533400"/>
            <a:r>
              <a:rPr lang="en-US" altLang="en-US" sz="2800" dirty="0"/>
              <a:t>Carrying capacities are realized and maintained</a:t>
            </a:r>
          </a:p>
          <a:p>
            <a:pPr marL="533400" indent="-533400"/>
            <a:r>
              <a:rPr lang="en-US" altLang="en-US" sz="2800" dirty="0"/>
              <a:t>Biodiversity is maintained </a:t>
            </a:r>
          </a:p>
        </p:txBody>
      </p:sp>
    </p:spTree>
    <p:extLst>
      <p:ext uri="{BB962C8B-B14F-4D97-AF65-F5344CB8AC3E}">
        <p14:creationId xmlns:p14="http://schemas.microsoft.com/office/powerpoint/2010/main" val="2594578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ltLang="en-US"/>
              <a:t>Environmental Perspectives</a:t>
            </a:r>
          </a:p>
        </p:txBody>
      </p:sp>
      <p:sp>
        <p:nvSpPr>
          <p:cNvPr id="385027" name="Rectangle 3"/>
          <p:cNvSpPr>
            <a:spLocks noGrp="1" noChangeArrowheads="1"/>
          </p:cNvSpPr>
          <p:nvPr>
            <p:ph type="body" idx="1"/>
          </p:nvPr>
        </p:nvSpPr>
        <p:spPr>
          <a:xfrm>
            <a:off x="192088" y="2803525"/>
            <a:ext cx="8788400" cy="1292662"/>
          </a:xfrm>
        </p:spPr>
        <p:txBody>
          <a:bodyPr/>
          <a:lstStyle/>
          <a:p>
            <a:r>
              <a:rPr lang="en-US" altLang="en-US" sz="2800" dirty="0"/>
              <a:t>Critical Thinking</a:t>
            </a:r>
          </a:p>
          <a:p>
            <a:r>
              <a:rPr lang="en-US" altLang="en-US" sz="2800" dirty="0"/>
              <a:t>Elements of thought</a:t>
            </a:r>
          </a:p>
          <a:p>
            <a:r>
              <a:rPr lang="en-US" altLang="en-US" sz="2800" dirty="0"/>
              <a:t>Intellectual standards</a:t>
            </a:r>
          </a:p>
        </p:txBody>
      </p:sp>
    </p:spTree>
    <p:extLst>
      <p:ext uri="{BB962C8B-B14F-4D97-AF65-F5344CB8AC3E}">
        <p14:creationId xmlns:p14="http://schemas.microsoft.com/office/powerpoint/2010/main" val="123196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US" altLang="en-US"/>
              <a:t>The conservation ethic</a:t>
            </a:r>
          </a:p>
        </p:txBody>
      </p:sp>
      <p:sp>
        <p:nvSpPr>
          <p:cNvPr id="329731" name="Rectangle 3"/>
          <p:cNvSpPr>
            <a:spLocks noGrp="1" noChangeArrowheads="1"/>
          </p:cNvSpPr>
          <p:nvPr>
            <p:ph type="body" idx="1"/>
          </p:nvPr>
        </p:nvSpPr>
        <p:spPr>
          <a:xfrm>
            <a:off x="192088" y="4895850"/>
            <a:ext cx="8788400" cy="1373188"/>
          </a:xfrm>
        </p:spPr>
        <p:txBody>
          <a:bodyPr anchor="t"/>
          <a:lstStyle/>
          <a:p>
            <a:pPr eaLnBrk="0" hangingPunct="0">
              <a:lnSpc>
                <a:spcPct val="100000"/>
              </a:lnSpc>
              <a:spcBef>
                <a:spcPct val="50000"/>
              </a:spcBef>
              <a:buClrTx/>
              <a:buFont typeface="Times" panose="02020603050405020304" pitchFamily="18" charset="0"/>
              <a:buNone/>
            </a:pPr>
            <a:r>
              <a:rPr lang="en-US" altLang="en-US" b="1"/>
              <a:t>Gifford Pinchot</a:t>
            </a:r>
            <a:r>
              <a:rPr lang="en-US" altLang="en-US"/>
              <a:t> advocated using natural resources, but exploiting them wisely, for the greatest good for the greatest number for the longest time.</a:t>
            </a:r>
          </a:p>
        </p:txBody>
      </p:sp>
      <p:sp>
        <p:nvSpPr>
          <p:cNvPr id="329732" name="Text Box 4"/>
          <p:cNvSpPr txBox="1">
            <a:spLocks noChangeArrowheads="1"/>
          </p:cNvSpPr>
          <p:nvPr/>
        </p:nvSpPr>
        <p:spPr bwMode="auto">
          <a:xfrm>
            <a:off x="7129463" y="6465888"/>
            <a:ext cx="1885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2.6</a:t>
            </a:r>
            <a:endParaRPr lang="en-US" altLang="en-US" sz="2400" i="1">
              <a:latin typeface="Times" panose="02020603050405020304" pitchFamily="18" charset="0"/>
            </a:endParaRPr>
          </a:p>
        </p:txBody>
      </p:sp>
      <p:pic>
        <p:nvPicPr>
          <p:cNvPr id="3297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5" y="1600200"/>
            <a:ext cx="5232400"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953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ltLang="en-US"/>
              <a:t>The land ethic</a:t>
            </a:r>
          </a:p>
        </p:txBody>
      </p:sp>
      <p:sp>
        <p:nvSpPr>
          <p:cNvPr id="330755" name="Rectangle 3"/>
          <p:cNvSpPr>
            <a:spLocks noGrp="1" noChangeArrowheads="1"/>
          </p:cNvSpPr>
          <p:nvPr>
            <p:ph type="body" idx="1"/>
          </p:nvPr>
        </p:nvSpPr>
        <p:spPr>
          <a:xfrm>
            <a:off x="192088" y="4895850"/>
            <a:ext cx="8788400" cy="1373188"/>
          </a:xfrm>
        </p:spPr>
        <p:txBody>
          <a:bodyPr anchor="t"/>
          <a:lstStyle/>
          <a:p>
            <a:pPr eaLnBrk="0" hangingPunct="0">
              <a:lnSpc>
                <a:spcPct val="100000"/>
              </a:lnSpc>
              <a:spcBef>
                <a:spcPct val="50000"/>
              </a:spcBef>
              <a:buClrTx/>
              <a:buFont typeface="Times" panose="02020603050405020304" pitchFamily="18" charset="0"/>
              <a:buNone/>
            </a:pPr>
            <a:r>
              <a:rPr lang="en-US" altLang="en-US" b="1"/>
              <a:t>Aldo Leopold</a:t>
            </a:r>
            <a:r>
              <a:rPr lang="en-US" altLang="en-US"/>
              <a:t> urged people to view themselves as part of nature, and to strive to maintain “the integrity, stability, and beauty of the biotic community.”</a:t>
            </a:r>
          </a:p>
        </p:txBody>
      </p:sp>
      <p:sp>
        <p:nvSpPr>
          <p:cNvPr id="330756" name="Text Box 4"/>
          <p:cNvSpPr txBox="1">
            <a:spLocks noChangeArrowheads="1"/>
          </p:cNvSpPr>
          <p:nvPr/>
        </p:nvSpPr>
        <p:spPr bwMode="auto">
          <a:xfrm>
            <a:off x="7620000" y="6446838"/>
            <a:ext cx="13954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2.7</a:t>
            </a:r>
          </a:p>
        </p:txBody>
      </p:sp>
      <p:pic>
        <p:nvPicPr>
          <p:cNvPr id="3307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325" y="1600199"/>
            <a:ext cx="4054475" cy="3344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983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ltLang="en-US"/>
              <a:t>Environmental justice (EJ)</a:t>
            </a:r>
          </a:p>
        </p:txBody>
      </p:sp>
      <p:sp>
        <p:nvSpPr>
          <p:cNvPr id="331779" name="Rectangle 3"/>
          <p:cNvSpPr>
            <a:spLocks noGrp="1" noChangeArrowheads="1"/>
          </p:cNvSpPr>
          <p:nvPr>
            <p:ph type="body" idx="1"/>
          </p:nvPr>
        </p:nvSpPr>
        <p:spPr>
          <a:xfrm>
            <a:off x="355600" y="1524000"/>
            <a:ext cx="8788400" cy="1200150"/>
          </a:xfrm>
        </p:spPr>
        <p:txBody>
          <a:bodyPr/>
          <a:lstStyle/>
          <a:p>
            <a:pPr eaLnBrk="0" hangingPunct="0">
              <a:lnSpc>
                <a:spcPct val="100000"/>
              </a:lnSpc>
              <a:spcBef>
                <a:spcPct val="50000"/>
              </a:spcBef>
              <a:buClrTx/>
              <a:buFont typeface="Times" panose="02020603050405020304" pitchFamily="18" charset="0"/>
              <a:buNone/>
            </a:pPr>
            <a:r>
              <a:rPr lang="en-US" altLang="en-US" sz="2100" dirty="0"/>
              <a:t>Poor people and minorities suffer more than their share of environmental problems, EJ advocates say.</a:t>
            </a:r>
          </a:p>
          <a:p>
            <a:pPr eaLnBrk="0" hangingPunct="0">
              <a:lnSpc>
                <a:spcPct val="100000"/>
              </a:lnSpc>
              <a:spcBef>
                <a:spcPct val="50000"/>
              </a:spcBef>
              <a:buClrTx/>
              <a:buFont typeface="Times" panose="02020603050405020304" pitchFamily="18" charset="0"/>
              <a:buNone/>
            </a:pPr>
            <a:endParaRPr lang="en-US" altLang="en-US" sz="2100" dirty="0"/>
          </a:p>
          <a:p>
            <a:pPr eaLnBrk="0" hangingPunct="0">
              <a:lnSpc>
                <a:spcPct val="100000"/>
              </a:lnSpc>
              <a:spcBef>
                <a:spcPct val="0"/>
              </a:spcBef>
              <a:buClrTx/>
            </a:pPr>
            <a:r>
              <a:rPr lang="en-US" altLang="en-US" sz="2100" i="1" dirty="0"/>
              <a:t>The EJ movement began with a protest against a toxic waste dump in an African-American community in North Carolina.</a:t>
            </a:r>
            <a:endParaRPr lang="en-US" altLang="en-US" sz="2100" dirty="0"/>
          </a:p>
        </p:txBody>
      </p:sp>
      <p:sp>
        <p:nvSpPr>
          <p:cNvPr id="331780" name="Text Box 4"/>
          <p:cNvSpPr txBox="1">
            <a:spLocks noChangeArrowheads="1"/>
          </p:cNvSpPr>
          <p:nvPr/>
        </p:nvSpPr>
        <p:spPr bwMode="auto">
          <a:xfrm>
            <a:off x="7678738" y="6302375"/>
            <a:ext cx="1289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2.8</a:t>
            </a:r>
            <a:endParaRPr lang="en-US" altLang="en-US" sz="2400" i="1">
              <a:latin typeface="Times" panose="02020603050405020304" pitchFamily="18" charset="0"/>
            </a:endParaRPr>
          </a:p>
        </p:txBody>
      </p:sp>
      <p:pic>
        <p:nvPicPr>
          <p:cNvPr id="33178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269997"/>
            <a:ext cx="5013325" cy="2926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918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ltLang="en-US"/>
              <a:t>Sustainability</a:t>
            </a:r>
          </a:p>
        </p:txBody>
      </p:sp>
      <p:sp>
        <p:nvSpPr>
          <p:cNvPr id="332803" name="Rectangle 3"/>
          <p:cNvSpPr>
            <a:spLocks noGrp="1" noChangeArrowheads="1"/>
          </p:cNvSpPr>
          <p:nvPr>
            <p:ph type="body" idx="1"/>
          </p:nvPr>
        </p:nvSpPr>
        <p:spPr>
          <a:xfrm>
            <a:off x="192088" y="2889250"/>
            <a:ext cx="8788400" cy="1107996"/>
          </a:xfrm>
        </p:spPr>
        <p:txBody>
          <a:bodyPr/>
          <a:lstStyle/>
          <a:p>
            <a:r>
              <a:rPr lang="en-US" altLang="en-US" sz="2400" dirty="0"/>
              <a:t>The key concept for our future:</a:t>
            </a:r>
          </a:p>
          <a:p>
            <a:pPr lvl="1"/>
            <a:r>
              <a:rPr lang="en-US" altLang="en-US" sz="2400" dirty="0"/>
              <a:t>Limiting human impact on the natural world so that our civilization can continue to exist</a:t>
            </a:r>
          </a:p>
        </p:txBody>
      </p:sp>
    </p:spTree>
    <p:extLst>
      <p:ext uri="{BB962C8B-B14F-4D97-AF65-F5344CB8AC3E}">
        <p14:creationId xmlns:p14="http://schemas.microsoft.com/office/powerpoint/2010/main" val="1473187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199015" y="398463"/>
            <a:ext cx="8499475" cy="536575"/>
          </a:xfrm>
        </p:spPr>
        <p:txBody>
          <a:bodyPr/>
          <a:lstStyle/>
          <a:p>
            <a:r>
              <a:rPr lang="en-US" altLang="en-US" dirty="0"/>
              <a:t>Sustainable development</a:t>
            </a:r>
          </a:p>
        </p:txBody>
      </p:sp>
      <p:sp>
        <p:nvSpPr>
          <p:cNvPr id="333827" name="Rectangle 3"/>
          <p:cNvSpPr>
            <a:spLocks noGrp="1" noChangeArrowheads="1"/>
          </p:cNvSpPr>
          <p:nvPr>
            <p:ph type="body" idx="1"/>
          </p:nvPr>
        </p:nvSpPr>
        <p:spPr>
          <a:xfrm>
            <a:off x="192088" y="1125538"/>
            <a:ext cx="8788400" cy="1373187"/>
          </a:xfrm>
        </p:spPr>
        <p:txBody>
          <a:bodyPr/>
          <a:lstStyle/>
          <a:p>
            <a:pPr eaLnBrk="0" hangingPunct="0">
              <a:lnSpc>
                <a:spcPct val="100000"/>
              </a:lnSpc>
              <a:spcBef>
                <a:spcPct val="0"/>
              </a:spcBef>
              <a:buClrTx/>
            </a:pPr>
            <a:r>
              <a:rPr lang="en-US" altLang="en-US" dirty="0"/>
              <a:t>UN: Development that “meets the needs of the present without sacrificing the ability of future generations to meet theirs”.</a:t>
            </a:r>
          </a:p>
        </p:txBody>
      </p:sp>
      <p:sp>
        <p:nvSpPr>
          <p:cNvPr id="333828" name="Text Box 4"/>
          <p:cNvSpPr txBox="1">
            <a:spLocks noChangeArrowheads="1"/>
          </p:cNvSpPr>
          <p:nvPr/>
        </p:nvSpPr>
        <p:spPr bwMode="auto">
          <a:xfrm>
            <a:off x="7578725" y="6311900"/>
            <a:ext cx="13382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1.17</a:t>
            </a:r>
            <a:endParaRPr lang="en-US" altLang="en-US" sz="2400" i="1"/>
          </a:p>
        </p:txBody>
      </p:sp>
      <p:pic>
        <p:nvPicPr>
          <p:cNvPr id="3338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138" y="2879725"/>
            <a:ext cx="5413375" cy="3316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345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964437"/>
            <a:ext cx="691515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Arial"/>
                <a:cs typeface="Arial"/>
              </a:rPr>
              <a:t>What is Environmental</a:t>
            </a:r>
            <a:r>
              <a:rPr sz="4000" spc="30" dirty="0">
                <a:latin typeface="Arial"/>
                <a:cs typeface="Arial"/>
              </a:rPr>
              <a:t> </a:t>
            </a:r>
            <a:r>
              <a:rPr sz="4000" spc="-5" dirty="0">
                <a:latin typeface="Arial"/>
                <a:cs typeface="Arial"/>
              </a:rPr>
              <a:t>Ethics?</a:t>
            </a:r>
            <a:endParaRPr sz="4000">
              <a:latin typeface="Arial"/>
              <a:cs typeface="Arial"/>
            </a:endParaRPr>
          </a:p>
        </p:txBody>
      </p:sp>
      <p:sp>
        <p:nvSpPr>
          <p:cNvPr id="3" name="object 3"/>
          <p:cNvSpPr/>
          <p:nvPr/>
        </p:nvSpPr>
        <p:spPr>
          <a:xfrm>
            <a:off x="430530" y="1753361"/>
            <a:ext cx="8229600" cy="1905000"/>
          </a:xfrm>
          <a:custGeom>
            <a:avLst/>
            <a:gdLst/>
            <a:ahLst/>
            <a:cxnLst/>
            <a:rect l="l" t="t" r="r" b="b"/>
            <a:pathLst>
              <a:path w="8229600" h="1905000">
                <a:moveTo>
                  <a:pt x="0" y="317500"/>
                </a:moveTo>
                <a:lnTo>
                  <a:pt x="3442" y="270573"/>
                </a:lnTo>
                <a:lnTo>
                  <a:pt x="13442" y="225788"/>
                </a:lnTo>
                <a:lnTo>
                  <a:pt x="29509" y="183634"/>
                </a:lnTo>
                <a:lnTo>
                  <a:pt x="51151" y="144601"/>
                </a:lnTo>
                <a:lnTo>
                  <a:pt x="77877" y="109181"/>
                </a:lnTo>
                <a:lnTo>
                  <a:pt x="109197" y="77865"/>
                </a:lnTo>
                <a:lnTo>
                  <a:pt x="144618" y="51141"/>
                </a:lnTo>
                <a:lnTo>
                  <a:pt x="183650" y="29503"/>
                </a:lnTo>
                <a:lnTo>
                  <a:pt x="225802" y="13439"/>
                </a:lnTo>
                <a:lnTo>
                  <a:pt x="270582" y="3441"/>
                </a:lnTo>
                <a:lnTo>
                  <a:pt x="317500" y="0"/>
                </a:lnTo>
                <a:lnTo>
                  <a:pt x="7912100" y="0"/>
                </a:lnTo>
                <a:lnTo>
                  <a:pt x="7959026" y="3441"/>
                </a:lnTo>
                <a:lnTo>
                  <a:pt x="8003811" y="13439"/>
                </a:lnTo>
                <a:lnTo>
                  <a:pt x="8045965" y="29503"/>
                </a:lnTo>
                <a:lnTo>
                  <a:pt x="8084998" y="51141"/>
                </a:lnTo>
                <a:lnTo>
                  <a:pt x="8120418" y="77865"/>
                </a:lnTo>
                <a:lnTo>
                  <a:pt x="8151734" y="109181"/>
                </a:lnTo>
                <a:lnTo>
                  <a:pt x="8178458" y="144601"/>
                </a:lnTo>
                <a:lnTo>
                  <a:pt x="8200096" y="183634"/>
                </a:lnTo>
                <a:lnTo>
                  <a:pt x="8216160" y="225788"/>
                </a:lnTo>
                <a:lnTo>
                  <a:pt x="8226158" y="270573"/>
                </a:lnTo>
                <a:lnTo>
                  <a:pt x="8229600" y="317500"/>
                </a:lnTo>
                <a:lnTo>
                  <a:pt x="8229600" y="1587500"/>
                </a:lnTo>
                <a:lnTo>
                  <a:pt x="8226158" y="1634426"/>
                </a:lnTo>
                <a:lnTo>
                  <a:pt x="8216160" y="1679211"/>
                </a:lnTo>
                <a:lnTo>
                  <a:pt x="8200096" y="1721365"/>
                </a:lnTo>
                <a:lnTo>
                  <a:pt x="8178458" y="1760398"/>
                </a:lnTo>
                <a:lnTo>
                  <a:pt x="8151734" y="1795818"/>
                </a:lnTo>
                <a:lnTo>
                  <a:pt x="8120418" y="1827134"/>
                </a:lnTo>
                <a:lnTo>
                  <a:pt x="8084998" y="1853858"/>
                </a:lnTo>
                <a:lnTo>
                  <a:pt x="8045965" y="1875496"/>
                </a:lnTo>
                <a:lnTo>
                  <a:pt x="8003811" y="1891560"/>
                </a:lnTo>
                <a:lnTo>
                  <a:pt x="7959026" y="1901558"/>
                </a:lnTo>
                <a:lnTo>
                  <a:pt x="7912100" y="1905000"/>
                </a:lnTo>
                <a:lnTo>
                  <a:pt x="317500" y="1905000"/>
                </a:lnTo>
                <a:lnTo>
                  <a:pt x="270582" y="1901558"/>
                </a:lnTo>
                <a:lnTo>
                  <a:pt x="225802" y="1891560"/>
                </a:lnTo>
                <a:lnTo>
                  <a:pt x="183650" y="1875496"/>
                </a:lnTo>
                <a:lnTo>
                  <a:pt x="144618" y="1853858"/>
                </a:lnTo>
                <a:lnTo>
                  <a:pt x="109197" y="1827134"/>
                </a:lnTo>
                <a:lnTo>
                  <a:pt x="77877" y="1795818"/>
                </a:lnTo>
                <a:lnTo>
                  <a:pt x="51151" y="1760398"/>
                </a:lnTo>
                <a:lnTo>
                  <a:pt x="29509" y="1721365"/>
                </a:lnTo>
                <a:lnTo>
                  <a:pt x="13442" y="1679211"/>
                </a:lnTo>
                <a:lnTo>
                  <a:pt x="3442" y="1634426"/>
                </a:lnTo>
                <a:lnTo>
                  <a:pt x="0" y="1587500"/>
                </a:lnTo>
                <a:lnTo>
                  <a:pt x="0" y="317500"/>
                </a:lnTo>
                <a:close/>
              </a:path>
            </a:pathLst>
          </a:custGeom>
          <a:ln w="19812">
            <a:solidFill>
              <a:srgbClr val="3A3A63"/>
            </a:solidFill>
          </a:ln>
        </p:spPr>
        <p:txBody>
          <a:bodyPr wrap="square" lIns="0" tIns="0" rIns="0" bIns="0" rtlCol="0"/>
          <a:lstStyle/>
          <a:p>
            <a:endParaRPr/>
          </a:p>
        </p:txBody>
      </p:sp>
      <p:sp>
        <p:nvSpPr>
          <p:cNvPr id="4" name="object 4"/>
          <p:cNvSpPr/>
          <p:nvPr/>
        </p:nvSpPr>
        <p:spPr>
          <a:xfrm>
            <a:off x="457962" y="3963161"/>
            <a:ext cx="8229600" cy="2057400"/>
          </a:xfrm>
          <a:custGeom>
            <a:avLst/>
            <a:gdLst/>
            <a:ahLst/>
            <a:cxnLst/>
            <a:rect l="l" t="t" r="r" b="b"/>
            <a:pathLst>
              <a:path w="8229600" h="2057400">
                <a:moveTo>
                  <a:pt x="0" y="342900"/>
                </a:moveTo>
                <a:lnTo>
                  <a:pt x="3130" y="296375"/>
                </a:lnTo>
                <a:lnTo>
                  <a:pt x="12249" y="251751"/>
                </a:lnTo>
                <a:lnTo>
                  <a:pt x="26948" y="209436"/>
                </a:lnTo>
                <a:lnTo>
                  <a:pt x="46818" y="169841"/>
                </a:lnTo>
                <a:lnTo>
                  <a:pt x="71451" y="133373"/>
                </a:lnTo>
                <a:lnTo>
                  <a:pt x="100437" y="100441"/>
                </a:lnTo>
                <a:lnTo>
                  <a:pt x="133370" y="71454"/>
                </a:lnTo>
                <a:lnTo>
                  <a:pt x="169839" y="46820"/>
                </a:lnTo>
                <a:lnTo>
                  <a:pt x="209436" y="26949"/>
                </a:lnTo>
                <a:lnTo>
                  <a:pt x="251753" y="12250"/>
                </a:lnTo>
                <a:lnTo>
                  <a:pt x="296382" y="3130"/>
                </a:lnTo>
                <a:lnTo>
                  <a:pt x="342912" y="0"/>
                </a:lnTo>
                <a:lnTo>
                  <a:pt x="7886700" y="0"/>
                </a:lnTo>
                <a:lnTo>
                  <a:pt x="7933224" y="3130"/>
                </a:lnTo>
                <a:lnTo>
                  <a:pt x="7977848" y="12250"/>
                </a:lnTo>
                <a:lnTo>
                  <a:pt x="8020163" y="26949"/>
                </a:lnTo>
                <a:lnTo>
                  <a:pt x="8059758" y="46820"/>
                </a:lnTo>
                <a:lnTo>
                  <a:pt x="8096226" y="71454"/>
                </a:lnTo>
                <a:lnTo>
                  <a:pt x="8129158" y="100441"/>
                </a:lnTo>
                <a:lnTo>
                  <a:pt x="8158145" y="133373"/>
                </a:lnTo>
                <a:lnTo>
                  <a:pt x="8182779" y="169841"/>
                </a:lnTo>
                <a:lnTo>
                  <a:pt x="8202650" y="209436"/>
                </a:lnTo>
                <a:lnTo>
                  <a:pt x="8217349" y="251751"/>
                </a:lnTo>
                <a:lnTo>
                  <a:pt x="8226469" y="296375"/>
                </a:lnTo>
                <a:lnTo>
                  <a:pt x="8229600" y="342900"/>
                </a:lnTo>
                <a:lnTo>
                  <a:pt x="8229600" y="1714487"/>
                </a:lnTo>
                <a:lnTo>
                  <a:pt x="8226469" y="1761017"/>
                </a:lnTo>
                <a:lnTo>
                  <a:pt x="8217349" y="1805646"/>
                </a:lnTo>
                <a:lnTo>
                  <a:pt x="8202650" y="1847963"/>
                </a:lnTo>
                <a:lnTo>
                  <a:pt x="8182779" y="1887560"/>
                </a:lnTo>
                <a:lnTo>
                  <a:pt x="8158145" y="1924029"/>
                </a:lnTo>
                <a:lnTo>
                  <a:pt x="8129158" y="1956962"/>
                </a:lnTo>
                <a:lnTo>
                  <a:pt x="8096226" y="1985948"/>
                </a:lnTo>
                <a:lnTo>
                  <a:pt x="8059758" y="2010581"/>
                </a:lnTo>
                <a:lnTo>
                  <a:pt x="8020163" y="2030451"/>
                </a:lnTo>
                <a:lnTo>
                  <a:pt x="7977848" y="2045150"/>
                </a:lnTo>
                <a:lnTo>
                  <a:pt x="7933224" y="2054269"/>
                </a:lnTo>
                <a:lnTo>
                  <a:pt x="7886700" y="2057400"/>
                </a:lnTo>
                <a:lnTo>
                  <a:pt x="342912" y="2057400"/>
                </a:lnTo>
                <a:lnTo>
                  <a:pt x="296382" y="2054269"/>
                </a:lnTo>
                <a:lnTo>
                  <a:pt x="251753" y="2045150"/>
                </a:lnTo>
                <a:lnTo>
                  <a:pt x="209436" y="2030451"/>
                </a:lnTo>
                <a:lnTo>
                  <a:pt x="169839" y="2010581"/>
                </a:lnTo>
                <a:lnTo>
                  <a:pt x="133370" y="1985948"/>
                </a:lnTo>
                <a:lnTo>
                  <a:pt x="100437" y="1956962"/>
                </a:lnTo>
                <a:lnTo>
                  <a:pt x="71451" y="1924029"/>
                </a:lnTo>
                <a:lnTo>
                  <a:pt x="46818" y="1887560"/>
                </a:lnTo>
                <a:lnTo>
                  <a:pt x="26948" y="1847963"/>
                </a:lnTo>
                <a:lnTo>
                  <a:pt x="12249" y="1805646"/>
                </a:lnTo>
                <a:lnTo>
                  <a:pt x="3130" y="1761017"/>
                </a:lnTo>
                <a:lnTo>
                  <a:pt x="0" y="1714487"/>
                </a:lnTo>
                <a:lnTo>
                  <a:pt x="0" y="342900"/>
                </a:lnTo>
                <a:close/>
              </a:path>
            </a:pathLst>
          </a:custGeom>
          <a:ln w="19812">
            <a:solidFill>
              <a:srgbClr val="3A3A63"/>
            </a:solidFill>
          </a:ln>
        </p:spPr>
        <p:txBody>
          <a:bodyPr wrap="square" lIns="0" tIns="0" rIns="0" bIns="0" rtlCol="0"/>
          <a:lstStyle/>
          <a:p>
            <a:endParaRPr/>
          </a:p>
        </p:txBody>
      </p:sp>
      <p:sp>
        <p:nvSpPr>
          <p:cNvPr id="5" name="object 5"/>
          <p:cNvSpPr txBox="1"/>
          <p:nvPr/>
        </p:nvSpPr>
        <p:spPr>
          <a:xfrm>
            <a:off x="952296" y="1582877"/>
            <a:ext cx="7239000" cy="4505960"/>
          </a:xfrm>
          <a:prstGeom prst="rect">
            <a:avLst/>
          </a:prstGeom>
        </p:spPr>
        <p:txBody>
          <a:bodyPr vert="horz" wrap="square" lIns="0" tIns="13335" rIns="0" bIns="0" rtlCol="0">
            <a:spAutoFit/>
          </a:bodyPr>
          <a:lstStyle/>
          <a:p>
            <a:pPr marL="148590" marR="198120" indent="2540" algn="ctr">
              <a:lnSpc>
                <a:spcPct val="99900"/>
              </a:lnSpc>
              <a:spcBef>
                <a:spcPts val="105"/>
              </a:spcBef>
            </a:pPr>
            <a:r>
              <a:rPr sz="3600" dirty="0">
                <a:latin typeface="Arial"/>
                <a:cs typeface="Arial"/>
              </a:rPr>
              <a:t>-the moral relationship of human  beings to </a:t>
            </a:r>
            <a:r>
              <a:rPr sz="3600" spc="-5" dirty="0">
                <a:latin typeface="Arial"/>
                <a:cs typeface="Arial"/>
              </a:rPr>
              <a:t>and </a:t>
            </a:r>
            <a:r>
              <a:rPr sz="3600" dirty="0">
                <a:latin typeface="Arial"/>
                <a:cs typeface="Arial"/>
              </a:rPr>
              <a:t>the </a:t>
            </a:r>
            <a:r>
              <a:rPr sz="3600" spc="-5" dirty="0">
                <a:latin typeface="Arial"/>
                <a:cs typeface="Arial"/>
              </a:rPr>
              <a:t>value and</a:t>
            </a:r>
            <a:r>
              <a:rPr sz="3600" spc="-50" dirty="0">
                <a:latin typeface="Arial"/>
                <a:cs typeface="Arial"/>
              </a:rPr>
              <a:t> </a:t>
            </a:r>
            <a:r>
              <a:rPr sz="3600" spc="-5" dirty="0">
                <a:latin typeface="Arial"/>
                <a:cs typeface="Arial"/>
              </a:rPr>
              <a:t>moral  </a:t>
            </a:r>
            <a:r>
              <a:rPr sz="3600" dirty="0">
                <a:latin typeface="Arial"/>
                <a:cs typeface="Arial"/>
              </a:rPr>
              <a:t>status of </a:t>
            </a:r>
            <a:r>
              <a:rPr sz="3600" spc="-5" dirty="0">
                <a:latin typeface="Arial"/>
                <a:cs typeface="Arial"/>
              </a:rPr>
              <a:t>the </a:t>
            </a:r>
            <a:r>
              <a:rPr sz="3600" dirty="0">
                <a:latin typeface="Arial"/>
                <a:cs typeface="Arial"/>
              </a:rPr>
              <a:t>environment </a:t>
            </a:r>
            <a:r>
              <a:rPr sz="3600" spc="-5" dirty="0">
                <a:latin typeface="Arial"/>
                <a:cs typeface="Arial"/>
              </a:rPr>
              <a:t>and </a:t>
            </a:r>
            <a:r>
              <a:rPr sz="3600" dirty="0">
                <a:latin typeface="Arial"/>
                <a:cs typeface="Arial"/>
              </a:rPr>
              <a:t>its  nonhuman</a:t>
            </a:r>
            <a:r>
              <a:rPr sz="3600" spc="-35" dirty="0">
                <a:latin typeface="Arial"/>
                <a:cs typeface="Arial"/>
              </a:rPr>
              <a:t> </a:t>
            </a:r>
            <a:r>
              <a:rPr sz="3600" dirty="0">
                <a:latin typeface="Arial"/>
                <a:cs typeface="Arial"/>
              </a:rPr>
              <a:t>content.</a:t>
            </a:r>
            <a:endParaRPr sz="3600">
              <a:latin typeface="Arial"/>
              <a:cs typeface="Arial"/>
            </a:endParaRPr>
          </a:p>
          <a:p>
            <a:pPr marL="12700" marR="5080" indent="-635" algn="ctr">
              <a:lnSpc>
                <a:spcPct val="99900"/>
              </a:lnSpc>
              <a:spcBef>
                <a:spcPts val="740"/>
              </a:spcBef>
            </a:pPr>
            <a:r>
              <a:rPr sz="3600" b="1" dirty="0">
                <a:latin typeface="Arial"/>
                <a:cs typeface="Arial"/>
              </a:rPr>
              <a:t>-Study of the </a:t>
            </a:r>
            <a:r>
              <a:rPr sz="3600" b="1" spc="-5" dirty="0">
                <a:latin typeface="Arial"/>
                <a:cs typeface="Arial"/>
              </a:rPr>
              <a:t>ethical basis </a:t>
            </a:r>
            <a:r>
              <a:rPr sz="3600" b="1" dirty="0">
                <a:latin typeface="Arial"/>
                <a:cs typeface="Arial"/>
              </a:rPr>
              <a:t>of  </a:t>
            </a:r>
            <a:r>
              <a:rPr sz="3600" b="1" spc="-5" dirty="0">
                <a:latin typeface="Arial"/>
                <a:cs typeface="Arial"/>
              </a:rPr>
              <a:t>environment </a:t>
            </a:r>
            <a:r>
              <a:rPr sz="3600" b="1" spc="-10" dirty="0">
                <a:latin typeface="Arial"/>
                <a:cs typeface="Arial"/>
              </a:rPr>
              <a:t>or </a:t>
            </a:r>
            <a:r>
              <a:rPr sz="3600" b="1" spc="-5" dirty="0">
                <a:latin typeface="Arial"/>
                <a:cs typeface="Arial"/>
              </a:rPr>
              <a:t>discussion </a:t>
            </a:r>
            <a:r>
              <a:rPr sz="3600" b="1" dirty="0">
                <a:latin typeface="Arial"/>
                <a:cs typeface="Arial"/>
              </a:rPr>
              <a:t>of </a:t>
            </a:r>
            <a:r>
              <a:rPr sz="3600" b="1" spc="-5" dirty="0">
                <a:latin typeface="Arial"/>
                <a:cs typeface="Arial"/>
              </a:rPr>
              <a:t>the  ethical basis </a:t>
            </a:r>
            <a:r>
              <a:rPr sz="3600" b="1" dirty="0">
                <a:latin typeface="Arial"/>
                <a:cs typeface="Arial"/>
              </a:rPr>
              <a:t>of </a:t>
            </a:r>
            <a:r>
              <a:rPr sz="3600" b="1" spc="-5" dirty="0">
                <a:latin typeface="Arial"/>
                <a:cs typeface="Arial"/>
              </a:rPr>
              <a:t>environmental  protection.</a:t>
            </a:r>
            <a:endParaRPr sz="360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548" rIns="0" bIns="0" rtlCol="0">
            <a:spAutoFit/>
          </a:bodyPr>
          <a:lstStyle/>
          <a:p>
            <a:pPr marL="12700" marR="5080">
              <a:lnSpc>
                <a:spcPct val="100000"/>
              </a:lnSpc>
              <a:spcBef>
                <a:spcPts val="95"/>
              </a:spcBef>
            </a:pPr>
            <a:r>
              <a:rPr sz="4000" u="heavy" spc="-5" dirty="0">
                <a:uFill>
                  <a:solidFill>
                    <a:srgbClr val="424455"/>
                  </a:solidFill>
                </a:uFill>
                <a:latin typeface="Arial"/>
                <a:cs typeface="Arial"/>
              </a:rPr>
              <a:t>Why need to </a:t>
            </a:r>
            <a:r>
              <a:rPr sz="4000" u="heavy" dirty="0">
                <a:uFill>
                  <a:solidFill>
                    <a:srgbClr val="424455"/>
                  </a:solidFill>
                </a:uFill>
                <a:latin typeface="Arial"/>
                <a:cs typeface="Arial"/>
              </a:rPr>
              <a:t>study </a:t>
            </a:r>
            <a:r>
              <a:rPr sz="4000" u="heavy" spc="-5" dirty="0">
                <a:uFill>
                  <a:solidFill>
                    <a:srgbClr val="424455"/>
                  </a:solidFill>
                </a:uFill>
                <a:latin typeface="Arial"/>
                <a:cs typeface="Arial"/>
              </a:rPr>
              <a:t>Environmental </a:t>
            </a:r>
            <a:r>
              <a:rPr sz="4000" spc="-5" dirty="0">
                <a:latin typeface="Arial"/>
                <a:cs typeface="Arial"/>
              </a:rPr>
              <a:t> </a:t>
            </a:r>
            <a:r>
              <a:rPr sz="4000" u="heavy" spc="-5" dirty="0">
                <a:uFill>
                  <a:solidFill>
                    <a:srgbClr val="424455"/>
                  </a:solidFill>
                </a:uFill>
                <a:latin typeface="Arial"/>
                <a:cs typeface="Arial"/>
              </a:rPr>
              <a:t>Ethics?</a:t>
            </a:r>
            <a:endParaRPr sz="4000">
              <a:latin typeface="Arial"/>
              <a:cs typeface="Arial"/>
            </a:endParaRPr>
          </a:p>
        </p:txBody>
      </p:sp>
      <p:sp>
        <p:nvSpPr>
          <p:cNvPr id="3" name="object 3"/>
          <p:cNvSpPr txBox="1"/>
          <p:nvPr/>
        </p:nvSpPr>
        <p:spPr>
          <a:xfrm>
            <a:off x="535940" y="2232786"/>
            <a:ext cx="7756525" cy="3470275"/>
          </a:xfrm>
          <a:prstGeom prst="rect">
            <a:avLst/>
          </a:prstGeom>
        </p:spPr>
        <p:txBody>
          <a:bodyPr vert="horz" wrap="square" lIns="0" tIns="50800" rIns="0" bIns="0" rtlCol="0">
            <a:spAutoFit/>
          </a:bodyPr>
          <a:lstStyle/>
          <a:p>
            <a:pPr marL="12700">
              <a:lnSpc>
                <a:spcPct val="100000"/>
              </a:lnSpc>
              <a:spcBef>
                <a:spcPts val="400"/>
              </a:spcBef>
            </a:pPr>
            <a:r>
              <a:rPr sz="3600" spc="-200" dirty="0">
                <a:latin typeface="Arial"/>
                <a:cs typeface="Arial"/>
              </a:rPr>
              <a:t>To </a:t>
            </a:r>
            <a:r>
              <a:rPr sz="3600" spc="-5" dirty="0">
                <a:latin typeface="Arial"/>
                <a:cs typeface="Arial"/>
              </a:rPr>
              <a:t>overcome </a:t>
            </a:r>
            <a:r>
              <a:rPr sz="3600" spc="-10" dirty="0">
                <a:latin typeface="Arial"/>
                <a:cs typeface="Arial"/>
              </a:rPr>
              <a:t>the </a:t>
            </a:r>
            <a:r>
              <a:rPr sz="3600" dirty="0">
                <a:latin typeface="Arial"/>
                <a:cs typeface="Arial"/>
              </a:rPr>
              <a:t>following</a:t>
            </a:r>
            <a:r>
              <a:rPr sz="3600" spc="165" dirty="0">
                <a:latin typeface="Arial"/>
                <a:cs typeface="Arial"/>
              </a:rPr>
              <a:t> </a:t>
            </a:r>
            <a:r>
              <a:rPr sz="3600" dirty="0">
                <a:latin typeface="Arial"/>
                <a:cs typeface="Arial"/>
              </a:rPr>
              <a:t>questions.</a:t>
            </a:r>
            <a:endParaRPr sz="3600">
              <a:latin typeface="Arial"/>
              <a:cs typeface="Arial"/>
            </a:endParaRPr>
          </a:p>
          <a:p>
            <a:pPr marL="527685" marR="5080" indent="-514984">
              <a:lnSpc>
                <a:spcPct val="100000"/>
              </a:lnSpc>
              <a:spcBef>
                <a:spcPts val="300"/>
              </a:spcBef>
              <a:buClr>
                <a:srgbClr val="9F4DA2"/>
              </a:buClr>
              <a:buAutoNum type="arabicPeriod"/>
              <a:tabLst>
                <a:tab pos="528320" algn="l"/>
              </a:tabLst>
            </a:pPr>
            <a:r>
              <a:rPr sz="3600" dirty="0">
                <a:latin typeface="Arial"/>
                <a:cs typeface="Arial"/>
              </a:rPr>
              <a:t>What </a:t>
            </a:r>
            <a:r>
              <a:rPr sz="3600" spc="-5" dirty="0">
                <a:latin typeface="Arial"/>
                <a:cs typeface="Arial"/>
              </a:rPr>
              <a:t>are </a:t>
            </a:r>
            <a:r>
              <a:rPr sz="3600" spc="-10" dirty="0">
                <a:latin typeface="Arial"/>
                <a:cs typeface="Arial"/>
              </a:rPr>
              <a:t>the </a:t>
            </a:r>
            <a:r>
              <a:rPr sz="3600" dirty="0">
                <a:latin typeface="Arial"/>
                <a:cs typeface="Arial"/>
              </a:rPr>
              <a:t>environment damage  produce </a:t>
            </a:r>
            <a:r>
              <a:rPr sz="3600" spc="-5" dirty="0">
                <a:latin typeface="Arial"/>
                <a:cs typeface="Arial"/>
              </a:rPr>
              <a:t>by </a:t>
            </a:r>
            <a:r>
              <a:rPr sz="3600" dirty="0">
                <a:latin typeface="Arial"/>
                <a:cs typeface="Arial"/>
              </a:rPr>
              <a:t>the </a:t>
            </a:r>
            <a:r>
              <a:rPr sz="3600" spc="-5" dirty="0">
                <a:latin typeface="Arial"/>
                <a:cs typeface="Arial"/>
              </a:rPr>
              <a:t>present</a:t>
            </a:r>
            <a:r>
              <a:rPr sz="3600" spc="-85" dirty="0">
                <a:latin typeface="Arial"/>
                <a:cs typeface="Arial"/>
              </a:rPr>
              <a:t> </a:t>
            </a:r>
            <a:r>
              <a:rPr sz="3600" dirty="0">
                <a:latin typeface="Arial"/>
                <a:cs typeface="Arial"/>
              </a:rPr>
              <a:t>generation?</a:t>
            </a:r>
            <a:endParaRPr sz="3600">
              <a:latin typeface="Arial"/>
              <a:cs typeface="Arial"/>
            </a:endParaRPr>
          </a:p>
          <a:p>
            <a:pPr>
              <a:lnSpc>
                <a:spcPct val="100000"/>
              </a:lnSpc>
              <a:spcBef>
                <a:spcPts val="30"/>
              </a:spcBef>
              <a:buClr>
                <a:srgbClr val="9F4DA2"/>
              </a:buClr>
              <a:buFont typeface="Arial"/>
              <a:buAutoNum type="arabicPeriod"/>
            </a:pPr>
            <a:endParaRPr sz="4250">
              <a:latin typeface="Times New Roman"/>
              <a:cs typeface="Times New Roman"/>
            </a:endParaRPr>
          </a:p>
          <a:p>
            <a:pPr marL="527685" marR="285750" indent="-514984">
              <a:lnSpc>
                <a:spcPct val="100000"/>
              </a:lnSpc>
              <a:spcBef>
                <a:spcPts val="5"/>
              </a:spcBef>
              <a:buClr>
                <a:srgbClr val="9F4DA2"/>
              </a:buClr>
              <a:buAutoNum type="arabicPeriod"/>
              <a:tabLst>
                <a:tab pos="528320" algn="l"/>
              </a:tabLst>
            </a:pPr>
            <a:r>
              <a:rPr sz="3600" dirty="0">
                <a:latin typeface="Arial"/>
                <a:cs typeface="Arial"/>
              </a:rPr>
              <a:t>What acts must be give up to</a:t>
            </a:r>
            <a:r>
              <a:rPr sz="3600" spc="-130" dirty="0">
                <a:latin typeface="Arial"/>
                <a:cs typeface="Arial"/>
              </a:rPr>
              <a:t> </a:t>
            </a:r>
            <a:r>
              <a:rPr sz="3600" dirty="0">
                <a:latin typeface="Arial"/>
                <a:cs typeface="Arial"/>
              </a:rPr>
              <a:t>slow  </a:t>
            </a:r>
            <a:r>
              <a:rPr sz="3600" spc="-5" dirty="0">
                <a:latin typeface="Arial"/>
                <a:cs typeface="Arial"/>
              </a:rPr>
              <a:t>such </a:t>
            </a:r>
            <a:r>
              <a:rPr sz="3600" dirty="0">
                <a:latin typeface="Arial"/>
                <a:cs typeface="Arial"/>
              </a:rPr>
              <a:t>damage?</a:t>
            </a:r>
            <a:endParaRPr sz="36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altLang="en-US"/>
              <a:t>Humans and the environment</a:t>
            </a:r>
          </a:p>
        </p:txBody>
      </p:sp>
      <p:sp>
        <p:nvSpPr>
          <p:cNvPr id="293891" name="Rectangle 3"/>
          <p:cNvSpPr>
            <a:spLocks noGrp="1" noChangeArrowheads="1"/>
          </p:cNvSpPr>
          <p:nvPr>
            <p:ph type="body" idx="1"/>
          </p:nvPr>
        </p:nvSpPr>
        <p:spPr>
          <a:xfrm>
            <a:off x="192088" y="1843088"/>
            <a:ext cx="8566150" cy="3508375"/>
          </a:xfrm>
        </p:spPr>
        <p:txBody>
          <a:bodyPr/>
          <a:lstStyle/>
          <a:p>
            <a:r>
              <a:rPr lang="en-US" altLang="en-US"/>
              <a:t>We humans exist within the environment and are a part of the natural world.</a:t>
            </a:r>
            <a:br>
              <a:rPr lang="en-US" altLang="en-US"/>
            </a:br>
            <a:endParaRPr lang="en-US" altLang="en-US"/>
          </a:p>
          <a:p>
            <a:r>
              <a:rPr lang="en-US" altLang="en-US"/>
              <a:t>Like all other species, we depend for our survival on a properly functioning planet.</a:t>
            </a:r>
            <a:br>
              <a:rPr lang="en-US" altLang="en-US"/>
            </a:br>
            <a:endParaRPr lang="en-US" altLang="en-US"/>
          </a:p>
          <a:p>
            <a:r>
              <a:rPr lang="en-US" altLang="en-US"/>
              <a:t>Thus, our interactions with our environment matter a great deal.</a:t>
            </a:r>
          </a:p>
        </p:txBody>
      </p:sp>
    </p:spTree>
    <p:extLst>
      <p:ext uri="{BB962C8B-B14F-4D97-AF65-F5344CB8AC3E}">
        <p14:creationId xmlns:p14="http://schemas.microsoft.com/office/powerpoint/2010/main" val="3905627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116837"/>
            <a:ext cx="5330825" cy="635000"/>
          </a:xfrm>
          <a:prstGeom prst="rect">
            <a:avLst/>
          </a:prstGeom>
        </p:spPr>
        <p:txBody>
          <a:bodyPr vert="horz" wrap="square" lIns="0" tIns="12065" rIns="0" bIns="0" rtlCol="0">
            <a:spAutoFit/>
          </a:bodyPr>
          <a:lstStyle/>
          <a:p>
            <a:pPr marL="12700">
              <a:lnSpc>
                <a:spcPct val="100000"/>
              </a:lnSpc>
              <a:spcBef>
                <a:spcPts val="95"/>
              </a:spcBef>
            </a:pPr>
            <a:r>
              <a:rPr sz="4000" u="heavy" spc="-5" dirty="0">
                <a:uFill>
                  <a:solidFill>
                    <a:srgbClr val="424455"/>
                  </a:solidFill>
                </a:uFill>
                <a:latin typeface="Arial"/>
                <a:cs typeface="Arial"/>
              </a:rPr>
              <a:t>Environmental</a:t>
            </a:r>
            <a:r>
              <a:rPr sz="4000" u="heavy" dirty="0">
                <a:uFill>
                  <a:solidFill>
                    <a:srgbClr val="424455"/>
                  </a:solidFill>
                </a:uFill>
                <a:latin typeface="Arial"/>
                <a:cs typeface="Arial"/>
              </a:rPr>
              <a:t> </a:t>
            </a:r>
            <a:r>
              <a:rPr sz="4000" u="heavy" spc="-10" dirty="0">
                <a:uFill>
                  <a:solidFill>
                    <a:srgbClr val="424455"/>
                  </a:solidFill>
                </a:uFill>
                <a:latin typeface="Arial"/>
                <a:cs typeface="Arial"/>
              </a:rPr>
              <a:t>Damage</a:t>
            </a:r>
            <a:endParaRPr sz="4000">
              <a:latin typeface="Arial"/>
              <a:cs typeface="Arial"/>
            </a:endParaRPr>
          </a:p>
        </p:txBody>
      </p:sp>
      <p:sp>
        <p:nvSpPr>
          <p:cNvPr id="3" name="object 3"/>
          <p:cNvSpPr txBox="1"/>
          <p:nvPr/>
        </p:nvSpPr>
        <p:spPr>
          <a:xfrm>
            <a:off x="535940" y="1947798"/>
            <a:ext cx="6586855" cy="4298315"/>
          </a:xfrm>
          <a:prstGeom prst="rect">
            <a:avLst/>
          </a:prstGeom>
        </p:spPr>
        <p:txBody>
          <a:bodyPr vert="horz" wrap="square" lIns="0" tIns="12700" rIns="0" bIns="0" rtlCol="0">
            <a:spAutoFit/>
          </a:bodyPr>
          <a:lstStyle/>
          <a:p>
            <a:pPr marL="12700">
              <a:lnSpc>
                <a:spcPts val="4255"/>
              </a:lnSpc>
              <a:spcBef>
                <a:spcPts val="100"/>
              </a:spcBef>
            </a:pPr>
            <a:r>
              <a:rPr sz="2600" dirty="0">
                <a:latin typeface="Arial"/>
                <a:cs typeface="Arial"/>
              </a:rPr>
              <a:t>1</a:t>
            </a:r>
            <a:r>
              <a:rPr sz="3600" dirty="0">
                <a:latin typeface="Arial"/>
                <a:cs typeface="Arial"/>
              </a:rPr>
              <a:t>)</a:t>
            </a:r>
            <a:r>
              <a:rPr sz="3600" spc="-10" dirty="0">
                <a:latin typeface="Arial"/>
                <a:cs typeface="Arial"/>
              </a:rPr>
              <a:t> </a:t>
            </a:r>
            <a:r>
              <a:rPr sz="3600" u="heavy" dirty="0">
                <a:uFill>
                  <a:solidFill>
                    <a:srgbClr val="000000"/>
                  </a:solidFill>
                </a:uFill>
                <a:latin typeface="Arial"/>
                <a:cs typeface="Arial"/>
              </a:rPr>
              <a:t>Pollution:</a:t>
            </a:r>
            <a:endParaRPr sz="3600">
              <a:latin typeface="Arial"/>
              <a:cs typeface="Arial"/>
            </a:endParaRPr>
          </a:p>
          <a:p>
            <a:pPr marL="527685" indent="-514984">
              <a:lnSpc>
                <a:spcPts val="4190"/>
              </a:lnSpc>
              <a:buClr>
                <a:srgbClr val="9F4DA2"/>
              </a:buClr>
              <a:buFont typeface="Georgia"/>
              <a:buChar char="•"/>
              <a:tabLst>
                <a:tab pos="527685" algn="l"/>
                <a:tab pos="528320" algn="l"/>
              </a:tabLst>
            </a:pPr>
            <a:r>
              <a:rPr sz="3600" spc="-5" dirty="0">
                <a:latin typeface="Arial"/>
                <a:cs typeface="Arial"/>
              </a:rPr>
              <a:t>Air </a:t>
            </a:r>
            <a:r>
              <a:rPr sz="3600" dirty="0">
                <a:latin typeface="Arial"/>
                <a:cs typeface="Arial"/>
              </a:rPr>
              <a:t>pollution</a:t>
            </a:r>
            <a:endParaRPr sz="3600">
              <a:latin typeface="Arial"/>
              <a:cs typeface="Arial"/>
            </a:endParaRPr>
          </a:p>
          <a:p>
            <a:pPr marL="527685" indent="-514984">
              <a:lnSpc>
                <a:spcPts val="4190"/>
              </a:lnSpc>
              <a:buClr>
                <a:srgbClr val="9F4DA2"/>
              </a:buClr>
              <a:buFont typeface="Georgia"/>
              <a:buChar char="•"/>
              <a:tabLst>
                <a:tab pos="527685" algn="l"/>
                <a:tab pos="528320" algn="l"/>
              </a:tabLst>
            </a:pPr>
            <a:r>
              <a:rPr sz="3600" spc="-30" dirty="0">
                <a:latin typeface="Arial"/>
                <a:cs typeface="Arial"/>
              </a:rPr>
              <a:t>Water</a:t>
            </a:r>
            <a:r>
              <a:rPr sz="3600" spc="-5" dirty="0">
                <a:latin typeface="Arial"/>
                <a:cs typeface="Arial"/>
              </a:rPr>
              <a:t> </a:t>
            </a:r>
            <a:r>
              <a:rPr sz="3600" dirty="0">
                <a:latin typeface="Arial"/>
                <a:cs typeface="Arial"/>
              </a:rPr>
              <a:t>pollution</a:t>
            </a:r>
            <a:endParaRPr sz="3600">
              <a:latin typeface="Arial"/>
              <a:cs typeface="Arial"/>
            </a:endParaRPr>
          </a:p>
          <a:p>
            <a:pPr marL="527685" indent="-514984">
              <a:lnSpc>
                <a:spcPts val="4255"/>
              </a:lnSpc>
              <a:buClr>
                <a:srgbClr val="9F4DA2"/>
              </a:buClr>
              <a:buFont typeface="Georgia"/>
              <a:buChar char="•"/>
              <a:tabLst>
                <a:tab pos="527685" algn="l"/>
                <a:tab pos="528320" algn="l"/>
              </a:tabLst>
            </a:pPr>
            <a:r>
              <a:rPr sz="3600" spc="-5" dirty="0">
                <a:latin typeface="Arial"/>
                <a:cs typeface="Arial"/>
              </a:rPr>
              <a:t>Land </a:t>
            </a:r>
            <a:r>
              <a:rPr sz="3600" dirty="0">
                <a:latin typeface="Arial"/>
                <a:cs typeface="Arial"/>
              </a:rPr>
              <a:t>pollution</a:t>
            </a:r>
            <a:endParaRPr sz="3600">
              <a:latin typeface="Arial"/>
              <a:cs typeface="Arial"/>
            </a:endParaRPr>
          </a:p>
          <a:p>
            <a:pPr>
              <a:lnSpc>
                <a:spcPct val="100000"/>
              </a:lnSpc>
              <a:spcBef>
                <a:spcPts val="15"/>
              </a:spcBef>
            </a:pPr>
            <a:endParaRPr sz="3500">
              <a:latin typeface="Times New Roman"/>
              <a:cs typeface="Times New Roman"/>
            </a:endParaRPr>
          </a:p>
          <a:p>
            <a:pPr marL="12700">
              <a:lnSpc>
                <a:spcPts val="4260"/>
              </a:lnSpc>
              <a:spcBef>
                <a:spcPts val="5"/>
              </a:spcBef>
            </a:pPr>
            <a:r>
              <a:rPr sz="3600" dirty="0">
                <a:latin typeface="Georgia"/>
                <a:cs typeface="Georgia"/>
              </a:rPr>
              <a:t>2) </a:t>
            </a:r>
            <a:r>
              <a:rPr sz="3600" u="heavy" dirty="0">
                <a:uFill>
                  <a:solidFill>
                    <a:srgbClr val="000000"/>
                  </a:solidFill>
                </a:uFill>
                <a:latin typeface="Arial"/>
                <a:cs typeface="Arial"/>
              </a:rPr>
              <a:t>Resource</a:t>
            </a:r>
            <a:r>
              <a:rPr sz="3600" u="heavy" spc="-30" dirty="0">
                <a:uFill>
                  <a:solidFill>
                    <a:srgbClr val="000000"/>
                  </a:solidFill>
                </a:uFill>
                <a:latin typeface="Arial"/>
                <a:cs typeface="Arial"/>
              </a:rPr>
              <a:t> </a:t>
            </a:r>
            <a:r>
              <a:rPr sz="3600" u="heavy" dirty="0">
                <a:uFill>
                  <a:solidFill>
                    <a:srgbClr val="000000"/>
                  </a:solidFill>
                </a:uFill>
                <a:latin typeface="Arial"/>
                <a:cs typeface="Arial"/>
              </a:rPr>
              <a:t>depletion:</a:t>
            </a:r>
            <a:endParaRPr sz="3600">
              <a:latin typeface="Arial"/>
              <a:cs typeface="Arial"/>
            </a:endParaRPr>
          </a:p>
          <a:p>
            <a:pPr marL="527685" indent="-514984">
              <a:lnSpc>
                <a:spcPts val="4195"/>
              </a:lnSpc>
              <a:buClr>
                <a:srgbClr val="9F4DA2"/>
              </a:buClr>
              <a:buFont typeface="Georgia"/>
              <a:buChar char="•"/>
              <a:tabLst>
                <a:tab pos="527685" algn="l"/>
                <a:tab pos="528320" algn="l"/>
              </a:tabLst>
            </a:pPr>
            <a:r>
              <a:rPr sz="3600" dirty="0">
                <a:latin typeface="Arial"/>
                <a:cs typeface="Arial"/>
              </a:rPr>
              <a:t>Depletion of </a:t>
            </a:r>
            <a:r>
              <a:rPr sz="3600" spc="-5" dirty="0">
                <a:latin typeface="Arial"/>
                <a:cs typeface="Arial"/>
              </a:rPr>
              <a:t>Species </a:t>
            </a:r>
            <a:r>
              <a:rPr sz="3600" dirty="0">
                <a:latin typeface="Arial"/>
                <a:cs typeface="Arial"/>
              </a:rPr>
              <a:t>&amp;</a:t>
            </a:r>
            <a:r>
              <a:rPr sz="3600" spc="-95" dirty="0">
                <a:latin typeface="Arial"/>
                <a:cs typeface="Arial"/>
              </a:rPr>
              <a:t> </a:t>
            </a:r>
            <a:r>
              <a:rPr sz="3600" dirty="0">
                <a:latin typeface="Arial"/>
                <a:cs typeface="Arial"/>
              </a:rPr>
              <a:t>Habits</a:t>
            </a:r>
            <a:endParaRPr sz="3600">
              <a:latin typeface="Arial"/>
              <a:cs typeface="Arial"/>
            </a:endParaRPr>
          </a:p>
          <a:p>
            <a:pPr marL="527685" indent="-514984">
              <a:lnSpc>
                <a:spcPts val="4255"/>
              </a:lnSpc>
              <a:buClr>
                <a:srgbClr val="9F4DA2"/>
              </a:buClr>
              <a:buFont typeface="Georgia"/>
              <a:buChar char="•"/>
              <a:tabLst>
                <a:tab pos="527685" algn="l"/>
                <a:tab pos="528320" algn="l"/>
              </a:tabLst>
            </a:pPr>
            <a:r>
              <a:rPr sz="3600" dirty="0">
                <a:latin typeface="Arial"/>
                <a:cs typeface="Arial"/>
              </a:rPr>
              <a:t>Depletion of </a:t>
            </a:r>
            <a:r>
              <a:rPr sz="3600" spc="-5" dirty="0">
                <a:latin typeface="Arial"/>
                <a:cs typeface="Arial"/>
              </a:rPr>
              <a:t>Fossil fuels</a:t>
            </a:r>
            <a:r>
              <a:rPr sz="3600" spc="-50" dirty="0">
                <a:latin typeface="Arial"/>
                <a:cs typeface="Arial"/>
              </a:rPr>
              <a:t> </a:t>
            </a:r>
            <a:r>
              <a:rPr sz="3600" spc="-5" dirty="0">
                <a:latin typeface="Arial"/>
                <a:cs typeface="Arial"/>
              </a:rPr>
              <a:t>etc..</a:t>
            </a:r>
            <a:endParaRPr sz="360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88237"/>
            <a:ext cx="7138670" cy="635000"/>
          </a:xfrm>
          <a:prstGeom prst="rect">
            <a:avLst/>
          </a:prstGeom>
        </p:spPr>
        <p:txBody>
          <a:bodyPr vert="horz" wrap="square" lIns="0" tIns="12065" rIns="0" bIns="0" rtlCol="0">
            <a:spAutoFit/>
          </a:bodyPr>
          <a:lstStyle/>
          <a:p>
            <a:pPr marL="12700">
              <a:lnSpc>
                <a:spcPct val="100000"/>
              </a:lnSpc>
              <a:spcBef>
                <a:spcPts val="95"/>
              </a:spcBef>
            </a:pPr>
            <a:r>
              <a:rPr sz="4000" u="heavy" spc="-5" dirty="0">
                <a:uFill>
                  <a:solidFill>
                    <a:srgbClr val="424455"/>
                  </a:solidFill>
                </a:uFill>
                <a:latin typeface="Arial"/>
                <a:cs typeface="Arial"/>
              </a:rPr>
              <a:t>Environmental Ethics</a:t>
            </a:r>
            <a:r>
              <a:rPr sz="4000" u="heavy" spc="30" dirty="0">
                <a:uFill>
                  <a:solidFill>
                    <a:srgbClr val="424455"/>
                  </a:solidFill>
                </a:uFill>
                <a:latin typeface="Arial"/>
                <a:cs typeface="Arial"/>
              </a:rPr>
              <a:t> </a:t>
            </a:r>
            <a:r>
              <a:rPr sz="4000" u="heavy" spc="-5" dirty="0">
                <a:uFill>
                  <a:solidFill>
                    <a:srgbClr val="424455"/>
                  </a:solidFill>
                </a:uFill>
                <a:latin typeface="Arial"/>
                <a:cs typeface="Arial"/>
              </a:rPr>
              <a:t>Principles</a:t>
            </a:r>
            <a:endParaRPr sz="4000">
              <a:latin typeface="Arial"/>
              <a:cs typeface="Arial"/>
            </a:endParaRPr>
          </a:p>
        </p:txBody>
      </p:sp>
      <p:sp>
        <p:nvSpPr>
          <p:cNvPr id="3" name="object 3"/>
          <p:cNvSpPr txBox="1"/>
          <p:nvPr/>
        </p:nvSpPr>
        <p:spPr>
          <a:xfrm>
            <a:off x="645668" y="2078863"/>
            <a:ext cx="7773670" cy="3394075"/>
          </a:xfrm>
          <a:prstGeom prst="rect">
            <a:avLst/>
          </a:prstGeom>
        </p:spPr>
        <p:txBody>
          <a:bodyPr vert="horz" wrap="square" lIns="0" tIns="12700" rIns="0" bIns="0" rtlCol="0">
            <a:spAutoFit/>
          </a:bodyPr>
          <a:lstStyle/>
          <a:p>
            <a:pPr marL="268605" marR="5080" indent="-255904">
              <a:lnSpc>
                <a:spcPct val="100000"/>
              </a:lnSpc>
              <a:spcBef>
                <a:spcPts val="100"/>
              </a:spcBef>
              <a:buClr>
                <a:srgbClr val="9F4DA2"/>
              </a:buClr>
              <a:buFont typeface="Wingdings"/>
              <a:buChar char=""/>
              <a:tabLst>
                <a:tab pos="269240" algn="l"/>
              </a:tabLst>
            </a:pPr>
            <a:r>
              <a:rPr sz="3600" spc="-35" dirty="0">
                <a:latin typeface="Arial"/>
                <a:cs typeface="Arial"/>
              </a:rPr>
              <a:t>We </a:t>
            </a:r>
            <a:r>
              <a:rPr sz="3600" dirty="0">
                <a:latin typeface="Arial"/>
                <a:cs typeface="Arial"/>
              </a:rPr>
              <a:t>should </a:t>
            </a:r>
            <a:r>
              <a:rPr sz="3600" spc="-5" dirty="0">
                <a:latin typeface="Arial"/>
                <a:cs typeface="Arial"/>
              </a:rPr>
              <a:t>have </a:t>
            </a:r>
            <a:r>
              <a:rPr sz="3600" dirty="0">
                <a:latin typeface="Arial"/>
                <a:cs typeface="Arial"/>
              </a:rPr>
              <a:t>profound respect</a:t>
            </a:r>
            <a:r>
              <a:rPr sz="3600" spc="-25" dirty="0">
                <a:latin typeface="Arial"/>
                <a:cs typeface="Arial"/>
              </a:rPr>
              <a:t> </a:t>
            </a:r>
            <a:r>
              <a:rPr sz="3600" dirty="0">
                <a:latin typeface="Arial"/>
                <a:cs typeface="Arial"/>
              </a:rPr>
              <a:t>for  nature.</a:t>
            </a:r>
            <a:endParaRPr sz="3600">
              <a:latin typeface="Arial"/>
              <a:cs typeface="Arial"/>
            </a:endParaRPr>
          </a:p>
          <a:p>
            <a:pPr marL="268605" marR="942340" indent="-255904">
              <a:lnSpc>
                <a:spcPct val="100000"/>
              </a:lnSpc>
              <a:spcBef>
                <a:spcPts val="300"/>
              </a:spcBef>
              <a:buClr>
                <a:srgbClr val="9F4DA2"/>
              </a:buClr>
              <a:buFont typeface="Wingdings"/>
              <a:buChar char=""/>
              <a:tabLst>
                <a:tab pos="269240" algn="l"/>
              </a:tabLst>
            </a:pPr>
            <a:r>
              <a:rPr sz="3600" spc="-35" dirty="0">
                <a:latin typeface="Arial"/>
                <a:cs typeface="Arial"/>
              </a:rPr>
              <a:t>We </a:t>
            </a:r>
            <a:r>
              <a:rPr sz="3600" dirty="0">
                <a:latin typeface="Arial"/>
                <a:cs typeface="Arial"/>
              </a:rPr>
              <a:t>must maintain a</a:t>
            </a:r>
            <a:r>
              <a:rPr sz="3600" spc="-25" dirty="0">
                <a:latin typeface="Arial"/>
                <a:cs typeface="Arial"/>
              </a:rPr>
              <a:t> </a:t>
            </a:r>
            <a:r>
              <a:rPr sz="3600" dirty="0">
                <a:latin typeface="Arial"/>
                <a:cs typeface="Arial"/>
              </a:rPr>
              <a:t>harmonious  relation </a:t>
            </a:r>
            <a:r>
              <a:rPr sz="3600" spc="-5" dirty="0">
                <a:latin typeface="Arial"/>
                <a:cs typeface="Arial"/>
              </a:rPr>
              <a:t>with other </a:t>
            </a:r>
            <a:r>
              <a:rPr sz="3600" dirty="0">
                <a:latin typeface="Arial"/>
                <a:cs typeface="Arial"/>
              </a:rPr>
              <a:t>species.</a:t>
            </a:r>
            <a:endParaRPr sz="3600">
              <a:latin typeface="Arial"/>
              <a:cs typeface="Arial"/>
            </a:endParaRPr>
          </a:p>
          <a:p>
            <a:pPr marL="268605" marR="323850" indent="-255904">
              <a:lnSpc>
                <a:spcPct val="100000"/>
              </a:lnSpc>
              <a:spcBef>
                <a:spcPts val="300"/>
              </a:spcBef>
              <a:buClr>
                <a:srgbClr val="9F4DA2"/>
              </a:buClr>
              <a:buFont typeface="Wingdings"/>
              <a:buChar char=""/>
              <a:tabLst>
                <a:tab pos="269240" algn="l"/>
              </a:tabLst>
            </a:pPr>
            <a:r>
              <a:rPr sz="3600" dirty="0">
                <a:latin typeface="Arial"/>
                <a:cs typeface="Arial"/>
              </a:rPr>
              <a:t>Everyone should </a:t>
            </a:r>
            <a:r>
              <a:rPr sz="3600" spc="-5" dirty="0">
                <a:latin typeface="Arial"/>
                <a:cs typeface="Arial"/>
              </a:rPr>
              <a:t>take</a:t>
            </a:r>
            <a:r>
              <a:rPr sz="3600" spc="-50" dirty="0">
                <a:latin typeface="Arial"/>
                <a:cs typeface="Arial"/>
              </a:rPr>
              <a:t> </a:t>
            </a:r>
            <a:r>
              <a:rPr sz="3600" dirty="0">
                <a:latin typeface="Arial"/>
                <a:cs typeface="Arial"/>
              </a:rPr>
              <a:t>responsibility  for this impact on</a:t>
            </a:r>
            <a:r>
              <a:rPr sz="3600" spc="-15" dirty="0">
                <a:latin typeface="Arial"/>
                <a:cs typeface="Arial"/>
              </a:rPr>
              <a:t> </a:t>
            </a:r>
            <a:r>
              <a:rPr sz="3600" dirty="0">
                <a:latin typeface="Arial"/>
                <a:cs typeface="Arial"/>
              </a:rPr>
              <a:t>nature.</a:t>
            </a:r>
            <a:endParaRPr sz="3600">
              <a:latin typeface="Arial"/>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340" y="1345133"/>
            <a:ext cx="7139305" cy="635000"/>
          </a:xfrm>
          <a:prstGeom prst="rect">
            <a:avLst/>
          </a:prstGeom>
        </p:spPr>
        <p:txBody>
          <a:bodyPr vert="horz" wrap="square" lIns="0" tIns="12065" rIns="0" bIns="0" rtlCol="0">
            <a:spAutoFit/>
          </a:bodyPr>
          <a:lstStyle/>
          <a:p>
            <a:pPr marL="12700">
              <a:lnSpc>
                <a:spcPct val="100000"/>
              </a:lnSpc>
              <a:spcBef>
                <a:spcPts val="95"/>
              </a:spcBef>
            </a:pPr>
            <a:r>
              <a:rPr sz="4000" u="heavy" spc="-5" dirty="0">
                <a:uFill>
                  <a:solidFill>
                    <a:srgbClr val="424455"/>
                  </a:solidFill>
                </a:uFill>
                <a:latin typeface="Arial"/>
                <a:cs typeface="Arial"/>
              </a:rPr>
              <a:t>Environmental Ethics</a:t>
            </a:r>
            <a:r>
              <a:rPr sz="4000" u="heavy" spc="30" dirty="0">
                <a:uFill>
                  <a:solidFill>
                    <a:srgbClr val="424455"/>
                  </a:solidFill>
                </a:uFill>
                <a:latin typeface="Arial"/>
                <a:cs typeface="Arial"/>
              </a:rPr>
              <a:t> </a:t>
            </a:r>
            <a:r>
              <a:rPr sz="4000" u="heavy" spc="-5" dirty="0">
                <a:uFill>
                  <a:solidFill>
                    <a:srgbClr val="424455"/>
                  </a:solidFill>
                </a:uFill>
                <a:latin typeface="Arial"/>
                <a:cs typeface="Arial"/>
              </a:rPr>
              <a:t>Principles</a:t>
            </a:r>
            <a:endParaRPr sz="4000">
              <a:latin typeface="Arial"/>
              <a:cs typeface="Arial"/>
            </a:endParaRPr>
          </a:p>
        </p:txBody>
      </p:sp>
      <p:sp>
        <p:nvSpPr>
          <p:cNvPr id="3" name="object 3"/>
          <p:cNvSpPr txBox="1"/>
          <p:nvPr/>
        </p:nvSpPr>
        <p:spPr>
          <a:xfrm>
            <a:off x="645668" y="2270886"/>
            <a:ext cx="7148195" cy="2296795"/>
          </a:xfrm>
          <a:prstGeom prst="rect">
            <a:avLst/>
          </a:prstGeom>
        </p:spPr>
        <p:txBody>
          <a:bodyPr vert="horz" wrap="square" lIns="0" tIns="12700" rIns="0" bIns="0" rtlCol="0">
            <a:spAutoFit/>
          </a:bodyPr>
          <a:lstStyle/>
          <a:p>
            <a:pPr marL="268605" marR="5080" indent="-255904">
              <a:lnSpc>
                <a:spcPct val="100000"/>
              </a:lnSpc>
              <a:spcBef>
                <a:spcPts val="100"/>
              </a:spcBef>
              <a:buClr>
                <a:srgbClr val="9F4DA2"/>
              </a:buClr>
              <a:buFont typeface="Wingdings"/>
              <a:buChar char=""/>
              <a:tabLst>
                <a:tab pos="269240" algn="l"/>
              </a:tabLst>
            </a:pPr>
            <a:r>
              <a:rPr sz="3600" dirty="0">
                <a:latin typeface="Arial"/>
                <a:cs typeface="Arial"/>
              </a:rPr>
              <a:t>Local &amp; indigenous</a:t>
            </a:r>
            <a:r>
              <a:rPr sz="3600" spc="-90" dirty="0">
                <a:latin typeface="Arial"/>
                <a:cs typeface="Arial"/>
              </a:rPr>
              <a:t> </a:t>
            </a:r>
            <a:r>
              <a:rPr sz="3600" dirty="0">
                <a:latin typeface="Arial"/>
                <a:cs typeface="Arial"/>
              </a:rPr>
              <a:t>environmental  knowledge should </a:t>
            </a:r>
            <a:r>
              <a:rPr sz="3600" spc="-5" dirty="0">
                <a:latin typeface="Arial"/>
                <a:cs typeface="Arial"/>
              </a:rPr>
              <a:t>be</a:t>
            </a:r>
            <a:r>
              <a:rPr sz="3600" spc="-80" dirty="0">
                <a:latin typeface="Arial"/>
                <a:cs typeface="Arial"/>
              </a:rPr>
              <a:t> </a:t>
            </a:r>
            <a:r>
              <a:rPr sz="3600" dirty="0">
                <a:latin typeface="Arial"/>
                <a:cs typeface="Arial"/>
              </a:rPr>
              <a:t>respected.</a:t>
            </a:r>
            <a:endParaRPr sz="3600">
              <a:latin typeface="Arial"/>
              <a:cs typeface="Arial"/>
            </a:endParaRPr>
          </a:p>
          <a:p>
            <a:pPr>
              <a:lnSpc>
                <a:spcPct val="100000"/>
              </a:lnSpc>
              <a:spcBef>
                <a:spcPts val="30"/>
              </a:spcBef>
              <a:buClr>
                <a:srgbClr val="9F4DA2"/>
              </a:buClr>
              <a:buFont typeface="Wingdings"/>
              <a:buChar char=""/>
            </a:pPr>
            <a:endParaRPr sz="4250">
              <a:latin typeface="Times New Roman"/>
              <a:cs typeface="Times New Roman"/>
            </a:endParaRPr>
          </a:p>
          <a:p>
            <a:pPr marL="268605" indent="-255904">
              <a:lnSpc>
                <a:spcPct val="100000"/>
              </a:lnSpc>
              <a:spcBef>
                <a:spcPts val="5"/>
              </a:spcBef>
              <a:buClr>
                <a:srgbClr val="9F4DA2"/>
              </a:buClr>
              <a:buFont typeface="Wingdings"/>
              <a:buChar char=""/>
              <a:tabLst>
                <a:tab pos="269240" algn="l"/>
              </a:tabLst>
            </a:pPr>
            <a:r>
              <a:rPr sz="3600" spc="-35" dirty="0">
                <a:latin typeface="Arial"/>
                <a:cs typeface="Arial"/>
              </a:rPr>
              <a:t>We </a:t>
            </a:r>
            <a:r>
              <a:rPr sz="3600" dirty="0">
                <a:latin typeface="Arial"/>
                <a:cs typeface="Arial"/>
              </a:rPr>
              <a:t>must plan </a:t>
            </a:r>
            <a:r>
              <a:rPr sz="3600" spc="-5" dirty="0">
                <a:latin typeface="Arial"/>
                <a:cs typeface="Arial"/>
              </a:rPr>
              <a:t>for </a:t>
            </a:r>
            <a:r>
              <a:rPr sz="3600" dirty="0">
                <a:latin typeface="Arial"/>
                <a:cs typeface="Arial"/>
              </a:rPr>
              <a:t>the long term.</a:t>
            </a:r>
            <a:endParaRPr sz="3600">
              <a:latin typeface="Arial"/>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700" marR="5080">
              <a:lnSpc>
                <a:spcPct val="100000"/>
              </a:lnSpc>
              <a:spcBef>
                <a:spcPts val="105"/>
              </a:spcBef>
            </a:pPr>
            <a:r>
              <a:rPr sz="4400" u="heavy" dirty="0">
                <a:uFill>
                  <a:solidFill>
                    <a:srgbClr val="424455"/>
                  </a:solidFill>
                </a:uFill>
                <a:latin typeface="Arial"/>
                <a:cs typeface="Arial"/>
              </a:rPr>
              <a:t>The Ethical </a:t>
            </a:r>
            <a:r>
              <a:rPr sz="4400" u="heavy" spc="-55" dirty="0">
                <a:uFill>
                  <a:solidFill>
                    <a:srgbClr val="424455"/>
                  </a:solidFill>
                </a:uFill>
                <a:latin typeface="Arial"/>
                <a:cs typeface="Arial"/>
              </a:rPr>
              <a:t>Values </a:t>
            </a:r>
            <a:r>
              <a:rPr sz="4400" u="heavy" dirty="0">
                <a:uFill>
                  <a:solidFill>
                    <a:srgbClr val="424455"/>
                  </a:solidFill>
                </a:uFill>
                <a:latin typeface="Arial"/>
                <a:cs typeface="Arial"/>
              </a:rPr>
              <a:t>for Pollution </a:t>
            </a:r>
            <a:r>
              <a:rPr sz="4400" dirty="0">
                <a:latin typeface="Arial"/>
                <a:cs typeface="Arial"/>
              </a:rPr>
              <a:t> </a:t>
            </a:r>
            <a:r>
              <a:rPr sz="4400" u="heavy" dirty="0">
                <a:uFill>
                  <a:solidFill>
                    <a:srgbClr val="424455"/>
                  </a:solidFill>
                </a:uFill>
                <a:latin typeface="Arial"/>
                <a:cs typeface="Arial"/>
              </a:rPr>
              <a:t>Control</a:t>
            </a:r>
            <a:endParaRPr sz="4400">
              <a:latin typeface="Arial"/>
              <a:cs typeface="Arial"/>
            </a:endParaRPr>
          </a:p>
        </p:txBody>
      </p:sp>
      <p:sp>
        <p:nvSpPr>
          <p:cNvPr id="3" name="object 3"/>
          <p:cNvSpPr txBox="1"/>
          <p:nvPr/>
        </p:nvSpPr>
        <p:spPr>
          <a:xfrm>
            <a:off x="645668" y="2697937"/>
            <a:ext cx="7726045" cy="3432175"/>
          </a:xfrm>
          <a:prstGeom prst="rect">
            <a:avLst/>
          </a:prstGeom>
        </p:spPr>
        <p:txBody>
          <a:bodyPr vert="horz" wrap="square" lIns="0" tIns="37465" rIns="0" bIns="0" rtlCol="0">
            <a:spAutoFit/>
          </a:bodyPr>
          <a:lstStyle/>
          <a:p>
            <a:pPr marL="268605" marR="5080" indent="-255904">
              <a:lnSpc>
                <a:spcPct val="102299"/>
              </a:lnSpc>
              <a:spcBef>
                <a:spcPts val="295"/>
              </a:spcBef>
              <a:buClr>
                <a:srgbClr val="9F4DA2"/>
              </a:buClr>
              <a:buSzPct val="77777"/>
              <a:buFont typeface="Wingdings"/>
              <a:buChar char=""/>
              <a:tabLst>
                <a:tab pos="395605" algn="l"/>
              </a:tabLst>
            </a:pPr>
            <a:r>
              <a:rPr sz="3600" spc="-35" dirty="0">
                <a:latin typeface="Arial"/>
                <a:cs typeface="Arial"/>
              </a:rPr>
              <a:t>We </a:t>
            </a:r>
            <a:r>
              <a:rPr sz="3600" dirty="0">
                <a:latin typeface="Arial"/>
                <a:cs typeface="Arial"/>
              </a:rPr>
              <a:t>should recognize </a:t>
            </a:r>
            <a:r>
              <a:rPr sz="3600" spc="-5" dirty="0">
                <a:latin typeface="Arial"/>
                <a:cs typeface="Arial"/>
              </a:rPr>
              <a:t>our moral </a:t>
            </a:r>
            <a:r>
              <a:rPr sz="3600" dirty="0">
                <a:latin typeface="Arial"/>
                <a:cs typeface="Arial"/>
              </a:rPr>
              <a:t>duty  to </a:t>
            </a:r>
            <a:r>
              <a:rPr sz="3600" spc="-5" dirty="0">
                <a:latin typeface="Arial"/>
                <a:cs typeface="Arial"/>
              </a:rPr>
              <a:t>protect </a:t>
            </a:r>
            <a:r>
              <a:rPr sz="3600" dirty="0">
                <a:latin typeface="Arial"/>
                <a:cs typeface="Arial"/>
              </a:rPr>
              <a:t>the welfare not only  human beings, but also of other</a:t>
            </a:r>
            <a:r>
              <a:rPr sz="3600" spc="-85" dirty="0">
                <a:latin typeface="Arial"/>
                <a:cs typeface="Arial"/>
              </a:rPr>
              <a:t> </a:t>
            </a:r>
            <a:r>
              <a:rPr sz="3600" spc="-15" dirty="0">
                <a:latin typeface="Arial"/>
                <a:cs typeface="Arial"/>
              </a:rPr>
              <a:t>non-  </a:t>
            </a:r>
            <a:r>
              <a:rPr sz="3600" dirty="0">
                <a:latin typeface="Arial"/>
                <a:cs typeface="Arial"/>
              </a:rPr>
              <a:t>human parts of this</a:t>
            </a:r>
            <a:r>
              <a:rPr sz="3600" spc="-20" dirty="0">
                <a:latin typeface="Arial"/>
                <a:cs typeface="Arial"/>
              </a:rPr>
              <a:t> </a:t>
            </a:r>
            <a:r>
              <a:rPr sz="3600" dirty="0">
                <a:latin typeface="Arial"/>
                <a:cs typeface="Arial"/>
              </a:rPr>
              <a:t>system.</a:t>
            </a:r>
            <a:endParaRPr sz="3600">
              <a:latin typeface="Arial"/>
              <a:cs typeface="Arial"/>
            </a:endParaRPr>
          </a:p>
          <a:p>
            <a:pPr marL="268605" marR="252729" indent="-255904">
              <a:lnSpc>
                <a:spcPct val="100000"/>
              </a:lnSpc>
              <a:spcBef>
                <a:spcPts val="305"/>
              </a:spcBef>
              <a:buClr>
                <a:srgbClr val="9F4DA2"/>
              </a:buClr>
              <a:buSzPct val="97222"/>
              <a:buFont typeface="Wingdings"/>
              <a:buChar char=""/>
              <a:tabLst>
                <a:tab pos="377825" algn="l"/>
              </a:tabLst>
            </a:pPr>
            <a:r>
              <a:rPr sz="3600" dirty="0">
                <a:latin typeface="Arial"/>
                <a:cs typeface="Arial"/>
              </a:rPr>
              <a:t>Usefulness of non-human world</a:t>
            </a:r>
            <a:r>
              <a:rPr sz="3600" spc="-135" dirty="0">
                <a:latin typeface="Arial"/>
                <a:cs typeface="Arial"/>
              </a:rPr>
              <a:t> </a:t>
            </a:r>
            <a:r>
              <a:rPr sz="3600" dirty="0">
                <a:latin typeface="Arial"/>
                <a:cs typeface="Arial"/>
              </a:rPr>
              <a:t>for  human</a:t>
            </a:r>
            <a:r>
              <a:rPr sz="3600" spc="-5" dirty="0">
                <a:latin typeface="Arial"/>
                <a:cs typeface="Arial"/>
              </a:rPr>
              <a:t> </a:t>
            </a:r>
            <a:r>
              <a:rPr sz="3600" dirty="0">
                <a:latin typeface="Arial"/>
                <a:cs typeface="Arial"/>
              </a:rPr>
              <a:t>purposes.</a:t>
            </a:r>
            <a:endParaRPr sz="3600">
              <a:latin typeface="Arial"/>
              <a:cs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6195" rIns="0" bIns="0" rtlCol="0">
            <a:spAutoFit/>
          </a:bodyPr>
          <a:lstStyle/>
          <a:p>
            <a:pPr marL="12700" marR="5080">
              <a:lnSpc>
                <a:spcPts val="5270"/>
              </a:lnSpc>
              <a:spcBef>
                <a:spcPts val="285"/>
              </a:spcBef>
            </a:pPr>
            <a:r>
              <a:rPr sz="4400" u="heavy" dirty="0">
                <a:uFill>
                  <a:solidFill>
                    <a:srgbClr val="424455"/>
                  </a:solidFill>
                </a:uFill>
                <a:latin typeface="Arial"/>
                <a:cs typeface="Arial"/>
              </a:rPr>
              <a:t>The Ethical </a:t>
            </a:r>
            <a:r>
              <a:rPr sz="4400" u="heavy" spc="-55" dirty="0">
                <a:uFill>
                  <a:solidFill>
                    <a:srgbClr val="424455"/>
                  </a:solidFill>
                </a:uFill>
                <a:latin typeface="Arial"/>
                <a:cs typeface="Arial"/>
              </a:rPr>
              <a:t>Values </a:t>
            </a:r>
            <a:r>
              <a:rPr sz="4400" u="heavy" dirty="0">
                <a:uFill>
                  <a:solidFill>
                    <a:srgbClr val="424455"/>
                  </a:solidFill>
                </a:uFill>
                <a:latin typeface="Arial"/>
                <a:cs typeface="Arial"/>
              </a:rPr>
              <a:t>for Pollution </a:t>
            </a:r>
            <a:r>
              <a:rPr sz="4400" dirty="0">
                <a:latin typeface="Arial"/>
                <a:cs typeface="Arial"/>
              </a:rPr>
              <a:t> </a:t>
            </a:r>
            <a:r>
              <a:rPr sz="4400" u="heavy" dirty="0">
                <a:uFill>
                  <a:solidFill>
                    <a:srgbClr val="424455"/>
                  </a:solidFill>
                </a:uFill>
                <a:latin typeface="Arial"/>
                <a:cs typeface="Arial"/>
              </a:rPr>
              <a:t>Control</a:t>
            </a:r>
            <a:endParaRPr sz="4400">
              <a:latin typeface="Arial"/>
              <a:cs typeface="Arial"/>
            </a:endParaRPr>
          </a:p>
        </p:txBody>
      </p:sp>
      <p:sp>
        <p:nvSpPr>
          <p:cNvPr id="3" name="object 3"/>
          <p:cNvSpPr txBox="1"/>
          <p:nvPr/>
        </p:nvSpPr>
        <p:spPr>
          <a:xfrm>
            <a:off x="645668" y="2747898"/>
            <a:ext cx="7748905" cy="4184015"/>
          </a:xfrm>
          <a:prstGeom prst="rect">
            <a:avLst/>
          </a:prstGeom>
        </p:spPr>
        <p:txBody>
          <a:bodyPr vert="horz" wrap="square" lIns="0" tIns="43815" rIns="0" bIns="0" rtlCol="0">
            <a:spAutoFit/>
          </a:bodyPr>
          <a:lstStyle/>
          <a:p>
            <a:pPr marL="377825" marR="590550" indent="-377825" algn="just">
              <a:lnSpc>
                <a:spcPts val="4190"/>
              </a:lnSpc>
              <a:spcBef>
                <a:spcPts val="345"/>
              </a:spcBef>
              <a:buClr>
                <a:srgbClr val="9F4DA2"/>
              </a:buClr>
              <a:buSzPct val="97222"/>
              <a:buFont typeface="Wingdings"/>
              <a:buChar char=""/>
              <a:tabLst>
                <a:tab pos="377825" algn="l"/>
              </a:tabLst>
            </a:pPr>
            <a:r>
              <a:rPr sz="3600" dirty="0">
                <a:latin typeface="Arial"/>
                <a:cs typeface="Arial"/>
              </a:rPr>
              <a:t>Humans </a:t>
            </a:r>
            <a:r>
              <a:rPr sz="3600" spc="-5" dirty="0">
                <a:latin typeface="Arial"/>
                <a:cs typeface="Arial"/>
              </a:rPr>
              <a:t>have no rights </a:t>
            </a:r>
            <a:r>
              <a:rPr sz="3600" spc="-10" dirty="0">
                <a:latin typeface="Arial"/>
                <a:cs typeface="Arial"/>
              </a:rPr>
              <a:t>to </a:t>
            </a:r>
            <a:r>
              <a:rPr sz="3600" spc="-5" dirty="0">
                <a:latin typeface="Arial"/>
                <a:cs typeface="Arial"/>
              </a:rPr>
              <a:t>reduce  </a:t>
            </a:r>
            <a:r>
              <a:rPr sz="3600" dirty="0">
                <a:latin typeface="Arial"/>
                <a:cs typeface="Arial"/>
              </a:rPr>
              <a:t>this richness &amp; diversity expect</a:t>
            </a:r>
            <a:r>
              <a:rPr sz="3600" spc="-135" dirty="0">
                <a:latin typeface="Arial"/>
                <a:cs typeface="Arial"/>
              </a:rPr>
              <a:t> </a:t>
            </a:r>
            <a:r>
              <a:rPr sz="3600" dirty="0">
                <a:latin typeface="Arial"/>
                <a:cs typeface="Arial"/>
              </a:rPr>
              <a:t>to  satisfy </a:t>
            </a:r>
            <a:r>
              <a:rPr sz="3600" spc="-5" dirty="0">
                <a:latin typeface="Arial"/>
                <a:cs typeface="Arial"/>
              </a:rPr>
              <a:t>vital needs.</a:t>
            </a:r>
            <a:endParaRPr sz="3600">
              <a:latin typeface="Arial"/>
              <a:cs typeface="Arial"/>
            </a:endParaRPr>
          </a:p>
          <a:p>
            <a:pPr>
              <a:lnSpc>
                <a:spcPct val="100000"/>
              </a:lnSpc>
              <a:buClr>
                <a:srgbClr val="9F4DA2"/>
              </a:buClr>
              <a:buFont typeface="Wingdings"/>
              <a:buChar char=""/>
            </a:pPr>
            <a:endParaRPr sz="3800">
              <a:latin typeface="Times New Roman"/>
              <a:cs typeface="Times New Roman"/>
            </a:endParaRPr>
          </a:p>
          <a:p>
            <a:pPr marL="268605" marR="5080" indent="-255904">
              <a:lnSpc>
                <a:spcPct val="90000"/>
              </a:lnSpc>
              <a:buClr>
                <a:srgbClr val="9F4DA2"/>
              </a:buClr>
              <a:buSzPct val="97222"/>
              <a:buFont typeface="Wingdings"/>
              <a:buChar char=""/>
              <a:tabLst>
                <a:tab pos="377825" algn="l"/>
              </a:tabLst>
            </a:pPr>
            <a:r>
              <a:rPr sz="3600" dirty="0">
                <a:latin typeface="Arial"/>
                <a:cs typeface="Arial"/>
              </a:rPr>
              <a:t>The ideological changes is mainly  that of appreciating life </a:t>
            </a:r>
            <a:r>
              <a:rPr sz="3600" spc="-35" dirty="0">
                <a:latin typeface="Arial"/>
                <a:cs typeface="Arial"/>
              </a:rPr>
              <a:t>quality,</a:t>
            </a:r>
            <a:r>
              <a:rPr sz="3600" spc="-75" dirty="0">
                <a:latin typeface="Arial"/>
                <a:cs typeface="Arial"/>
              </a:rPr>
              <a:t> </a:t>
            </a:r>
            <a:r>
              <a:rPr sz="3600" dirty="0">
                <a:latin typeface="Arial"/>
                <a:cs typeface="Arial"/>
              </a:rPr>
              <a:t>rather  </a:t>
            </a:r>
            <a:r>
              <a:rPr sz="3600" spc="-5" dirty="0">
                <a:latin typeface="Arial"/>
                <a:cs typeface="Arial"/>
              </a:rPr>
              <a:t>than </a:t>
            </a:r>
            <a:r>
              <a:rPr sz="3600" dirty="0">
                <a:latin typeface="Arial"/>
                <a:cs typeface="Arial"/>
              </a:rPr>
              <a:t>to increase higher standard of  living.</a:t>
            </a:r>
            <a:endParaRPr sz="3600">
              <a:latin typeface="Arial"/>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35837"/>
            <a:ext cx="6647815" cy="1244600"/>
          </a:xfrm>
          <a:prstGeom prst="rect">
            <a:avLst/>
          </a:prstGeom>
        </p:spPr>
        <p:txBody>
          <a:bodyPr vert="horz" wrap="square" lIns="0" tIns="12065" rIns="0" bIns="0" rtlCol="0">
            <a:spAutoFit/>
          </a:bodyPr>
          <a:lstStyle/>
          <a:p>
            <a:pPr marL="12700" marR="5080">
              <a:lnSpc>
                <a:spcPct val="100000"/>
              </a:lnSpc>
              <a:spcBef>
                <a:spcPts val="95"/>
              </a:spcBef>
            </a:pPr>
            <a:r>
              <a:rPr sz="4000" u="heavy" spc="-5" dirty="0">
                <a:uFill>
                  <a:solidFill>
                    <a:srgbClr val="424455"/>
                  </a:solidFill>
                </a:uFill>
                <a:latin typeface="Arial"/>
                <a:cs typeface="Arial"/>
              </a:rPr>
              <a:t>Ethical </a:t>
            </a:r>
            <a:r>
              <a:rPr sz="4000" u="heavy" spc="-55" dirty="0">
                <a:uFill>
                  <a:solidFill>
                    <a:srgbClr val="424455"/>
                  </a:solidFill>
                </a:uFill>
                <a:latin typeface="Arial"/>
                <a:cs typeface="Arial"/>
              </a:rPr>
              <a:t>Values </a:t>
            </a:r>
            <a:r>
              <a:rPr sz="4000" u="heavy" spc="-5" dirty="0">
                <a:uFill>
                  <a:solidFill>
                    <a:srgbClr val="424455"/>
                  </a:solidFill>
                </a:uFill>
                <a:latin typeface="Arial"/>
                <a:cs typeface="Arial"/>
              </a:rPr>
              <a:t>for Conserving </a:t>
            </a:r>
            <a:r>
              <a:rPr sz="4000" spc="-5" dirty="0">
                <a:latin typeface="Arial"/>
                <a:cs typeface="Arial"/>
              </a:rPr>
              <a:t> </a:t>
            </a:r>
            <a:r>
              <a:rPr sz="4000" u="heavy" spc="-5" dirty="0">
                <a:uFill>
                  <a:solidFill>
                    <a:srgbClr val="424455"/>
                  </a:solidFill>
                </a:uFill>
                <a:latin typeface="Arial"/>
                <a:cs typeface="Arial"/>
              </a:rPr>
              <a:t>depletable</a:t>
            </a:r>
            <a:r>
              <a:rPr sz="4000" u="heavy" spc="15" dirty="0">
                <a:uFill>
                  <a:solidFill>
                    <a:srgbClr val="424455"/>
                  </a:solidFill>
                </a:uFill>
                <a:latin typeface="Arial"/>
                <a:cs typeface="Arial"/>
              </a:rPr>
              <a:t> </a:t>
            </a:r>
            <a:r>
              <a:rPr sz="4000" u="heavy" spc="-5" dirty="0">
                <a:uFill>
                  <a:solidFill>
                    <a:srgbClr val="424455"/>
                  </a:solidFill>
                </a:uFill>
                <a:latin typeface="Arial"/>
                <a:cs typeface="Arial"/>
              </a:rPr>
              <a:t>resources</a:t>
            </a:r>
            <a:endParaRPr sz="4000">
              <a:latin typeface="Arial"/>
              <a:cs typeface="Arial"/>
            </a:endParaRPr>
          </a:p>
        </p:txBody>
      </p:sp>
      <p:sp>
        <p:nvSpPr>
          <p:cNvPr id="3" name="object 3"/>
          <p:cNvSpPr txBox="1"/>
          <p:nvPr/>
        </p:nvSpPr>
        <p:spPr>
          <a:xfrm>
            <a:off x="645668" y="2504387"/>
            <a:ext cx="6978650" cy="4338955"/>
          </a:xfrm>
          <a:prstGeom prst="rect">
            <a:avLst/>
          </a:prstGeom>
        </p:spPr>
        <p:txBody>
          <a:bodyPr vert="horz" wrap="square" lIns="0" tIns="50165" rIns="0" bIns="0" rtlCol="0">
            <a:spAutoFit/>
          </a:bodyPr>
          <a:lstStyle/>
          <a:p>
            <a:pPr marL="406400" indent="-393700">
              <a:lnSpc>
                <a:spcPct val="100000"/>
              </a:lnSpc>
              <a:spcBef>
                <a:spcPts val="395"/>
              </a:spcBef>
              <a:buClr>
                <a:srgbClr val="9F4DA2"/>
              </a:buClr>
              <a:buSzPct val="97435"/>
              <a:buFont typeface="Wingdings"/>
              <a:buChar char=""/>
              <a:tabLst>
                <a:tab pos="407034" algn="l"/>
              </a:tabLst>
            </a:pPr>
            <a:r>
              <a:rPr sz="3900" spc="-5" dirty="0">
                <a:latin typeface="Arial"/>
                <a:cs typeface="Arial"/>
              </a:rPr>
              <a:t>Proper utilisation </a:t>
            </a:r>
            <a:r>
              <a:rPr sz="3900" dirty="0">
                <a:latin typeface="Arial"/>
                <a:cs typeface="Arial"/>
              </a:rPr>
              <a:t>of</a:t>
            </a:r>
            <a:r>
              <a:rPr sz="3900" spc="45" dirty="0">
                <a:latin typeface="Arial"/>
                <a:cs typeface="Arial"/>
              </a:rPr>
              <a:t> </a:t>
            </a:r>
            <a:r>
              <a:rPr sz="3900" dirty="0">
                <a:latin typeface="Arial"/>
                <a:cs typeface="Arial"/>
              </a:rPr>
              <a:t>resources</a:t>
            </a:r>
            <a:endParaRPr sz="3900">
              <a:latin typeface="Arial"/>
              <a:cs typeface="Arial"/>
            </a:endParaRPr>
          </a:p>
          <a:p>
            <a:pPr marL="268605" marR="88265" indent="-117475">
              <a:lnSpc>
                <a:spcPct val="100000"/>
              </a:lnSpc>
              <a:spcBef>
                <a:spcPts val="300"/>
              </a:spcBef>
            </a:pPr>
            <a:r>
              <a:rPr sz="3900" dirty="0">
                <a:latin typeface="Arial"/>
                <a:cs typeface="Arial"/>
              </a:rPr>
              <a:t>i.e. the people should maintain  Ecological</a:t>
            </a:r>
            <a:r>
              <a:rPr sz="3900" spc="-5" dirty="0">
                <a:latin typeface="Arial"/>
                <a:cs typeface="Arial"/>
              </a:rPr>
              <a:t> </a:t>
            </a:r>
            <a:r>
              <a:rPr sz="3900" dirty="0">
                <a:latin typeface="Arial"/>
                <a:cs typeface="Arial"/>
              </a:rPr>
              <a:t>balance.</a:t>
            </a:r>
            <a:endParaRPr sz="3900">
              <a:latin typeface="Arial"/>
              <a:cs typeface="Arial"/>
            </a:endParaRPr>
          </a:p>
          <a:p>
            <a:pPr>
              <a:lnSpc>
                <a:spcPct val="100000"/>
              </a:lnSpc>
              <a:spcBef>
                <a:spcPts val="55"/>
              </a:spcBef>
            </a:pPr>
            <a:endParaRPr sz="4550">
              <a:latin typeface="Times New Roman"/>
              <a:cs typeface="Times New Roman"/>
            </a:endParaRPr>
          </a:p>
          <a:p>
            <a:pPr marL="268605" marR="701675" indent="-255904">
              <a:lnSpc>
                <a:spcPct val="100000"/>
              </a:lnSpc>
              <a:buClr>
                <a:srgbClr val="9F4DA2"/>
              </a:buClr>
              <a:buSzPct val="97435"/>
              <a:buFont typeface="Wingdings"/>
              <a:buChar char=""/>
              <a:tabLst>
                <a:tab pos="407034" algn="l"/>
              </a:tabLst>
            </a:pPr>
            <a:r>
              <a:rPr sz="3900" spc="-40" dirty="0">
                <a:latin typeface="Arial"/>
                <a:cs typeface="Arial"/>
              </a:rPr>
              <a:t>We </a:t>
            </a:r>
            <a:r>
              <a:rPr sz="3900" dirty="0">
                <a:latin typeface="Arial"/>
                <a:cs typeface="Arial"/>
              </a:rPr>
              <a:t>should adopt voluntary  measures to conserve the  resources.</a:t>
            </a:r>
            <a:endParaRPr sz="3900">
              <a:latin typeface="Arial"/>
              <a:cs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548" rIns="0" bIns="0" rtlCol="0">
            <a:spAutoFit/>
          </a:bodyPr>
          <a:lstStyle/>
          <a:p>
            <a:pPr marL="12700" marR="5080">
              <a:lnSpc>
                <a:spcPct val="100000"/>
              </a:lnSpc>
              <a:spcBef>
                <a:spcPts val="95"/>
              </a:spcBef>
            </a:pPr>
            <a:r>
              <a:rPr sz="4000" u="heavy" spc="-5" dirty="0">
                <a:uFill>
                  <a:solidFill>
                    <a:srgbClr val="424455"/>
                  </a:solidFill>
                </a:uFill>
                <a:latin typeface="Arial"/>
                <a:cs typeface="Arial"/>
              </a:rPr>
              <a:t>Ethical </a:t>
            </a:r>
            <a:r>
              <a:rPr sz="4000" u="heavy" spc="-55" dirty="0">
                <a:uFill>
                  <a:solidFill>
                    <a:srgbClr val="424455"/>
                  </a:solidFill>
                </a:uFill>
                <a:latin typeface="Arial"/>
                <a:cs typeface="Arial"/>
              </a:rPr>
              <a:t>Values </a:t>
            </a:r>
            <a:r>
              <a:rPr sz="4000" u="heavy" spc="-5" dirty="0">
                <a:uFill>
                  <a:solidFill>
                    <a:srgbClr val="424455"/>
                  </a:solidFill>
                </a:uFill>
                <a:latin typeface="Arial"/>
                <a:cs typeface="Arial"/>
              </a:rPr>
              <a:t>for Conserving </a:t>
            </a:r>
            <a:r>
              <a:rPr sz="4000" spc="-5" dirty="0">
                <a:latin typeface="Arial"/>
                <a:cs typeface="Arial"/>
              </a:rPr>
              <a:t> </a:t>
            </a:r>
            <a:r>
              <a:rPr sz="4000" u="heavy" spc="-5" dirty="0">
                <a:uFill>
                  <a:solidFill>
                    <a:srgbClr val="424455"/>
                  </a:solidFill>
                </a:uFill>
                <a:latin typeface="Arial"/>
                <a:cs typeface="Arial"/>
              </a:rPr>
              <a:t>depletable</a:t>
            </a:r>
            <a:r>
              <a:rPr sz="4000" u="heavy" spc="20" dirty="0">
                <a:uFill>
                  <a:solidFill>
                    <a:srgbClr val="424455"/>
                  </a:solidFill>
                </a:uFill>
                <a:latin typeface="Arial"/>
                <a:cs typeface="Arial"/>
              </a:rPr>
              <a:t> </a:t>
            </a:r>
            <a:r>
              <a:rPr sz="4000" u="heavy" spc="-5" dirty="0">
                <a:uFill>
                  <a:solidFill>
                    <a:srgbClr val="424455"/>
                  </a:solidFill>
                </a:uFill>
                <a:latin typeface="Arial"/>
                <a:cs typeface="Arial"/>
              </a:rPr>
              <a:t>resources</a:t>
            </a:r>
            <a:endParaRPr sz="4000">
              <a:latin typeface="Arial"/>
              <a:cs typeface="Arial"/>
            </a:endParaRPr>
          </a:p>
        </p:txBody>
      </p:sp>
      <p:sp>
        <p:nvSpPr>
          <p:cNvPr id="3" name="object 3"/>
          <p:cNvSpPr txBox="1"/>
          <p:nvPr/>
        </p:nvSpPr>
        <p:spPr>
          <a:xfrm>
            <a:off x="645668" y="2857627"/>
            <a:ext cx="7679690" cy="2220595"/>
          </a:xfrm>
          <a:prstGeom prst="rect">
            <a:avLst/>
          </a:prstGeom>
        </p:spPr>
        <p:txBody>
          <a:bodyPr vert="horz" wrap="square" lIns="0" tIns="12700" rIns="0" bIns="0" rtlCol="0">
            <a:spAutoFit/>
          </a:bodyPr>
          <a:lstStyle/>
          <a:p>
            <a:pPr marL="268605" marR="5080" indent="-255904">
              <a:lnSpc>
                <a:spcPct val="100000"/>
              </a:lnSpc>
              <a:spcBef>
                <a:spcPts val="100"/>
              </a:spcBef>
              <a:buClr>
                <a:srgbClr val="9F4DA2"/>
              </a:buClr>
              <a:buSzPct val="97222"/>
              <a:buFont typeface="Wingdings"/>
              <a:buChar char=""/>
              <a:tabLst>
                <a:tab pos="377825" algn="l"/>
              </a:tabLst>
            </a:pPr>
            <a:r>
              <a:rPr sz="3600" dirty="0">
                <a:latin typeface="Arial"/>
                <a:cs typeface="Arial"/>
              </a:rPr>
              <a:t>If </a:t>
            </a:r>
            <a:r>
              <a:rPr sz="3600" spc="-5" dirty="0">
                <a:latin typeface="Arial"/>
                <a:cs typeface="Arial"/>
              </a:rPr>
              <a:t>we are </a:t>
            </a:r>
            <a:r>
              <a:rPr sz="3600" spc="-10" dirty="0">
                <a:latin typeface="Arial"/>
                <a:cs typeface="Arial"/>
              </a:rPr>
              <a:t>to </a:t>
            </a:r>
            <a:r>
              <a:rPr sz="3600" dirty="0">
                <a:latin typeface="Arial"/>
                <a:cs typeface="Arial"/>
              </a:rPr>
              <a:t>preserve </a:t>
            </a:r>
            <a:r>
              <a:rPr sz="3600" spc="-5" dirty="0">
                <a:latin typeface="Arial"/>
                <a:cs typeface="Arial"/>
              </a:rPr>
              <a:t>enough</a:t>
            </a:r>
            <a:r>
              <a:rPr sz="3600" spc="-20" dirty="0">
                <a:latin typeface="Arial"/>
                <a:cs typeface="Arial"/>
              </a:rPr>
              <a:t> </a:t>
            </a:r>
            <a:r>
              <a:rPr sz="3600" spc="-5" dirty="0">
                <a:latin typeface="Arial"/>
                <a:cs typeface="Arial"/>
              </a:rPr>
              <a:t>scarce  </a:t>
            </a:r>
            <a:r>
              <a:rPr sz="3600" dirty="0">
                <a:latin typeface="Arial"/>
                <a:cs typeface="Arial"/>
              </a:rPr>
              <a:t>resources, </a:t>
            </a:r>
            <a:r>
              <a:rPr sz="3600" spc="-5" dirty="0">
                <a:latin typeface="Arial"/>
                <a:cs typeface="Arial"/>
              </a:rPr>
              <a:t>so </a:t>
            </a:r>
            <a:r>
              <a:rPr sz="3600" dirty="0">
                <a:latin typeface="Arial"/>
                <a:cs typeface="Arial"/>
              </a:rPr>
              <a:t>that future generation  </a:t>
            </a:r>
            <a:r>
              <a:rPr sz="3600" spc="-5" dirty="0">
                <a:latin typeface="Arial"/>
                <a:cs typeface="Arial"/>
              </a:rPr>
              <a:t>can </a:t>
            </a:r>
            <a:r>
              <a:rPr sz="3600" dirty="0">
                <a:latin typeface="Arial"/>
                <a:cs typeface="Arial"/>
              </a:rPr>
              <a:t>maintain their quality of life at </a:t>
            </a:r>
            <a:r>
              <a:rPr sz="3600" spc="-5" dirty="0">
                <a:latin typeface="Arial"/>
                <a:cs typeface="Arial"/>
              </a:rPr>
              <a:t>a  </a:t>
            </a:r>
            <a:r>
              <a:rPr sz="3600" dirty="0">
                <a:latin typeface="Arial"/>
                <a:cs typeface="Arial"/>
              </a:rPr>
              <a:t>satisfactory</a:t>
            </a:r>
            <a:r>
              <a:rPr sz="3600" spc="-5" dirty="0">
                <a:latin typeface="Arial"/>
                <a:cs typeface="Arial"/>
              </a:rPr>
              <a:t> </a:t>
            </a:r>
            <a:r>
              <a:rPr sz="3600" dirty="0">
                <a:latin typeface="Arial"/>
                <a:cs typeface="Arial"/>
              </a:rPr>
              <a:t>level.</a:t>
            </a:r>
            <a:endParaRPr sz="36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altLang="en-US"/>
              <a:t>Natural resources</a:t>
            </a:r>
          </a:p>
        </p:txBody>
      </p:sp>
      <p:sp>
        <p:nvSpPr>
          <p:cNvPr id="294915" name="Rectangle 3"/>
          <p:cNvSpPr>
            <a:spLocks noGrp="1" noChangeArrowheads="1"/>
          </p:cNvSpPr>
          <p:nvPr>
            <p:ph type="body" idx="1"/>
          </p:nvPr>
        </p:nvSpPr>
        <p:spPr>
          <a:xfrm>
            <a:off x="173038" y="3995738"/>
            <a:ext cx="8788400" cy="1135696"/>
          </a:xfrm>
        </p:spPr>
        <p:txBody>
          <a:bodyPr/>
          <a:lstStyle/>
          <a:p>
            <a:pPr>
              <a:lnSpc>
                <a:spcPct val="100000"/>
              </a:lnSpc>
            </a:pPr>
            <a:r>
              <a:rPr lang="en-US" altLang="en-US" b="1" dirty="0"/>
              <a:t>Renewable resources</a:t>
            </a:r>
            <a:r>
              <a:rPr lang="en-US" altLang="en-US" dirty="0"/>
              <a:t> like sunlight cannot be </a:t>
            </a:r>
            <a:r>
              <a:rPr lang="en-US" altLang="en-US" dirty="0" smtClean="0"/>
              <a:t>down.</a:t>
            </a:r>
            <a:endParaRPr lang="en-US" altLang="en-US" dirty="0"/>
          </a:p>
          <a:p>
            <a:pPr>
              <a:lnSpc>
                <a:spcPct val="110000"/>
              </a:lnSpc>
            </a:pPr>
            <a:r>
              <a:rPr lang="en-US" altLang="en-US" b="1" dirty="0"/>
              <a:t>Nonrenewable resources</a:t>
            </a:r>
            <a:r>
              <a:rPr lang="en-US" altLang="en-US" dirty="0"/>
              <a:t> like oil CAN be </a:t>
            </a:r>
            <a:r>
              <a:rPr lang="en-US" altLang="en-US" dirty="0" smtClean="0"/>
              <a:t>down.</a:t>
            </a:r>
            <a:endParaRPr lang="en-US" altLang="en-US" dirty="0"/>
          </a:p>
          <a:p>
            <a:pPr>
              <a:lnSpc>
                <a:spcPct val="120000"/>
              </a:lnSpc>
            </a:pPr>
            <a:r>
              <a:rPr lang="en-US" altLang="en-US" dirty="0"/>
              <a:t>Resources like timber and clean water are renewable only if we do not overuse them.</a:t>
            </a:r>
            <a:endParaRPr lang="en-US" altLang="en-US" sz="3000" dirty="0"/>
          </a:p>
        </p:txBody>
      </p:sp>
      <p:sp>
        <p:nvSpPr>
          <p:cNvPr id="294916" name="Text Box 4"/>
          <p:cNvSpPr txBox="1">
            <a:spLocks noChangeArrowheads="1"/>
          </p:cNvSpPr>
          <p:nvPr/>
        </p:nvSpPr>
        <p:spPr bwMode="auto">
          <a:xfrm>
            <a:off x="6985000" y="6350000"/>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1.1</a:t>
            </a:r>
          </a:p>
        </p:txBody>
      </p:sp>
      <p:pic>
        <p:nvPicPr>
          <p:cNvPr id="2949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838200"/>
            <a:ext cx="8281987" cy="3074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0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Rectangle 3"/>
          <p:cNvSpPr>
            <a:spLocks noGrp="1" noChangeArrowheads="1"/>
          </p:cNvSpPr>
          <p:nvPr>
            <p:ph type="body" idx="1"/>
          </p:nvPr>
        </p:nvSpPr>
        <p:spPr>
          <a:xfrm>
            <a:off x="192088" y="2376488"/>
            <a:ext cx="3460750" cy="1246495"/>
          </a:xfrm>
        </p:spPr>
        <p:txBody>
          <a:bodyPr/>
          <a:lstStyle/>
          <a:p>
            <a:pPr eaLnBrk="0" hangingPunct="0">
              <a:lnSpc>
                <a:spcPct val="100000"/>
              </a:lnSpc>
              <a:spcBef>
                <a:spcPct val="50000"/>
              </a:spcBef>
              <a:buClrTx/>
            </a:pPr>
            <a:r>
              <a:rPr lang="en-US" altLang="en-US" dirty="0"/>
              <a:t>Garrett Hardin, 1968:</a:t>
            </a:r>
            <a:endParaRPr lang="en-US" altLang="en-US" sz="1400" dirty="0"/>
          </a:p>
          <a:p>
            <a:pPr eaLnBrk="0" hangingPunct="0">
              <a:lnSpc>
                <a:spcPct val="100000"/>
              </a:lnSpc>
              <a:spcBef>
                <a:spcPct val="50000"/>
              </a:spcBef>
              <a:buClrTx/>
            </a:pPr>
            <a:r>
              <a:rPr lang="en-US" altLang="en-US" dirty="0"/>
              <a:t>In a “commons” open to all, unregulated use will </a:t>
            </a:r>
            <a:r>
              <a:rPr lang="en-US" altLang="en-US" dirty="0" smtClean="0"/>
              <a:t>reduce </a:t>
            </a:r>
            <a:r>
              <a:rPr lang="en-US" altLang="en-US" dirty="0"/>
              <a:t>limited resources.</a:t>
            </a:r>
          </a:p>
        </p:txBody>
      </p:sp>
      <p:sp>
        <p:nvSpPr>
          <p:cNvPr id="303108" name="Text Box 4"/>
          <p:cNvSpPr txBox="1">
            <a:spLocks noChangeArrowheads="1"/>
          </p:cNvSpPr>
          <p:nvPr/>
        </p:nvSpPr>
        <p:spPr bwMode="auto">
          <a:xfrm>
            <a:off x="7812088" y="6389688"/>
            <a:ext cx="11255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1.4</a:t>
            </a:r>
            <a:endParaRPr lang="en-US" altLang="en-US" sz="2400" i="1"/>
          </a:p>
        </p:txBody>
      </p:sp>
      <p:pic>
        <p:nvPicPr>
          <p:cNvPr id="3031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4150" y="1524000"/>
            <a:ext cx="4957763" cy="4908550"/>
          </a:xfrm>
          <a:prstGeom prst="rect">
            <a:avLst/>
          </a:prstGeom>
          <a:noFill/>
          <a:extLst>
            <a:ext uri="{909E8E84-426E-40DD-AFC4-6F175D3DCCD1}">
              <a14:hiddenFill xmlns:a14="http://schemas.microsoft.com/office/drawing/2010/main">
                <a:solidFill>
                  <a:srgbClr val="FFFFFF"/>
                </a:solidFill>
              </a14:hiddenFill>
            </a:ext>
          </a:extLst>
        </p:spPr>
      </p:pic>
      <p:sp>
        <p:nvSpPr>
          <p:cNvPr id="303106" name="Rectangle 2"/>
          <p:cNvSpPr>
            <a:spLocks noGrp="1" noChangeArrowheads="1"/>
          </p:cNvSpPr>
          <p:nvPr>
            <p:ph type="title"/>
          </p:nvPr>
        </p:nvSpPr>
        <p:spPr/>
        <p:txBody>
          <a:bodyPr/>
          <a:lstStyle/>
          <a:p>
            <a:r>
              <a:rPr lang="en-US" altLang="en-US"/>
              <a:t>The tragedy of the commons</a:t>
            </a:r>
          </a:p>
        </p:txBody>
      </p:sp>
    </p:spTree>
    <p:extLst>
      <p:ext uri="{BB962C8B-B14F-4D97-AF65-F5344CB8AC3E}">
        <p14:creationId xmlns:p14="http://schemas.microsoft.com/office/powerpoint/2010/main" val="361966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altLang="en-US"/>
              <a:t>What is an “environmental problem?”</a:t>
            </a:r>
          </a:p>
        </p:txBody>
      </p:sp>
      <p:sp>
        <p:nvSpPr>
          <p:cNvPr id="309251" name="Rectangle 3"/>
          <p:cNvSpPr>
            <a:spLocks noGrp="1" noChangeArrowheads="1"/>
          </p:cNvSpPr>
          <p:nvPr>
            <p:ph type="body" idx="1"/>
          </p:nvPr>
        </p:nvSpPr>
        <p:spPr>
          <a:xfrm>
            <a:off x="192088" y="1479550"/>
            <a:ext cx="3924300" cy="4235450"/>
          </a:xfrm>
        </p:spPr>
        <p:txBody>
          <a:bodyPr/>
          <a:lstStyle/>
          <a:p>
            <a:r>
              <a:rPr lang="en-US" altLang="en-US"/>
              <a:t>Definitions differ.</a:t>
            </a:r>
          </a:p>
          <a:p>
            <a:r>
              <a:rPr lang="en-US" altLang="en-US" i="1"/>
              <a:t>The pesticide DDT:</a:t>
            </a:r>
          </a:p>
          <a:p>
            <a:pPr lvl="1"/>
            <a:r>
              <a:rPr lang="en-US" altLang="en-US"/>
              <a:t>was thought safe in 1945</a:t>
            </a:r>
          </a:p>
          <a:p>
            <a:pPr lvl="1"/>
            <a:r>
              <a:rPr lang="en-US" altLang="en-US"/>
              <a:t>is known to be toxic today</a:t>
            </a:r>
          </a:p>
          <a:p>
            <a:pPr lvl="1"/>
            <a:r>
              <a:rPr lang="en-US" altLang="en-US"/>
              <a:t>but is used widely in Africa to combat malaria</a:t>
            </a:r>
          </a:p>
        </p:txBody>
      </p:sp>
      <p:sp>
        <p:nvSpPr>
          <p:cNvPr id="309252" name="Text Box 4"/>
          <p:cNvSpPr txBox="1">
            <a:spLocks noChangeArrowheads="1"/>
          </p:cNvSpPr>
          <p:nvPr/>
        </p:nvSpPr>
        <p:spPr bwMode="auto">
          <a:xfrm>
            <a:off x="7129463" y="6465888"/>
            <a:ext cx="1885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1.5</a:t>
            </a:r>
            <a:endParaRPr lang="en-US" altLang="en-US" sz="2400" i="1"/>
          </a:p>
        </p:txBody>
      </p:sp>
      <p:pic>
        <p:nvPicPr>
          <p:cNvPr id="3092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5500" y="1752600"/>
            <a:ext cx="4291013" cy="417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86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ltLang="en-US"/>
              <a:t>Environmental science</a:t>
            </a:r>
          </a:p>
        </p:txBody>
      </p:sp>
      <p:sp>
        <p:nvSpPr>
          <p:cNvPr id="310275" name="Rectangle 3"/>
          <p:cNvSpPr>
            <a:spLocks noGrp="1" noChangeArrowheads="1"/>
          </p:cNvSpPr>
          <p:nvPr>
            <p:ph type="body" idx="1"/>
          </p:nvPr>
        </p:nvSpPr>
        <p:spPr>
          <a:xfrm>
            <a:off x="192088" y="2484438"/>
            <a:ext cx="2954337" cy="2227262"/>
          </a:xfrm>
        </p:spPr>
        <p:txBody>
          <a:bodyPr/>
          <a:lstStyle/>
          <a:p>
            <a:pPr eaLnBrk="0" hangingPunct="0">
              <a:lnSpc>
                <a:spcPct val="100000"/>
              </a:lnSpc>
              <a:spcBef>
                <a:spcPct val="50000"/>
              </a:spcBef>
              <a:buClrTx/>
            </a:pPr>
            <a:r>
              <a:rPr lang="en-US" altLang="en-US"/>
              <a:t>… is an </a:t>
            </a:r>
            <a:r>
              <a:rPr lang="en-US" altLang="en-US" b="1"/>
              <a:t>interdisciplinary</a:t>
            </a:r>
            <a:r>
              <a:rPr lang="en-US" altLang="en-US"/>
              <a:t> field, drawing on many diverse disciplines.</a:t>
            </a:r>
          </a:p>
        </p:txBody>
      </p:sp>
      <p:sp>
        <p:nvSpPr>
          <p:cNvPr id="310276" name="Text Box 4"/>
          <p:cNvSpPr txBox="1">
            <a:spLocks noChangeArrowheads="1"/>
          </p:cNvSpPr>
          <p:nvPr/>
        </p:nvSpPr>
        <p:spPr bwMode="auto">
          <a:xfrm>
            <a:off x="7620000" y="6446838"/>
            <a:ext cx="13954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1.6</a:t>
            </a:r>
          </a:p>
        </p:txBody>
      </p:sp>
      <p:pic>
        <p:nvPicPr>
          <p:cNvPr id="3102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5363" y="836613"/>
            <a:ext cx="5472112" cy="5303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978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altLang="en-US"/>
              <a:t>Environmental science</a:t>
            </a:r>
          </a:p>
        </p:txBody>
      </p:sp>
      <p:sp>
        <p:nvSpPr>
          <p:cNvPr id="311299" name="Rectangle 3"/>
          <p:cNvSpPr>
            <a:spLocks noGrp="1" noChangeArrowheads="1"/>
          </p:cNvSpPr>
          <p:nvPr>
            <p:ph type="body" idx="1"/>
          </p:nvPr>
        </p:nvSpPr>
        <p:spPr>
          <a:xfrm>
            <a:off x="192088" y="2590800"/>
            <a:ext cx="3762375" cy="2014538"/>
          </a:xfrm>
        </p:spPr>
        <p:txBody>
          <a:bodyPr/>
          <a:lstStyle/>
          <a:p>
            <a:pPr eaLnBrk="0" hangingPunct="0">
              <a:lnSpc>
                <a:spcPct val="100000"/>
              </a:lnSpc>
              <a:spcBef>
                <a:spcPct val="50000"/>
              </a:spcBef>
              <a:buClrTx/>
            </a:pPr>
            <a:r>
              <a:rPr lang="en-US" altLang="en-US"/>
              <a:t>… is NOT the same as environmentalism.</a:t>
            </a:r>
          </a:p>
          <a:p>
            <a:pPr eaLnBrk="0" hangingPunct="0">
              <a:lnSpc>
                <a:spcPct val="100000"/>
              </a:lnSpc>
              <a:spcBef>
                <a:spcPct val="50000"/>
              </a:spcBef>
              <a:buClrTx/>
            </a:pPr>
            <a:r>
              <a:rPr lang="en-US" altLang="en-US"/>
              <a:t>It is science, NOT advocacy.</a:t>
            </a:r>
          </a:p>
        </p:txBody>
      </p:sp>
      <p:sp>
        <p:nvSpPr>
          <p:cNvPr id="311300" name="Text Box 4"/>
          <p:cNvSpPr txBox="1">
            <a:spLocks noChangeArrowheads="1"/>
          </p:cNvSpPr>
          <p:nvPr/>
        </p:nvSpPr>
        <p:spPr bwMode="auto">
          <a:xfrm>
            <a:off x="7620000" y="6446838"/>
            <a:ext cx="13954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1.7</a:t>
            </a:r>
          </a:p>
        </p:txBody>
      </p:sp>
      <p:pic>
        <p:nvPicPr>
          <p:cNvPr id="3113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213" y="850900"/>
            <a:ext cx="3665537" cy="553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909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altLang="en-US"/>
              <a:t>Ethics</a:t>
            </a:r>
          </a:p>
        </p:txBody>
      </p:sp>
      <p:sp>
        <p:nvSpPr>
          <p:cNvPr id="323587" name="Rectangle 3"/>
          <p:cNvSpPr>
            <a:spLocks noGrp="1" noChangeArrowheads="1"/>
          </p:cNvSpPr>
          <p:nvPr>
            <p:ph type="body" idx="1"/>
          </p:nvPr>
        </p:nvSpPr>
        <p:spPr>
          <a:xfrm>
            <a:off x="192088" y="1843088"/>
            <a:ext cx="3895725" cy="3509962"/>
          </a:xfrm>
        </p:spPr>
        <p:txBody>
          <a:bodyPr/>
          <a:lstStyle/>
          <a:p>
            <a:pPr eaLnBrk="0" hangingPunct="0">
              <a:lnSpc>
                <a:spcPct val="100000"/>
              </a:lnSpc>
              <a:spcBef>
                <a:spcPct val="50000"/>
              </a:spcBef>
              <a:buClrTx/>
              <a:buFont typeface="Times" panose="02020603050405020304" pitchFamily="18" charset="0"/>
              <a:buNone/>
            </a:pPr>
            <a:r>
              <a:rPr lang="en-US" altLang="en-US"/>
              <a:t>Ethics is a discipline that deals with how we value and perceive our environment.</a:t>
            </a:r>
          </a:p>
          <a:p>
            <a:pPr eaLnBrk="0" hangingPunct="0">
              <a:lnSpc>
                <a:spcPct val="100000"/>
              </a:lnSpc>
              <a:spcBef>
                <a:spcPct val="50000"/>
              </a:spcBef>
              <a:buClrTx/>
              <a:buFont typeface="Times" panose="02020603050405020304" pitchFamily="18" charset="0"/>
              <a:buNone/>
            </a:pPr>
            <a:endParaRPr lang="en-US" altLang="en-US"/>
          </a:p>
          <a:p>
            <a:pPr eaLnBrk="0" hangingPunct="0">
              <a:lnSpc>
                <a:spcPct val="100000"/>
              </a:lnSpc>
              <a:spcBef>
                <a:spcPct val="50000"/>
              </a:spcBef>
              <a:buClrTx/>
              <a:buFont typeface="Times" panose="02020603050405020304" pitchFamily="18" charset="0"/>
              <a:buNone/>
            </a:pPr>
            <a:r>
              <a:rPr lang="en-US" altLang="en-US"/>
              <a:t>Ethics influence our decisions and actions.</a:t>
            </a:r>
          </a:p>
        </p:txBody>
      </p:sp>
      <p:pic>
        <p:nvPicPr>
          <p:cNvPr id="3235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2313" y="771525"/>
            <a:ext cx="4525962" cy="5727700"/>
          </a:xfrm>
          <a:prstGeom prst="rect">
            <a:avLst/>
          </a:prstGeom>
          <a:noFill/>
          <a:extLst>
            <a:ext uri="{909E8E84-426E-40DD-AFC4-6F175D3DCCD1}">
              <a14:hiddenFill xmlns:a14="http://schemas.microsoft.com/office/drawing/2010/main">
                <a:solidFill>
                  <a:srgbClr val="FFFFFF"/>
                </a:solidFill>
              </a14:hiddenFill>
            </a:ext>
          </a:extLst>
        </p:spPr>
      </p:pic>
      <p:sp>
        <p:nvSpPr>
          <p:cNvPr id="323589" name="Text Box 5"/>
          <p:cNvSpPr txBox="1">
            <a:spLocks noChangeArrowheads="1"/>
          </p:cNvSpPr>
          <p:nvPr/>
        </p:nvSpPr>
        <p:spPr bwMode="auto">
          <a:xfrm>
            <a:off x="7177088" y="6186488"/>
            <a:ext cx="16938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6633"/>
                </a:solidFill>
                <a:latin typeface="Arial" panose="020B0604020202020204" pitchFamily="34" charset="0"/>
              </a:rPr>
              <a:t>Figure 2.1</a:t>
            </a:r>
          </a:p>
        </p:txBody>
      </p:sp>
    </p:spTree>
    <p:extLst>
      <p:ext uri="{BB962C8B-B14F-4D97-AF65-F5344CB8AC3E}">
        <p14:creationId xmlns:p14="http://schemas.microsoft.com/office/powerpoint/2010/main" val="2851013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TotalTime>
  <Words>1125</Words>
  <Application>Microsoft Office PowerPoint</Application>
  <PresentationFormat>On-screen Show (4:3)</PresentationFormat>
  <Paragraphs>158</Paragraphs>
  <Slides>36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36</vt:i4>
      </vt:variant>
    </vt:vector>
  </HeadingPairs>
  <TitlesOfParts>
    <vt:vector size="46" baseType="lpstr">
      <vt:lpstr>Arial</vt:lpstr>
      <vt:lpstr>Calibri</vt:lpstr>
      <vt:lpstr>Calibri Light</vt:lpstr>
      <vt:lpstr>Georgia</vt:lpstr>
      <vt:lpstr>Times</vt:lpstr>
      <vt:lpstr>Times New Roman</vt:lpstr>
      <vt:lpstr>Trebuchet MS</vt:lpstr>
      <vt:lpstr>Wingdings</vt:lpstr>
      <vt:lpstr>Office Theme</vt:lpstr>
      <vt:lpstr>1_Office Theme</vt:lpstr>
      <vt:lpstr>   Chapter 6 ENVIRONMENTAL ETHICS</vt:lpstr>
      <vt:lpstr>The “environment”</vt:lpstr>
      <vt:lpstr>Humans and the environment</vt:lpstr>
      <vt:lpstr>Natural resources</vt:lpstr>
      <vt:lpstr>The tragedy of the commons</vt:lpstr>
      <vt:lpstr>What is an “environmental problem?”</vt:lpstr>
      <vt:lpstr>Environmental science</vt:lpstr>
      <vt:lpstr>Environmental science</vt:lpstr>
      <vt:lpstr>Ethics</vt:lpstr>
      <vt:lpstr>Worldview</vt:lpstr>
      <vt:lpstr>Some questions in environmental ethics</vt:lpstr>
      <vt:lpstr>Environmental Ethics</vt:lpstr>
      <vt:lpstr>Environmental Ethics</vt:lpstr>
      <vt:lpstr>Environmental Ethics</vt:lpstr>
      <vt:lpstr>Environmental Ethics</vt:lpstr>
      <vt:lpstr>Environmental Ethics</vt:lpstr>
      <vt:lpstr>Environmental Perspectives (World views)</vt:lpstr>
      <vt:lpstr>Three ethical worldviews</vt:lpstr>
      <vt:lpstr>Environmental Perspectives</vt:lpstr>
      <vt:lpstr>Environmental Perspectives</vt:lpstr>
      <vt:lpstr>Environmental Perspective</vt:lpstr>
      <vt:lpstr>Environmental Perspectives</vt:lpstr>
      <vt:lpstr>The conservation ethic</vt:lpstr>
      <vt:lpstr>The land ethic</vt:lpstr>
      <vt:lpstr>Environmental justice (EJ)</vt:lpstr>
      <vt:lpstr>Sustainability</vt:lpstr>
      <vt:lpstr>Sustainable development</vt:lpstr>
      <vt:lpstr>What is Environmental Ethics?</vt:lpstr>
      <vt:lpstr>Why need to study Environmental  Ethics?</vt:lpstr>
      <vt:lpstr>Environmental Damage</vt:lpstr>
      <vt:lpstr>Environmental Ethics Principles</vt:lpstr>
      <vt:lpstr>Environmental Ethics Principles</vt:lpstr>
      <vt:lpstr>The Ethical Values for Pollution  Control</vt:lpstr>
      <vt:lpstr>The Ethical Values for Pollution  Control</vt:lpstr>
      <vt:lpstr>Ethical Values for Conserving  depletable resources</vt:lpstr>
      <vt:lpstr>Ethical Values for Conserving  depletable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Ethics</dc:title>
  <dc:creator>Ilma</dc:creator>
  <cp:lastModifiedBy>Windows User</cp:lastModifiedBy>
  <cp:revision>10</cp:revision>
  <dcterms:created xsi:type="dcterms:W3CDTF">2019-01-27T12:40:53Z</dcterms:created>
  <dcterms:modified xsi:type="dcterms:W3CDTF">2019-02-24T09:51:53Z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2016-04-30T00:00:00Z</vt:filetime>
  </property>
  <property fmtid="{D5CDD505-2E9C-101B-9397-08002B2CF9AE}" pid="3" name="Creator">
    <vt:lpwstr>Microsoft® PowerPoint® 2013</vt:lpwstr>
  </property>
  <property fmtid="{D5CDD505-2E9C-101B-9397-08002B2CF9AE}" pid="4" name="LastSaved">
    <vt:filetime>2019-01-27T00:00:00Z</vt:filetime>
  </property>
</Properties>
</file>