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1" r:id="rId16"/>
    <p:sldId id="275" r:id="rId17"/>
    <p:sldId id="276" r:id="rId18"/>
    <p:sldId id="272" r:id="rId19"/>
    <p:sldId id="277" r:id="rId20"/>
    <p:sldId id="278" r:id="rId21"/>
    <p:sldId id="274" r:id="rId22"/>
    <p:sldId id="282" r:id="rId23"/>
    <p:sldId id="283" r:id="rId24"/>
    <p:sldId id="28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200"/>
    <a:srgbClr val="D09E00"/>
    <a:srgbClr val="C09200"/>
    <a:srgbClr val="B2A44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4CD161-9E2C-4DE9-AED7-1C1742A8C91C}" type="datetimeFigureOut">
              <a:rPr lang="en-US" smtClean="0"/>
              <a:pPr/>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625D9-6DBE-46CD-93A4-3F464A78E9FE}" type="slidenum">
              <a:rPr lang="en-US" smtClean="0"/>
              <a:pPr/>
              <a:t>‹#›</a:t>
            </a:fld>
            <a:endParaRPr lang="en-US"/>
          </a:p>
        </p:txBody>
      </p:sp>
    </p:spTree>
    <p:extLst>
      <p:ext uri="{BB962C8B-B14F-4D97-AF65-F5344CB8AC3E}">
        <p14:creationId xmlns="" xmlns:p14="http://schemas.microsoft.com/office/powerpoint/2010/main" val="2734645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4CD161-9E2C-4DE9-AED7-1C1742A8C91C}" type="datetimeFigureOut">
              <a:rPr lang="en-US" smtClean="0"/>
              <a:pPr/>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625D9-6DBE-46CD-93A4-3F464A78E9FE}" type="slidenum">
              <a:rPr lang="en-US" smtClean="0"/>
              <a:pPr/>
              <a:t>‹#›</a:t>
            </a:fld>
            <a:endParaRPr lang="en-US"/>
          </a:p>
        </p:txBody>
      </p:sp>
    </p:spTree>
    <p:extLst>
      <p:ext uri="{BB962C8B-B14F-4D97-AF65-F5344CB8AC3E}">
        <p14:creationId xmlns="" xmlns:p14="http://schemas.microsoft.com/office/powerpoint/2010/main" val="1052602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4CD161-9E2C-4DE9-AED7-1C1742A8C91C}" type="datetimeFigureOut">
              <a:rPr lang="en-US" smtClean="0"/>
              <a:pPr/>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625D9-6DBE-46CD-93A4-3F464A78E9FE}" type="slidenum">
              <a:rPr lang="en-US" smtClean="0"/>
              <a:pPr/>
              <a:t>‹#›</a:t>
            </a:fld>
            <a:endParaRPr lang="en-US"/>
          </a:p>
        </p:txBody>
      </p:sp>
    </p:spTree>
    <p:extLst>
      <p:ext uri="{BB962C8B-B14F-4D97-AF65-F5344CB8AC3E}">
        <p14:creationId xmlns="" xmlns:p14="http://schemas.microsoft.com/office/powerpoint/2010/main" val="784015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4CD161-9E2C-4DE9-AED7-1C1742A8C91C}" type="datetimeFigureOut">
              <a:rPr lang="en-US" smtClean="0"/>
              <a:pPr/>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625D9-6DBE-46CD-93A4-3F464A78E9FE}" type="slidenum">
              <a:rPr lang="en-US" smtClean="0"/>
              <a:pPr/>
              <a:t>‹#›</a:t>
            </a:fld>
            <a:endParaRPr lang="en-US"/>
          </a:p>
        </p:txBody>
      </p:sp>
    </p:spTree>
    <p:extLst>
      <p:ext uri="{BB962C8B-B14F-4D97-AF65-F5344CB8AC3E}">
        <p14:creationId xmlns="" xmlns:p14="http://schemas.microsoft.com/office/powerpoint/2010/main" val="284806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4CD161-9E2C-4DE9-AED7-1C1742A8C91C}" type="datetimeFigureOut">
              <a:rPr lang="en-US" smtClean="0"/>
              <a:pPr/>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625D9-6DBE-46CD-93A4-3F464A78E9FE}" type="slidenum">
              <a:rPr lang="en-US" smtClean="0"/>
              <a:pPr/>
              <a:t>‹#›</a:t>
            </a:fld>
            <a:endParaRPr lang="en-US"/>
          </a:p>
        </p:txBody>
      </p:sp>
    </p:spTree>
    <p:extLst>
      <p:ext uri="{BB962C8B-B14F-4D97-AF65-F5344CB8AC3E}">
        <p14:creationId xmlns="" xmlns:p14="http://schemas.microsoft.com/office/powerpoint/2010/main" val="3481787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4CD161-9E2C-4DE9-AED7-1C1742A8C91C}" type="datetimeFigureOut">
              <a:rPr lang="en-US" smtClean="0"/>
              <a:pPr/>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625D9-6DBE-46CD-93A4-3F464A78E9FE}" type="slidenum">
              <a:rPr lang="en-US" smtClean="0"/>
              <a:pPr/>
              <a:t>‹#›</a:t>
            </a:fld>
            <a:endParaRPr lang="en-US"/>
          </a:p>
        </p:txBody>
      </p:sp>
    </p:spTree>
    <p:extLst>
      <p:ext uri="{BB962C8B-B14F-4D97-AF65-F5344CB8AC3E}">
        <p14:creationId xmlns="" xmlns:p14="http://schemas.microsoft.com/office/powerpoint/2010/main" val="1089272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4CD161-9E2C-4DE9-AED7-1C1742A8C91C}" type="datetimeFigureOut">
              <a:rPr lang="en-US" smtClean="0"/>
              <a:pPr/>
              <a:t>2/20/2019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3625D9-6DBE-46CD-93A4-3F464A78E9FE}" type="slidenum">
              <a:rPr lang="en-US" smtClean="0"/>
              <a:pPr/>
              <a:t>‹#›</a:t>
            </a:fld>
            <a:endParaRPr lang="en-US"/>
          </a:p>
        </p:txBody>
      </p:sp>
    </p:spTree>
    <p:extLst>
      <p:ext uri="{BB962C8B-B14F-4D97-AF65-F5344CB8AC3E}">
        <p14:creationId xmlns="" xmlns:p14="http://schemas.microsoft.com/office/powerpoint/2010/main" val="3418529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CD161-9E2C-4DE9-AED7-1C1742A8C91C}" type="datetimeFigureOut">
              <a:rPr lang="en-US" smtClean="0"/>
              <a:pPr/>
              <a:t>2/20/2019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3625D9-6DBE-46CD-93A4-3F464A78E9FE}" type="slidenum">
              <a:rPr lang="en-US" smtClean="0"/>
              <a:pPr/>
              <a:t>‹#›</a:t>
            </a:fld>
            <a:endParaRPr lang="en-US"/>
          </a:p>
        </p:txBody>
      </p:sp>
    </p:spTree>
    <p:extLst>
      <p:ext uri="{BB962C8B-B14F-4D97-AF65-F5344CB8AC3E}">
        <p14:creationId xmlns="" xmlns:p14="http://schemas.microsoft.com/office/powerpoint/2010/main" val="3513763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CD161-9E2C-4DE9-AED7-1C1742A8C91C}" type="datetimeFigureOut">
              <a:rPr lang="en-US" smtClean="0"/>
              <a:pPr/>
              <a:t>2/20/2019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3625D9-6DBE-46CD-93A4-3F464A78E9FE}" type="slidenum">
              <a:rPr lang="en-US" smtClean="0"/>
              <a:pPr/>
              <a:t>‹#›</a:t>
            </a:fld>
            <a:endParaRPr lang="en-US"/>
          </a:p>
        </p:txBody>
      </p:sp>
    </p:spTree>
    <p:extLst>
      <p:ext uri="{BB962C8B-B14F-4D97-AF65-F5344CB8AC3E}">
        <p14:creationId xmlns="" xmlns:p14="http://schemas.microsoft.com/office/powerpoint/2010/main" val="208484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B4CD161-9E2C-4DE9-AED7-1C1742A8C91C}" type="datetimeFigureOut">
              <a:rPr lang="en-US" smtClean="0"/>
              <a:pPr/>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625D9-6DBE-46CD-93A4-3F464A78E9FE}" type="slidenum">
              <a:rPr lang="en-US" smtClean="0"/>
              <a:pPr/>
              <a:t>‹#›</a:t>
            </a:fld>
            <a:endParaRPr lang="en-US"/>
          </a:p>
        </p:txBody>
      </p:sp>
    </p:spTree>
    <p:extLst>
      <p:ext uri="{BB962C8B-B14F-4D97-AF65-F5344CB8AC3E}">
        <p14:creationId xmlns="" xmlns:p14="http://schemas.microsoft.com/office/powerpoint/2010/main" val="866007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B4CD161-9E2C-4DE9-AED7-1C1742A8C91C}" type="datetimeFigureOut">
              <a:rPr lang="en-US" smtClean="0"/>
              <a:pPr/>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625D9-6DBE-46CD-93A4-3F464A78E9FE}" type="slidenum">
              <a:rPr lang="en-US" smtClean="0"/>
              <a:pPr/>
              <a:t>‹#›</a:t>
            </a:fld>
            <a:endParaRPr lang="en-US"/>
          </a:p>
        </p:txBody>
      </p:sp>
    </p:spTree>
    <p:extLst>
      <p:ext uri="{BB962C8B-B14F-4D97-AF65-F5344CB8AC3E}">
        <p14:creationId xmlns="" xmlns:p14="http://schemas.microsoft.com/office/powerpoint/2010/main" val="2692384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CD161-9E2C-4DE9-AED7-1C1742A8C91C}" type="datetimeFigureOut">
              <a:rPr lang="en-US" smtClean="0"/>
              <a:pPr/>
              <a:t>2/20/2019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3625D9-6DBE-46CD-93A4-3F464A78E9FE}" type="slidenum">
              <a:rPr lang="en-US" smtClean="0"/>
              <a:pPr/>
              <a:t>‹#›</a:t>
            </a:fld>
            <a:endParaRPr lang="en-US"/>
          </a:p>
        </p:txBody>
      </p:sp>
    </p:spTree>
    <p:extLst>
      <p:ext uri="{BB962C8B-B14F-4D97-AF65-F5344CB8AC3E}">
        <p14:creationId xmlns="" xmlns:p14="http://schemas.microsoft.com/office/powerpoint/2010/main" val="3357604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investinganswers.com/node/1328" TargetMode="External"/><Relationship Id="rId2" Type="http://schemas.openxmlformats.org/officeDocument/2006/relationships/hyperlink" Target="https://investinganswers.com/node/779" TargetMode="External"/><Relationship Id="rId1" Type="http://schemas.openxmlformats.org/officeDocument/2006/relationships/slideLayout" Target="../slideLayouts/slideLayout7.xml"/><Relationship Id="rId4" Type="http://schemas.openxmlformats.org/officeDocument/2006/relationships/hyperlink" Target="https://investinganswers.com/node/5749"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ational Income"/>
          <p:cNvPicPr>
            <a:picLocks noChangeAspect="1" noChangeArrowheads="1"/>
          </p:cNvPicPr>
          <p:nvPr/>
        </p:nvPicPr>
        <p:blipFill rotWithShape="1">
          <a:blip r:embed="rId2">
            <a:extLst>
              <a:ext uri="{28A0092B-C50C-407E-A947-70E740481C1C}">
                <a14:useLocalDpi xmlns="" xmlns:a14="http://schemas.microsoft.com/office/drawing/2010/main" val="0"/>
              </a:ext>
            </a:extLst>
          </a:blip>
          <a:srcRect r="10056"/>
          <a:stretch/>
        </p:blipFill>
        <p:spPr bwMode="auto">
          <a:xfrm>
            <a:off x="3922295" y="83064"/>
            <a:ext cx="8269705" cy="502867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4422584" y="5502927"/>
            <a:ext cx="3283526" cy="1338828"/>
          </a:xfrm>
          <a:prstGeom prst="rect">
            <a:avLst/>
          </a:prstGeom>
          <a:noFill/>
        </p:spPr>
        <p:txBody>
          <a:bodyPr wrap="square">
            <a:spAutoFit/>
          </a:bodyPr>
          <a:lstStyle/>
          <a:p>
            <a:pPr algn="ctr">
              <a:defRPr/>
            </a:pPr>
            <a:r>
              <a:rPr lang="en-US" sz="3200" b="1" dirty="0" smtClean="0">
                <a:solidFill>
                  <a:srgbClr val="002060"/>
                </a:solidFill>
                <a:latin typeface="Bell MT" panose="02020503060305020303" pitchFamily="18" charset="0"/>
                <a:cs typeface="Arial" charset="0"/>
              </a:rPr>
              <a:t>HE EDUCATOR</a:t>
            </a:r>
          </a:p>
          <a:p>
            <a:pPr algn="ctr">
              <a:defRPr/>
            </a:pPr>
            <a:endParaRPr lang="en-US" sz="100" dirty="0" smtClean="0">
              <a:solidFill>
                <a:srgbClr val="002060"/>
              </a:solidFill>
              <a:latin typeface="Bell MT" panose="02020503060305020303" pitchFamily="18" charset="0"/>
              <a:cs typeface="Arial" charset="0"/>
            </a:endParaRPr>
          </a:p>
          <a:p>
            <a:pPr algn="ctr">
              <a:defRPr/>
            </a:pPr>
            <a:r>
              <a:rPr lang="en-US" sz="2400" dirty="0" smtClean="0">
                <a:solidFill>
                  <a:srgbClr val="002060"/>
                </a:solidFill>
                <a:latin typeface="Bell MT" panose="02020503060305020303" pitchFamily="18" charset="0"/>
                <a:cs typeface="Arial" charset="0"/>
              </a:rPr>
              <a:t>Dr. </a:t>
            </a:r>
            <a:r>
              <a:rPr lang="en-US" sz="2400" dirty="0" err="1">
                <a:solidFill>
                  <a:srgbClr val="002060"/>
                </a:solidFill>
                <a:latin typeface="Bell MT" panose="02020503060305020303" pitchFamily="18" charset="0"/>
                <a:cs typeface="Arial" charset="0"/>
              </a:rPr>
              <a:t>Waqar</a:t>
            </a:r>
            <a:r>
              <a:rPr lang="en-US" sz="2400" dirty="0">
                <a:solidFill>
                  <a:srgbClr val="002060"/>
                </a:solidFill>
                <a:latin typeface="Bell MT" panose="02020503060305020303" pitchFamily="18" charset="0"/>
                <a:cs typeface="Arial" charset="0"/>
              </a:rPr>
              <a:t> </a:t>
            </a:r>
            <a:r>
              <a:rPr lang="en-US" sz="2400" dirty="0" smtClean="0">
                <a:solidFill>
                  <a:srgbClr val="002060"/>
                </a:solidFill>
                <a:latin typeface="Bell MT" panose="02020503060305020303" pitchFamily="18" charset="0"/>
                <a:cs typeface="Arial" charset="0"/>
              </a:rPr>
              <a:t>Ahmad</a:t>
            </a:r>
          </a:p>
          <a:p>
            <a:pPr algn="ctr">
              <a:defRPr/>
            </a:pPr>
            <a:r>
              <a:rPr lang="en-US" sz="2400" dirty="0" smtClean="0">
                <a:solidFill>
                  <a:srgbClr val="002060"/>
                </a:solidFill>
                <a:latin typeface="Bell MT" panose="02020503060305020303" pitchFamily="18" charset="0"/>
                <a:cs typeface="Arial" charset="0"/>
              </a:rPr>
              <a:t>Assistant Professor</a:t>
            </a:r>
            <a:endParaRPr lang="en-US" sz="2400" dirty="0">
              <a:solidFill>
                <a:srgbClr val="002060"/>
              </a:solidFill>
              <a:latin typeface="Bell MT" panose="02020503060305020303" pitchFamily="18" charset="0"/>
              <a:cs typeface="Arial" charset="0"/>
            </a:endParaRPr>
          </a:p>
        </p:txBody>
      </p:sp>
      <p:sp>
        <p:nvSpPr>
          <p:cNvPr id="8" name="TextBox 7"/>
          <p:cNvSpPr txBox="1"/>
          <p:nvPr/>
        </p:nvSpPr>
        <p:spPr>
          <a:xfrm>
            <a:off x="-1239982" y="4050034"/>
            <a:ext cx="7633854" cy="707886"/>
          </a:xfrm>
          <a:prstGeom prst="rect">
            <a:avLst/>
          </a:prstGeom>
          <a:noFill/>
        </p:spPr>
        <p:txBody>
          <a:bodyPr wrap="square">
            <a:spAutoFit/>
          </a:bodyPr>
          <a:lstStyle/>
          <a:p>
            <a:pPr algn="ctr">
              <a:defRPr/>
            </a:pPr>
            <a:r>
              <a:rPr lang="en-US" sz="4000" dirty="0" smtClean="0">
                <a:solidFill>
                  <a:srgbClr val="FEC200"/>
                </a:solidFill>
                <a:effectLst>
                  <a:outerShdw blurRad="38100" dist="38100" dir="2700000" algn="tl">
                    <a:srgbClr val="000000">
                      <a:alpha val="43137"/>
                    </a:srgbClr>
                  </a:outerShdw>
                </a:effectLst>
                <a:latin typeface="Bell MT" panose="02020503060305020303" pitchFamily="18" charset="0"/>
                <a:cs typeface="Arial" charset="0"/>
              </a:rPr>
              <a:t>Macroeconomics</a:t>
            </a:r>
            <a:endParaRPr lang="en-US" sz="4000" dirty="0">
              <a:solidFill>
                <a:srgbClr val="FEC200"/>
              </a:solidFill>
              <a:effectLst>
                <a:outerShdw blurRad="38100" dist="38100" dir="2700000" algn="tl">
                  <a:srgbClr val="000000">
                    <a:alpha val="43137"/>
                  </a:srgbClr>
                </a:outerShdw>
              </a:effectLst>
              <a:latin typeface="Bell MT" panose="02020503060305020303" pitchFamily="18" charset="0"/>
              <a:cs typeface="Arial" charset="0"/>
            </a:endParaRPr>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24691" y="83064"/>
            <a:ext cx="4904509" cy="4052551"/>
          </a:xfrm>
          <a:prstGeom prst="rect">
            <a:avLst/>
          </a:prstGeom>
        </p:spPr>
      </p:pic>
      <p:sp>
        <p:nvSpPr>
          <p:cNvPr id="3" name="TextBox 2"/>
          <p:cNvSpPr txBox="1"/>
          <p:nvPr/>
        </p:nvSpPr>
        <p:spPr>
          <a:xfrm>
            <a:off x="6446921" y="4345017"/>
            <a:ext cx="4327358" cy="1107996"/>
          </a:xfrm>
          <a:prstGeom prst="rect">
            <a:avLst/>
          </a:prstGeom>
          <a:noFill/>
        </p:spPr>
        <p:txBody>
          <a:bodyPr wrap="square" rtlCol="0">
            <a:spAutoFit/>
          </a:bodyPr>
          <a:lstStyle/>
          <a:p>
            <a:pPr algn="r"/>
            <a:r>
              <a:rPr lang="en-US" sz="6600" dirty="0" smtClean="0">
                <a:solidFill>
                  <a:srgbClr val="00B0F0"/>
                </a:solidFill>
                <a:effectLst>
                  <a:outerShdw blurRad="38100" dist="38100" dir="2700000" algn="tl">
                    <a:srgbClr val="000000">
                      <a:alpha val="43137"/>
                    </a:srgbClr>
                  </a:outerShdw>
                </a:effectLst>
              </a:rPr>
              <a:t>Accounting</a:t>
            </a:r>
            <a:endParaRPr lang="en-US" sz="6600"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194002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14499"/>
            <a:ext cx="8470232" cy="830997"/>
          </a:xfrm>
          <a:prstGeom prst="rect">
            <a:avLst/>
          </a:prstGeom>
        </p:spPr>
        <p:txBody>
          <a:bodyPr wrap="square">
            <a:spAutoFit/>
          </a:bodyPr>
          <a:lstStyle/>
          <a:p>
            <a:pPr lvl="1"/>
            <a:r>
              <a:rPr lang="en-US" sz="4800" b="1" dirty="0" smtClean="0"/>
              <a:t>6. Discretionary Income (D.Y) </a:t>
            </a:r>
          </a:p>
        </p:txBody>
      </p:sp>
      <p:sp>
        <p:nvSpPr>
          <p:cNvPr id="4" name="Rectangle 3"/>
          <p:cNvSpPr/>
          <p:nvPr/>
        </p:nvSpPr>
        <p:spPr>
          <a:xfrm>
            <a:off x="0" y="1135960"/>
            <a:ext cx="12031579" cy="2862322"/>
          </a:xfrm>
          <a:prstGeom prst="rect">
            <a:avLst/>
          </a:prstGeom>
        </p:spPr>
        <p:txBody>
          <a:bodyPr wrap="square">
            <a:spAutoFit/>
          </a:bodyPr>
          <a:lstStyle/>
          <a:p>
            <a:pPr lvl="1"/>
            <a:r>
              <a:rPr lang="en-US" sz="3600" dirty="0" smtClean="0"/>
              <a:t>It income indicates the income which an individual or individual can spend at their discretion. i.e. at their free will. </a:t>
            </a:r>
          </a:p>
          <a:p>
            <a:pPr lvl="1"/>
            <a:endParaRPr lang="en-US" sz="3600" dirty="0"/>
          </a:p>
          <a:p>
            <a:pPr lvl="1"/>
            <a:r>
              <a:rPr lang="en-US" sz="3600" b="1" dirty="0" smtClean="0"/>
              <a:t>Discretionary Income = Disposable Income – Compulsory Saving and loan repayments </a:t>
            </a:r>
          </a:p>
        </p:txBody>
      </p:sp>
      <p:sp>
        <p:nvSpPr>
          <p:cNvPr id="5" name="Rectangle 4"/>
          <p:cNvSpPr/>
          <p:nvPr/>
        </p:nvSpPr>
        <p:spPr>
          <a:xfrm>
            <a:off x="0" y="4220751"/>
            <a:ext cx="8470232" cy="830997"/>
          </a:xfrm>
          <a:prstGeom prst="rect">
            <a:avLst/>
          </a:prstGeom>
        </p:spPr>
        <p:txBody>
          <a:bodyPr wrap="square">
            <a:spAutoFit/>
          </a:bodyPr>
          <a:lstStyle/>
          <a:p>
            <a:pPr lvl="1"/>
            <a:r>
              <a:rPr lang="en-US" sz="4800" b="1" dirty="0" smtClean="0"/>
              <a:t>7. Domestic Income (D.Y) </a:t>
            </a:r>
          </a:p>
        </p:txBody>
      </p:sp>
      <p:sp>
        <p:nvSpPr>
          <p:cNvPr id="6" name="Rectangle 5"/>
          <p:cNvSpPr/>
          <p:nvPr/>
        </p:nvSpPr>
        <p:spPr>
          <a:xfrm>
            <a:off x="0" y="5051748"/>
            <a:ext cx="8470232" cy="830997"/>
          </a:xfrm>
          <a:prstGeom prst="rect">
            <a:avLst/>
          </a:prstGeom>
        </p:spPr>
        <p:txBody>
          <a:bodyPr wrap="square">
            <a:spAutoFit/>
          </a:bodyPr>
          <a:lstStyle/>
          <a:p>
            <a:pPr lvl="1"/>
            <a:r>
              <a:rPr lang="en-US" sz="4800" b="1" dirty="0" smtClean="0"/>
              <a:t>8. Outside Income (O.Y) </a:t>
            </a:r>
          </a:p>
        </p:txBody>
      </p:sp>
    </p:spTree>
    <p:extLst>
      <p:ext uri="{BB962C8B-B14F-4D97-AF65-F5344CB8AC3E}">
        <p14:creationId xmlns="" xmlns:p14="http://schemas.microsoft.com/office/powerpoint/2010/main" val="204890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8759" y="0"/>
            <a:ext cx="6741397" cy="920252"/>
          </a:xfrm>
          <a:prstGeom prst="rect">
            <a:avLst/>
          </a:prstGeom>
        </p:spPr>
        <p:txBody>
          <a:bodyPr wrap="none">
            <a:spAutoFit/>
          </a:bodyPr>
          <a:lstStyle/>
          <a:p>
            <a:pPr lvl="1">
              <a:lnSpc>
                <a:spcPct val="150000"/>
              </a:lnSpc>
            </a:pPr>
            <a:r>
              <a:rPr lang="en-US" sz="4000" b="1" dirty="0" smtClean="0"/>
              <a:t>Methods of National Income</a:t>
            </a:r>
          </a:p>
        </p:txBody>
      </p:sp>
      <p:sp>
        <p:nvSpPr>
          <p:cNvPr id="6" name="Rectangle 5"/>
          <p:cNvSpPr/>
          <p:nvPr/>
        </p:nvSpPr>
        <p:spPr>
          <a:xfrm>
            <a:off x="-288758" y="751810"/>
            <a:ext cx="12248148" cy="5632311"/>
          </a:xfrm>
          <a:prstGeom prst="rect">
            <a:avLst/>
          </a:prstGeom>
        </p:spPr>
        <p:txBody>
          <a:bodyPr wrap="square">
            <a:spAutoFit/>
          </a:bodyPr>
          <a:lstStyle/>
          <a:p>
            <a:pPr lvl="1">
              <a:lnSpc>
                <a:spcPct val="150000"/>
              </a:lnSpc>
            </a:pPr>
            <a:r>
              <a:rPr lang="en-US" sz="4000" dirty="0" smtClean="0"/>
              <a:t>Different  measurement of national income e.g. GNP, NNP, NY can be calculated through three methods which are </a:t>
            </a:r>
          </a:p>
          <a:p>
            <a:pPr marL="1200150" lvl="1" indent="-742950">
              <a:lnSpc>
                <a:spcPct val="150000"/>
              </a:lnSpc>
              <a:buAutoNum type="arabicPeriod"/>
            </a:pPr>
            <a:r>
              <a:rPr lang="en-US" sz="4000" dirty="0" smtClean="0"/>
              <a:t>Product Method/Output Method</a:t>
            </a:r>
          </a:p>
          <a:p>
            <a:pPr marL="1200150" lvl="1" indent="-742950">
              <a:lnSpc>
                <a:spcPct val="150000"/>
              </a:lnSpc>
              <a:buAutoNum type="arabicPeriod"/>
            </a:pPr>
            <a:r>
              <a:rPr lang="en-US" sz="4000" dirty="0" smtClean="0"/>
              <a:t>Income Method</a:t>
            </a:r>
          </a:p>
          <a:p>
            <a:pPr marL="1200150" lvl="1" indent="-742950">
              <a:lnSpc>
                <a:spcPct val="150000"/>
              </a:lnSpc>
              <a:buAutoNum type="arabicPeriod"/>
            </a:pPr>
            <a:r>
              <a:rPr lang="en-US" sz="4000" dirty="0" smtClean="0"/>
              <a:t>Expenditure Method </a:t>
            </a:r>
          </a:p>
        </p:txBody>
      </p:sp>
    </p:spTree>
    <p:extLst>
      <p:ext uri="{BB962C8B-B14F-4D97-AF65-F5344CB8AC3E}">
        <p14:creationId xmlns="" xmlns:p14="http://schemas.microsoft.com/office/powerpoint/2010/main" val="1534212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504" y="70342"/>
            <a:ext cx="12270178" cy="646331"/>
          </a:xfrm>
          <a:prstGeom prst="rect">
            <a:avLst/>
          </a:prstGeom>
        </p:spPr>
        <p:txBody>
          <a:bodyPr wrap="square">
            <a:spAutoFit/>
          </a:bodyPr>
          <a:lstStyle/>
          <a:p>
            <a:pPr marL="971550" lvl="1" indent="-514350" algn="just">
              <a:buAutoNum type="arabicPeriod"/>
            </a:pPr>
            <a:r>
              <a:rPr lang="en-US" sz="3600" b="1" u="sng" dirty="0" smtClean="0"/>
              <a:t>Product Method </a:t>
            </a:r>
          </a:p>
        </p:txBody>
      </p:sp>
      <p:sp>
        <p:nvSpPr>
          <p:cNvPr id="4" name="Rectangle 3"/>
          <p:cNvSpPr/>
          <p:nvPr/>
        </p:nvSpPr>
        <p:spPr>
          <a:xfrm>
            <a:off x="726831" y="759882"/>
            <a:ext cx="10836812" cy="5842497"/>
          </a:xfrm>
          <a:prstGeom prst="rect">
            <a:avLst/>
          </a:prstGeom>
        </p:spPr>
        <p:txBody>
          <a:bodyPr wrap="square">
            <a:spAutoFit/>
          </a:bodyPr>
          <a:lstStyle/>
          <a:p>
            <a:pPr algn="just">
              <a:lnSpc>
                <a:spcPct val="150000"/>
              </a:lnSpc>
            </a:pPr>
            <a:r>
              <a:rPr lang="en-US" sz="2800" dirty="0" smtClean="0"/>
              <a:t>According to this method, the </a:t>
            </a:r>
            <a:r>
              <a:rPr lang="en-US" sz="2800" b="1" dirty="0" smtClean="0"/>
              <a:t>total value</a:t>
            </a:r>
            <a:r>
              <a:rPr lang="en-US" sz="2800" dirty="0" smtClean="0"/>
              <a:t> of final goods and services </a:t>
            </a:r>
            <a:r>
              <a:rPr lang="en-US" sz="2800" b="1" dirty="0" smtClean="0"/>
              <a:t>produced</a:t>
            </a:r>
            <a:r>
              <a:rPr lang="en-US" sz="2800" dirty="0" smtClean="0"/>
              <a:t> in a country during </a:t>
            </a:r>
            <a:r>
              <a:rPr lang="en-US" sz="2800" b="1" dirty="0" smtClean="0"/>
              <a:t>a year</a:t>
            </a:r>
            <a:r>
              <a:rPr lang="en-US" sz="2800" dirty="0" smtClean="0"/>
              <a:t> is calculated at </a:t>
            </a:r>
            <a:r>
              <a:rPr lang="en-US" sz="2800" b="1" dirty="0" smtClean="0"/>
              <a:t>market prices</a:t>
            </a:r>
            <a:r>
              <a:rPr lang="en-US" sz="2800" dirty="0" smtClean="0"/>
              <a:t>. To </a:t>
            </a:r>
            <a:r>
              <a:rPr lang="en-US" sz="2800" b="1" dirty="0" smtClean="0"/>
              <a:t>find</a:t>
            </a:r>
            <a:r>
              <a:rPr lang="en-US" sz="2800" dirty="0" smtClean="0"/>
              <a:t> out the </a:t>
            </a:r>
            <a:r>
              <a:rPr lang="en-US" sz="2800" b="1" dirty="0" smtClean="0"/>
              <a:t>GNP</a:t>
            </a:r>
            <a:r>
              <a:rPr lang="en-US" sz="2800" dirty="0" smtClean="0"/>
              <a:t>, the </a:t>
            </a:r>
            <a:r>
              <a:rPr lang="en-US" sz="2800" b="1" dirty="0" smtClean="0"/>
              <a:t>data</a:t>
            </a:r>
            <a:r>
              <a:rPr lang="en-US" sz="2800" dirty="0" smtClean="0"/>
              <a:t> of all </a:t>
            </a:r>
            <a:r>
              <a:rPr lang="en-US" sz="2800" b="1" dirty="0" smtClean="0"/>
              <a:t>productive activities</a:t>
            </a:r>
            <a:r>
              <a:rPr lang="en-US" sz="2800" dirty="0" smtClean="0"/>
              <a:t>, such as agricultural products, wood received from forests, minerals received from mines, commodities produced by industries, the contributions to production made by transport, communications, insurance companies, lawyers, doctors, teachers, etc. are </a:t>
            </a:r>
            <a:r>
              <a:rPr lang="en-US" sz="2800" b="1" dirty="0" smtClean="0"/>
              <a:t>collected and assessed</a:t>
            </a:r>
            <a:r>
              <a:rPr lang="en-US" sz="2800" dirty="0" smtClean="0"/>
              <a:t> at </a:t>
            </a:r>
            <a:r>
              <a:rPr lang="en-US" sz="2800" b="1" dirty="0" smtClean="0"/>
              <a:t>market prices</a:t>
            </a:r>
            <a:r>
              <a:rPr lang="en-US" sz="2800" dirty="0" smtClean="0"/>
              <a:t>. </a:t>
            </a:r>
          </a:p>
          <a:p>
            <a:pPr algn="just">
              <a:lnSpc>
                <a:spcPct val="150000"/>
              </a:lnSpc>
            </a:pPr>
            <a:r>
              <a:rPr lang="en-US" sz="2800" dirty="0" smtClean="0"/>
              <a:t>Only the </a:t>
            </a:r>
            <a:r>
              <a:rPr lang="en-US" sz="2800" b="1" dirty="0" smtClean="0"/>
              <a:t>final goods</a:t>
            </a:r>
            <a:r>
              <a:rPr lang="en-US" sz="2800" dirty="0" smtClean="0"/>
              <a:t> </a:t>
            </a:r>
            <a:r>
              <a:rPr lang="en-US" sz="2800" b="1" dirty="0" smtClean="0"/>
              <a:t>and services</a:t>
            </a:r>
            <a:r>
              <a:rPr lang="en-US" sz="2800" dirty="0" smtClean="0"/>
              <a:t> are </a:t>
            </a:r>
            <a:r>
              <a:rPr lang="en-US" sz="2800" b="1" dirty="0" smtClean="0"/>
              <a:t>included</a:t>
            </a:r>
            <a:r>
              <a:rPr lang="en-US" sz="2800" dirty="0" smtClean="0"/>
              <a:t> and the </a:t>
            </a:r>
            <a:r>
              <a:rPr lang="en-US" sz="2800" b="1" dirty="0" smtClean="0"/>
              <a:t>intermediary</a:t>
            </a:r>
            <a:r>
              <a:rPr lang="en-US" sz="2800" dirty="0" smtClean="0"/>
              <a:t> goods and services are left out.</a:t>
            </a:r>
            <a:endParaRPr lang="en-US" sz="2800" dirty="0"/>
          </a:p>
        </p:txBody>
      </p:sp>
    </p:spTree>
    <p:extLst>
      <p:ext uri="{BB962C8B-B14F-4D97-AF65-F5344CB8AC3E}">
        <p14:creationId xmlns="" xmlns:p14="http://schemas.microsoft.com/office/powerpoint/2010/main" val="2169600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1368" y="738664"/>
            <a:ext cx="11197390" cy="5678478"/>
          </a:xfrm>
          <a:prstGeom prst="rect">
            <a:avLst/>
          </a:prstGeom>
        </p:spPr>
        <p:txBody>
          <a:bodyPr wrap="square">
            <a:spAutoFit/>
          </a:bodyPr>
          <a:lstStyle/>
          <a:p>
            <a:pPr algn="just">
              <a:lnSpc>
                <a:spcPct val="150000"/>
              </a:lnSpc>
            </a:pPr>
            <a:r>
              <a:rPr lang="en-US" sz="2400" b="0" i="0" dirty="0" smtClean="0">
                <a:solidFill>
                  <a:schemeClr val="tx1">
                    <a:lumMod val="95000"/>
                    <a:lumOff val="5000"/>
                  </a:schemeClr>
                </a:solidFill>
                <a:effectLst/>
              </a:rPr>
              <a:t>1. This method measures national income at the </a:t>
            </a:r>
            <a:r>
              <a:rPr lang="en-US" sz="2400" b="1" i="0" dirty="0" smtClean="0">
                <a:solidFill>
                  <a:schemeClr val="tx1">
                    <a:lumMod val="95000"/>
                    <a:lumOff val="5000"/>
                  </a:schemeClr>
                </a:solidFill>
                <a:effectLst/>
              </a:rPr>
              <a:t>phase of distribution </a:t>
            </a:r>
            <a:r>
              <a:rPr lang="en-US" sz="2400" b="0" i="0" dirty="0" smtClean="0">
                <a:solidFill>
                  <a:schemeClr val="tx1">
                    <a:lumMod val="95000"/>
                    <a:lumOff val="5000"/>
                  </a:schemeClr>
                </a:solidFill>
                <a:effectLst/>
              </a:rPr>
              <a:t>and appears as </a:t>
            </a:r>
            <a:r>
              <a:rPr lang="en-US" sz="2400" b="1" i="0" dirty="0" smtClean="0">
                <a:solidFill>
                  <a:schemeClr val="tx1">
                    <a:lumMod val="95000"/>
                    <a:lumOff val="5000"/>
                  </a:schemeClr>
                </a:solidFill>
                <a:effectLst/>
              </a:rPr>
              <a:t>income paid </a:t>
            </a:r>
            <a:r>
              <a:rPr lang="en-US" sz="2400" b="0" i="0" dirty="0" smtClean="0">
                <a:solidFill>
                  <a:schemeClr val="tx1">
                    <a:lumMod val="95000"/>
                    <a:lumOff val="5000"/>
                  </a:schemeClr>
                </a:solidFill>
                <a:effectLst/>
              </a:rPr>
              <a:t>and or </a:t>
            </a:r>
            <a:r>
              <a:rPr lang="en-US" sz="2400" b="1" i="0" dirty="0" smtClean="0">
                <a:solidFill>
                  <a:schemeClr val="tx1">
                    <a:lumMod val="95000"/>
                    <a:lumOff val="5000"/>
                  </a:schemeClr>
                </a:solidFill>
                <a:effectLst/>
              </a:rPr>
              <a:t>received</a:t>
            </a:r>
            <a:r>
              <a:rPr lang="en-US" sz="2400" b="0" i="0" dirty="0" smtClean="0">
                <a:solidFill>
                  <a:schemeClr val="tx1">
                    <a:lumMod val="95000"/>
                    <a:lumOff val="5000"/>
                  </a:schemeClr>
                </a:solidFill>
                <a:effectLst/>
              </a:rPr>
              <a:t> by </a:t>
            </a:r>
            <a:r>
              <a:rPr lang="en-US" sz="2400" b="1" i="0" dirty="0" smtClean="0">
                <a:solidFill>
                  <a:schemeClr val="tx1">
                    <a:lumMod val="95000"/>
                    <a:lumOff val="5000"/>
                  </a:schemeClr>
                </a:solidFill>
                <a:effectLst/>
              </a:rPr>
              <a:t>individuals</a:t>
            </a:r>
            <a:r>
              <a:rPr lang="en-US" sz="2400" b="0" i="0" dirty="0" smtClean="0">
                <a:solidFill>
                  <a:schemeClr val="tx1">
                    <a:lumMod val="95000"/>
                    <a:lumOff val="5000"/>
                  </a:schemeClr>
                </a:solidFill>
                <a:effectLst/>
              </a:rPr>
              <a:t> of the country. </a:t>
            </a:r>
          </a:p>
          <a:p>
            <a:pPr algn="just">
              <a:lnSpc>
                <a:spcPct val="150000"/>
              </a:lnSpc>
            </a:pPr>
            <a:endParaRPr lang="en-US" sz="1200" b="0" i="0" dirty="0" smtClean="0">
              <a:solidFill>
                <a:schemeClr val="tx1">
                  <a:lumMod val="95000"/>
                  <a:lumOff val="5000"/>
                </a:schemeClr>
              </a:solidFill>
              <a:effectLst/>
            </a:endParaRPr>
          </a:p>
          <a:p>
            <a:pPr algn="just">
              <a:lnSpc>
                <a:spcPct val="150000"/>
              </a:lnSpc>
            </a:pPr>
            <a:r>
              <a:rPr lang="en-US" sz="2400" b="0" i="0" dirty="0" smtClean="0">
                <a:solidFill>
                  <a:schemeClr val="tx1">
                    <a:lumMod val="95000"/>
                    <a:lumOff val="5000"/>
                  </a:schemeClr>
                </a:solidFill>
                <a:effectLst/>
              </a:rPr>
              <a:t>2. Thus, under this method, national income is obtained by </a:t>
            </a:r>
            <a:r>
              <a:rPr lang="en-US" sz="2400" b="1" i="0" dirty="0" smtClean="0">
                <a:solidFill>
                  <a:schemeClr val="tx1">
                    <a:lumMod val="95000"/>
                    <a:lumOff val="5000"/>
                  </a:schemeClr>
                </a:solidFill>
                <a:effectLst/>
              </a:rPr>
              <a:t>summing</a:t>
            </a:r>
            <a:r>
              <a:rPr lang="en-US" sz="2400" b="0" i="0" dirty="0" smtClean="0">
                <a:solidFill>
                  <a:schemeClr val="tx1">
                    <a:lumMod val="95000"/>
                    <a:lumOff val="5000"/>
                  </a:schemeClr>
                </a:solidFill>
                <a:effectLst/>
              </a:rPr>
              <a:t> up of the </a:t>
            </a:r>
            <a:r>
              <a:rPr lang="en-US" sz="2400" b="1" i="0" dirty="0" smtClean="0">
                <a:solidFill>
                  <a:schemeClr val="tx1">
                    <a:lumMod val="95000"/>
                    <a:lumOff val="5000"/>
                  </a:schemeClr>
                </a:solidFill>
                <a:effectLst/>
              </a:rPr>
              <a:t>incomes</a:t>
            </a:r>
            <a:r>
              <a:rPr lang="en-US" sz="2400" b="0" i="0" dirty="0" smtClean="0">
                <a:solidFill>
                  <a:schemeClr val="tx1">
                    <a:lumMod val="95000"/>
                    <a:lumOff val="5000"/>
                  </a:schemeClr>
                </a:solidFill>
                <a:effectLst/>
              </a:rPr>
              <a:t> of </a:t>
            </a:r>
            <a:r>
              <a:rPr lang="en-US" sz="2400" b="1" i="0" dirty="0" smtClean="0">
                <a:solidFill>
                  <a:schemeClr val="tx1">
                    <a:lumMod val="95000"/>
                    <a:lumOff val="5000"/>
                  </a:schemeClr>
                </a:solidFill>
                <a:effectLst/>
              </a:rPr>
              <a:t>all individuals</a:t>
            </a:r>
            <a:r>
              <a:rPr lang="en-US" sz="2400" b="0" i="0" dirty="0" smtClean="0">
                <a:solidFill>
                  <a:schemeClr val="tx1">
                    <a:lumMod val="95000"/>
                    <a:lumOff val="5000"/>
                  </a:schemeClr>
                </a:solidFill>
                <a:effectLst/>
              </a:rPr>
              <a:t> of a country. Individuals earn incomes by contributing their own services and the services of their property such as land and capital to the national production.</a:t>
            </a:r>
          </a:p>
          <a:p>
            <a:pPr algn="just">
              <a:lnSpc>
                <a:spcPct val="150000"/>
              </a:lnSpc>
            </a:pPr>
            <a:endParaRPr lang="en-US" sz="1400" dirty="0">
              <a:solidFill>
                <a:schemeClr val="tx1">
                  <a:lumMod val="95000"/>
                  <a:lumOff val="5000"/>
                </a:schemeClr>
              </a:solidFill>
            </a:endParaRPr>
          </a:p>
          <a:p>
            <a:pPr algn="just">
              <a:lnSpc>
                <a:spcPct val="150000"/>
              </a:lnSpc>
            </a:pPr>
            <a:r>
              <a:rPr lang="en-US" sz="2400" dirty="0" smtClean="0"/>
              <a:t>3. Therefore, national income is calculated </a:t>
            </a:r>
            <a:r>
              <a:rPr lang="en-US" sz="2400" b="1" dirty="0" smtClean="0"/>
              <a:t>by adding </a:t>
            </a:r>
            <a:r>
              <a:rPr lang="en-US" sz="2400" dirty="0" smtClean="0"/>
              <a:t>up the rent of land, wages and salaries of employees, interest on capital, profits of entrepreneurs (including undistributed corporate </a:t>
            </a:r>
            <a:r>
              <a:rPr lang="en-US" sz="2400" dirty="0"/>
              <a:t>profits) and incomes of self-employed people. </a:t>
            </a:r>
            <a:endParaRPr lang="en-US" sz="2400" dirty="0">
              <a:solidFill>
                <a:schemeClr val="tx1">
                  <a:lumMod val="95000"/>
                  <a:lumOff val="5000"/>
                </a:schemeClr>
              </a:solidFill>
            </a:endParaRPr>
          </a:p>
        </p:txBody>
      </p:sp>
      <p:sp>
        <p:nvSpPr>
          <p:cNvPr id="2" name="Rectangle 1"/>
          <p:cNvSpPr/>
          <p:nvPr/>
        </p:nvSpPr>
        <p:spPr>
          <a:xfrm>
            <a:off x="-380392" y="-112544"/>
            <a:ext cx="4274953" cy="837473"/>
          </a:xfrm>
          <a:prstGeom prst="rect">
            <a:avLst/>
          </a:prstGeom>
        </p:spPr>
        <p:txBody>
          <a:bodyPr wrap="none">
            <a:spAutoFit/>
          </a:bodyPr>
          <a:lstStyle/>
          <a:p>
            <a:pPr lvl="1" algn="just">
              <a:lnSpc>
                <a:spcPct val="150000"/>
              </a:lnSpc>
            </a:pPr>
            <a:r>
              <a:rPr lang="en-US" sz="3600" b="1" dirty="0" smtClean="0"/>
              <a:t>2. </a:t>
            </a:r>
            <a:r>
              <a:rPr lang="en-US" sz="3600" b="1" u="sng" dirty="0" smtClean="0"/>
              <a:t>Income Method </a:t>
            </a:r>
          </a:p>
        </p:txBody>
      </p:sp>
    </p:spTree>
    <p:extLst>
      <p:ext uri="{BB962C8B-B14F-4D97-AF65-F5344CB8AC3E}">
        <p14:creationId xmlns="" xmlns:p14="http://schemas.microsoft.com/office/powerpoint/2010/main" val="2104311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252" y="91040"/>
            <a:ext cx="4616648" cy="646331"/>
          </a:xfrm>
          <a:prstGeom prst="rect">
            <a:avLst/>
          </a:prstGeom>
        </p:spPr>
        <p:txBody>
          <a:bodyPr wrap="none">
            <a:spAutoFit/>
          </a:bodyPr>
          <a:lstStyle/>
          <a:p>
            <a:pPr fontAlgn="base"/>
            <a:r>
              <a:rPr lang="en-US" sz="3600" b="1" dirty="0" smtClean="0">
                <a:solidFill>
                  <a:srgbClr val="000000"/>
                </a:solidFill>
                <a:effectLst/>
              </a:rPr>
              <a:t>3. </a:t>
            </a:r>
            <a:r>
              <a:rPr lang="en-US" sz="3600" b="1" u="sng" dirty="0" smtClean="0">
                <a:solidFill>
                  <a:srgbClr val="000000"/>
                </a:solidFill>
                <a:effectLst/>
              </a:rPr>
              <a:t>Expenditure Method</a:t>
            </a:r>
            <a:endParaRPr lang="en-US" sz="3600" b="1" u="sng" dirty="0">
              <a:solidFill>
                <a:srgbClr val="000000"/>
              </a:solidFill>
              <a:effectLst/>
            </a:endParaRPr>
          </a:p>
        </p:txBody>
      </p:sp>
      <p:sp>
        <p:nvSpPr>
          <p:cNvPr id="3" name="Rectangle 2"/>
          <p:cNvSpPr/>
          <p:nvPr/>
        </p:nvSpPr>
        <p:spPr>
          <a:xfrm>
            <a:off x="340894" y="2890831"/>
            <a:ext cx="11363426" cy="3785652"/>
          </a:xfrm>
          <a:prstGeom prst="rect">
            <a:avLst/>
          </a:prstGeom>
        </p:spPr>
        <p:txBody>
          <a:bodyPr wrap="square">
            <a:spAutoFit/>
          </a:bodyPr>
          <a:lstStyle/>
          <a:p>
            <a:pPr algn="just">
              <a:lnSpc>
                <a:spcPct val="150000"/>
              </a:lnSpc>
            </a:pPr>
            <a:r>
              <a:rPr lang="en-US" sz="3200" b="0" i="0" dirty="0" smtClean="0">
                <a:solidFill>
                  <a:schemeClr val="tx1">
                    <a:lumMod val="95000"/>
                    <a:lumOff val="5000"/>
                  </a:schemeClr>
                </a:solidFill>
                <a:effectLst/>
              </a:rPr>
              <a:t>Expenditure method arrives at national income by </a:t>
            </a:r>
            <a:r>
              <a:rPr lang="en-US" sz="3200" b="1" i="0" dirty="0" smtClean="0">
                <a:solidFill>
                  <a:schemeClr val="tx1">
                    <a:lumMod val="95000"/>
                    <a:lumOff val="5000"/>
                  </a:schemeClr>
                </a:solidFill>
                <a:effectLst/>
              </a:rPr>
              <a:t>adding</a:t>
            </a:r>
            <a:r>
              <a:rPr lang="en-US" sz="3200" b="0" i="0" dirty="0" smtClean="0">
                <a:solidFill>
                  <a:schemeClr val="tx1">
                    <a:lumMod val="95000"/>
                    <a:lumOff val="5000"/>
                  </a:schemeClr>
                </a:solidFill>
                <a:effectLst/>
              </a:rPr>
              <a:t> up all expenditures made on </a:t>
            </a:r>
            <a:r>
              <a:rPr lang="en-US" sz="3200" b="1" i="0" dirty="0" smtClean="0">
                <a:solidFill>
                  <a:schemeClr val="tx1">
                    <a:lumMod val="95000"/>
                    <a:lumOff val="5000"/>
                  </a:schemeClr>
                </a:solidFill>
                <a:effectLst/>
              </a:rPr>
              <a:t>goods and services </a:t>
            </a:r>
            <a:r>
              <a:rPr lang="en-US" sz="3200" b="0" i="0" dirty="0" smtClean="0">
                <a:solidFill>
                  <a:schemeClr val="tx1">
                    <a:lumMod val="95000"/>
                    <a:lumOff val="5000"/>
                  </a:schemeClr>
                </a:solidFill>
                <a:effectLst/>
              </a:rPr>
              <a:t>during a year. Income can be spent either on </a:t>
            </a:r>
            <a:r>
              <a:rPr lang="en-US" sz="3200" b="1" i="0" dirty="0" smtClean="0">
                <a:solidFill>
                  <a:schemeClr val="tx1">
                    <a:lumMod val="95000"/>
                    <a:lumOff val="5000"/>
                  </a:schemeClr>
                </a:solidFill>
                <a:effectLst/>
              </a:rPr>
              <a:t>consumer goods </a:t>
            </a:r>
            <a:r>
              <a:rPr lang="en-US" sz="3200" b="0" i="0" dirty="0" smtClean="0">
                <a:solidFill>
                  <a:schemeClr val="tx1">
                    <a:lumMod val="95000"/>
                    <a:lumOff val="5000"/>
                  </a:schemeClr>
                </a:solidFill>
                <a:effectLst/>
              </a:rPr>
              <a:t>or </a:t>
            </a:r>
            <a:r>
              <a:rPr lang="en-US" sz="3200" b="1" i="0" dirty="0" smtClean="0">
                <a:solidFill>
                  <a:schemeClr val="tx1">
                    <a:lumMod val="95000"/>
                    <a:lumOff val="5000"/>
                  </a:schemeClr>
                </a:solidFill>
                <a:effectLst/>
              </a:rPr>
              <a:t>capital goods</a:t>
            </a:r>
            <a:r>
              <a:rPr lang="en-US" sz="3200" b="0" i="0" dirty="0" smtClean="0">
                <a:solidFill>
                  <a:schemeClr val="tx1">
                    <a:lumMod val="95000"/>
                    <a:lumOff val="5000"/>
                  </a:schemeClr>
                </a:solidFill>
                <a:effectLst/>
              </a:rPr>
              <a:t>. Again, expenditure can be made by </a:t>
            </a:r>
            <a:r>
              <a:rPr lang="en-US" sz="3200" b="1" i="0" dirty="0" smtClean="0">
                <a:solidFill>
                  <a:schemeClr val="tx1">
                    <a:lumMod val="95000"/>
                    <a:lumOff val="5000"/>
                  </a:schemeClr>
                </a:solidFill>
                <a:effectLst/>
              </a:rPr>
              <a:t>private</a:t>
            </a:r>
            <a:r>
              <a:rPr lang="en-US" sz="3200" b="0" i="0" dirty="0" smtClean="0">
                <a:solidFill>
                  <a:schemeClr val="tx1">
                    <a:lumMod val="95000"/>
                    <a:lumOff val="5000"/>
                  </a:schemeClr>
                </a:solidFill>
                <a:effectLst/>
              </a:rPr>
              <a:t> </a:t>
            </a:r>
            <a:r>
              <a:rPr lang="en-US" sz="3200" b="1" i="0" dirty="0" smtClean="0">
                <a:solidFill>
                  <a:schemeClr val="tx1">
                    <a:lumMod val="95000"/>
                    <a:lumOff val="5000"/>
                  </a:schemeClr>
                </a:solidFill>
                <a:effectLst/>
              </a:rPr>
              <a:t>individuals and households or by government and business enterprises.</a:t>
            </a:r>
            <a:endParaRPr lang="en-US" sz="3200" b="1" dirty="0">
              <a:solidFill>
                <a:schemeClr val="tx1">
                  <a:lumMod val="95000"/>
                  <a:lumOff val="5000"/>
                </a:schemeClr>
              </a:solidFill>
            </a:endParaRPr>
          </a:p>
        </p:txBody>
      </p:sp>
      <p:sp>
        <p:nvSpPr>
          <p:cNvPr id="4" name="Rectangle 3"/>
          <p:cNvSpPr/>
          <p:nvPr/>
        </p:nvSpPr>
        <p:spPr>
          <a:xfrm>
            <a:off x="364957" y="596087"/>
            <a:ext cx="11269025" cy="2446824"/>
          </a:xfrm>
          <a:prstGeom prst="rect">
            <a:avLst/>
          </a:prstGeom>
        </p:spPr>
        <p:txBody>
          <a:bodyPr wrap="square">
            <a:spAutoFit/>
          </a:bodyPr>
          <a:lstStyle/>
          <a:p>
            <a:pPr algn="just">
              <a:lnSpc>
                <a:spcPct val="150000"/>
              </a:lnSpc>
            </a:pPr>
            <a:r>
              <a:rPr lang="en-US" sz="3400" b="0" i="0" dirty="0" smtClean="0">
                <a:solidFill>
                  <a:schemeClr val="tx1">
                    <a:lumMod val="95000"/>
                    <a:lumOff val="5000"/>
                  </a:schemeClr>
                </a:solidFill>
                <a:effectLst/>
              </a:rPr>
              <a:t>In this method, the national </a:t>
            </a:r>
            <a:r>
              <a:rPr lang="en-US" sz="3400" dirty="0" smtClean="0">
                <a:solidFill>
                  <a:schemeClr val="tx1">
                    <a:lumMod val="95000"/>
                    <a:lumOff val="5000"/>
                  </a:schemeClr>
                </a:solidFill>
              </a:rPr>
              <a:t>product is </a:t>
            </a:r>
            <a:r>
              <a:rPr lang="en-US" sz="3400" b="1" dirty="0" smtClean="0">
                <a:solidFill>
                  <a:schemeClr val="tx1">
                    <a:lumMod val="95000"/>
                    <a:lumOff val="5000"/>
                  </a:schemeClr>
                </a:solidFill>
              </a:rPr>
              <a:t>broadly divided </a:t>
            </a:r>
            <a:r>
              <a:rPr lang="en-US" sz="3400" dirty="0" smtClean="0">
                <a:solidFill>
                  <a:schemeClr val="tx1">
                    <a:lumMod val="95000"/>
                    <a:lumOff val="5000"/>
                  </a:schemeClr>
                </a:solidFill>
              </a:rPr>
              <a:t>into three categories i.e. </a:t>
            </a:r>
            <a:r>
              <a:rPr lang="en-US" sz="3400" b="1" dirty="0" smtClean="0">
                <a:solidFill>
                  <a:schemeClr val="tx1">
                    <a:lumMod val="95000"/>
                    <a:lumOff val="5000"/>
                  </a:schemeClr>
                </a:solidFill>
              </a:rPr>
              <a:t>consumption expenditure, investment and government expenditure</a:t>
            </a:r>
            <a:r>
              <a:rPr lang="en-US" sz="3400" dirty="0" smtClean="0">
                <a:solidFill>
                  <a:schemeClr val="tx1">
                    <a:lumMod val="95000"/>
                    <a:lumOff val="5000"/>
                  </a:schemeClr>
                </a:solidFill>
              </a:rPr>
              <a:t>. </a:t>
            </a:r>
            <a:endParaRPr lang="en-US" sz="3400" dirty="0">
              <a:solidFill>
                <a:schemeClr val="tx1">
                  <a:lumMod val="95000"/>
                  <a:lumOff val="5000"/>
                </a:schemeClr>
              </a:solidFill>
            </a:endParaRPr>
          </a:p>
        </p:txBody>
      </p:sp>
    </p:spTree>
    <p:extLst>
      <p:ext uri="{BB962C8B-B14F-4D97-AF65-F5344CB8AC3E}">
        <p14:creationId xmlns="" xmlns:p14="http://schemas.microsoft.com/office/powerpoint/2010/main" val="1609915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219" y="-152400"/>
            <a:ext cx="10900611" cy="837473"/>
          </a:xfrm>
          <a:prstGeom prst="rect">
            <a:avLst/>
          </a:prstGeom>
        </p:spPr>
        <p:txBody>
          <a:bodyPr wrap="square">
            <a:spAutoFit/>
          </a:bodyPr>
          <a:lstStyle/>
          <a:p>
            <a:pPr lvl="1">
              <a:lnSpc>
                <a:spcPct val="150000"/>
              </a:lnSpc>
            </a:pPr>
            <a:r>
              <a:rPr lang="en-US" sz="3600" b="1" u="sng" dirty="0" smtClean="0"/>
              <a:t>Difficulties in Measurement of National Income</a:t>
            </a:r>
          </a:p>
        </p:txBody>
      </p:sp>
      <p:sp>
        <p:nvSpPr>
          <p:cNvPr id="3" name="Rectangle 2"/>
          <p:cNvSpPr/>
          <p:nvPr/>
        </p:nvSpPr>
        <p:spPr>
          <a:xfrm>
            <a:off x="-458660" y="534335"/>
            <a:ext cx="12359715" cy="3877985"/>
          </a:xfrm>
          <a:prstGeom prst="rect">
            <a:avLst/>
          </a:prstGeom>
        </p:spPr>
        <p:txBody>
          <a:bodyPr wrap="square">
            <a:spAutoFit/>
          </a:bodyPr>
          <a:lstStyle/>
          <a:p>
            <a:pPr marL="914400" lvl="1" indent="-457200">
              <a:lnSpc>
                <a:spcPct val="150000"/>
              </a:lnSpc>
              <a:buAutoNum type="arabicPeriod"/>
            </a:pPr>
            <a:r>
              <a:rPr lang="en-US" sz="2400" b="1" dirty="0" smtClean="0"/>
              <a:t>Non – monetized Sector</a:t>
            </a:r>
          </a:p>
          <a:p>
            <a:pPr lvl="1" algn="just">
              <a:lnSpc>
                <a:spcPct val="150000"/>
              </a:lnSpc>
            </a:pPr>
            <a:r>
              <a:rPr lang="en-US" dirty="0" smtClean="0"/>
              <a:t>	</a:t>
            </a:r>
            <a:r>
              <a:rPr lang="en-US" sz="2000" dirty="0" smtClean="0"/>
              <a:t>There </a:t>
            </a:r>
            <a:r>
              <a:rPr lang="en-US" sz="2000" dirty="0"/>
              <a:t>are certain transactions in </a:t>
            </a:r>
            <a:r>
              <a:rPr lang="en-US" sz="2000" dirty="0" smtClean="0"/>
              <a:t>which </a:t>
            </a:r>
            <a:r>
              <a:rPr lang="en-US" sz="2000" dirty="0"/>
              <a:t>a considerable part of output does not come into the </a:t>
            </a:r>
            <a:r>
              <a:rPr lang="en-US" sz="2000" dirty="0" smtClean="0"/>
              <a:t>market </a:t>
            </a:r>
            <a:r>
              <a:rPr lang="en-US" sz="2000" dirty="0"/>
              <a:t>at all</a:t>
            </a:r>
            <a:r>
              <a:rPr lang="en-US" sz="2000" dirty="0" smtClean="0"/>
              <a:t>. </a:t>
            </a:r>
          </a:p>
          <a:p>
            <a:pPr algn="just" fontAlgn="base">
              <a:lnSpc>
                <a:spcPct val="150000"/>
              </a:lnSpc>
            </a:pPr>
            <a:r>
              <a:rPr lang="en-US" sz="2000" b="1" dirty="0" smtClean="0"/>
              <a:t>	For </a:t>
            </a:r>
            <a:r>
              <a:rPr lang="en-US" sz="2000" b="1" dirty="0"/>
              <a:t>example:</a:t>
            </a:r>
            <a:endParaRPr lang="en-US" sz="2000" dirty="0"/>
          </a:p>
          <a:p>
            <a:pPr algn="just" fontAlgn="base">
              <a:lnSpc>
                <a:spcPct val="150000"/>
              </a:lnSpc>
            </a:pPr>
            <a:r>
              <a:rPr lang="en-US" sz="2000" dirty="0" smtClean="0"/>
              <a:t>	Agriculture </a:t>
            </a:r>
            <a:r>
              <a:rPr lang="en-US" sz="2000" dirty="0"/>
              <a:t>in which a major part of output is consumed at the farm level itself. The national income </a:t>
            </a:r>
            <a:r>
              <a:rPr lang="en-US" sz="2000" dirty="0" smtClean="0"/>
              <a:t>	statistician</a:t>
            </a:r>
            <a:r>
              <a:rPr lang="en-US" sz="2000" dirty="0"/>
              <a:t>, </a:t>
            </a:r>
            <a:r>
              <a:rPr lang="en-US" sz="2000" dirty="0" smtClean="0"/>
              <a:t>therefore</a:t>
            </a:r>
            <a:r>
              <a:rPr lang="en-US" sz="2000" dirty="0"/>
              <a:t>, has to face the problem of finding a suitable measure for this part of output.</a:t>
            </a:r>
          </a:p>
          <a:p>
            <a:pPr lvl="1">
              <a:lnSpc>
                <a:spcPct val="150000"/>
              </a:lnSpc>
            </a:pPr>
            <a:r>
              <a:rPr lang="en-US" sz="2400" b="1" dirty="0" smtClean="0"/>
              <a:t>2. 	Illiteracy</a:t>
            </a:r>
            <a:r>
              <a:rPr lang="en-US" sz="2400" b="1" dirty="0"/>
              <a:t>:</a:t>
            </a:r>
          </a:p>
          <a:p>
            <a:pPr lvl="1">
              <a:lnSpc>
                <a:spcPct val="150000"/>
              </a:lnSpc>
            </a:pPr>
            <a:r>
              <a:rPr lang="en-US" dirty="0" smtClean="0"/>
              <a:t>	The </a:t>
            </a:r>
            <a:r>
              <a:rPr lang="en-US" dirty="0"/>
              <a:t>majority of people in India are illiterate and they do not keep any accounts about the production and sales of  </a:t>
            </a:r>
            <a:r>
              <a:rPr lang="en-US" dirty="0" smtClean="0"/>
              <a:t>their 	products</a:t>
            </a:r>
            <a:r>
              <a:rPr lang="en-US" dirty="0"/>
              <a:t>. Under the circumstances the estimates of production and earned incomes are simply guess work</a:t>
            </a:r>
            <a:r>
              <a:rPr lang="en-US" dirty="0" smtClean="0"/>
              <a:t>.</a:t>
            </a:r>
            <a:endParaRPr lang="en-US" sz="2400" b="1" dirty="0" smtClean="0"/>
          </a:p>
        </p:txBody>
      </p:sp>
      <p:sp>
        <p:nvSpPr>
          <p:cNvPr id="4" name="Rectangle 3"/>
          <p:cNvSpPr/>
          <p:nvPr/>
        </p:nvSpPr>
        <p:spPr>
          <a:xfrm>
            <a:off x="-1" y="4593690"/>
            <a:ext cx="11901056" cy="1823576"/>
          </a:xfrm>
          <a:prstGeom prst="rect">
            <a:avLst/>
          </a:prstGeom>
        </p:spPr>
        <p:txBody>
          <a:bodyPr wrap="square">
            <a:spAutoFit/>
          </a:bodyPr>
          <a:lstStyle/>
          <a:p>
            <a:pPr fontAlgn="base"/>
            <a:r>
              <a:rPr lang="en-US" sz="2400" b="1" dirty="0" smtClean="0">
                <a:solidFill>
                  <a:srgbClr val="000000"/>
                </a:solidFill>
              </a:rPr>
              <a:t>3.   Occupational </a:t>
            </a:r>
            <a:r>
              <a:rPr lang="en-US" sz="2400" b="1" dirty="0" err="1">
                <a:solidFill>
                  <a:srgbClr val="000000"/>
                </a:solidFill>
              </a:rPr>
              <a:t>Specialisation</a:t>
            </a:r>
            <a:r>
              <a:rPr lang="en-US" sz="2400" b="1" dirty="0">
                <a:solidFill>
                  <a:srgbClr val="000000"/>
                </a:solidFill>
              </a:rPr>
              <a:t> is Still Incomplete and Lacking</a:t>
            </a:r>
            <a:r>
              <a:rPr lang="en-US" sz="2400" b="1" dirty="0" smtClean="0">
                <a:solidFill>
                  <a:srgbClr val="000000"/>
                </a:solidFill>
              </a:rPr>
              <a:t>:</a:t>
            </a:r>
          </a:p>
          <a:p>
            <a:pPr algn="just" fontAlgn="base">
              <a:lnSpc>
                <a:spcPct val="150000"/>
              </a:lnSpc>
            </a:pPr>
            <a:endParaRPr lang="en-US" sz="500" dirty="0" smtClean="0"/>
          </a:p>
          <a:p>
            <a:pPr algn="just" fontAlgn="base">
              <a:lnSpc>
                <a:spcPct val="150000"/>
              </a:lnSpc>
            </a:pPr>
            <a:r>
              <a:rPr lang="en-US" dirty="0" smtClean="0"/>
              <a:t>        There </a:t>
            </a:r>
            <a:r>
              <a:rPr lang="en-US" dirty="0"/>
              <a:t>is the lack of occupational </a:t>
            </a:r>
            <a:r>
              <a:rPr lang="en-US" dirty="0" err="1"/>
              <a:t>specialisation</a:t>
            </a:r>
            <a:r>
              <a:rPr lang="en-US" dirty="0"/>
              <a:t> in our country which makes the calculation of national income by </a:t>
            </a:r>
            <a:r>
              <a:rPr lang="en-US" dirty="0" smtClean="0"/>
              <a:t>product     </a:t>
            </a:r>
          </a:p>
          <a:p>
            <a:pPr algn="just" fontAlgn="base">
              <a:lnSpc>
                <a:spcPct val="150000"/>
              </a:lnSpc>
            </a:pPr>
            <a:r>
              <a:rPr lang="en-US" dirty="0"/>
              <a:t> </a:t>
            </a:r>
            <a:r>
              <a:rPr lang="en-US" dirty="0" smtClean="0"/>
              <a:t>       method </a:t>
            </a:r>
            <a:r>
              <a:rPr lang="en-US" dirty="0"/>
              <a:t>difficult. Besides the crop, farmers are also engaged is supplementary occupations like—dairying, </a:t>
            </a:r>
            <a:r>
              <a:rPr lang="en-US" dirty="0" smtClean="0"/>
              <a:t>poultry</a:t>
            </a:r>
            <a:r>
              <a:rPr lang="en-US" dirty="0"/>
              <a:t>, </a:t>
            </a:r>
            <a:r>
              <a:rPr lang="en-US" dirty="0" smtClean="0"/>
              <a:t>cloth-  </a:t>
            </a:r>
          </a:p>
          <a:p>
            <a:pPr algn="just" fontAlgn="base">
              <a:lnSpc>
                <a:spcPct val="150000"/>
              </a:lnSpc>
            </a:pPr>
            <a:r>
              <a:rPr lang="en-US" dirty="0"/>
              <a:t> </a:t>
            </a:r>
            <a:r>
              <a:rPr lang="en-US" dirty="0" smtClean="0"/>
              <a:t>       making </a:t>
            </a:r>
            <a:r>
              <a:rPr lang="en-US" dirty="0"/>
              <a:t>etc. But income from such productive activities is not included in the national income </a:t>
            </a:r>
            <a:r>
              <a:rPr lang="en-US" dirty="0" smtClean="0"/>
              <a:t>	estimates</a:t>
            </a:r>
            <a:r>
              <a:rPr lang="en-US" dirty="0"/>
              <a:t>.</a:t>
            </a:r>
            <a:endParaRPr lang="en-US" b="1" dirty="0">
              <a:solidFill>
                <a:srgbClr val="000000"/>
              </a:solidFill>
              <a:latin typeface="Georgia" panose="02040502050405020303" pitchFamily="18" charset="0"/>
            </a:endParaRPr>
          </a:p>
        </p:txBody>
      </p:sp>
    </p:spTree>
    <p:extLst>
      <p:ext uri="{BB962C8B-B14F-4D97-AF65-F5344CB8AC3E}">
        <p14:creationId xmlns="" xmlns:p14="http://schemas.microsoft.com/office/powerpoint/2010/main" val="1633193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692" y="-55420"/>
            <a:ext cx="11554691" cy="2308324"/>
          </a:xfrm>
          <a:prstGeom prst="rect">
            <a:avLst/>
          </a:prstGeom>
        </p:spPr>
        <p:txBody>
          <a:bodyPr wrap="square">
            <a:spAutoFit/>
          </a:bodyPr>
          <a:lstStyle/>
          <a:p>
            <a:pPr algn="just" fontAlgn="base">
              <a:lnSpc>
                <a:spcPct val="150000"/>
              </a:lnSpc>
            </a:pPr>
            <a:r>
              <a:rPr lang="en-US" sz="2400" b="1" dirty="0" smtClean="0">
                <a:solidFill>
                  <a:srgbClr val="000000"/>
                </a:solidFill>
              </a:rPr>
              <a:t>4. Lack </a:t>
            </a:r>
            <a:r>
              <a:rPr lang="en-US" sz="2400" b="1" dirty="0">
                <a:solidFill>
                  <a:srgbClr val="000000"/>
                </a:solidFill>
              </a:rPr>
              <a:t>of Availability of Adequate Statistical Data</a:t>
            </a:r>
            <a:r>
              <a:rPr lang="en-US" sz="2400" b="1" dirty="0" smtClean="0">
                <a:solidFill>
                  <a:srgbClr val="000000"/>
                </a:solidFill>
              </a:rPr>
              <a:t>:</a:t>
            </a:r>
          </a:p>
          <a:p>
            <a:pPr algn="just" fontAlgn="base">
              <a:lnSpc>
                <a:spcPct val="150000"/>
              </a:lnSpc>
            </a:pPr>
            <a:r>
              <a:rPr lang="en-US" dirty="0" smtClean="0"/>
              <a:t>Adequate </a:t>
            </a:r>
            <a:r>
              <a:rPr lang="en-US" dirty="0"/>
              <a:t>and correct produc­tion and cost data are not available in our country. For estimating national income data on unearned incomes and on persons employed in the service are not available. Moreover data on consumption and investment expenditures of the rural and urban population are not available for the estimation of national income. Moreover, there is no machinery for the collection of data in the country</a:t>
            </a:r>
            <a:endParaRPr lang="en-US" b="1" dirty="0">
              <a:solidFill>
                <a:srgbClr val="000000"/>
              </a:solidFill>
              <a:effectLst/>
            </a:endParaRPr>
          </a:p>
        </p:txBody>
      </p:sp>
      <p:sp>
        <p:nvSpPr>
          <p:cNvPr id="4" name="Rectangle 3"/>
          <p:cNvSpPr/>
          <p:nvPr/>
        </p:nvSpPr>
        <p:spPr>
          <a:xfrm>
            <a:off x="110840" y="2239100"/>
            <a:ext cx="4124784" cy="461665"/>
          </a:xfrm>
          <a:prstGeom prst="rect">
            <a:avLst/>
          </a:prstGeom>
        </p:spPr>
        <p:txBody>
          <a:bodyPr wrap="none">
            <a:spAutoFit/>
          </a:bodyPr>
          <a:lstStyle/>
          <a:p>
            <a:pPr fontAlgn="base"/>
            <a:r>
              <a:rPr lang="en-US" sz="2400" b="1" dirty="0" smtClean="0">
                <a:solidFill>
                  <a:srgbClr val="000000"/>
                </a:solidFill>
              </a:rPr>
              <a:t>5. </a:t>
            </a:r>
            <a:r>
              <a:rPr lang="en-US" sz="2400" b="1" dirty="0">
                <a:solidFill>
                  <a:srgbClr val="000000"/>
                </a:solidFill>
              </a:rPr>
              <a:t> Value of Inventory Changes:</a:t>
            </a:r>
            <a:endParaRPr lang="en-US" sz="2400" b="1" dirty="0">
              <a:solidFill>
                <a:srgbClr val="000000"/>
              </a:solidFill>
              <a:effectLst/>
            </a:endParaRPr>
          </a:p>
        </p:txBody>
      </p:sp>
      <p:sp>
        <p:nvSpPr>
          <p:cNvPr id="5" name="Rectangle 4"/>
          <p:cNvSpPr/>
          <p:nvPr/>
        </p:nvSpPr>
        <p:spPr>
          <a:xfrm>
            <a:off x="83127" y="2700058"/>
            <a:ext cx="11596256" cy="1338828"/>
          </a:xfrm>
          <a:prstGeom prst="rect">
            <a:avLst/>
          </a:prstGeom>
        </p:spPr>
        <p:txBody>
          <a:bodyPr wrap="square">
            <a:spAutoFit/>
          </a:bodyPr>
          <a:lstStyle/>
          <a:p>
            <a:pPr algn="just">
              <a:lnSpc>
                <a:spcPct val="150000"/>
              </a:lnSpc>
            </a:pPr>
            <a:r>
              <a:rPr lang="en-US" dirty="0">
                <a:solidFill>
                  <a:srgbClr val="424142"/>
                </a:solidFill>
              </a:rPr>
              <a:t>The value of all inventory changes (i.e., changes in stock etc.) which may be either positive or negative are added or subtracted from the current production of the firm. Remember, if in the change in inventories and not total inventories for the year that are taken into account in national income estimates.</a:t>
            </a:r>
            <a:endParaRPr lang="en-US" dirty="0"/>
          </a:p>
        </p:txBody>
      </p:sp>
      <p:sp>
        <p:nvSpPr>
          <p:cNvPr id="6" name="Rectangle 5"/>
          <p:cNvSpPr/>
          <p:nvPr/>
        </p:nvSpPr>
        <p:spPr>
          <a:xfrm>
            <a:off x="124692" y="4015333"/>
            <a:ext cx="4497129" cy="461665"/>
          </a:xfrm>
          <a:prstGeom prst="rect">
            <a:avLst/>
          </a:prstGeom>
        </p:spPr>
        <p:txBody>
          <a:bodyPr wrap="none">
            <a:spAutoFit/>
          </a:bodyPr>
          <a:lstStyle/>
          <a:p>
            <a:pPr fontAlgn="base"/>
            <a:r>
              <a:rPr lang="en-US" sz="2400" b="1" dirty="0" smtClean="0">
                <a:solidFill>
                  <a:srgbClr val="000000"/>
                </a:solidFill>
              </a:rPr>
              <a:t>6. The </a:t>
            </a:r>
            <a:r>
              <a:rPr lang="en-US" sz="2400" b="1" dirty="0">
                <a:solidFill>
                  <a:srgbClr val="000000"/>
                </a:solidFill>
              </a:rPr>
              <a:t>Calculation of Depreciation</a:t>
            </a:r>
            <a:endParaRPr lang="en-US" sz="2400" b="1" dirty="0">
              <a:solidFill>
                <a:srgbClr val="000000"/>
              </a:solidFill>
              <a:effectLst/>
            </a:endParaRPr>
          </a:p>
        </p:txBody>
      </p:sp>
      <p:sp>
        <p:nvSpPr>
          <p:cNvPr id="7" name="Rectangle 6"/>
          <p:cNvSpPr/>
          <p:nvPr/>
        </p:nvSpPr>
        <p:spPr>
          <a:xfrm>
            <a:off x="124692" y="4382849"/>
            <a:ext cx="11554691" cy="1754326"/>
          </a:xfrm>
          <a:prstGeom prst="rect">
            <a:avLst/>
          </a:prstGeom>
        </p:spPr>
        <p:txBody>
          <a:bodyPr wrap="square">
            <a:spAutoFit/>
          </a:bodyPr>
          <a:lstStyle/>
          <a:p>
            <a:pPr algn="just">
              <a:lnSpc>
                <a:spcPct val="150000"/>
              </a:lnSpc>
            </a:pPr>
            <a:r>
              <a:rPr lang="en-US" dirty="0">
                <a:solidFill>
                  <a:srgbClr val="424142"/>
                </a:solidFill>
                <a:latin typeface="Georgia" panose="02040502050405020303" pitchFamily="18" charset="0"/>
              </a:rPr>
              <a:t>The calculation of depreciation on capital consumption presents another formidable difficulty. There are no accepted standard rates of depreciation applicable to the various categories of machine. Unless from the gross national income correct deductions are made for depreciation the estimate of net national income is bound to go wrong</a:t>
            </a:r>
            <a:endParaRPr lang="en-US" dirty="0"/>
          </a:p>
        </p:txBody>
      </p:sp>
    </p:spTree>
    <p:extLst>
      <p:ext uri="{BB962C8B-B14F-4D97-AF65-F5344CB8AC3E}">
        <p14:creationId xmlns="" xmlns:p14="http://schemas.microsoft.com/office/powerpoint/2010/main" val="2472772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107" y="237944"/>
            <a:ext cx="11651673" cy="4108817"/>
          </a:xfrm>
          <a:prstGeom prst="rect">
            <a:avLst/>
          </a:prstGeom>
        </p:spPr>
        <p:txBody>
          <a:bodyPr wrap="square">
            <a:spAutoFit/>
          </a:bodyPr>
          <a:lstStyle/>
          <a:p>
            <a:pPr algn="just" fontAlgn="base">
              <a:lnSpc>
                <a:spcPct val="150000"/>
              </a:lnSpc>
            </a:pPr>
            <a:r>
              <a:rPr lang="en-US" sz="2400" b="1" dirty="0">
                <a:solidFill>
                  <a:srgbClr val="000000"/>
                </a:solidFill>
              </a:rPr>
              <a:t>7</a:t>
            </a:r>
            <a:r>
              <a:rPr lang="en-US" sz="2400" b="1" dirty="0" smtClean="0">
                <a:solidFill>
                  <a:srgbClr val="000000"/>
                </a:solidFill>
              </a:rPr>
              <a:t>. Difficulty </a:t>
            </a:r>
            <a:r>
              <a:rPr lang="en-US" sz="2400" b="1" dirty="0">
                <a:solidFill>
                  <a:srgbClr val="000000"/>
                </a:solidFill>
              </a:rPr>
              <a:t>of Avoiding the Double Counting System</a:t>
            </a:r>
            <a:r>
              <a:rPr lang="en-US" sz="2400" b="1" dirty="0" smtClean="0">
                <a:solidFill>
                  <a:srgbClr val="000000"/>
                </a:solidFill>
              </a:rPr>
              <a:t>:</a:t>
            </a:r>
          </a:p>
          <a:p>
            <a:pPr algn="just" fontAlgn="base">
              <a:lnSpc>
                <a:spcPct val="150000"/>
              </a:lnSpc>
            </a:pPr>
            <a:r>
              <a:rPr lang="en-US" dirty="0"/>
              <a:t>The very important difficulty which a calculator has to face in measurement is the difficulty of avoiding double counting</a:t>
            </a:r>
            <a:r>
              <a:rPr lang="en-US" dirty="0" smtClean="0"/>
              <a:t>.</a:t>
            </a:r>
          </a:p>
          <a:p>
            <a:pPr algn="just" fontAlgn="base">
              <a:lnSpc>
                <a:spcPct val="150000"/>
              </a:lnSpc>
            </a:pPr>
            <a:r>
              <a:rPr lang="en-US" b="1" dirty="0"/>
              <a:t>For example:</a:t>
            </a:r>
            <a:endParaRPr lang="en-US" dirty="0"/>
          </a:p>
          <a:p>
            <a:pPr algn="just" fontAlgn="base">
              <a:lnSpc>
                <a:spcPct val="150000"/>
              </a:lnSpc>
            </a:pPr>
            <a:r>
              <a:rPr lang="en-US" dirty="0"/>
              <a:t>If the value of the output of sugar and sugar cane are counted separately, the value of the sugarcane </a:t>
            </a:r>
            <a:r>
              <a:rPr lang="en-US" dirty="0" err="1"/>
              <a:t>utilised</a:t>
            </a:r>
            <a:r>
              <a:rPr lang="en-US" dirty="0"/>
              <a:t> in the manufacture of sugar will have been counted twice, which is not proper. This must be avoided for a correct measurement.</a:t>
            </a:r>
          </a:p>
          <a:p>
            <a:pPr algn="just" fontAlgn="base">
              <a:lnSpc>
                <a:spcPct val="150000"/>
              </a:lnSpc>
            </a:pPr>
            <a:r>
              <a:rPr lang="en-US" sz="2400" b="1" dirty="0"/>
              <a:t>8</a:t>
            </a:r>
            <a:r>
              <a:rPr lang="en-US" sz="2400" b="1" dirty="0" smtClean="0"/>
              <a:t>. Difficulty </a:t>
            </a:r>
            <a:r>
              <a:rPr lang="en-US" sz="2400" b="1" dirty="0"/>
              <a:t>of Expenditure Method:</a:t>
            </a:r>
          </a:p>
          <a:p>
            <a:pPr algn="just" fontAlgn="base">
              <a:lnSpc>
                <a:spcPct val="150000"/>
              </a:lnSpc>
            </a:pPr>
            <a:r>
              <a:rPr lang="en-US" dirty="0"/>
              <a:t>The application of expenditure method in the calculation of national income has become a difficult task and it is full of difficulties. Because in this method it is difficult to estimate all personal as well as investment expenditures.</a:t>
            </a:r>
          </a:p>
          <a:p>
            <a:pPr algn="just" fontAlgn="base">
              <a:lnSpc>
                <a:spcPct val="150000"/>
              </a:lnSpc>
            </a:pPr>
            <a:endParaRPr lang="en-US" b="1" dirty="0">
              <a:solidFill>
                <a:srgbClr val="000000"/>
              </a:solidFill>
              <a:effectLst/>
            </a:endParaRPr>
          </a:p>
        </p:txBody>
      </p:sp>
    </p:spTree>
    <p:extLst>
      <p:ext uri="{BB962C8B-B14F-4D97-AF65-F5344CB8AC3E}">
        <p14:creationId xmlns="" xmlns:p14="http://schemas.microsoft.com/office/powerpoint/2010/main" val="1501714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660104" cy="837473"/>
          </a:xfrm>
          <a:prstGeom prst="rect">
            <a:avLst/>
          </a:prstGeom>
        </p:spPr>
        <p:txBody>
          <a:bodyPr wrap="square">
            <a:spAutoFit/>
          </a:bodyPr>
          <a:lstStyle/>
          <a:p>
            <a:pPr lvl="1">
              <a:lnSpc>
                <a:spcPct val="150000"/>
              </a:lnSpc>
            </a:pPr>
            <a:r>
              <a:rPr lang="en-US" sz="3600" b="1" u="sng" dirty="0" smtClean="0"/>
              <a:t>Importance of National Income Data</a:t>
            </a:r>
          </a:p>
        </p:txBody>
      </p:sp>
      <p:sp>
        <p:nvSpPr>
          <p:cNvPr id="3" name="Rectangle 2"/>
          <p:cNvSpPr/>
          <p:nvPr/>
        </p:nvSpPr>
        <p:spPr>
          <a:xfrm>
            <a:off x="-152400" y="1266151"/>
            <a:ext cx="12053455" cy="3693319"/>
          </a:xfrm>
          <a:prstGeom prst="rect">
            <a:avLst/>
          </a:prstGeom>
        </p:spPr>
        <p:txBody>
          <a:bodyPr wrap="square">
            <a:spAutoFit/>
          </a:bodyPr>
          <a:lstStyle/>
          <a:p>
            <a:pPr marL="914400" lvl="1" indent="-457200">
              <a:lnSpc>
                <a:spcPct val="150000"/>
              </a:lnSpc>
              <a:buAutoNum type="arabicPeriod"/>
            </a:pPr>
            <a:r>
              <a:rPr lang="en-US" sz="2400" b="1" dirty="0" smtClean="0"/>
              <a:t>Measure of economic activity</a:t>
            </a:r>
          </a:p>
          <a:p>
            <a:pPr lvl="1">
              <a:lnSpc>
                <a:spcPct val="150000"/>
              </a:lnSpc>
            </a:pPr>
            <a:r>
              <a:rPr lang="en-US" dirty="0" smtClean="0"/>
              <a:t>	National </a:t>
            </a:r>
            <a:r>
              <a:rPr lang="en-US" dirty="0"/>
              <a:t>income data are of great importance for the economy of a country. These days the national income data are </a:t>
            </a:r>
            <a:r>
              <a:rPr lang="en-US" dirty="0" smtClean="0"/>
              <a:t>	regarded </a:t>
            </a:r>
            <a:r>
              <a:rPr lang="en-US" dirty="0"/>
              <a:t>as </a:t>
            </a:r>
            <a:r>
              <a:rPr lang="en-US" b="1" dirty="0"/>
              <a:t>accounts of the economy</a:t>
            </a:r>
            <a:r>
              <a:rPr lang="en-US" dirty="0"/>
              <a:t>, which are known as </a:t>
            </a:r>
            <a:r>
              <a:rPr lang="en-US" b="1" dirty="0"/>
              <a:t>social accounts</a:t>
            </a:r>
            <a:r>
              <a:rPr lang="en-US" dirty="0"/>
              <a:t>. These refer to net national income and </a:t>
            </a:r>
            <a:r>
              <a:rPr lang="en-US" dirty="0" smtClean="0"/>
              <a:t>	net </a:t>
            </a:r>
            <a:r>
              <a:rPr lang="en-US" dirty="0"/>
              <a:t>national expenditure, which ultimately equal each other</a:t>
            </a:r>
            <a:r>
              <a:rPr lang="en-US" dirty="0" smtClean="0"/>
              <a:t>.</a:t>
            </a:r>
          </a:p>
          <a:p>
            <a:pPr lvl="1">
              <a:lnSpc>
                <a:spcPct val="150000"/>
              </a:lnSpc>
            </a:pPr>
            <a:r>
              <a:rPr lang="en-US" sz="2400" b="1" dirty="0" smtClean="0"/>
              <a:t>2. National Policies</a:t>
            </a:r>
          </a:p>
          <a:p>
            <a:pPr lvl="1">
              <a:lnSpc>
                <a:spcPct val="150000"/>
              </a:lnSpc>
            </a:pPr>
            <a:r>
              <a:rPr lang="en-US" dirty="0" smtClean="0"/>
              <a:t>	National </a:t>
            </a:r>
            <a:r>
              <a:rPr lang="en-US" dirty="0"/>
              <a:t>income data form the basis of national policies such as employment policy, because these figures enable us </a:t>
            </a:r>
            <a:r>
              <a:rPr lang="en-US" dirty="0" smtClean="0"/>
              <a:t>	to </a:t>
            </a:r>
            <a:r>
              <a:rPr lang="en-US" dirty="0"/>
              <a:t>know the direction in which the industrial output, investment and savings, etc. change, and proper measures can </a:t>
            </a:r>
            <a:r>
              <a:rPr lang="en-US" dirty="0" smtClean="0"/>
              <a:t>	be </a:t>
            </a:r>
            <a:r>
              <a:rPr lang="en-US" dirty="0"/>
              <a:t>adopted to bring the economy to the right </a:t>
            </a:r>
            <a:r>
              <a:rPr lang="en-US" dirty="0" smtClean="0"/>
              <a:t>path</a:t>
            </a:r>
            <a:endParaRPr lang="en-US" sz="2400" b="1" dirty="0" smtClean="0"/>
          </a:p>
        </p:txBody>
      </p:sp>
      <p:sp>
        <p:nvSpPr>
          <p:cNvPr id="4" name="Rectangle 3"/>
          <p:cNvSpPr/>
          <p:nvPr/>
        </p:nvSpPr>
        <p:spPr>
          <a:xfrm>
            <a:off x="290944" y="902962"/>
            <a:ext cx="7509165" cy="461665"/>
          </a:xfrm>
          <a:prstGeom prst="rect">
            <a:avLst/>
          </a:prstGeom>
        </p:spPr>
        <p:txBody>
          <a:bodyPr wrap="square">
            <a:spAutoFit/>
          </a:bodyPr>
          <a:lstStyle/>
          <a:p>
            <a:r>
              <a:rPr lang="en-US" sz="2400" b="1" dirty="0"/>
              <a:t>The national income data have the following importance:</a:t>
            </a:r>
            <a:endParaRPr lang="en-US" sz="2400" dirty="0"/>
          </a:p>
        </p:txBody>
      </p:sp>
      <p:sp>
        <p:nvSpPr>
          <p:cNvPr id="5" name="Rectangle 4"/>
          <p:cNvSpPr/>
          <p:nvPr/>
        </p:nvSpPr>
        <p:spPr>
          <a:xfrm>
            <a:off x="290944" y="4987606"/>
            <a:ext cx="2975045" cy="461665"/>
          </a:xfrm>
          <a:prstGeom prst="rect">
            <a:avLst/>
          </a:prstGeom>
        </p:spPr>
        <p:txBody>
          <a:bodyPr wrap="none">
            <a:spAutoFit/>
          </a:bodyPr>
          <a:lstStyle/>
          <a:p>
            <a:r>
              <a:rPr lang="en-US" sz="2400" b="1" dirty="0" smtClean="0"/>
              <a:t>3. Economic Planning:</a:t>
            </a:r>
            <a:endParaRPr lang="en-US" sz="2400" dirty="0"/>
          </a:p>
        </p:txBody>
      </p:sp>
      <p:sp>
        <p:nvSpPr>
          <p:cNvPr id="6" name="Rectangle 5"/>
          <p:cNvSpPr/>
          <p:nvPr/>
        </p:nvSpPr>
        <p:spPr>
          <a:xfrm>
            <a:off x="692727" y="5435203"/>
            <a:ext cx="11055928" cy="1294265"/>
          </a:xfrm>
          <a:prstGeom prst="rect">
            <a:avLst/>
          </a:prstGeom>
        </p:spPr>
        <p:txBody>
          <a:bodyPr wrap="square">
            <a:spAutoFit/>
          </a:bodyPr>
          <a:lstStyle/>
          <a:p>
            <a:pPr algn="just">
              <a:lnSpc>
                <a:spcPct val="150000"/>
              </a:lnSpc>
            </a:pPr>
            <a:r>
              <a:rPr lang="en-US" dirty="0">
                <a:solidFill>
                  <a:srgbClr val="424142"/>
                </a:solidFill>
              </a:rPr>
              <a:t>In the present age of planning, the national data are of great importance. For economic planning, it is essential that the data pertaining to a country’s gross income, output, saving and consumption from different sources should be available. Without these, planning is not possible.</a:t>
            </a:r>
            <a:endParaRPr lang="en-US" dirty="0"/>
          </a:p>
        </p:txBody>
      </p:sp>
    </p:spTree>
    <p:extLst>
      <p:ext uri="{BB962C8B-B14F-4D97-AF65-F5344CB8AC3E}">
        <p14:creationId xmlns="" xmlns:p14="http://schemas.microsoft.com/office/powerpoint/2010/main" val="1544191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36284" y="265607"/>
            <a:ext cx="2890087" cy="461665"/>
          </a:xfrm>
          <a:prstGeom prst="rect">
            <a:avLst/>
          </a:prstGeom>
        </p:spPr>
        <p:txBody>
          <a:bodyPr wrap="none">
            <a:spAutoFit/>
          </a:bodyPr>
          <a:lstStyle/>
          <a:p>
            <a:r>
              <a:rPr lang="en-US" sz="2400" b="1" dirty="0" smtClean="0">
                <a:solidFill>
                  <a:srgbClr val="424142"/>
                </a:solidFill>
              </a:rPr>
              <a:t>4. </a:t>
            </a:r>
            <a:r>
              <a:rPr lang="en-US" sz="2400" b="1" dirty="0">
                <a:solidFill>
                  <a:srgbClr val="424142"/>
                </a:solidFill>
              </a:rPr>
              <a:t> Economic Models:</a:t>
            </a:r>
            <a:endParaRPr lang="en-US" sz="2400" dirty="0"/>
          </a:p>
        </p:txBody>
      </p:sp>
      <p:sp>
        <p:nvSpPr>
          <p:cNvPr id="14" name="Rectangle 13"/>
          <p:cNvSpPr/>
          <p:nvPr/>
        </p:nvSpPr>
        <p:spPr>
          <a:xfrm>
            <a:off x="236284" y="634939"/>
            <a:ext cx="11401534" cy="880369"/>
          </a:xfrm>
          <a:prstGeom prst="rect">
            <a:avLst/>
          </a:prstGeom>
        </p:spPr>
        <p:txBody>
          <a:bodyPr wrap="square">
            <a:spAutoFit/>
          </a:bodyPr>
          <a:lstStyle/>
          <a:p>
            <a:pPr algn="just">
              <a:lnSpc>
                <a:spcPct val="150000"/>
              </a:lnSpc>
            </a:pPr>
            <a:r>
              <a:rPr lang="en-US" dirty="0">
                <a:solidFill>
                  <a:srgbClr val="424142"/>
                </a:solidFill>
              </a:rPr>
              <a:t>The economists propound short-run as well as long-run economic models or long-run investment models in which the national income data are very widely used.</a:t>
            </a:r>
            <a:endParaRPr lang="en-US" dirty="0"/>
          </a:p>
        </p:txBody>
      </p:sp>
      <p:sp>
        <p:nvSpPr>
          <p:cNvPr id="15" name="Rectangle 14"/>
          <p:cNvSpPr/>
          <p:nvPr/>
        </p:nvSpPr>
        <p:spPr>
          <a:xfrm>
            <a:off x="236285" y="1515308"/>
            <a:ext cx="11484317" cy="1892826"/>
          </a:xfrm>
          <a:prstGeom prst="rect">
            <a:avLst/>
          </a:prstGeom>
        </p:spPr>
        <p:txBody>
          <a:bodyPr wrap="square">
            <a:spAutoFit/>
          </a:bodyPr>
          <a:lstStyle/>
          <a:p>
            <a:pPr algn="just">
              <a:lnSpc>
                <a:spcPct val="150000"/>
              </a:lnSpc>
            </a:pPr>
            <a:r>
              <a:rPr lang="en-US" sz="2400" b="1" dirty="0" smtClean="0">
                <a:solidFill>
                  <a:srgbClr val="424142"/>
                </a:solidFill>
              </a:rPr>
              <a:t>5. Research:</a:t>
            </a:r>
          </a:p>
          <a:p>
            <a:pPr algn="just">
              <a:lnSpc>
                <a:spcPct val="150000"/>
              </a:lnSpc>
            </a:pPr>
            <a:r>
              <a:rPr lang="en-US" dirty="0" smtClean="0"/>
              <a:t>The </a:t>
            </a:r>
            <a:r>
              <a:rPr lang="en-US" dirty="0"/>
              <a:t>national income data are also made use of by the research scholars of economics. They make use of the various data of the country’s input, output, income, saving, consumption, investment, employment, etc., which are obtained from social accounts.</a:t>
            </a:r>
          </a:p>
        </p:txBody>
      </p:sp>
      <p:sp>
        <p:nvSpPr>
          <p:cNvPr id="16" name="Rectangle 15"/>
          <p:cNvSpPr/>
          <p:nvPr/>
        </p:nvSpPr>
        <p:spPr>
          <a:xfrm>
            <a:off x="236284" y="3458597"/>
            <a:ext cx="11484317" cy="1292662"/>
          </a:xfrm>
          <a:prstGeom prst="rect">
            <a:avLst/>
          </a:prstGeom>
        </p:spPr>
        <p:txBody>
          <a:bodyPr wrap="square">
            <a:spAutoFit/>
          </a:bodyPr>
          <a:lstStyle/>
          <a:p>
            <a:r>
              <a:rPr lang="en-US" sz="2400" b="1" dirty="0" smtClean="0">
                <a:solidFill>
                  <a:srgbClr val="424142"/>
                </a:solidFill>
              </a:rPr>
              <a:t>6. Per </a:t>
            </a:r>
            <a:r>
              <a:rPr lang="en-US" sz="2400" b="1" dirty="0">
                <a:solidFill>
                  <a:srgbClr val="424142"/>
                </a:solidFill>
              </a:rPr>
              <a:t>Capita </a:t>
            </a:r>
            <a:r>
              <a:rPr lang="en-US" sz="2400" b="1" dirty="0" smtClean="0">
                <a:solidFill>
                  <a:srgbClr val="424142"/>
                </a:solidFill>
              </a:rPr>
              <a:t>Income:</a:t>
            </a:r>
          </a:p>
          <a:p>
            <a:pPr algn="just">
              <a:lnSpc>
                <a:spcPct val="150000"/>
              </a:lnSpc>
            </a:pPr>
            <a:r>
              <a:rPr lang="en-US" dirty="0"/>
              <a:t>National income data are significant for a country’s per capita income which reflects the economic welfare of the country. The higher the per capita income, the higher the economic welfare of the country.</a:t>
            </a:r>
          </a:p>
        </p:txBody>
      </p:sp>
      <p:sp>
        <p:nvSpPr>
          <p:cNvPr id="17" name="Rectangle 16"/>
          <p:cNvSpPr/>
          <p:nvPr/>
        </p:nvSpPr>
        <p:spPr>
          <a:xfrm>
            <a:off x="236284" y="4844683"/>
            <a:ext cx="11723269" cy="1708160"/>
          </a:xfrm>
          <a:prstGeom prst="rect">
            <a:avLst/>
          </a:prstGeom>
        </p:spPr>
        <p:txBody>
          <a:bodyPr wrap="square">
            <a:spAutoFit/>
          </a:bodyPr>
          <a:lstStyle/>
          <a:p>
            <a:r>
              <a:rPr lang="en-US" sz="2400" b="1" dirty="0" smtClean="0">
                <a:solidFill>
                  <a:srgbClr val="424142"/>
                </a:solidFill>
              </a:rPr>
              <a:t>7. Distribution </a:t>
            </a:r>
            <a:r>
              <a:rPr lang="en-US" sz="2400" b="1" dirty="0">
                <a:solidFill>
                  <a:srgbClr val="424142"/>
                </a:solidFill>
              </a:rPr>
              <a:t>of </a:t>
            </a:r>
            <a:r>
              <a:rPr lang="en-US" sz="2400" b="1" dirty="0" smtClean="0">
                <a:solidFill>
                  <a:srgbClr val="424142"/>
                </a:solidFill>
              </a:rPr>
              <a:t>Income:</a:t>
            </a:r>
          </a:p>
          <a:p>
            <a:pPr algn="just">
              <a:lnSpc>
                <a:spcPct val="150000"/>
              </a:lnSpc>
            </a:pPr>
            <a:r>
              <a:rPr lang="en-US" dirty="0"/>
              <a:t>National income statistics enable us to know about the distribution of income in the country. From the data pertaining to wages, rent, interest and profits, we learn of the disparities in the incomes of different sections of the society. Similarly, the regional distribution of income is revealed.</a:t>
            </a:r>
          </a:p>
        </p:txBody>
      </p:sp>
    </p:spTree>
    <p:extLst>
      <p:ext uri="{BB962C8B-B14F-4D97-AF65-F5344CB8AC3E}">
        <p14:creationId xmlns="" xmlns:p14="http://schemas.microsoft.com/office/powerpoint/2010/main" val="3866127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962" y="0"/>
            <a:ext cx="7384473" cy="6001643"/>
          </a:xfrm>
          <a:prstGeom prst="rect">
            <a:avLst/>
          </a:prstGeom>
          <a:noFill/>
        </p:spPr>
        <p:txBody>
          <a:bodyPr wrap="square" rtlCol="0">
            <a:spAutoFit/>
          </a:bodyPr>
          <a:lstStyle/>
          <a:p>
            <a:pPr>
              <a:lnSpc>
                <a:spcPct val="200000"/>
              </a:lnSpc>
            </a:pPr>
            <a:r>
              <a:rPr lang="en-US" sz="4800" b="1" dirty="0" smtClean="0"/>
              <a:t>Learning Objective</a:t>
            </a:r>
          </a:p>
          <a:p>
            <a:pPr marL="914400" lvl="1" indent="-457200">
              <a:lnSpc>
                <a:spcPct val="200000"/>
              </a:lnSpc>
              <a:buAutoNum type="arabicPeriod"/>
            </a:pPr>
            <a:r>
              <a:rPr lang="en-US" sz="2400" b="1" dirty="0" smtClean="0"/>
              <a:t>Measures of Nations Income</a:t>
            </a:r>
          </a:p>
          <a:p>
            <a:pPr marL="914400" lvl="1" indent="-457200">
              <a:lnSpc>
                <a:spcPct val="200000"/>
              </a:lnSpc>
              <a:buAutoNum type="arabicPeriod"/>
            </a:pPr>
            <a:r>
              <a:rPr lang="en-US" sz="2400" b="1" dirty="0" smtClean="0"/>
              <a:t>Methods of National Income</a:t>
            </a:r>
          </a:p>
          <a:p>
            <a:pPr marL="914400" lvl="1" indent="-457200">
              <a:lnSpc>
                <a:spcPct val="200000"/>
              </a:lnSpc>
              <a:buAutoNum type="arabicPeriod"/>
            </a:pPr>
            <a:r>
              <a:rPr lang="en-US" sz="2400" b="1" dirty="0" smtClean="0"/>
              <a:t>Difficulties in Measurement of National Income</a:t>
            </a:r>
          </a:p>
          <a:p>
            <a:pPr marL="914400" lvl="1" indent="-457200">
              <a:lnSpc>
                <a:spcPct val="200000"/>
              </a:lnSpc>
              <a:buAutoNum type="arabicPeriod"/>
            </a:pPr>
            <a:r>
              <a:rPr lang="en-US" sz="2400" b="1" dirty="0" smtClean="0"/>
              <a:t>Importance of National Data</a:t>
            </a:r>
          </a:p>
          <a:p>
            <a:pPr marL="914400" lvl="1" indent="-457200">
              <a:lnSpc>
                <a:spcPct val="200000"/>
              </a:lnSpc>
              <a:buAutoNum type="arabicPeriod"/>
            </a:pPr>
            <a:r>
              <a:rPr lang="en-US" sz="2400" b="1" dirty="0" smtClean="0"/>
              <a:t>National Income and Economic </a:t>
            </a:r>
            <a:r>
              <a:rPr lang="en-US" sz="2400" b="1" dirty="0" smtClean="0"/>
              <a:t>Welfare</a:t>
            </a:r>
          </a:p>
          <a:p>
            <a:pPr marL="914400" lvl="1" indent="-457200">
              <a:lnSpc>
                <a:spcPct val="200000"/>
              </a:lnSpc>
              <a:buAutoNum type="arabicPeriod"/>
            </a:pPr>
            <a:r>
              <a:rPr lang="en-US" sz="2400" b="1" dirty="0" smtClean="0"/>
              <a:t>Sustainable </a:t>
            </a:r>
            <a:r>
              <a:rPr lang="en-US" sz="2400" b="1" dirty="0" smtClean="0"/>
              <a:t>Development</a:t>
            </a:r>
            <a:endParaRPr lang="en-US" sz="2400" b="1" dirty="0" smtClean="0"/>
          </a:p>
        </p:txBody>
      </p:sp>
    </p:spTree>
    <p:extLst>
      <p:ext uri="{BB962C8B-B14F-4D97-AF65-F5344CB8AC3E}">
        <p14:creationId xmlns="" xmlns:p14="http://schemas.microsoft.com/office/powerpoint/2010/main" val="3425560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National Income and Economic Welfare"/>
          <p:cNvPicPr>
            <a:picLocks noChangeAspect="1" noChangeArrowheads="1"/>
          </p:cNvPicPr>
          <p:nvPr/>
        </p:nvPicPr>
        <p:blipFill>
          <a:blip r:embed="rId2"/>
          <a:srcRect/>
          <a:stretch>
            <a:fillRect/>
          </a:stretch>
        </p:blipFill>
        <p:spPr bwMode="auto">
          <a:xfrm>
            <a:off x="7005711" y="615582"/>
            <a:ext cx="5186289" cy="5109968"/>
          </a:xfrm>
          <a:prstGeom prst="rect">
            <a:avLst/>
          </a:prstGeom>
          <a:noFill/>
        </p:spPr>
      </p:pic>
      <p:sp>
        <p:nvSpPr>
          <p:cNvPr id="9" name="Rectangle 8"/>
          <p:cNvSpPr/>
          <p:nvPr/>
        </p:nvSpPr>
        <p:spPr>
          <a:xfrm>
            <a:off x="-464244" y="-126612"/>
            <a:ext cx="10900611" cy="837473"/>
          </a:xfrm>
          <a:prstGeom prst="rect">
            <a:avLst/>
          </a:prstGeom>
        </p:spPr>
        <p:txBody>
          <a:bodyPr wrap="square">
            <a:spAutoFit/>
          </a:bodyPr>
          <a:lstStyle/>
          <a:p>
            <a:pPr lvl="1">
              <a:lnSpc>
                <a:spcPct val="150000"/>
              </a:lnSpc>
            </a:pPr>
            <a:r>
              <a:rPr lang="en-US" sz="3600" b="1" u="sng" spc="-150" dirty="0" smtClean="0">
                <a:solidFill>
                  <a:schemeClr val="accent1">
                    <a:lumMod val="50000"/>
                  </a:schemeClr>
                </a:solidFill>
              </a:rPr>
              <a:t>National Income and Economic Welfare</a:t>
            </a:r>
          </a:p>
        </p:txBody>
      </p:sp>
      <p:sp>
        <p:nvSpPr>
          <p:cNvPr id="10" name="Rectangle 9"/>
          <p:cNvSpPr/>
          <p:nvPr/>
        </p:nvSpPr>
        <p:spPr>
          <a:xfrm>
            <a:off x="-439324" y="751943"/>
            <a:ext cx="7515374" cy="2862322"/>
          </a:xfrm>
          <a:prstGeom prst="rect">
            <a:avLst/>
          </a:prstGeom>
        </p:spPr>
        <p:txBody>
          <a:bodyPr wrap="square">
            <a:spAutoFit/>
          </a:bodyPr>
          <a:lstStyle/>
          <a:p>
            <a:pPr lvl="1">
              <a:lnSpc>
                <a:spcPct val="150000"/>
              </a:lnSpc>
            </a:pPr>
            <a:r>
              <a:rPr lang="en-US" sz="3000" dirty="0" smtClean="0">
                <a:solidFill>
                  <a:srgbClr val="FF0000"/>
                </a:solidFill>
              </a:rPr>
              <a:t>National Income is the income received by factors of production. It also roughly represents the net value of output produced in the economy. </a:t>
            </a:r>
          </a:p>
        </p:txBody>
      </p:sp>
      <p:sp>
        <p:nvSpPr>
          <p:cNvPr id="11" name="Rectangle 10"/>
          <p:cNvSpPr/>
          <p:nvPr/>
        </p:nvSpPr>
        <p:spPr>
          <a:xfrm>
            <a:off x="-492380" y="3396118"/>
            <a:ext cx="7877908" cy="2499467"/>
          </a:xfrm>
          <a:prstGeom prst="rect">
            <a:avLst/>
          </a:prstGeom>
        </p:spPr>
        <p:txBody>
          <a:bodyPr wrap="square">
            <a:spAutoFit/>
          </a:bodyPr>
          <a:lstStyle/>
          <a:p>
            <a:pPr lvl="1">
              <a:lnSpc>
                <a:spcPct val="150000"/>
              </a:lnSpc>
            </a:pPr>
            <a:r>
              <a:rPr lang="en-US" sz="3600" dirty="0" smtClean="0">
                <a:solidFill>
                  <a:srgbClr val="FF0000"/>
                </a:solidFill>
                <a:effectLst>
                  <a:outerShdw blurRad="38100" dist="38100" dir="2700000" algn="tl">
                    <a:srgbClr val="000000">
                      <a:alpha val="43137"/>
                    </a:srgbClr>
                  </a:outerShdw>
                </a:effectLst>
              </a:rPr>
              <a:t>National Income really represents increase in the welfare of the people and vive = versa or not?</a:t>
            </a:r>
          </a:p>
        </p:txBody>
      </p:sp>
    </p:spTree>
    <p:extLst>
      <p:ext uri="{BB962C8B-B14F-4D97-AF65-F5344CB8AC3E}">
        <p14:creationId xmlns="" xmlns:p14="http://schemas.microsoft.com/office/powerpoint/2010/main" val="430379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349" y="613087"/>
            <a:ext cx="7616423" cy="6001643"/>
          </a:xfrm>
          <a:prstGeom prst="rect">
            <a:avLst/>
          </a:prstGeom>
        </p:spPr>
        <p:txBody>
          <a:bodyPr wrap="square">
            <a:spAutoFit/>
          </a:bodyPr>
          <a:lstStyle/>
          <a:p>
            <a:pPr algn="just">
              <a:lnSpc>
                <a:spcPct val="150000"/>
              </a:lnSpc>
            </a:pPr>
            <a:r>
              <a:rPr lang="en-US" sz="3200" b="0" i="0" dirty="0" smtClean="0">
                <a:solidFill>
                  <a:srgbClr val="FF0000"/>
                </a:solidFill>
                <a:effectLst>
                  <a:outerShdw blurRad="38100" dist="38100" dir="2700000" algn="tl">
                    <a:srgbClr val="000000">
                      <a:alpha val="43137"/>
                    </a:srgbClr>
                  </a:outerShdw>
                </a:effectLst>
              </a:rPr>
              <a:t>National income, or more accurately per capita income, is often used as an index of economic welfare. However, in recent years, recognition of the shortcomings in national income accounts of various countries has prompted considerable interest in developing improved measures of out­put and economic welfare.</a:t>
            </a:r>
            <a:endParaRPr lang="en-US" sz="3200"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464244" y="-126612"/>
            <a:ext cx="10900611" cy="837473"/>
          </a:xfrm>
          <a:prstGeom prst="rect">
            <a:avLst/>
          </a:prstGeom>
        </p:spPr>
        <p:txBody>
          <a:bodyPr wrap="square">
            <a:spAutoFit/>
          </a:bodyPr>
          <a:lstStyle/>
          <a:p>
            <a:pPr lvl="1">
              <a:lnSpc>
                <a:spcPct val="150000"/>
              </a:lnSpc>
            </a:pPr>
            <a:r>
              <a:rPr lang="en-US" sz="3600" b="1" u="sng" spc="-150" dirty="0" smtClean="0">
                <a:solidFill>
                  <a:schemeClr val="accent1">
                    <a:lumMod val="50000"/>
                  </a:schemeClr>
                </a:solidFill>
              </a:rPr>
              <a:t>National Income and Economic Welfare</a:t>
            </a:r>
          </a:p>
        </p:txBody>
      </p:sp>
      <p:pic>
        <p:nvPicPr>
          <p:cNvPr id="2050" name="Picture 2" descr="Image result for National Income and Economic Welfare"/>
          <p:cNvPicPr>
            <a:picLocks noChangeAspect="1" noChangeArrowheads="1"/>
          </p:cNvPicPr>
          <p:nvPr/>
        </p:nvPicPr>
        <p:blipFill>
          <a:blip r:embed="rId2"/>
          <a:srcRect/>
          <a:stretch>
            <a:fillRect/>
          </a:stretch>
        </p:blipFill>
        <p:spPr bwMode="auto">
          <a:xfrm>
            <a:off x="7762875" y="1003275"/>
            <a:ext cx="4429125" cy="4476751"/>
          </a:xfrm>
          <a:prstGeom prst="rect">
            <a:avLst/>
          </a:prstGeom>
          <a:noFill/>
        </p:spPr>
      </p:pic>
    </p:spTree>
    <p:extLst>
      <p:ext uri="{BB962C8B-B14F-4D97-AF65-F5344CB8AC3E}">
        <p14:creationId xmlns="" xmlns:p14="http://schemas.microsoft.com/office/powerpoint/2010/main" val="2562896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SUSTAINABLE DEVELOPMENT"/>
          <p:cNvPicPr>
            <a:picLocks noChangeAspect="1" noChangeArrowheads="1"/>
          </p:cNvPicPr>
          <p:nvPr/>
        </p:nvPicPr>
        <p:blipFill>
          <a:blip r:embed="rId2"/>
          <a:srcRect/>
          <a:stretch>
            <a:fillRect/>
          </a:stretch>
        </p:blipFill>
        <p:spPr bwMode="auto">
          <a:xfrm rot="5400000">
            <a:off x="5744952" y="1717922"/>
            <a:ext cx="6443001" cy="3485470"/>
          </a:xfrm>
          <a:prstGeom prst="rect">
            <a:avLst/>
          </a:prstGeom>
          <a:noFill/>
        </p:spPr>
      </p:pic>
      <p:sp>
        <p:nvSpPr>
          <p:cNvPr id="2" name="Rectangle 1"/>
          <p:cNvSpPr/>
          <p:nvPr/>
        </p:nvSpPr>
        <p:spPr>
          <a:xfrm>
            <a:off x="347214" y="960192"/>
            <a:ext cx="7671371" cy="923330"/>
          </a:xfrm>
          <a:prstGeom prst="rect">
            <a:avLst/>
          </a:prstGeom>
        </p:spPr>
        <p:txBody>
          <a:bodyPr wrap="square">
            <a:spAutoFit/>
          </a:bodyPr>
          <a:lstStyle/>
          <a:p>
            <a:pPr algn="just">
              <a:lnSpc>
                <a:spcPct val="150000"/>
              </a:lnSpc>
            </a:pPr>
            <a:r>
              <a:rPr lang="en-US" dirty="0">
                <a:solidFill>
                  <a:srgbClr val="004280"/>
                </a:solidFill>
                <a:effectLst>
                  <a:outerShdw blurRad="38100" dist="38100" dir="2700000" algn="tl">
                    <a:srgbClr val="000000">
                      <a:alpha val="43137"/>
                    </a:srgbClr>
                  </a:outerShdw>
                </a:effectLst>
              </a:rPr>
              <a:t>Sustainable development is development that </a:t>
            </a:r>
            <a:r>
              <a:rPr lang="en-US" b="1" dirty="0">
                <a:solidFill>
                  <a:srgbClr val="004280"/>
                </a:solidFill>
                <a:effectLst>
                  <a:outerShdw blurRad="38100" dist="38100" dir="2700000" algn="tl">
                    <a:srgbClr val="000000">
                      <a:alpha val="43137"/>
                    </a:srgbClr>
                  </a:outerShdw>
                </a:effectLst>
              </a:rPr>
              <a:t>meets the needs of the present</a:t>
            </a:r>
            <a:r>
              <a:rPr lang="en-US" dirty="0">
                <a:solidFill>
                  <a:srgbClr val="004280"/>
                </a:solidFill>
                <a:effectLst>
                  <a:outerShdw blurRad="38100" dist="38100" dir="2700000" algn="tl">
                    <a:srgbClr val="000000">
                      <a:alpha val="43137"/>
                    </a:srgbClr>
                  </a:outerShdw>
                </a:effectLst>
              </a:rPr>
              <a:t>, without compromising the ability of </a:t>
            </a:r>
            <a:r>
              <a:rPr lang="en-US" b="1" dirty="0">
                <a:solidFill>
                  <a:srgbClr val="004280"/>
                </a:solidFill>
                <a:effectLst>
                  <a:outerShdw blurRad="38100" dist="38100" dir="2700000" algn="tl">
                    <a:srgbClr val="000000">
                      <a:alpha val="43137"/>
                    </a:srgbClr>
                  </a:outerShdw>
                </a:effectLst>
              </a:rPr>
              <a:t>future generations </a:t>
            </a:r>
            <a:r>
              <a:rPr lang="en-US" dirty="0">
                <a:solidFill>
                  <a:srgbClr val="004280"/>
                </a:solidFill>
                <a:effectLst>
                  <a:outerShdw blurRad="38100" dist="38100" dir="2700000" algn="tl">
                    <a:srgbClr val="000000">
                      <a:alpha val="43137"/>
                    </a:srgbClr>
                  </a:outerShdw>
                </a:effectLst>
              </a:rPr>
              <a:t>to meet their own needs</a:t>
            </a:r>
          </a:p>
        </p:txBody>
      </p:sp>
      <p:sp>
        <p:nvSpPr>
          <p:cNvPr id="3" name="Rectangle 2"/>
          <p:cNvSpPr/>
          <p:nvPr/>
        </p:nvSpPr>
        <p:spPr>
          <a:xfrm>
            <a:off x="333147" y="1923381"/>
            <a:ext cx="7586964" cy="1754326"/>
          </a:xfrm>
          <a:prstGeom prst="rect">
            <a:avLst/>
          </a:prstGeom>
        </p:spPr>
        <p:txBody>
          <a:bodyPr wrap="square">
            <a:spAutoFit/>
          </a:bodyPr>
          <a:lstStyle/>
          <a:p>
            <a:pPr algn="just">
              <a:lnSpc>
                <a:spcPct val="150000"/>
              </a:lnSpc>
            </a:pPr>
            <a:r>
              <a:rPr lang="en-US" dirty="0">
                <a:solidFill>
                  <a:schemeClr val="accent1">
                    <a:lumMod val="50000"/>
                  </a:schemeClr>
                </a:solidFill>
                <a:effectLst>
                  <a:outerShdw blurRad="38100" dist="38100" dir="2700000" algn="tl">
                    <a:srgbClr val="000000">
                      <a:alpha val="43137"/>
                    </a:srgbClr>
                  </a:outerShdw>
                </a:effectLst>
              </a:rPr>
              <a:t>The concept of sustainable development can be interpreted in many different ways, but at its core is an approach to development that looks to balance different, and often competing, needs against an awareness of the environmental, social and economic limitations we face as a society.</a:t>
            </a:r>
          </a:p>
        </p:txBody>
      </p:sp>
      <p:sp>
        <p:nvSpPr>
          <p:cNvPr id="4" name="Rectangle 3"/>
          <p:cNvSpPr/>
          <p:nvPr/>
        </p:nvSpPr>
        <p:spPr>
          <a:xfrm>
            <a:off x="403485" y="3698309"/>
            <a:ext cx="7530693" cy="3000821"/>
          </a:xfrm>
          <a:prstGeom prst="rect">
            <a:avLst/>
          </a:prstGeom>
        </p:spPr>
        <p:txBody>
          <a:bodyPr wrap="square">
            <a:spAutoFit/>
          </a:bodyPr>
          <a:lstStyle/>
          <a:p>
            <a:pPr algn="just">
              <a:lnSpc>
                <a:spcPct val="150000"/>
              </a:lnSpc>
            </a:pPr>
            <a:r>
              <a:rPr lang="en-US" dirty="0">
                <a:solidFill>
                  <a:schemeClr val="accent1">
                    <a:lumMod val="50000"/>
                  </a:schemeClr>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All too often, development is driven by one particular need, without fully considering the wider or future impacts. We are already seeing the damage this kind of approach can cause, from large-scale financial crises caused by irresponsible banking, to changes in global climate resulting from our dependence on fossil fuel-based energy sources. The longer we pursue unsustainable development, the more frequent and severe its consequences are likely to become, which is why we need to take action now.</a:t>
            </a:r>
          </a:p>
        </p:txBody>
      </p:sp>
      <p:sp>
        <p:nvSpPr>
          <p:cNvPr id="5" name="Rectangle 4"/>
          <p:cNvSpPr/>
          <p:nvPr/>
        </p:nvSpPr>
        <p:spPr>
          <a:xfrm>
            <a:off x="290943" y="233570"/>
            <a:ext cx="5154296" cy="646331"/>
          </a:xfrm>
          <a:prstGeom prst="rect">
            <a:avLst/>
          </a:prstGeom>
        </p:spPr>
        <p:txBody>
          <a:bodyPr wrap="none">
            <a:spAutoFit/>
          </a:bodyPr>
          <a:lstStyle/>
          <a:p>
            <a:r>
              <a:rPr lang="en-US" sz="3600" b="1" dirty="0">
                <a:solidFill>
                  <a:srgbClr val="004280"/>
                </a:solidFill>
                <a:effectLst>
                  <a:outerShdw blurRad="38100" dist="38100" dir="2700000" algn="tl">
                    <a:srgbClr val="000000">
                      <a:alpha val="43137"/>
                    </a:srgbClr>
                  </a:outerShdw>
                </a:effectLst>
              </a:rPr>
              <a:t>Sustainable development </a:t>
            </a:r>
            <a:endParaRPr lang="en-US" sz="3600" b="1" dirty="0">
              <a:effectLst>
                <a:outerShdw blurRad="38100" dist="38100" dir="2700000" algn="tl">
                  <a:srgbClr val="000000">
                    <a:alpha val="43137"/>
                  </a:srgbClr>
                </a:outerShdw>
              </a:effectLst>
            </a:endParaRPr>
          </a:p>
        </p:txBody>
      </p:sp>
      <p:sp>
        <p:nvSpPr>
          <p:cNvPr id="1026" name="AutoShape 2" descr="Image result for SUSTAINABLE DEVELOP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SUSTAINABLE DEVELOP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 xmlns:p14="http://schemas.microsoft.com/office/powerpoint/2010/main" val="3224629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Related image"/>
          <p:cNvPicPr>
            <a:picLocks noChangeAspect="1" noChangeArrowheads="1"/>
          </p:cNvPicPr>
          <p:nvPr/>
        </p:nvPicPr>
        <p:blipFill>
          <a:blip r:embed="rId2"/>
          <a:srcRect/>
          <a:stretch>
            <a:fillRect/>
          </a:stretch>
        </p:blipFill>
        <p:spPr bwMode="auto">
          <a:xfrm>
            <a:off x="254048" y="126613"/>
            <a:ext cx="11534678" cy="670088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8623" y="4093699"/>
            <a:ext cx="5800819" cy="1446550"/>
          </a:xfrm>
          <a:prstGeom prst="rect">
            <a:avLst/>
          </a:prstGeom>
          <a:noFill/>
        </p:spPr>
        <p:txBody>
          <a:bodyPr wrap="none" rtlCol="0">
            <a:spAutoFit/>
          </a:bodyPr>
          <a:lstStyle/>
          <a:p>
            <a:r>
              <a:rPr lang="en-US" sz="8800" b="1" dirty="0" smtClean="0"/>
              <a:t>THANK YOU</a:t>
            </a:r>
            <a:endParaRPr lang="en-US" sz="8800" b="1" dirty="0"/>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374328" y="295421"/>
            <a:ext cx="4904509" cy="405255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444" t="32730" r="27869" b="37665"/>
          <a:stretch/>
        </p:blipFill>
        <p:spPr>
          <a:xfrm>
            <a:off x="1925053" y="1684420"/>
            <a:ext cx="8411413" cy="3441032"/>
          </a:xfrm>
          <a:prstGeom prst="rect">
            <a:avLst/>
          </a:prstGeom>
        </p:spPr>
      </p:pic>
      <p:sp>
        <p:nvSpPr>
          <p:cNvPr id="3" name="Rectangle 2"/>
          <p:cNvSpPr/>
          <p:nvPr/>
        </p:nvSpPr>
        <p:spPr>
          <a:xfrm>
            <a:off x="2310063" y="336883"/>
            <a:ext cx="7218643" cy="1085810"/>
          </a:xfrm>
          <a:prstGeom prst="rect">
            <a:avLst/>
          </a:prstGeom>
        </p:spPr>
        <p:txBody>
          <a:bodyPr wrap="none">
            <a:spAutoFit/>
          </a:bodyPr>
          <a:lstStyle/>
          <a:p>
            <a:pPr lvl="1" algn="just">
              <a:lnSpc>
                <a:spcPct val="150000"/>
              </a:lnSpc>
            </a:pPr>
            <a:r>
              <a:rPr lang="en-US" sz="4800" b="1" dirty="0" smtClean="0"/>
              <a:t>What is National Income?</a:t>
            </a:r>
          </a:p>
        </p:txBody>
      </p:sp>
    </p:spTree>
    <p:extLst>
      <p:ext uri="{BB962C8B-B14F-4D97-AF65-F5344CB8AC3E}">
        <p14:creationId xmlns="" xmlns:p14="http://schemas.microsoft.com/office/powerpoint/2010/main" val="3142530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8503" y="385008"/>
            <a:ext cx="7218643" cy="1085810"/>
          </a:xfrm>
          <a:prstGeom prst="rect">
            <a:avLst/>
          </a:prstGeom>
        </p:spPr>
        <p:txBody>
          <a:bodyPr wrap="none">
            <a:spAutoFit/>
          </a:bodyPr>
          <a:lstStyle/>
          <a:p>
            <a:pPr lvl="1" algn="just">
              <a:lnSpc>
                <a:spcPct val="150000"/>
              </a:lnSpc>
            </a:pPr>
            <a:r>
              <a:rPr lang="en-US" sz="4800" b="1" dirty="0" smtClean="0"/>
              <a:t>What is National Income?</a:t>
            </a:r>
          </a:p>
        </p:txBody>
      </p:sp>
      <p:sp>
        <p:nvSpPr>
          <p:cNvPr id="3" name="TextBox 2"/>
          <p:cNvSpPr txBox="1"/>
          <p:nvPr/>
        </p:nvSpPr>
        <p:spPr>
          <a:xfrm>
            <a:off x="1503793" y="1879892"/>
            <a:ext cx="9601200" cy="3416320"/>
          </a:xfrm>
          <a:prstGeom prst="rect">
            <a:avLst/>
          </a:prstGeom>
          <a:noFill/>
        </p:spPr>
        <p:txBody>
          <a:bodyPr wrap="square" rtlCol="0">
            <a:spAutoFit/>
          </a:bodyPr>
          <a:lstStyle/>
          <a:p>
            <a:pPr algn="just"/>
            <a:r>
              <a:rPr lang="en-US" sz="5400" i="1" dirty="0" smtClean="0">
                <a:effectLst>
                  <a:outerShdw blurRad="38100" dist="38100" dir="2700000" algn="tl">
                    <a:srgbClr val="000000">
                      <a:alpha val="43137"/>
                    </a:srgbClr>
                  </a:outerShdw>
                </a:effectLst>
              </a:rPr>
              <a:t>The </a:t>
            </a:r>
            <a:r>
              <a:rPr lang="en-US" sz="5400" b="1" i="1" dirty="0" smtClean="0">
                <a:effectLst>
                  <a:outerShdw blurRad="38100" dist="38100" dir="2700000" algn="tl">
                    <a:srgbClr val="000000">
                      <a:alpha val="43137"/>
                    </a:srgbClr>
                  </a:outerShdw>
                </a:effectLst>
              </a:rPr>
              <a:t>methodology</a:t>
            </a:r>
            <a:r>
              <a:rPr lang="en-US" sz="5400" i="1" dirty="0" smtClean="0">
                <a:effectLst>
                  <a:outerShdw blurRad="38100" dist="38100" dir="2700000" algn="tl">
                    <a:srgbClr val="000000">
                      <a:alpha val="43137"/>
                    </a:srgbClr>
                  </a:outerShdw>
                </a:effectLst>
              </a:rPr>
              <a:t> to measure the </a:t>
            </a:r>
            <a:r>
              <a:rPr lang="en-US" sz="5400" b="1" i="1" dirty="0" smtClean="0">
                <a:effectLst>
                  <a:outerShdw blurRad="38100" dist="38100" dir="2700000" algn="tl">
                    <a:srgbClr val="000000">
                      <a:alpha val="43137"/>
                    </a:srgbClr>
                  </a:outerShdw>
                </a:effectLst>
              </a:rPr>
              <a:t>flow of income</a:t>
            </a:r>
            <a:r>
              <a:rPr lang="en-US" sz="5400" i="1" dirty="0" smtClean="0">
                <a:effectLst>
                  <a:outerShdw blurRad="38100" dist="38100" dir="2700000" algn="tl">
                    <a:srgbClr val="000000">
                      <a:alpha val="43137"/>
                    </a:srgbClr>
                  </a:outerShdw>
                </a:effectLst>
              </a:rPr>
              <a:t>, </a:t>
            </a:r>
            <a:r>
              <a:rPr lang="en-US" sz="5400" b="1" i="1" dirty="0" smtClean="0">
                <a:effectLst>
                  <a:outerShdw blurRad="38100" dist="38100" dir="2700000" algn="tl">
                    <a:srgbClr val="000000">
                      <a:alpha val="43137"/>
                    </a:srgbClr>
                  </a:outerShdw>
                </a:effectLst>
              </a:rPr>
              <a:t>expenditure</a:t>
            </a:r>
            <a:r>
              <a:rPr lang="en-US" sz="5400" i="1" dirty="0" smtClean="0">
                <a:effectLst>
                  <a:outerShdw blurRad="38100" dist="38100" dir="2700000" algn="tl">
                    <a:srgbClr val="000000">
                      <a:alpha val="43137"/>
                    </a:srgbClr>
                  </a:outerShdw>
                </a:effectLst>
              </a:rPr>
              <a:t> and </a:t>
            </a:r>
            <a:r>
              <a:rPr lang="en-US" sz="5400" b="1" i="1" dirty="0" smtClean="0">
                <a:effectLst>
                  <a:outerShdw blurRad="38100" dist="38100" dir="2700000" algn="tl">
                    <a:srgbClr val="000000">
                      <a:alpha val="43137"/>
                    </a:srgbClr>
                  </a:outerShdw>
                </a:effectLst>
              </a:rPr>
              <a:t>output</a:t>
            </a:r>
            <a:r>
              <a:rPr lang="en-US" sz="5400" i="1" dirty="0" smtClean="0">
                <a:effectLst>
                  <a:outerShdw blurRad="38100" dist="38100" dir="2700000" algn="tl">
                    <a:srgbClr val="000000">
                      <a:alpha val="43137"/>
                    </a:srgbClr>
                  </a:outerShdw>
                </a:effectLst>
              </a:rPr>
              <a:t> in an economy is called </a:t>
            </a:r>
            <a:r>
              <a:rPr lang="en-US" sz="5400" b="1" i="1" dirty="0" smtClean="0">
                <a:effectLst>
                  <a:outerShdw blurRad="38100" dist="38100" dir="2700000" algn="tl">
                    <a:srgbClr val="000000">
                      <a:alpha val="43137"/>
                    </a:srgbClr>
                  </a:outerShdw>
                </a:effectLst>
              </a:rPr>
              <a:t>national income </a:t>
            </a:r>
            <a:endParaRPr lang="en-US" sz="5400" b="1" i="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66891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418" y="57110"/>
            <a:ext cx="5901103" cy="816762"/>
          </a:xfrm>
          <a:prstGeom prst="rect">
            <a:avLst/>
          </a:prstGeom>
        </p:spPr>
        <p:txBody>
          <a:bodyPr wrap="none">
            <a:spAutoFit/>
          </a:bodyPr>
          <a:lstStyle/>
          <a:p>
            <a:pPr lvl="1">
              <a:lnSpc>
                <a:spcPct val="150000"/>
              </a:lnSpc>
            </a:pPr>
            <a:r>
              <a:rPr lang="en-US" sz="3500" b="1" i="1" dirty="0" smtClean="0">
                <a:solidFill>
                  <a:schemeClr val="accent2">
                    <a:lumMod val="75000"/>
                  </a:schemeClr>
                </a:solidFill>
              </a:rPr>
              <a:t>Measures </a:t>
            </a:r>
            <a:r>
              <a:rPr lang="en-US" sz="3500" dirty="0" smtClean="0">
                <a:solidFill>
                  <a:schemeClr val="accent2">
                    <a:lumMod val="75000"/>
                  </a:schemeClr>
                </a:solidFill>
              </a:rPr>
              <a:t>of Nations Income</a:t>
            </a:r>
          </a:p>
        </p:txBody>
      </p:sp>
      <p:sp>
        <p:nvSpPr>
          <p:cNvPr id="3" name="Rectangle 2"/>
          <p:cNvSpPr/>
          <p:nvPr/>
        </p:nvSpPr>
        <p:spPr>
          <a:xfrm>
            <a:off x="0" y="873872"/>
            <a:ext cx="5817490" cy="5632311"/>
          </a:xfrm>
          <a:prstGeom prst="rect">
            <a:avLst/>
          </a:prstGeom>
        </p:spPr>
        <p:txBody>
          <a:bodyPr wrap="none">
            <a:spAutoFit/>
          </a:bodyPr>
          <a:lstStyle/>
          <a:p>
            <a:pPr marL="914400" lvl="1" indent="-457200">
              <a:lnSpc>
                <a:spcPct val="150000"/>
              </a:lnSpc>
              <a:buAutoNum type="arabicPeriod"/>
            </a:pPr>
            <a:r>
              <a:rPr lang="en-US" sz="3000" b="1" dirty="0" smtClean="0">
                <a:solidFill>
                  <a:schemeClr val="accent1">
                    <a:lumMod val="75000"/>
                  </a:schemeClr>
                </a:solidFill>
              </a:rPr>
              <a:t>Gross National Product (GNP)</a:t>
            </a:r>
          </a:p>
          <a:p>
            <a:pPr marL="914400" lvl="1" indent="-457200">
              <a:lnSpc>
                <a:spcPct val="150000"/>
              </a:lnSpc>
              <a:buAutoNum type="arabicPeriod"/>
            </a:pPr>
            <a:r>
              <a:rPr lang="en-US" sz="3000" b="1" dirty="0" smtClean="0">
                <a:solidFill>
                  <a:schemeClr val="accent1">
                    <a:lumMod val="75000"/>
                  </a:schemeClr>
                </a:solidFill>
              </a:rPr>
              <a:t>Net National Product (NNP)</a:t>
            </a:r>
          </a:p>
          <a:p>
            <a:pPr marL="914400" lvl="1" indent="-457200">
              <a:lnSpc>
                <a:spcPct val="150000"/>
              </a:lnSpc>
              <a:buAutoNum type="arabicPeriod"/>
            </a:pPr>
            <a:r>
              <a:rPr lang="en-US" sz="3000" b="1" dirty="0" smtClean="0">
                <a:solidFill>
                  <a:schemeClr val="accent1">
                    <a:lumMod val="75000"/>
                  </a:schemeClr>
                </a:solidFill>
              </a:rPr>
              <a:t>National Income (NY)</a:t>
            </a:r>
          </a:p>
          <a:p>
            <a:pPr marL="914400" lvl="1" indent="-457200">
              <a:lnSpc>
                <a:spcPct val="150000"/>
              </a:lnSpc>
              <a:buFontTx/>
              <a:buAutoNum type="arabicPeriod"/>
            </a:pPr>
            <a:r>
              <a:rPr lang="en-US" sz="3000" b="1" dirty="0">
                <a:solidFill>
                  <a:srgbClr val="FF0000"/>
                </a:solidFill>
              </a:rPr>
              <a:t>Personal Income (PY</a:t>
            </a:r>
            <a:r>
              <a:rPr lang="en-US" sz="3000" b="1" dirty="0" smtClean="0">
                <a:solidFill>
                  <a:srgbClr val="FF0000"/>
                </a:solidFill>
              </a:rPr>
              <a:t>)</a:t>
            </a:r>
          </a:p>
          <a:p>
            <a:pPr marL="914400" lvl="1" indent="-457200">
              <a:lnSpc>
                <a:spcPct val="150000"/>
              </a:lnSpc>
              <a:buFontTx/>
              <a:buAutoNum type="arabicPeriod"/>
            </a:pPr>
            <a:r>
              <a:rPr lang="en-US" sz="3000" b="1" dirty="0">
                <a:solidFill>
                  <a:srgbClr val="FF0000"/>
                </a:solidFill>
              </a:rPr>
              <a:t>Disposable Income (</a:t>
            </a:r>
            <a:r>
              <a:rPr lang="en-US" sz="3000" b="1" dirty="0" smtClean="0">
                <a:solidFill>
                  <a:srgbClr val="FF0000"/>
                </a:solidFill>
              </a:rPr>
              <a:t>D Y)</a:t>
            </a:r>
          </a:p>
          <a:p>
            <a:pPr marL="914400" lvl="1" indent="-457200">
              <a:lnSpc>
                <a:spcPct val="150000"/>
              </a:lnSpc>
              <a:buFontTx/>
              <a:buAutoNum type="arabicPeriod"/>
            </a:pPr>
            <a:r>
              <a:rPr lang="en-US" sz="3000" b="1" dirty="0">
                <a:solidFill>
                  <a:srgbClr val="00B0F0"/>
                </a:solidFill>
              </a:rPr>
              <a:t>Discretionary Income (</a:t>
            </a:r>
            <a:r>
              <a:rPr lang="en-US" sz="3000" b="1" dirty="0" smtClean="0">
                <a:solidFill>
                  <a:srgbClr val="00B0F0"/>
                </a:solidFill>
              </a:rPr>
              <a:t>D Y)</a:t>
            </a:r>
          </a:p>
          <a:p>
            <a:pPr marL="914400" lvl="1" indent="-457200">
              <a:lnSpc>
                <a:spcPct val="150000"/>
              </a:lnSpc>
              <a:buFontTx/>
              <a:buAutoNum type="arabicPeriod"/>
            </a:pPr>
            <a:r>
              <a:rPr lang="en-US" sz="3000" b="1" dirty="0" smtClean="0">
                <a:solidFill>
                  <a:schemeClr val="accent1">
                    <a:lumMod val="75000"/>
                  </a:schemeClr>
                </a:solidFill>
              </a:rPr>
              <a:t> </a:t>
            </a:r>
            <a:r>
              <a:rPr lang="en-US" sz="3000" b="1" dirty="0">
                <a:solidFill>
                  <a:srgbClr val="002060"/>
                </a:solidFill>
              </a:rPr>
              <a:t>Domestic Income (</a:t>
            </a:r>
            <a:r>
              <a:rPr lang="en-US" sz="3000" b="1" dirty="0" smtClean="0">
                <a:solidFill>
                  <a:srgbClr val="002060"/>
                </a:solidFill>
              </a:rPr>
              <a:t>D Y)</a:t>
            </a:r>
          </a:p>
          <a:p>
            <a:pPr marL="914400" lvl="1" indent="-457200">
              <a:lnSpc>
                <a:spcPct val="150000"/>
              </a:lnSpc>
              <a:buFontTx/>
              <a:buAutoNum type="arabicPeriod"/>
            </a:pPr>
            <a:r>
              <a:rPr lang="en-US" sz="3000" b="1" dirty="0" smtClean="0">
                <a:solidFill>
                  <a:srgbClr val="002060"/>
                </a:solidFill>
              </a:rPr>
              <a:t> </a:t>
            </a:r>
            <a:r>
              <a:rPr lang="en-US" sz="3000" b="1" dirty="0">
                <a:solidFill>
                  <a:srgbClr val="002060"/>
                </a:solidFill>
              </a:rPr>
              <a:t>Outside Income (</a:t>
            </a:r>
            <a:r>
              <a:rPr lang="en-US" sz="3000" b="1" dirty="0" smtClean="0">
                <a:solidFill>
                  <a:srgbClr val="002060"/>
                </a:solidFill>
              </a:rPr>
              <a:t>O Y</a:t>
            </a:r>
            <a:r>
              <a:rPr lang="en-US" sz="3000" b="1" dirty="0">
                <a:solidFill>
                  <a:srgbClr val="002060"/>
                </a:solidFill>
              </a:rPr>
              <a:t>) </a:t>
            </a:r>
          </a:p>
        </p:txBody>
      </p:sp>
      <p:pic>
        <p:nvPicPr>
          <p:cNvPr id="4" name="Picture 4" descr="Rm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80295" y="1167619"/>
            <a:ext cx="6086622" cy="46775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p:nvSpPr>
        <p:spPr>
          <a:xfrm>
            <a:off x="6568375" y="6015670"/>
            <a:ext cx="4991816" cy="369332"/>
          </a:xfrm>
          <a:prstGeom prst="rect">
            <a:avLst/>
          </a:prstGeom>
        </p:spPr>
        <p:txBody>
          <a:bodyPr wrap="none">
            <a:spAutoFit/>
          </a:bodyPr>
          <a:lstStyle/>
          <a:p>
            <a:r>
              <a:rPr lang="en-GB" b="1" dirty="0" smtClean="0"/>
              <a:t>Measuring National Product and National Income</a:t>
            </a:r>
            <a:endParaRPr lang="en-US" b="1" dirty="0"/>
          </a:p>
        </p:txBody>
      </p:sp>
    </p:spTree>
    <p:extLst>
      <p:ext uri="{BB962C8B-B14F-4D97-AF65-F5344CB8AC3E}">
        <p14:creationId xmlns="" xmlns:p14="http://schemas.microsoft.com/office/powerpoint/2010/main" val="355157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2821"/>
            <a:ext cx="9144000" cy="830997"/>
          </a:xfrm>
          <a:prstGeom prst="rect">
            <a:avLst/>
          </a:prstGeom>
        </p:spPr>
        <p:txBody>
          <a:bodyPr wrap="square">
            <a:spAutoFit/>
          </a:bodyPr>
          <a:lstStyle/>
          <a:p>
            <a:pPr marL="914400" lvl="1" indent="-457200">
              <a:buAutoNum type="arabicPeriod"/>
            </a:pPr>
            <a:r>
              <a:rPr lang="en-US" sz="4800" b="1" dirty="0" smtClean="0"/>
              <a:t>Gross National Product (GNP)</a:t>
            </a:r>
          </a:p>
        </p:txBody>
      </p:sp>
      <p:sp>
        <p:nvSpPr>
          <p:cNvPr id="3" name="TextBox 2"/>
          <p:cNvSpPr txBox="1"/>
          <p:nvPr/>
        </p:nvSpPr>
        <p:spPr>
          <a:xfrm>
            <a:off x="906379" y="1143818"/>
            <a:ext cx="10600993" cy="4708981"/>
          </a:xfrm>
          <a:prstGeom prst="rect">
            <a:avLst/>
          </a:prstGeom>
          <a:noFill/>
        </p:spPr>
        <p:txBody>
          <a:bodyPr wrap="square" rtlCol="0">
            <a:spAutoFit/>
          </a:bodyPr>
          <a:lstStyle/>
          <a:p>
            <a:pPr algn="just">
              <a:lnSpc>
                <a:spcPct val="150000"/>
              </a:lnSpc>
            </a:pPr>
            <a:r>
              <a:rPr lang="en-US" sz="4000" dirty="0" smtClean="0"/>
              <a:t>It is the largest denomination to measure the size of economic activity in an economy. It is define as a </a:t>
            </a:r>
            <a:r>
              <a:rPr lang="en-US" sz="4000" b="1" dirty="0" smtClean="0"/>
              <a:t>aggregate</a:t>
            </a:r>
            <a:r>
              <a:rPr lang="en-US" sz="4000" dirty="0" smtClean="0"/>
              <a:t> of the market value of final </a:t>
            </a:r>
            <a:r>
              <a:rPr lang="en-US" sz="4000" b="1" dirty="0" smtClean="0"/>
              <a:t>good and services</a:t>
            </a:r>
            <a:r>
              <a:rPr lang="en-US" sz="4000" dirty="0" smtClean="0"/>
              <a:t> produced by an economy </a:t>
            </a:r>
            <a:r>
              <a:rPr lang="en-US" sz="4000" b="1" dirty="0" smtClean="0"/>
              <a:t>over</a:t>
            </a:r>
            <a:r>
              <a:rPr lang="en-US" sz="4000" dirty="0" smtClean="0"/>
              <a:t> a period of </a:t>
            </a:r>
            <a:r>
              <a:rPr lang="en-US" sz="4000" b="1" dirty="0" smtClean="0"/>
              <a:t>one</a:t>
            </a:r>
            <a:r>
              <a:rPr lang="en-US" sz="4000" dirty="0" smtClean="0"/>
              <a:t> year.</a:t>
            </a:r>
            <a:endParaRPr lang="en-US" sz="4000" dirty="0"/>
          </a:p>
        </p:txBody>
      </p:sp>
    </p:spTree>
    <p:extLst>
      <p:ext uri="{BB962C8B-B14F-4D97-AF65-F5344CB8AC3E}">
        <p14:creationId xmlns="" xmlns:p14="http://schemas.microsoft.com/office/powerpoint/2010/main" val="1385452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6672" y="1372796"/>
            <a:ext cx="11606465" cy="4801314"/>
          </a:xfrm>
          <a:prstGeom prst="rect">
            <a:avLst/>
          </a:prstGeom>
        </p:spPr>
        <p:txBody>
          <a:bodyPr wrap="square">
            <a:spAutoFit/>
          </a:bodyPr>
          <a:lstStyle/>
          <a:p>
            <a:pPr lvl="1" algn="just"/>
            <a:r>
              <a:rPr lang="en-US" sz="4000" dirty="0" smtClean="0"/>
              <a:t>The</a:t>
            </a:r>
            <a:r>
              <a:rPr lang="en-US" sz="4000" dirty="0"/>
              <a:t> </a:t>
            </a:r>
            <a:r>
              <a:rPr lang="en-US" sz="4000" dirty="0">
                <a:hlinkClick r:id="rId2"/>
              </a:rPr>
              <a:t>market value</a:t>
            </a:r>
            <a:r>
              <a:rPr lang="en-US" sz="4000" dirty="0"/>
              <a:t> of a nation's goods and services </a:t>
            </a:r>
            <a:r>
              <a:rPr lang="en-US" sz="4000" dirty="0" smtClean="0"/>
              <a:t>minus</a:t>
            </a:r>
            <a:r>
              <a:rPr lang="en-US" sz="4000" dirty="0"/>
              <a:t> </a:t>
            </a:r>
            <a:r>
              <a:rPr lang="en-US" sz="4000" dirty="0">
                <a:hlinkClick r:id="rId3"/>
              </a:rPr>
              <a:t>depreciation</a:t>
            </a:r>
            <a:r>
              <a:rPr lang="en-US" sz="4000" dirty="0"/>
              <a:t> (often referred </a:t>
            </a:r>
            <a:r>
              <a:rPr lang="en-US" sz="4000" dirty="0" smtClean="0"/>
              <a:t>to as</a:t>
            </a:r>
            <a:r>
              <a:rPr lang="en-US" sz="4000" dirty="0"/>
              <a:t> </a:t>
            </a:r>
            <a:r>
              <a:rPr lang="en-US" sz="4000" dirty="0">
                <a:hlinkClick r:id="rId4"/>
              </a:rPr>
              <a:t>capital</a:t>
            </a:r>
            <a:r>
              <a:rPr lang="en-US" sz="4000" dirty="0"/>
              <a:t> consumption</a:t>
            </a:r>
            <a:r>
              <a:rPr lang="en-US" sz="4000" dirty="0" smtClean="0"/>
              <a:t>).</a:t>
            </a:r>
          </a:p>
          <a:p>
            <a:pPr lvl="1" algn="just"/>
            <a:endParaRPr lang="en-US" sz="3000" dirty="0" smtClean="0"/>
          </a:p>
          <a:p>
            <a:pPr marL="1028700" lvl="1" indent="-571500" algn="just">
              <a:lnSpc>
                <a:spcPct val="150000"/>
              </a:lnSpc>
              <a:buFont typeface="Arial" panose="020B0604020202020204" pitchFamily="34" charset="0"/>
              <a:buChar char="•"/>
            </a:pPr>
            <a:r>
              <a:rPr lang="en-US" sz="3600" b="1" dirty="0"/>
              <a:t>NNP = </a:t>
            </a:r>
            <a:r>
              <a:rPr lang="en-US" sz="3600" b="1" dirty="0">
                <a:hlinkClick r:id="rId2"/>
              </a:rPr>
              <a:t>Market Value</a:t>
            </a:r>
            <a:r>
              <a:rPr lang="en-US" sz="3600" b="1" dirty="0"/>
              <a:t> of Finished Goods + Market Value of Finished Services - </a:t>
            </a:r>
            <a:r>
              <a:rPr lang="en-US" sz="3600" b="1" dirty="0">
                <a:hlinkClick r:id="rId3"/>
              </a:rPr>
              <a:t>Depreciation</a:t>
            </a:r>
            <a:endParaRPr lang="en-US" sz="3600" b="1" dirty="0" smtClean="0">
              <a:effectLst>
                <a:outerShdw blurRad="38100" dist="38100" dir="2700000" algn="tl">
                  <a:srgbClr val="000000">
                    <a:alpha val="43137"/>
                  </a:srgbClr>
                </a:outerShdw>
              </a:effectLst>
            </a:endParaRPr>
          </a:p>
          <a:p>
            <a:pPr marL="914400" lvl="1" indent="-457200" algn="just">
              <a:lnSpc>
                <a:spcPct val="150000"/>
              </a:lnSpc>
              <a:buFont typeface="Arial" panose="020B0604020202020204" pitchFamily="34" charset="0"/>
              <a:buChar char="•"/>
            </a:pPr>
            <a:r>
              <a:rPr lang="en-US" sz="3200" b="1" dirty="0" smtClean="0">
                <a:effectLst>
                  <a:outerShdw blurRad="38100" dist="38100" dir="2700000" algn="tl">
                    <a:srgbClr val="000000">
                      <a:alpha val="43137"/>
                    </a:srgbClr>
                  </a:outerShdw>
                </a:effectLst>
              </a:rPr>
              <a:t>NNP=GNP-Depreciation (Capital Consumption Allowance)</a:t>
            </a:r>
          </a:p>
        </p:txBody>
      </p:sp>
      <p:sp>
        <p:nvSpPr>
          <p:cNvPr id="2" name="Rectangle 1"/>
          <p:cNvSpPr/>
          <p:nvPr/>
        </p:nvSpPr>
        <p:spPr>
          <a:xfrm>
            <a:off x="-168442" y="228380"/>
            <a:ext cx="9312442" cy="830997"/>
          </a:xfrm>
          <a:prstGeom prst="rect">
            <a:avLst/>
          </a:prstGeom>
        </p:spPr>
        <p:txBody>
          <a:bodyPr wrap="square">
            <a:spAutoFit/>
          </a:bodyPr>
          <a:lstStyle/>
          <a:p>
            <a:pPr lvl="1"/>
            <a:r>
              <a:rPr lang="en-US" sz="4800" b="1" dirty="0" smtClean="0"/>
              <a:t>2. Net National Product (NNP)</a:t>
            </a:r>
          </a:p>
        </p:txBody>
      </p:sp>
    </p:spTree>
    <p:extLst>
      <p:ext uri="{BB962C8B-B14F-4D97-AF65-F5344CB8AC3E}">
        <p14:creationId xmlns="" xmlns:p14="http://schemas.microsoft.com/office/powerpoint/2010/main" val="1257458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7514" y="1011251"/>
            <a:ext cx="11324035" cy="3416320"/>
          </a:xfrm>
          <a:prstGeom prst="rect">
            <a:avLst/>
          </a:prstGeom>
        </p:spPr>
        <p:txBody>
          <a:bodyPr wrap="square">
            <a:spAutoFit/>
          </a:bodyPr>
          <a:lstStyle/>
          <a:p>
            <a:pPr lvl="1" algn="just">
              <a:lnSpc>
                <a:spcPct val="150000"/>
              </a:lnSpc>
            </a:pPr>
            <a:r>
              <a:rPr lang="en-US" sz="3600" dirty="0" smtClean="0"/>
              <a:t>The </a:t>
            </a:r>
            <a:r>
              <a:rPr lang="en-US" sz="3600" b="1" dirty="0" smtClean="0"/>
              <a:t>third</a:t>
            </a:r>
            <a:r>
              <a:rPr lang="en-US" sz="3600" dirty="0" smtClean="0"/>
              <a:t> measurement of national income accounting is called National Income. It is </a:t>
            </a:r>
            <a:r>
              <a:rPr lang="en-US" sz="3600" b="1" dirty="0" smtClean="0"/>
              <a:t>aggregate of income </a:t>
            </a:r>
            <a:r>
              <a:rPr lang="en-US" sz="3600" dirty="0" smtClean="0"/>
              <a:t>received by </a:t>
            </a:r>
            <a:r>
              <a:rPr lang="en-US" sz="3600" b="1" dirty="0" smtClean="0"/>
              <a:t>factors of production </a:t>
            </a:r>
            <a:r>
              <a:rPr lang="en-US" sz="3600" dirty="0" smtClean="0"/>
              <a:t>in an economy during a period of </a:t>
            </a:r>
            <a:r>
              <a:rPr lang="en-US" sz="3600" b="1" dirty="0" smtClean="0"/>
              <a:t>one year.</a:t>
            </a:r>
          </a:p>
        </p:txBody>
      </p:sp>
      <p:sp>
        <p:nvSpPr>
          <p:cNvPr id="2" name="Rectangle 1"/>
          <p:cNvSpPr/>
          <p:nvPr/>
        </p:nvSpPr>
        <p:spPr>
          <a:xfrm>
            <a:off x="240631" y="180254"/>
            <a:ext cx="8470232" cy="830997"/>
          </a:xfrm>
          <a:prstGeom prst="rect">
            <a:avLst/>
          </a:prstGeom>
        </p:spPr>
        <p:txBody>
          <a:bodyPr wrap="square">
            <a:spAutoFit/>
          </a:bodyPr>
          <a:lstStyle/>
          <a:p>
            <a:pPr lvl="1"/>
            <a:r>
              <a:rPr lang="en-US" sz="4800" b="1" dirty="0" smtClean="0"/>
              <a:t>3. National Income (NY)</a:t>
            </a:r>
          </a:p>
        </p:txBody>
      </p:sp>
      <p:sp>
        <p:nvSpPr>
          <p:cNvPr id="4" name="Rectangle 3"/>
          <p:cNvSpPr/>
          <p:nvPr/>
        </p:nvSpPr>
        <p:spPr>
          <a:xfrm>
            <a:off x="1173111" y="4843069"/>
            <a:ext cx="10132839" cy="830997"/>
          </a:xfrm>
          <a:prstGeom prst="rect">
            <a:avLst/>
          </a:prstGeom>
        </p:spPr>
        <p:txBody>
          <a:bodyPr wrap="none">
            <a:spAutoFit/>
          </a:bodyPr>
          <a:lstStyle/>
          <a:p>
            <a:pPr lvl="1"/>
            <a:r>
              <a:rPr lang="en-US" sz="4800" b="1" dirty="0" smtClean="0"/>
              <a:t>NY</a:t>
            </a:r>
            <a:r>
              <a:rPr lang="en-US" sz="4800" b="1" dirty="0"/>
              <a:t> </a:t>
            </a:r>
            <a:r>
              <a:rPr lang="en-US" sz="4800" b="1" dirty="0" smtClean="0"/>
              <a:t>= NNP – Indirect Taxes + Subsidies</a:t>
            </a:r>
          </a:p>
        </p:txBody>
      </p:sp>
    </p:spTree>
    <p:extLst>
      <p:ext uri="{BB962C8B-B14F-4D97-AF65-F5344CB8AC3E}">
        <p14:creationId xmlns="" xmlns:p14="http://schemas.microsoft.com/office/powerpoint/2010/main" val="2523961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631" y="180254"/>
            <a:ext cx="8470232" cy="830997"/>
          </a:xfrm>
          <a:prstGeom prst="rect">
            <a:avLst/>
          </a:prstGeom>
        </p:spPr>
        <p:txBody>
          <a:bodyPr wrap="square">
            <a:spAutoFit/>
          </a:bodyPr>
          <a:lstStyle/>
          <a:p>
            <a:pPr lvl="1"/>
            <a:r>
              <a:rPr lang="en-US" sz="4800" b="1" dirty="0" smtClean="0"/>
              <a:t>4. Personal Income (PY)</a:t>
            </a:r>
          </a:p>
        </p:txBody>
      </p:sp>
      <p:sp>
        <p:nvSpPr>
          <p:cNvPr id="3" name="Rectangle 2"/>
          <p:cNvSpPr/>
          <p:nvPr/>
        </p:nvSpPr>
        <p:spPr>
          <a:xfrm>
            <a:off x="240631" y="1148688"/>
            <a:ext cx="11670632" cy="1985159"/>
          </a:xfrm>
          <a:prstGeom prst="rect">
            <a:avLst/>
          </a:prstGeom>
        </p:spPr>
        <p:txBody>
          <a:bodyPr wrap="square">
            <a:spAutoFit/>
          </a:bodyPr>
          <a:lstStyle/>
          <a:p>
            <a:pPr lvl="1"/>
            <a:r>
              <a:rPr lang="en-US" sz="3600" dirty="0" smtClean="0"/>
              <a:t>Personal Income is income which is receive by individuals. </a:t>
            </a:r>
          </a:p>
          <a:p>
            <a:pPr lvl="1"/>
            <a:endParaRPr lang="en-US" sz="1500" dirty="0"/>
          </a:p>
          <a:p>
            <a:pPr lvl="1"/>
            <a:r>
              <a:rPr lang="en-US" sz="3600" b="1" dirty="0" smtClean="0"/>
              <a:t>PY= National Income – (Corporate taxes + Corporate retained earrings + social security) + transfer payments</a:t>
            </a:r>
          </a:p>
        </p:txBody>
      </p:sp>
      <p:sp>
        <p:nvSpPr>
          <p:cNvPr id="4" name="Rectangle 3"/>
          <p:cNvSpPr/>
          <p:nvPr/>
        </p:nvSpPr>
        <p:spPr>
          <a:xfrm>
            <a:off x="240631" y="3322394"/>
            <a:ext cx="8470232" cy="830997"/>
          </a:xfrm>
          <a:prstGeom prst="rect">
            <a:avLst/>
          </a:prstGeom>
        </p:spPr>
        <p:txBody>
          <a:bodyPr wrap="square">
            <a:spAutoFit/>
          </a:bodyPr>
          <a:lstStyle/>
          <a:p>
            <a:pPr lvl="1"/>
            <a:r>
              <a:rPr lang="en-US" sz="4800" b="1" dirty="0" smtClean="0"/>
              <a:t>5. Disposable Income (D.Y)</a:t>
            </a:r>
          </a:p>
        </p:txBody>
      </p:sp>
      <p:sp>
        <p:nvSpPr>
          <p:cNvPr id="5" name="Rectangle 4"/>
          <p:cNvSpPr/>
          <p:nvPr/>
        </p:nvSpPr>
        <p:spPr>
          <a:xfrm>
            <a:off x="240631" y="4236150"/>
            <a:ext cx="11333748" cy="2499467"/>
          </a:xfrm>
          <a:prstGeom prst="rect">
            <a:avLst/>
          </a:prstGeom>
        </p:spPr>
        <p:txBody>
          <a:bodyPr wrap="square">
            <a:spAutoFit/>
          </a:bodyPr>
          <a:lstStyle/>
          <a:p>
            <a:pPr lvl="1">
              <a:lnSpc>
                <a:spcPct val="150000"/>
              </a:lnSpc>
            </a:pPr>
            <a:r>
              <a:rPr lang="en-US" sz="3600" dirty="0" smtClean="0"/>
              <a:t>Disposable Income (D.Y) is that income which is received by the individuals and is their disposal.</a:t>
            </a:r>
          </a:p>
          <a:p>
            <a:pPr lvl="1">
              <a:lnSpc>
                <a:spcPct val="150000"/>
              </a:lnSpc>
            </a:pPr>
            <a:r>
              <a:rPr lang="en-US" sz="3600" b="1" dirty="0" smtClean="0"/>
              <a:t>DY = Personal Income – Direct Taxes</a:t>
            </a:r>
          </a:p>
        </p:txBody>
      </p:sp>
    </p:spTree>
    <p:extLst>
      <p:ext uri="{BB962C8B-B14F-4D97-AF65-F5344CB8AC3E}">
        <p14:creationId xmlns="" xmlns:p14="http://schemas.microsoft.com/office/powerpoint/2010/main" val="2023487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1614</Words>
  <Application>Microsoft Office PowerPoint</Application>
  <PresentationFormat>Custom</PresentationFormat>
  <Paragraphs>116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SACC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Waqar Ahmad</dc:creator>
  <cp:lastModifiedBy>user</cp:lastModifiedBy>
  <cp:revision>53</cp:revision>
  <dcterms:created xsi:type="dcterms:W3CDTF">2019-02-17T11:31:28Z</dcterms:created>
  <dcterms:modified xsi:type="dcterms:W3CDTF">2019-02-19T19:17:18Z</dcterms:modified>
</cp:coreProperties>
</file>