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59" r:id="rId4"/>
    <p:sldId id="275"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660"/>
  </p:normalViewPr>
  <p:slideViewPr>
    <p:cSldViewPr>
      <p:cViewPr varScale="1">
        <p:scale>
          <a:sx n="69" d="100"/>
          <a:sy n="69" d="100"/>
        </p:scale>
        <p:origin x="13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ional Incom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56"/>
          <a:stretch/>
        </p:blipFill>
        <p:spPr bwMode="auto">
          <a:xfrm>
            <a:off x="2819401" y="457200"/>
            <a:ext cx="6324600" cy="40317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0" y="5181600"/>
            <a:ext cx="4648200" cy="1446550"/>
          </a:xfrm>
          <a:prstGeom prst="rect">
            <a:avLst/>
          </a:prstGeom>
          <a:noFill/>
        </p:spPr>
        <p:txBody>
          <a:bodyPr wrap="square">
            <a:spAutoFit/>
          </a:bodyPr>
          <a:lstStyle/>
          <a:p>
            <a:pPr>
              <a:defRPr/>
            </a:pPr>
            <a:r>
              <a:rPr lang="en-US" sz="4400" dirty="0" smtClean="0">
                <a:solidFill>
                  <a:schemeClr val="accent1">
                    <a:lumMod val="50000"/>
                  </a:schemeClr>
                </a:solidFill>
                <a:effectLst>
                  <a:outerShdw blurRad="38100" dist="38100" dir="2700000" algn="tl">
                    <a:srgbClr val="000000">
                      <a:alpha val="43137"/>
                    </a:srgbClr>
                  </a:outerShdw>
                </a:effectLst>
                <a:latin typeface="Bell MT" panose="02020503060305020303" pitchFamily="18" charset="0"/>
                <a:cs typeface="Arial" charset="0"/>
              </a:rPr>
              <a:t>Teacher Educator</a:t>
            </a:r>
          </a:p>
          <a:p>
            <a:pPr>
              <a:defRPr/>
            </a:pPr>
            <a:r>
              <a:rPr lang="en-US" sz="4400" dirty="0" smtClean="0">
                <a:solidFill>
                  <a:schemeClr val="accent1">
                    <a:lumMod val="50000"/>
                  </a:schemeClr>
                </a:solidFill>
                <a:effectLst>
                  <a:outerShdw blurRad="38100" dist="38100" dir="2700000" algn="tl">
                    <a:srgbClr val="000000">
                      <a:alpha val="43137"/>
                    </a:srgbClr>
                  </a:outerShdw>
                </a:effectLst>
                <a:latin typeface="Bell MT" panose="02020503060305020303" pitchFamily="18" charset="0"/>
                <a:cs typeface="Arial" charset="0"/>
              </a:rPr>
              <a:t>Dr. </a:t>
            </a:r>
            <a:r>
              <a:rPr lang="en-US" sz="4400" dirty="0" err="1">
                <a:solidFill>
                  <a:schemeClr val="accent1">
                    <a:lumMod val="50000"/>
                  </a:schemeClr>
                </a:solidFill>
                <a:effectLst>
                  <a:outerShdw blurRad="38100" dist="38100" dir="2700000" algn="tl">
                    <a:srgbClr val="000000">
                      <a:alpha val="43137"/>
                    </a:srgbClr>
                  </a:outerShdw>
                </a:effectLst>
                <a:latin typeface="Bell MT" panose="02020503060305020303" pitchFamily="18" charset="0"/>
                <a:cs typeface="Arial" charset="0"/>
              </a:rPr>
              <a:t>Waqar</a:t>
            </a:r>
            <a:r>
              <a:rPr lang="en-US" sz="4400" dirty="0">
                <a:solidFill>
                  <a:schemeClr val="accent1">
                    <a:lumMod val="50000"/>
                  </a:schemeClr>
                </a:solidFill>
                <a:effectLst>
                  <a:outerShdw blurRad="38100" dist="38100" dir="2700000" algn="tl">
                    <a:srgbClr val="000000">
                      <a:alpha val="43137"/>
                    </a:srgbClr>
                  </a:outerShdw>
                </a:effectLst>
                <a:latin typeface="Bell MT" panose="02020503060305020303" pitchFamily="18" charset="0"/>
                <a:cs typeface="Arial" charset="0"/>
              </a:rPr>
              <a:t> </a:t>
            </a:r>
            <a:r>
              <a:rPr lang="en-US" sz="4400" dirty="0" smtClean="0">
                <a:solidFill>
                  <a:schemeClr val="accent1">
                    <a:lumMod val="50000"/>
                  </a:schemeClr>
                </a:solidFill>
                <a:effectLst>
                  <a:outerShdw blurRad="38100" dist="38100" dir="2700000" algn="tl">
                    <a:srgbClr val="000000">
                      <a:alpha val="43137"/>
                    </a:srgbClr>
                  </a:outerShdw>
                </a:effectLst>
                <a:latin typeface="Bell MT" panose="02020503060305020303" pitchFamily="18" charset="0"/>
                <a:cs typeface="Arial" charset="0"/>
              </a:rPr>
              <a:t>Ahmad</a:t>
            </a:r>
            <a:endParaRPr lang="en-US" sz="4400" dirty="0">
              <a:solidFill>
                <a:schemeClr val="accent1">
                  <a:lumMod val="50000"/>
                </a:schemeClr>
              </a:solidFill>
              <a:effectLst>
                <a:outerShdw blurRad="38100" dist="38100" dir="2700000" algn="tl">
                  <a:srgbClr val="000000">
                    <a:alpha val="43137"/>
                  </a:srgbClr>
                </a:outerShdw>
              </a:effectLst>
              <a:latin typeface="Bell MT" panose="02020503060305020303" pitchFamily="18" charset="0"/>
              <a:cs typeface="Arial" charset="0"/>
            </a:endParaRPr>
          </a:p>
        </p:txBody>
      </p:sp>
      <p:sp>
        <p:nvSpPr>
          <p:cNvPr id="8" name="TextBox 7"/>
          <p:cNvSpPr txBox="1"/>
          <p:nvPr/>
        </p:nvSpPr>
        <p:spPr>
          <a:xfrm>
            <a:off x="-152400" y="3553361"/>
            <a:ext cx="4125191" cy="1323439"/>
          </a:xfrm>
          <a:prstGeom prst="rect">
            <a:avLst/>
          </a:prstGeom>
          <a:noFill/>
        </p:spPr>
        <p:txBody>
          <a:bodyPr wrap="square">
            <a:spAutoFit/>
          </a:bodyPr>
          <a:lstStyle/>
          <a:p>
            <a:pPr algn="ctr">
              <a:defRPr/>
            </a:pPr>
            <a:r>
              <a:rPr lang="en-US" sz="4000" dirty="0" smtClean="0">
                <a:solidFill>
                  <a:srgbClr val="FEC200"/>
                </a:solidFill>
                <a:effectLst>
                  <a:outerShdw blurRad="38100" dist="38100" dir="2700000" algn="tl">
                    <a:srgbClr val="000000">
                      <a:alpha val="43137"/>
                    </a:srgbClr>
                  </a:outerShdw>
                </a:effectLst>
                <a:latin typeface="Bell MT" panose="02020503060305020303" pitchFamily="18" charset="0"/>
                <a:cs typeface="Arial" charset="0"/>
              </a:rPr>
              <a:t>International Economics II</a:t>
            </a:r>
            <a:endParaRPr lang="en-US" sz="4000" dirty="0">
              <a:solidFill>
                <a:srgbClr val="FEC200"/>
              </a:solidFill>
              <a:effectLst>
                <a:outerShdw blurRad="38100" dist="38100" dir="2700000" algn="tl">
                  <a:srgbClr val="000000">
                    <a:alpha val="43137"/>
                  </a:srgbClr>
                </a:outerShdw>
              </a:effectLst>
              <a:latin typeface="Bell MT" panose="02020503060305020303" pitchFamily="18"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3657600" cy="3087112"/>
          </a:xfrm>
          <a:prstGeom prst="rect">
            <a:avLst/>
          </a:prstGeom>
        </p:spPr>
      </p:pic>
      <p:sp>
        <p:nvSpPr>
          <p:cNvPr id="3" name="TextBox 2"/>
          <p:cNvSpPr txBox="1"/>
          <p:nvPr/>
        </p:nvSpPr>
        <p:spPr>
          <a:xfrm>
            <a:off x="4343400" y="3886200"/>
            <a:ext cx="3352799" cy="861774"/>
          </a:xfrm>
          <a:prstGeom prst="rect">
            <a:avLst/>
          </a:prstGeom>
          <a:noFill/>
        </p:spPr>
        <p:txBody>
          <a:bodyPr wrap="square" rtlCol="0">
            <a:spAutoFit/>
          </a:bodyPr>
          <a:lstStyle/>
          <a:p>
            <a:pPr algn="r"/>
            <a:r>
              <a:rPr lang="en-US" sz="5000" dirty="0" smtClean="0">
                <a:solidFill>
                  <a:srgbClr val="00B0F0"/>
                </a:solidFill>
                <a:effectLst>
                  <a:outerShdw blurRad="38100" dist="38100" dir="2700000" algn="tl">
                    <a:srgbClr val="000000">
                      <a:alpha val="43137"/>
                    </a:srgbClr>
                  </a:outerShdw>
                </a:effectLst>
              </a:rPr>
              <a:t>Accounting</a:t>
            </a:r>
            <a:endParaRPr lang="en-US" sz="50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002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7077963" cy="492443"/>
          </a:xfrm>
          <a:prstGeom prst="rect">
            <a:avLst/>
          </a:prstGeom>
          <a:noFill/>
        </p:spPr>
        <p:txBody>
          <a:bodyPr wrap="none" rtlCol="0">
            <a:spAutoFit/>
          </a:bodyPr>
          <a:lstStyle/>
          <a:p>
            <a:r>
              <a:rPr lang="en-US" sz="2600" b="1" dirty="0" smtClean="0">
                <a:solidFill>
                  <a:schemeClr val="accent5">
                    <a:lumMod val="75000"/>
                  </a:schemeClr>
                </a:solidFill>
              </a:rPr>
              <a:t>National Income accounting for an open economy</a:t>
            </a:r>
            <a:endParaRPr lang="en-US" sz="2600" b="1" dirty="0">
              <a:solidFill>
                <a:schemeClr val="accent5">
                  <a:lumMod val="75000"/>
                </a:schemeClr>
              </a:solidFill>
            </a:endParaRPr>
          </a:p>
        </p:txBody>
      </p:sp>
      <p:sp>
        <p:nvSpPr>
          <p:cNvPr id="5" name="Rectangle 4"/>
          <p:cNvSpPr/>
          <p:nvPr/>
        </p:nvSpPr>
        <p:spPr>
          <a:xfrm>
            <a:off x="685800" y="838200"/>
            <a:ext cx="8077200" cy="923330"/>
          </a:xfrm>
          <a:prstGeom prst="rect">
            <a:avLst/>
          </a:prstGeom>
        </p:spPr>
        <p:txBody>
          <a:bodyPr wrap="square">
            <a:spAutoFit/>
          </a:bodyPr>
          <a:lstStyle/>
          <a:p>
            <a:pPr algn="just">
              <a:lnSpc>
                <a:spcPct val="150000"/>
              </a:lnSpc>
            </a:pPr>
            <a:r>
              <a:rPr lang="en-US" dirty="0" smtClean="0"/>
              <a:t>An </a:t>
            </a:r>
            <a:r>
              <a:rPr lang="en-US" b="1" dirty="0" smtClean="0"/>
              <a:t>open economy </a:t>
            </a:r>
            <a:r>
              <a:rPr lang="en-US" dirty="0" smtClean="0"/>
              <a:t>the closed-economy national income accounting framework you may have seen in earlier economics courses. </a:t>
            </a:r>
            <a:endParaRPr lang="en-US" dirty="0"/>
          </a:p>
        </p:txBody>
      </p:sp>
      <p:sp>
        <p:nvSpPr>
          <p:cNvPr id="6" name="Rectangle 5"/>
          <p:cNvSpPr/>
          <p:nvPr/>
        </p:nvSpPr>
        <p:spPr>
          <a:xfrm>
            <a:off x="685800" y="1743670"/>
            <a:ext cx="8077200" cy="880369"/>
          </a:xfrm>
          <a:prstGeom prst="rect">
            <a:avLst/>
          </a:prstGeom>
        </p:spPr>
        <p:txBody>
          <a:bodyPr wrap="square">
            <a:spAutoFit/>
          </a:bodyPr>
          <a:lstStyle/>
          <a:p>
            <a:pPr algn="just">
              <a:lnSpc>
                <a:spcPct val="150000"/>
              </a:lnSpc>
            </a:pPr>
            <a:r>
              <a:rPr lang="en-US" dirty="0" smtClean="0"/>
              <a:t>A discussion of the national income accounts because they highlight the key role of international trade in open-economy </a:t>
            </a:r>
            <a:r>
              <a:rPr lang="en-US" b="1" dirty="0" smtClean="0"/>
              <a:t>macroeconomic theory.</a:t>
            </a:r>
            <a:endParaRPr lang="en-US" b="1" dirty="0"/>
          </a:p>
        </p:txBody>
      </p:sp>
      <p:sp>
        <p:nvSpPr>
          <p:cNvPr id="7" name="Rectangle 6"/>
          <p:cNvSpPr/>
          <p:nvPr/>
        </p:nvSpPr>
        <p:spPr>
          <a:xfrm>
            <a:off x="685800" y="2667000"/>
            <a:ext cx="8001000" cy="1338828"/>
          </a:xfrm>
          <a:prstGeom prst="rect">
            <a:avLst/>
          </a:prstGeom>
        </p:spPr>
        <p:txBody>
          <a:bodyPr wrap="square">
            <a:spAutoFit/>
          </a:bodyPr>
          <a:lstStyle/>
          <a:p>
            <a:pPr algn="just">
              <a:lnSpc>
                <a:spcPct val="150000"/>
              </a:lnSpc>
            </a:pPr>
            <a:r>
              <a:rPr lang="en-US" dirty="0" smtClean="0"/>
              <a:t>Since a </a:t>
            </a:r>
            <a:r>
              <a:rPr lang="en-US" b="1" dirty="0" smtClean="0"/>
              <a:t>closed economy’s </a:t>
            </a:r>
            <a:r>
              <a:rPr lang="en-US" dirty="0" smtClean="0"/>
              <a:t>residents cannot </a:t>
            </a:r>
            <a:r>
              <a:rPr lang="en-US" b="1" dirty="0" smtClean="0"/>
              <a:t>purchase foreign output </a:t>
            </a:r>
            <a:r>
              <a:rPr lang="en-US" dirty="0" smtClean="0"/>
              <a:t>or sell their own to foreigners, all of national income must be allocated to </a:t>
            </a:r>
            <a:r>
              <a:rPr lang="en-US" b="1" dirty="0" smtClean="0"/>
              <a:t>domestic consumption, investment, or government purchases</a:t>
            </a:r>
            <a:endParaRPr lang="en-US" b="1" dirty="0"/>
          </a:p>
        </p:txBody>
      </p:sp>
      <p:sp>
        <p:nvSpPr>
          <p:cNvPr id="8" name="Rectangle 7"/>
          <p:cNvSpPr/>
          <p:nvPr/>
        </p:nvSpPr>
        <p:spPr>
          <a:xfrm>
            <a:off x="685800" y="4038600"/>
            <a:ext cx="8001000" cy="1754326"/>
          </a:xfrm>
          <a:prstGeom prst="rect">
            <a:avLst/>
          </a:prstGeom>
        </p:spPr>
        <p:txBody>
          <a:bodyPr wrap="square">
            <a:spAutoFit/>
          </a:bodyPr>
          <a:lstStyle/>
          <a:p>
            <a:pPr algn="just">
              <a:lnSpc>
                <a:spcPct val="150000"/>
              </a:lnSpc>
            </a:pPr>
            <a:r>
              <a:rPr lang="en-US" dirty="0" smtClean="0"/>
              <a:t>In an economy open to </a:t>
            </a:r>
            <a:r>
              <a:rPr lang="en-US" b="1" dirty="0" smtClean="0"/>
              <a:t>international trade</a:t>
            </a:r>
            <a:r>
              <a:rPr lang="en-US" dirty="0" smtClean="0"/>
              <a:t>, however, the </a:t>
            </a:r>
            <a:r>
              <a:rPr lang="en-US" b="1" dirty="0" smtClean="0"/>
              <a:t>closed-economy version </a:t>
            </a:r>
            <a:r>
              <a:rPr lang="en-US" dirty="0" smtClean="0"/>
              <a:t>of national income accounting must be </a:t>
            </a:r>
            <a:r>
              <a:rPr lang="en-US" b="1" dirty="0" smtClean="0"/>
              <a:t>modified</a:t>
            </a:r>
            <a:r>
              <a:rPr lang="en-US" dirty="0" smtClean="0"/>
              <a:t> because some domestic output is </a:t>
            </a:r>
            <a:r>
              <a:rPr lang="en-US" b="1" dirty="0" smtClean="0"/>
              <a:t>exported to foreigners </a:t>
            </a:r>
            <a:r>
              <a:rPr lang="en-US" dirty="0" smtClean="0"/>
              <a:t>while some </a:t>
            </a:r>
            <a:r>
              <a:rPr lang="en-US" b="1" dirty="0" smtClean="0"/>
              <a:t>domestic income is spent on imported foreign products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04800" y="228600"/>
            <a:ext cx="3048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accent5">
                    <a:lumMod val="75000"/>
                  </a:schemeClr>
                </a:solidFill>
                <a:effectLst/>
                <a:ea typeface="Arial" pitchFamily="34" charset="0"/>
                <a:cs typeface="Arial" pitchFamily="34" charset="0"/>
              </a:rPr>
              <a:t>Consumption</a:t>
            </a:r>
            <a:endParaRPr kumimoji="0" lang="en-US" sz="2600" b="0" i="0" u="none" strike="noStrike" cap="none" normalizeH="0" baseline="0" dirty="0" smtClean="0">
              <a:ln>
                <a:noFill/>
              </a:ln>
              <a:solidFill>
                <a:schemeClr val="accent5">
                  <a:lumMod val="75000"/>
                </a:schemeClr>
              </a:solidFill>
              <a:effectLst/>
              <a:cs typeface="Arial" pitchFamily="34" charset="0"/>
            </a:endParaRPr>
          </a:p>
        </p:txBody>
      </p:sp>
      <p:sp>
        <p:nvSpPr>
          <p:cNvPr id="21508" name="Rectangle 4"/>
          <p:cNvSpPr>
            <a:spLocks noChangeArrowheads="1"/>
          </p:cNvSpPr>
          <p:nvPr/>
        </p:nvSpPr>
        <p:spPr bwMode="auto">
          <a:xfrm>
            <a:off x="304800" y="547339"/>
            <a:ext cx="8382000" cy="2957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The portion of GNP purchased by private households to fulfill current wants is called </a:t>
            </a:r>
            <a:r>
              <a:rPr kumimoji="0" lang="en-US" b="1" i="0" u="none" strike="noStrike" cap="none" normalizeH="0" baseline="0" dirty="0" smtClean="0">
                <a:ln>
                  <a:noFill/>
                </a:ln>
                <a:solidFill>
                  <a:srgbClr val="231F20"/>
                </a:solidFill>
                <a:effectLst/>
                <a:ea typeface="Times New Roman" pitchFamily="18" charset="0"/>
                <a:cs typeface="Arial" pitchFamily="34" charset="0"/>
              </a:rPr>
              <a:t>consumption</a:t>
            </a:r>
            <a:r>
              <a:rPr kumimoji="0" lang="en-US" b="0" i="0" u="none" strike="noStrike" cap="none" normalizeH="0" baseline="0" dirty="0" smtClean="0">
                <a:ln>
                  <a:noFill/>
                </a:ln>
                <a:solidFill>
                  <a:srgbClr val="231F20"/>
                </a:solidFill>
                <a:effectLst/>
                <a:ea typeface="Times New Roman" pitchFamily="18" charset="0"/>
                <a:cs typeface="Arial" pitchFamily="34"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Purchases of movie </a:t>
            </a:r>
            <a:r>
              <a:rPr kumimoji="0" lang="en-US" b="1" i="0" u="none" strike="noStrike" cap="none" normalizeH="0" baseline="0" dirty="0" smtClean="0">
                <a:ln>
                  <a:noFill/>
                </a:ln>
                <a:solidFill>
                  <a:srgbClr val="231F20"/>
                </a:solidFill>
                <a:effectLst/>
                <a:ea typeface="Times New Roman" pitchFamily="18" charset="0"/>
                <a:cs typeface="Arial" pitchFamily="34" charset="0"/>
              </a:rPr>
              <a:t>tickets, food, dental work, and washing machines </a:t>
            </a:r>
            <a:r>
              <a:rPr kumimoji="0" lang="en-US" b="0" i="0" u="none" strike="noStrike" cap="none" normalizeH="0" baseline="0" dirty="0" smtClean="0">
                <a:ln>
                  <a:noFill/>
                </a:ln>
                <a:solidFill>
                  <a:srgbClr val="231F20"/>
                </a:solidFill>
                <a:effectLst/>
                <a:ea typeface="Times New Roman" pitchFamily="18" charset="0"/>
                <a:cs typeface="Arial" pitchFamily="34" charset="0"/>
              </a:rPr>
              <a:t>all</a:t>
            </a:r>
            <a:r>
              <a:rPr kumimoji="0" lang="en-US" b="1" i="0" u="none" strike="noStrike" cap="none" normalizeH="0" baseline="0" dirty="0" smtClean="0">
                <a:ln>
                  <a:noFill/>
                </a:ln>
                <a:solidFill>
                  <a:srgbClr val="231F20"/>
                </a:solidFill>
                <a:effectLst/>
                <a:ea typeface="Times New Roman" pitchFamily="18" charset="0"/>
                <a:cs typeface="Arial" pitchFamily="34" charset="0"/>
              </a:rPr>
              <a:t> </a:t>
            </a:r>
            <a:r>
              <a:rPr kumimoji="0" lang="en-US" b="0" i="0" u="none" strike="noStrike" cap="none" normalizeH="0" baseline="0" dirty="0" smtClean="0">
                <a:ln>
                  <a:noFill/>
                </a:ln>
                <a:solidFill>
                  <a:srgbClr val="231F20"/>
                </a:solidFill>
                <a:effectLst/>
                <a:ea typeface="Times New Roman" pitchFamily="18" charset="0"/>
                <a:cs typeface="Arial" pitchFamily="34" charset="0"/>
              </a:rPr>
              <a:t>fall into this category.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Consumption expenditure is the largest </a:t>
            </a:r>
            <a:r>
              <a:rPr kumimoji="0" lang="en-US" b="1" i="0" u="none" strike="noStrike" cap="none" normalizeH="0" baseline="0" dirty="0" smtClean="0">
                <a:ln>
                  <a:noFill/>
                </a:ln>
                <a:solidFill>
                  <a:srgbClr val="231F20"/>
                </a:solidFill>
                <a:effectLst/>
                <a:ea typeface="Times New Roman" pitchFamily="18" charset="0"/>
                <a:cs typeface="Arial" pitchFamily="34" charset="0"/>
              </a:rPr>
              <a:t>component </a:t>
            </a:r>
            <a:r>
              <a:rPr kumimoji="0" lang="en-US" b="0" i="0" u="none" strike="noStrike" cap="none" normalizeH="0" baseline="0" dirty="0" smtClean="0">
                <a:ln>
                  <a:noFill/>
                </a:ln>
                <a:solidFill>
                  <a:srgbClr val="231F20"/>
                </a:solidFill>
                <a:effectLst/>
                <a:ea typeface="Times New Roman" pitchFamily="18" charset="0"/>
                <a:cs typeface="Arial" pitchFamily="34" charset="0"/>
              </a:rPr>
              <a:t>of GNP in most economies.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In the United States, for </a:t>
            </a:r>
            <a:r>
              <a:rPr kumimoji="0" lang="en-US" b="1" i="0" u="none" strike="noStrike" cap="none" normalizeH="0" baseline="0" dirty="0" smtClean="0">
                <a:ln>
                  <a:noFill/>
                </a:ln>
                <a:solidFill>
                  <a:srgbClr val="231F20"/>
                </a:solidFill>
                <a:effectLst/>
                <a:ea typeface="Times New Roman" pitchFamily="18" charset="0"/>
                <a:cs typeface="Arial" pitchFamily="34" charset="0"/>
              </a:rPr>
              <a:t>example, </a:t>
            </a:r>
            <a:r>
              <a:rPr kumimoji="0" lang="en-US" b="0" i="0" u="none" strike="noStrike" cap="none" normalizeH="0" baseline="0" dirty="0" smtClean="0">
                <a:ln>
                  <a:noFill/>
                </a:ln>
                <a:solidFill>
                  <a:srgbClr val="231F20"/>
                </a:solidFill>
                <a:effectLst/>
                <a:ea typeface="Times New Roman" pitchFamily="18" charset="0"/>
                <a:cs typeface="Arial" pitchFamily="34" charset="0"/>
              </a:rPr>
              <a:t>the fraction of </a:t>
            </a:r>
            <a:r>
              <a:rPr kumimoji="0" lang="en-US" b="1" i="0" u="none" strike="noStrike" cap="none" normalizeH="0" baseline="0" dirty="0" smtClean="0">
                <a:ln>
                  <a:noFill/>
                </a:ln>
                <a:solidFill>
                  <a:srgbClr val="231F20"/>
                </a:solidFill>
                <a:effectLst/>
                <a:ea typeface="Times New Roman" pitchFamily="18" charset="0"/>
                <a:cs typeface="Arial" pitchFamily="34" charset="0"/>
              </a:rPr>
              <a:t>GNP devoted to consumption </a:t>
            </a:r>
            <a:r>
              <a:rPr kumimoji="0" lang="en-US" b="0" i="0" u="none" strike="noStrike" cap="none" normalizeH="0" baseline="0" dirty="0" smtClean="0">
                <a:ln>
                  <a:noFill/>
                </a:ln>
                <a:solidFill>
                  <a:srgbClr val="231F20"/>
                </a:solidFill>
                <a:effectLst/>
                <a:ea typeface="Times New Roman" pitchFamily="18" charset="0"/>
                <a:cs typeface="Arial" pitchFamily="34" charset="0"/>
              </a:rPr>
              <a:t>has </a:t>
            </a:r>
            <a:r>
              <a:rPr kumimoji="0" lang="en-US" b="1" i="0" u="none" strike="noStrike" cap="none" normalizeH="0" baseline="0" dirty="0" smtClean="0">
                <a:ln>
                  <a:noFill/>
                </a:ln>
                <a:solidFill>
                  <a:srgbClr val="231F20"/>
                </a:solidFill>
                <a:effectLst/>
                <a:ea typeface="Times New Roman" pitchFamily="18" charset="0"/>
                <a:cs typeface="Arial" pitchFamily="34" charset="0"/>
              </a:rPr>
              <a:t>fluctuated</a:t>
            </a:r>
            <a:r>
              <a:rPr kumimoji="0" lang="en-US" b="0" i="0" u="none" strike="noStrike" cap="none" normalizeH="0" baseline="0" dirty="0" smtClean="0">
                <a:ln>
                  <a:noFill/>
                </a:ln>
                <a:solidFill>
                  <a:srgbClr val="231F20"/>
                </a:solidFill>
                <a:effectLst/>
                <a:ea typeface="Times New Roman" pitchFamily="18" charset="0"/>
                <a:cs typeface="Arial" pitchFamily="34" charset="0"/>
              </a:rPr>
              <a:t> in a range from about 62 to 70 percent over the past 60 years.</a:t>
            </a:r>
            <a:endParaRPr kumimoji="0" lang="en-US" b="0" i="0" u="none" strike="noStrike" cap="none" normalizeH="0" baseline="0" dirty="0" smtClean="0">
              <a:ln>
                <a:noFill/>
              </a:ln>
              <a:solidFill>
                <a:schemeClr val="tx1"/>
              </a:solidFill>
              <a:effectLst/>
              <a:cs typeface="Arial" pitchFamily="34" charset="0"/>
            </a:endParaRPr>
          </a:p>
        </p:txBody>
      </p:sp>
      <p:sp>
        <p:nvSpPr>
          <p:cNvPr id="21510" name="AutoShape 6" descr="Image result for Consum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Image result for Consum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https://tradingcampus.in/wp-content/uploads/2017/11/CONSUMPTION-mi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5" name="Picture 11"/>
          <p:cNvPicPr>
            <a:picLocks noChangeAspect="1" noChangeArrowheads="1"/>
          </p:cNvPicPr>
          <p:nvPr/>
        </p:nvPicPr>
        <p:blipFill>
          <a:blip r:embed="rId2"/>
          <a:srcRect l="6442" t="12500" r="47291" b="13542"/>
          <a:stretch>
            <a:fillRect/>
          </a:stretch>
        </p:blipFill>
        <p:spPr bwMode="auto">
          <a:xfrm>
            <a:off x="457200" y="3505200"/>
            <a:ext cx="81534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28600"/>
            <a:ext cx="1745799"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83AD"/>
                </a:solidFill>
                <a:effectLst/>
                <a:ea typeface="Arial" pitchFamily="34" charset="0"/>
                <a:cs typeface="Arial" pitchFamily="34" charset="0"/>
              </a:rPr>
              <a:t>Investment</a:t>
            </a:r>
            <a:endParaRPr kumimoji="0" lang="en-US" sz="2600" b="0" i="0" u="none" strike="noStrike" cap="none" normalizeH="0" baseline="0" dirty="0" smtClean="0">
              <a:ln>
                <a:noFill/>
              </a:ln>
              <a:solidFill>
                <a:schemeClr val="tx1"/>
              </a:solidFill>
              <a:effectLst/>
              <a:cs typeface="Arial" pitchFamily="34" charset="0"/>
            </a:endParaRPr>
          </a:p>
        </p:txBody>
      </p:sp>
      <p:sp>
        <p:nvSpPr>
          <p:cNvPr id="4" name="Rectangle 3"/>
          <p:cNvSpPr/>
          <p:nvPr/>
        </p:nvSpPr>
        <p:spPr>
          <a:xfrm>
            <a:off x="381000" y="762000"/>
            <a:ext cx="8305800" cy="2126864"/>
          </a:xfrm>
          <a:prstGeom prst="rect">
            <a:avLst/>
          </a:prstGeom>
        </p:spPr>
        <p:txBody>
          <a:bodyPr wrap="square">
            <a:spAutoFit/>
          </a:bodyPr>
          <a:lstStyle/>
          <a:p>
            <a:pPr algn="just">
              <a:lnSpc>
                <a:spcPct val="150000"/>
              </a:lnSpc>
            </a:pPr>
            <a:r>
              <a:rPr lang="en-US" dirty="0" smtClean="0"/>
              <a:t>The part of output used by private firms to produce future output is called </a:t>
            </a:r>
            <a:r>
              <a:rPr lang="en-US" b="1" dirty="0" smtClean="0"/>
              <a:t>investment</a:t>
            </a:r>
            <a:r>
              <a:rPr lang="en-US" dirty="0" smtClean="0"/>
              <a:t>. Investment spending may be viewed as the portion of GNP used to increase the nation’s stock of capital. </a:t>
            </a:r>
          </a:p>
          <a:p>
            <a:pPr algn="just">
              <a:lnSpc>
                <a:spcPct val="150000"/>
              </a:lnSpc>
            </a:pPr>
            <a:r>
              <a:rPr lang="en-US" dirty="0" smtClean="0"/>
              <a:t>Steel and bricks used to build a factory are part of investment spending, as are services provided by a technician who helps build business computers</a:t>
            </a:r>
            <a:endParaRPr lang="en-US" dirty="0"/>
          </a:p>
        </p:txBody>
      </p:sp>
      <p:pic>
        <p:nvPicPr>
          <p:cNvPr id="22530" name="Picture 2" descr="Image result for investment"/>
          <p:cNvPicPr>
            <a:picLocks noChangeAspect="1" noChangeArrowheads="1"/>
          </p:cNvPicPr>
          <p:nvPr/>
        </p:nvPicPr>
        <p:blipFill>
          <a:blip r:embed="rId2"/>
          <a:srcRect/>
          <a:stretch>
            <a:fillRect/>
          </a:stretch>
        </p:blipFill>
        <p:spPr bwMode="auto">
          <a:xfrm>
            <a:off x="457200" y="2946573"/>
            <a:ext cx="8229600" cy="368282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304800"/>
            <a:ext cx="3393237"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83AD"/>
                </a:solidFill>
                <a:effectLst/>
                <a:ea typeface="Arial" pitchFamily="34" charset="0"/>
                <a:cs typeface="Arial" pitchFamily="34" charset="0"/>
              </a:rPr>
              <a:t>Government Purchases</a:t>
            </a:r>
            <a:endParaRPr kumimoji="0" lang="en-US" sz="2600" b="0" i="0" u="none" strike="noStrike" cap="none" normalizeH="0" baseline="0" dirty="0" smtClean="0">
              <a:ln>
                <a:noFill/>
              </a:ln>
              <a:solidFill>
                <a:schemeClr val="tx1"/>
              </a:solidFill>
              <a:effectLst/>
              <a:cs typeface="Arial" pitchFamily="34" charset="0"/>
            </a:endParaRPr>
          </a:p>
        </p:txBody>
      </p:sp>
      <p:sp>
        <p:nvSpPr>
          <p:cNvPr id="23553" name="Rectangle 1"/>
          <p:cNvSpPr>
            <a:spLocks noChangeArrowheads="1"/>
          </p:cNvSpPr>
          <p:nvPr/>
        </p:nvSpPr>
        <p:spPr bwMode="auto">
          <a:xfrm>
            <a:off x="304800" y="685800"/>
            <a:ext cx="8534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Any goods and services purchased by federal, </a:t>
            </a:r>
            <a:r>
              <a:rPr kumimoji="0" lang="en-US" b="1" i="0" u="none" strike="noStrike" cap="none" normalizeH="0" baseline="0" dirty="0" smtClean="0">
                <a:ln>
                  <a:noFill/>
                </a:ln>
                <a:solidFill>
                  <a:srgbClr val="231F20"/>
                </a:solidFill>
                <a:effectLst/>
                <a:ea typeface="Times New Roman" pitchFamily="18" charset="0"/>
                <a:cs typeface="Arial" pitchFamily="34" charset="0"/>
              </a:rPr>
              <a:t>state</a:t>
            </a:r>
            <a:r>
              <a:rPr kumimoji="0" lang="en-US" b="0" i="0" u="none" strike="noStrike" cap="none" normalizeH="0" baseline="0" dirty="0" smtClean="0">
                <a:ln>
                  <a:noFill/>
                </a:ln>
                <a:solidFill>
                  <a:srgbClr val="231F20"/>
                </a:solidFill>
                <a:effectLst/>
                <a:ea typeface="Times New Roman" pitchFamily="18" charset="0"/>
                <a:cs typeface="Arial" pitchFamily="34" charset="0"/>
              </a:rPr>
              <a:t>, or </a:t>
            </a:r>
            <a:r>
              <a:rPr kumimoji="0" lang="en-US" b="1" i="0" u="none" strike="noStrike" cap="none" normalizeH="0" baseline="0" dirty="0" smtClean="0">
                <a:ln>
                  <a:noFill/>
                </a:ln>
                <a:solidFill>
                  <a:srgbClr val="231F20"/>
                </a:solidFill>
                <a:effectLst/>
                <a:ea typeface="Times New Roman" pitchFamily="18" charset="0"/>
                <a:cs typeface="Arial" pitchFamily="34" charset="0"/>
              </a:rPr>
              <a:t>local governments</a:t>
            </a:r>
            <a:r>
              <a:rPr kumimoji="0" lang="en-US" b="0" i="0" u="none" strike="noStrike" cap="none" normalizeH="0" baseline="0" dirty="0" smtClean="0">
                <a:ln>
                  <a:noFill/>
                </a:ln>
                <a:solidFill>
                  <a:srgbClr val="231F20"/>
                </a:solidFill>
                <a:effectLst/>
                <a:ea typeface="Times New Roman" pitchFamily="18" charset="0"/>
                <a:cs typeface="Arial" pitchFamily="34" charset="0"/>
              </a:rPr>
              <a:t> are classified as </a:t>
            </a:r>
            <a:r>
              <a:rPr kumimoji="0" lang="en-US" b="1" i="0" u="none" strike="noStrike" cap="none" normalizeH="0" baseline="0" dirty="0" smtClean="0">
                <a:ln>
                  <a:noFill/>
                </a:ln>
                <a:solidFill>
                  <a:srgbClr val="231F20"/>
                </a:solidFill>
                <a:effectLst/>
                <a:ea typeface="Times New Roman" pitchFamily="18" charset="0"/>
                <a:cs typeface="Arial" pitchFamily="34" charset="0"/>
              </a:rPr>
              <a:t>government purchases </a:t>
            </a:r>
            <a:r>
              <a:rPr kumimoji="0" lang="en-US" b="0" i="0" u="none" strike="noStrike" cap="none" normalizeH="0" baseline="0" dirty="0" smtClean="0">
                <a:ln>
                  <a:noFill/>
                </a:ln>
                <a:solidFill>
                  <a:srgbClr val="231F20"/>
                </a:solidFill>
                <a:effectLst/>
                <a:ea typeface="Times New Roman" pitchFamily="18" charset="0"/>
                <a:cs typeface="Arial" pitchFamily="34" charset="0"/>
              </a:rPr>
              <a:t>in the national income accounts. Included in government purchases</a:t>
            </a:r>
            <a:r>
              <a:rPr kumimoji="0" lang="en-US" b="1" i="0" u="none" strike="noStrike" cap="none" normalizeH="0" baseline="0" dirty="0" smtClean="0">
                <a:ln>
                  <a:noFill/>
                </a:ln>
                <a:solidFill>
                  <a:srgbClr val="231F20"/>
                </a:solidFill>
                <a:effectLst/>
                <a:ea typeface="Times New Roman" pitchFamily="18" charset="0"/>
                <a:cs typeface="Arial" pitchFamily="34" charset="0"/>
              </a:rPr>
              <a:t> </a:t>
            </a:r>
            <a:r>
              <a:rPr kumimoji="0" lang="en-US" b="0" i="0" u="none" strike="noStrike" cap="none" normalizeH="0" baseline="0" dirty="0" smtClean="0">
                <a:ln>
                  <a:noFill/>
                </a:ln>
                <a:solidFill>
                  <a:srgbClr val="231F20"/>
                </a:solidFill>
                <a:effectLst/>
                <a:ea typeface="Times New Roman" pitchFamily="18" charset="0"/>
                <a:cs typeface="Arial" pitchFamily="34" charset="0"/>
              </a:rPr>
              <a:t>are federal military spending, </a:t>
            </a:r>
            <a:r>
              <a:rPr kumimoji="0" lang="en-US" b="1" i="0" u="none" strike="noStrike" cap="none" normalizeH="0" baseline="0" dirty="0" smtClean="0">
                <a:ln>
                  <a:noFill/>
                </a:ln>
                <a:solidFill>
                  <a:srgbClr val="231F20"/>
                </a:solidFill>
                <a:effectLst/>
                <a:ea typeface="Times New Roman" pitchFamily="18" charset="0"/>
                <a:cs typeface="Arial" pitchFamily="34" charset="0"/>
              </a:rPr>
              <a:t>government support of cancer research, and government funds spent on highway repair and education. </a:t>
            </a:r>
          </a:p>
          <a:p>
            <a:pPr marL="0" marR="0" lvl="0" indent="0" algn="just" defTabSz="914400" rtl="0" eaLnBrk="1" fontAlgn="base" latinLnBrk="0" hangingPunct="1">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Government purchases include </a:t>
            </a:r>
            <a:r>
              <a:rPr kumimoji="0" lang="en-US" b="1" i="0" u="none" strike="noStrike" cap="none" normalizeH="0" baseline="0" dirty="0" smtClean="0">
                <a:ln>
                  <a:noFill/>
                </a:ln>
                <a:solidFill>
                  <a:srgbClr val="231F20"/>
                </a:solidFill>
                <a:effectLst/>
                <a:ea typeface="Times New Roman" pitchFamily="18" charset="0"/>
                <a:cs typeface="Arial" pitchFamily="34" charset="0"/>
              </a:rPr>
              <a:t>investment</a:t>
            </a:r>
            <a:r>
              <a:rPr kumimoji="0" lang="en-US" b="0" i="0" u="none" strike="noStrike" cap="none" normalizeH="0" baseline="0" dirty="0" smtClean="0">
                <a:ln>
                  <a:noFill/>
                </a:ln>
                <a:solidFill>
                  <a:srgbClr val="231F20"/>
                </a:solidFill>
                <a:effectLst/>
                <a:ea typeface="Times New Roman" pitchFamily="18" charset="0"/>
                <a:cs typeface="Arial" pitchFamily="34" charset="0"/>
              </a:rPr>
              <a:t> as well as </a:t>
            </a:r>
            <a:r>
              <a:rPr kumimoji="0" lang="en-US" b="1" i="0" u="none" strike="noStrike" cap="none" normalizeH="0" baseline="0" dirty="0" smtClean="0">
                <a:ln>
                  <a:noFill/>
                </a:ln>
                <a:solidFill>
                  <a:srgbClr val="231F20"/>
                </a:solidFill>
                <a:effectLst/>
                <a:ea typeface="Times New Roman" pitchFamily="18" charset="0"/>
                <a:cs typeface="Arial" pitchFamily="34" charset="0"/>
              </a:rPr>
              <a:t>consumption purchases</a:t>
            </a:r>
            <a:r>
              <a:rPr kumimoji="0" lang="en-US" b="0" i="0" u="none" strike="noStrike" cap="none" normalizeH="0" baseline="0" dirty="0" smtClean="0">
                <a:ln>
                  <a:noFill/>
                </a:ln>
                <a:solidFill>
                  <a:srgbClr val="231F20"/>
                </a:solidFill>
                <a:effectLst/>
                <a:ea typeface="Times New Roman" pitchFamily="18" charset="0"/>
                <a:cs typeface="Arial" pitchFamily="34" charset="0"/>
              </a:rPr>
              <a:t>. Government </a:t>
            </a:r>
            <a:r>
              <a:rPr kumimoji="0" lang="en-US" b="1" i="0" u="none" strike="noStrike" cap="none" normalizeH="0" baseline="0" dirty="0" smtClean="0">
                <a:ln>
                  <a:noFill/>
                </a:ln>
                <a:solidFill>
                  <a:srgbClr val="231F20"/>
                </a:solidFill>
                <a:effectLst/>
                <a:ea typeface="Times New Roman" pitchFamily="18" charset="0"/>
                <a:cs typeface="Arial" pitchFamily="34" charset="0"/>
              </a:rPr>
              <a:t>transfer payments </a:t>
            </a:r>
            <a:r>
              <a:rPr kumimoji="0" lang="en-US" b="0" i="0" u="none" strike="noStrike" cap="none" normalizeH="0" baseline="0" dirty="0" smtClean="0">
                <a:ln>
                  <a:noFill/>
                </a:ln>
                <a:solidFill>
                  <a:srgbClr val="231F20"/>
                </a:solidFill>
                <a:effectLst/>
                <a:ea typeface="Times New Roman" pitchFamily="18" charset="0"/>
                <a:cs typeface="Arial" pitchFamily="34" charset="0"/>
              </a:rPr>
              <a:t>such as </a:t>
            </a:r>
            <a:r>
              <a:rPr kumimoji="0" lang="en-US" b="1" i="0" u="none" strike="noStrike" cap="none" normalizeH="0" baseline="0" dirty="0" smtClean="0">
                <a:ln>
                  <a:noFill/>
                </a:ln>
                <a:solidFill>
                  <a:srgbClr val="231F20"/>
                </a:solidFill>
                <a:effectLst/>
                <a:ea typeface="Times New Roman" pitchFamily="18" charset="0"/>
                <a:cs typeface="Arial" pitchFamily="34" charset="0"/>
              </a:rPr>
              <a:t>social security </a:t>
            </a:r>
            <a:r>
              <a:rPr kumimoji="0" lang="en-US" b="0" i="0" u="none" strike="noStrike" cap="none" normalizeH="0" baseline="0" dirty="0" smtClean="0">
                <a:ln>
                  <a:noFill/>
                </a:ln>
                <a:solidFill>
                  <a:srgbClr val="231F20"/>
                </a:solidFill>
                <a:effectLst/>
                <a:ea typeface="Times New Roman" pitchFamily="18" charset="0"/>
                <a:cs typeface="Arial" pitchFamily="34" charset="0"/>
              </a:rPr>
              <a:t>and </a:t>
            </a:r>
            <a:r>
              <a:rPr kumimoji="0" lang="en-US" b="1" i="0" u="none" strike="noStrike" cap="none" normalizeH="0" baseline="0" dirty="0" smtClean="0">
                <a:ln>
                  <a:noFill/>
                </a:ln>
                <a:solidFill>
                  <a:srgbClr val="231F20"/>
                </a:solidFill>
                <a:effectLst/>
                <a:ea typeface="Times New Roman" pitchFamily="18" charset="0"/>
                <a:cs typeface="Arial" pitchFamily="34" charset="0"/>
              </a:rPr>
              <a:t>unemployment</a:t>
            </a:r>
            <a:r>
              <a:rPr kumimoji="0" lang="en-US" b="0" i="0" u="none" strike="noStrike" cap="none" normalizeH="0" baseline="0" dirty="0" smtClean="0">
                <a:ln>
                  <a:noFill/>
                </a:ln>
                <a:solidFill>
                  <a:srgbClr val="231F20"/>
                </a:solidFill>
                <a:effectLst/>
                <a:ea typeface="Times New Roman" pitchFamily="18" charset="0"/>
                <a:cs typeface="Arial" pitchFamily="34" charset="0"/>
              </a:rPr>
              <a:t> benefits do not require the recipient to give the government any </a:t>
            </a:r>
            <a:r>
              <a:rPr kumimoji="0" lang="en-US" b="1" i="0" u="none" strike="noStrike" cap="none" normalizeH="0" baseline="0" dirty="0" smtClean="0">
                <a:ln>
                  <a:noFill/>
                </a:ln>
                <a:solidFill>
                  <a:srgbClr val="231F20"/>
                </a:solidFill>
                <a:effectLst/>
                <a:ea typeface="Times New Roman" pitchFamily="18" charset="0"/>
                <a:cs typeface="Arial" pitchFamily="34" charset="0"/>
              </a:rPr>
              <a:t>goods or services</a:t>
            </a:r>
            <a:r>
              <a:rPr kumimoji="0" lang="en-US" b="0" i="0" u="none" strike="noStrike" cap="none" normalizeH="0" baseline="0" dirty="0" smtClean="0">
                <a:ln>
                  <a:noFill/>
                </a:ln>
                <a:solidFill>
                  <a:srgbClr val="231F20"/>
                </a:solidFill>
                <a:effectLst/>
                <a:ea typeface="Times New Roman" pitchFamily="18" charset="0"/>
                <a:cs typeface="Arial" pitchFamily="34" charset="0"/>
              </a:rPr>
              <a:t> in return. Thus, </a:t>
            </a:r>
            <a:r>
              <a:rPr kumimoji="0" lang="en-US" b="1" i="0" u="none" strike="noStrike" cap="none" normalizeH="0" baseline="0" dirty="0" smtClean="0">
                <a:ln>
                  <a:noFill/>
                </a:ln>
                <a:solidFill>
                  <a:srgbClr val="231F20"/>
                </a:solidFill>
                <a:effectLst/>
                <a:ea typeface="Times New Roman" pitchFamily="18" charset="0"/>
                <a:cs typeface="Arial" pitchFamily="34" charset="0"/>
              </a:rPr>
              <a:t>transfer payments </a:t>
            </a:r>
            <a:r>
              <a:rPr kumimoji="0" lang="en-US" b="0" i="0" u="none" strike="noStrike" cap="none" normalizeH="0" baseline="0" dirty="0" smtClean="0">
                <a:ln>
                  <a:noFill/>
                </a:ln>
                <a:solidFill>
                  <a:srgbClr val="231F20"/>
                </a:solidFill>
                <a:effectLst/>
                <a:ea typeface="Times New Roman" pitchFamily="18" charset="0"/>
                <a:cs typeface="Arial" pitchFamily="34" charset="0"/>
              </a:rPr>
              <a:t>are </a:t>
            </a:r>
            <a:r>
              <a:rPr kumimoji="0" lang="en-US" b="1" i="0" u="none" strike="noStrike" cap="none" normalizeH="0" baseline="0" dirty="0" smtClean="0">
                <a:ln>
                  <a:noFill/>
                </a:ln>
                <a:solidFill>
                  <a:srgbClr val="231F20"/>
                </a:solidFill>
                <a:effectLst/>
                <a:ea typeface="Times New Roman" pitchFamily="18" charset="0"/>
                <a:cs typeface="Arial" pitchFamily="34" charset="0"/>
              </a:rPr>
              <a:t>not included </a:t>
            </a:r>
            <a:r>
              <a:rPr kumimoji="0" lang="en-US" b="0" i="0" u="none" strike="noStrike" cap="none" normalizeH="0" baseline="0" dirty="0" smtClean="0">
                <a:ln>
                  <a:noFill/>
                </a:ln>
                <a:solidFill>
                  <a:srgbClr val="231F20"/>
                </a:solidFill>
                <a:effectLst/>
                <a:ea typeface="Times New Roman" pitchFamily="18" charset="0"/>
                <a:cs typeface="Arial" pitchFamily="34" charset="0"/>
              </a:rPr>
              <a:t>in government purchases.</a:t>
            </a:r>
            <a:endParaRPr kumimoji="0" lang="en-US" b="0" i="0" u="none" strike="noStrike" cap="none" normalizeH="0" baseline="0" dirty="0" smtClean="0">
              <a:ln>
                <a:noFill/>
              </a:ln>
              <a:solidFill>
                <a:schemeClr val="tx1"/>
              </a:solidFill>
              <a:effectLst/>
              <a:cs typeface="Arial" pitchFamily="34" charset="0"/>
            </a:endParaRPr>
          </a:p>
        </p:txBody>
      </p:sp>
      <p:sp>
        <p:nvSpPr>
          <p:cNvPr id="23555" name="AutoShape 3"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7" name="AutoShape 5"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p:cNvPicPr>
            <a:picLocks noChangeAspect="1" noChangeArrowheads="1"/>
          </p:cNvPicPr>
          <p:nvPr/>
        </p:nvPicPr>
        <p:blipFill>
          <a:blip r:embed="rId2"/>
          <a:srcRect l="8785" t="10417" r="44363" b="14583"/>
          <a:stretch>
            <a:fillRect/>
          </a:stretch>
        </p:blipFill>
        <p:spPr bwMode="auto">
          <a:xfrm>
            <a:off x="457200" y="2971800"/>
            <a:ext cx="838200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4754880"/>
          <a:ext cx="7162800" cy="1188720"/>
        </p:xfrm>
        <a:graphic>
          <a:graphicData uri="http://schemas.openxmlformats.org/drawingml/2006/table">
            <a:tbl>
              <a:tblPr/>
              <a:tblGrid>
                <a:gridCol w="7162800">
                  <a:extLst>
                    <a:ext uri="{9D8B030D-6E8A-4147-A177-3AD203B41FA5}">
                      <a16:colId xmlns:a16="http://schemas.microsoft.com/office/drawing/2014/main" val="20000"/>
                    </a:ext>
                  </a:extLst>
                </a:gridCol>
              </a:tblGrid>
              <a:tr h="170815">
                <a:tc>
                  <a:txBody>
                    <a:bodyPr/>
                    <a:lstStyle/>
                    <a:p>
                      <a:pPr marL="0" marR="0" algn="ctr">
                        <a:spcBef>
                          <a:spcPts val="0"/>
                        </a:spcBef>
                        <a:spcAft>
                          <a:spcPts val="0"/>
                        </a:spcAft>
                      </a:pPr>
                      <a:r>
                        <a:rPr lang="en-US" sz="2600" i="1" dirty="0">
                          <a:solidFill>
                            <a:srgbClr val="231F20"/>
                          </a:solidFill>
                          <a:latin typeface="+mn-lt"/>
                          <a:ea typeface="Times New Roman"/>
                          <a:cs typeface="Arial"/>
                        </a:rPr>
                        <a:t>Y </a:t>
                      </a:r>
                      <a:r>
                        <a:rPr lang="en-US" sz="2600" dirty="0">
                          <a:solidFill>
                            <a:srgbClr val="231F20"/>
                          </a:solidFill>
                          <a:latin typeface="+mn-lt"/>
                          <a:ea typeface="Arial"/>
                          <a:cs typeface="Arial"/>
                        </a:rPr>
                        <a:t>=</a:t>
                      </a:r>
                      <a:r>
                        <a:rPr lang="en-US" sz="2600" i="1" dirty="0">
                          <a:solidFill>
                            <a:srgbClr val="231F20"/>
                          </a:solidFill>
                          <a:latin typeface="+mn-lt"/>
                          <a:ea typeface="Times New Roman"/>
                          <a:cs typeface="Arial"/>
                        </a:rPr>
                        <a:t> C </a:t>
                      </a:r>
                      <a:r>
                        <a:rPr lang="en-US" sz="2600" dirty="0">
                          <a:solidFill>
                            <a:srgbClr val="231F20"/>
                          </a:solidFill>
                          <a:latin typeface="+mn-lt"/>
                          <a:ea typeface="Arial"/>
                          <a:cs typeface="Arial"/>
                        </a:rPr>
                        <a:t>+</a:t>
                      </a:r>
                      <a:r>
                        <a:rPr lang="en-US" sz="2600" i="1" dirty="0">
                          <a:solidFill>
                            <a:srgbClr val="231F20"/>
                          </a:solidFill>
                          <a:latin typeface="+mn-lt"/>
                          <a:ea typeface="Times New Roman"/>
                          <a:cs typeface="Arial"/>
                        </a:rPr>
                        <a:t> I </a:t>
                      </a:r>
                      <a:r>
                        <a:rPr lang="en-US" sz="2600" dirty="0">
                          <a:solidFill>
                            <a:srgbClr val="231F20"/>
                          </a:solidFill>
                          <a:latin typeface="+mn-lt"/>
                          <a:ea typeface="Arial"/>
                          <a:cs typeface="Arial"/>
                        </a:rPr>
                        <a:t>+</a:t>
                      </a:r>
                      <a:r>
                        <a:rPr lang="en-US" sz="2600" i="1" dirty="0">
                          <a:solidFill>
                            <a:srgbClr val="231F20"/>
                          </a:solidFill>
                          <a:latin typeface="+mn-lt"/>
                          <a:ea typeface="Times New Roman"/>
                          <a:cs typeface="Arial"/>
                        </a:rPr>
                        <a:t> G </a:t>
                      </a:r>
                      <a:r>
                        <a:rPr lang="en-US" sz="2600" dirty="0">
                          <a:solidFill>
                            <a:srgbClr val="231F20"/>
                          </a:solidFill>
                          <a:latin typeface="+mn-lt"/>
                          <a:ea typeface="Arial"/>
                          <a:cs typeface="Arial"/>
                        </a:rPr>
                        <a:t>+</a:t>
                      </a:r>
                      <a:r>
                        <a:rPr lang="en-US" sz="2600" i="1" dirty="0">
                          <a:solidFill>
                            <a:srgbClr val="231F20"/>
                          </a:solidFill>
                          <a:latin typeface="+mn-lt"/>
                          <a:ea typeface="Times New Roman"/>
                          <a:cs typeface="Arial"/>
                        </a:rPr>
                        <a:t> EX </a:t>
                      </a:r>
                      <a:r>
                        <a:rPr lang="en-US" sz="2600" dirty="0">
                          <a:solidFill>
                            <a:srgbClr val="231F20"/>
                          </a:solidFill>
                          <a:latin typeface="+mn-lt"/>
                          <a:ea typeface="Arial"/>
                          <a:cs typeface="Arial"/>
                        </a:rPr>
                        <a:t>-</a:t>
                      </a:r>
                      <a:r>
                        <a:rPr lang="en-US" sz="2600" i="1" dirty="0">
                          <a:solidFill>
                            <a:srgbClr val="231F20"/>
                          </a:solidFill>
                          <a:latin typeface="+mn-lt"/>
                          <a:ea typeface="Times New Roman"/>
                          <a:cs typeface="Arial"/>
                        </a:rPr>
                        <a:t> IM</a:t>
                      </a:r>
                      <a:r>
                        <a:rPr lang="en-US" sz="2600" dirty="0" smtClean="0">
                          <a:solidFill>
                            <a:srgbClr val="231F20"/>
                          </a:solidFill>
                          <a:latin typeface="+mn-lt"/>
                          <a:ea typeface="Times New Roman"/>
                          <a:cs typeface="Arial"/>
                        </a:rPr>
                        <a:t>.</a:t>
                      </a:r>
                    </a:p>
                    <a:p>
                      <a:pPr marL="0" marR="0" algn="ctr">
                        <a:spcBef>
                          <a:spcPts val="0"/>
                        </a:spcBef>
                        <a:spcAft>
                          <a:spcPts val="0"/>
                        </a:spcAft>
                      </a:pPr>
                      <a:endParaRPr lang="en-US" sz="2600" dirty="0" smtClean="0">
                        <a:solidFill>
                          <a:srgbClr val="231F20"/>
                        </a:solidFill>
                        <a:latin typeface="+mn-lt"/>
                        <a:ea typeface="Times New Roman"/>
                        <a:cs typeface="Arial"/>
                      </a:endParaRPr>
                    </a:p>
                    <a:p>
                      <a:pPr marL="0" marR="0" algn="ctr">
                        <a:spcBef>
                          <a:spcPts val="0"/>
                        </a:spcBef>
                        <a:spcAft>
                          <a:spcPts val="0"/>
                        </a:spcAft>
                      </a:pPr>
                      <a:r>
                        <a:rPr lang="en-US" sz="2600" dirty="0" smtClean="0">
                          <a:solidFill>
                            <a:srgbClr val="231F20"/>
                          </a:solidFill>
                          <a:latin typeface="+mn-lt"/>
                          <a:ea typeface="Calibri"/>
                          <a:cs typeface="Arial"/>
                        </a:rPr>
                        <a:t>EX = Export, IM</a:t>
                      </a:r>
                      <a:r>
                        <a:rPr lang="en-US" sz="2600" baseline="0" dirty="0" smtClean="0">
                          <a:solidFill>
                            <a:srgbClr val="231F20"/>
                          </a:solidFill>
                          <a:latin typeface="+mn-lt"/>
                          <a:ea typeface="Calibri"/>
                          <a:cs typeface="Arial"/>
                        </a:rPr>
                        <a:t> = Import</a:t>
                      </a:r>
                      <a:endParaRPr lang="en-US" sz="2600" dirty="0" smtClean="0">
                        <a:solidFill>
                          <a:srgbClr val="231F20"/>
                        </a:solidFill>
                        <a:latin typeface="+mn-lt"/>
                        <a:ea typeface="Calibri"/>
                        <a:cs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5601" name="Rectangle 1"/>
          <p:cNvSpPr>
            <a:spLocks noChangeArrowheads="1"/>
          </p:cNvSpPr>
          <p:nvPr/>
        </p:nvSpPr>
        <p:spPr bwMode="auto">
          <a:xfrm>
            <a:off x="609600" y="2209800"/>
            <a:ext cx="80772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Y </a:t>
            </a:r>
            <a:r>
              <a:rPr kumimoji="0" lang="en-US" sz="2600"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26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C </a:t>
            </a:r>
            <a:r>
              <a:rPr kumimoji="0" lang="en-US" sz="2600"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26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I </a:t>
            </a:r>
            <a:r>
              <a:rPr kumimoji="0" lang="en-US" sz="2600"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26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G</a:t>
            </a:r>
            <a:endParaRPr kumimoji="0" lang="en-US" sz="2600"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lang="en-US" sz="2600" dirty="0" smtClean="0">
                <a:solidFill>
                  <a:srgbClr val="231F20"/>
                </a:solidFill>
                <a:latin typeface="Arial" pitchFamily="34" charset="0"/>
                <a:cs typeface="Arial" pitchFamily="34" charset="0"/>
              </a:rPr>
              <a:t>C = Consumption, </a:t>
            </a:r>
            <a:r>
              <a:rPr kumimoji="0" lang="en-US" sz="2600" b="0" i="0" u="none" strike="noStrike" cap="none" normalizeH="0" baseline="0" dirty="0" smtClean="0">
                <a:ln>
                  <a:noFill/>
                </a:ln>
                <a:solidFill>
                  <a:srgbClr val="231F20"/>
                </a:solidFill>
                <a:effectLst/>
                <a:latin typeface="Arial" pitchFamily="34" charset="0"/>
                <a:cs typeface="Arial" pitchFamily="34" charset="0"/>
              </a:rPr>
              <a:t>I = Investment, </a:t>
            </a:r>
            <a:r>
              <a:rPr lang="en-US" sz="2600" dirty="0" smtClean="0">
                <a:solidFill>
                  <a:srgbClr val="231F20"/>
                </a:solidFill>
                <a:latin typeface="Arial" pitchFamily="34" charset="0"/>
                <a:cs typeface="Arial" pitchFamily="34" charset="0"/>
              </a:rPr>
              <a:t>G = Government Purchase</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09600" y="1107757"/>
            <a:ext cx="80772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National Income </a:t>
            </a:r>
            <a:r>
              <a:rPr lang="en-US" sz="2600" i="1" dirty="0" smtClean="0">
                <a:solidFill>
                  <a:srgbClr val="231F20"/>
                </a:solidFill>
                <a:latin typeface="Arial" pitchFamily="34" charset="0"/>
                <a:ea typeface="Times New Roman" pitchFamily="18" charset="0"/>
                <a:cs typeface="Arial" pitchFamily="34" charset="0"/>
              </a:rPr>
              <a:t>= </a:t>
            </a:r>
            <a:r>
              <a:rPr kumimoji="0" lang="en-US" sz="26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Y</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0"/>
            <a:ext cx="4096955"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i="0" u="none" strike="noStrike" cap="none" normalizeH="0" baseline="0" dirty="0" smtClean="0">
                <a:ln>
                  <a:noFill/>
                </a:ln>
                <a:solidFill>
                  <a:srgbClr val="0083AD"/>
                </a:solidFill>
                <a:ea typeface="Arial" pitchFamily="34" charset="0"/>
                <a:cs typeface="Arial" pitchFamily="34" charset="0"/>
              </a:rPr>
              <a:t>An Imaginary Open Economy</a:t>
            </a:r>
            <a:endParaRPr kumimoji="0" lang="en-US" sz="2600" i="0" u="none" strike="noStrike" cap="none" normalizeH="0" baseline="0" dirty="0" smtClean="0">
              <a:ln>
                <a:noFill/>
              </a:ln>
              <a:solidFill>
                <a:schemeClr val="tx1"/>
              </a:solidFill>
              <a:cs typeface="Arial" pitchFamily="34" charset="0"/>
            </a:endParaRPr>
          </a:p>
        </p:txBody>
      </p:sp>
      <p:sp>
        <p:nvSpPr>
          <p:cNvPr id="3" name="Rectangle 2"/>
          <p:cNvSpPr/>
          <p:nvPr/>
        </p:nvSpPr>
        <p:spPr>
          <a:xfrm>
            <a:off x="228600" y="520044"/>
            <a:ext cx="8610600" cy="4204356"/>
          </a:xfrm>
          <a:prstGeom prst="rect">
            <a:avLst/>
          </a:prstGeom>
        </p:spPr>
        <p:txBody>
          <a:bodyPr wrap="square">
            <a:spAutoFit/>
          </a:bodyPr>
          <a:lstStyle/>
          <a:p>
            <a:pPr algn="just">
              <a:lnSpc>
                <a:spcPct val="150000"/>
              </a:lnSpc>
            </a:pPr>
            <a:r>
              <a:rPr lang="en-US" dirty="0" err="1" smtClean="0"/>
              <a:t>Agraria</a:t>
            </a:r>
            <a:r>
              <a:rPr lang="en-US" dirty="0" smtClean="0"/>
              <a:t>, whose only output is wheat. Each citizen of </a:t>
            </a:r>
            <a:r>
              <a:rPr lang="en-US" dirty="0" err="1" smtClean="0"/>
              <a:t>Agraria</a:t>
            </a:r>
            <a:r>
              <a:rPr lang="en-US" dirty="0" smtClean="0"/>
              <a:t> is a consumer of wheat, but each is also a farmer and therefore can be viewed as a firm. Farmers invest by putting aside a portion of each year’s crop as seed for the next year’s planting. There is also a government that appropriates part of the crop to feed the Agrarian army. </a:t>
            </a:r>
            <a:r>
              <a:rPr lang="en-US" dirty="0" err="1" smtClean="0"/>
              <a:t>Agraria’s</a:t>
            </a:r>
            <a:r>
              <a:rPr lang="en-US" dirty="0" smtClean="0"/>
              <a:t> total annual crop is 100 bushels of wheat. </a:t>
            </a:r>
            <a:r>
              <a:rPr lang="en-US" dirty="0" err="1" smtClean="0"/>
              <a:t>Agraria</a:t>
            </a:r>
            <a:r>
              <a:rPr lang="en-US" dirty="0" smtClean="0"/>
              <a:t> can import milk from the rest of the world in exchange for exports of wheat. We cannot draw up the Agrarian national income accounts without knowing the price of milk in terms of wheat because all the compo-</a:t>
            </a:r>
            <a:r>
              <a:rPr lang="en-US" dirty="0" err="1" smtClean="0"/>
              <a:t>nents</a:t>
            </a:r>
            <a:r>
              <a:rPr lang="en-US" dirty="0" smtClean="0"/>
              <a:t> in the GNP identity (13-1) must be measured in the same units. If we assume the price of milk is 0.5 bushel of wheat per gallon, and that at this price, Agrarians want to consume 40 gallons of milk, then </a:t>
            </a:r>
            <a:r>
              <a:rPr lang="en-US" dirty="0" err="1" smtClean="0"/>
              <a:t>Agraria’s</a:t>
            </a:r>
            <a:r>
              <a:rPr lang="en-US" dirty="0" smtClean="0"/>
              <a:t> imports are equal in value to 20 bushels of wheat.</a:t>
            </a:r>
            <a:endParaRPr lang="en-US" dirty="0"/>
          </a:p>
        </p:txBody>
      </p:sp>
      <p:pic>
        <p:nvPicPr>
          <p:cNvPr id="24578" name="Picture 2"/>
          <p:cNvPicPr>
            <a:picLocks noChangeAspect="1" noChangeArrowheads="1"/>
          </p:cNvPicPr>
          <p:nvPr/>
        </p:nvPicPr>
        <p:blipFill>
          <a:blip r:embed="rId2"/>
          <a:srcRect l="34554" t="32292" r="26794" b="46875"/>
          <a:stretch>
            <a:fillRect/>
          </a:stretch>
        </p:blipFill>
        <p:spPr bwMode="auto">
          <a:xfrm>
            <a:off x="381000" y="4724400"/>
            <a:ext cx="84582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28600"/>
            <a:ext cx="79248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83AD"/>
                </a:solidFill>
                <a:effectLst/>
                <a:ea typeface="Arial" pitchFamily="34" charset="0"/>
                <a:cs typeface="Arial" pitchFamily="34" charset="0"/>
              </a:rPr>
              <a:t>The Current Account and Foreign Indebtedness</a:t>
            </a:r>
            <a:endParaRPr kumimoji="0" lang="en-US" sz="2600" b="0" i="0" u="none" strike="noStrike" cap="none" normalizeH="0" baseline="0" dirty="0" smtClean="0">
              <a:ln>
                <a:noFill/>
              </a:ln>
              <a:solidFill>
                <a:schemeClr val="tx1"/>
              </a:solidFill>
              <a:effectLst/>
              <a:cs typeface="Arial" pitchFamily="34" charset="0"/>
            </a:endParaRPr>
          </a:p>
        </p:txBody>
      </p:sp>
      <p:sp>
        <p:nvSpPr>
          <p:cNvPr id="3" name="Rectangle 2"/>
          <p:cNvSpPr/>
          <p:nvPr/>
        </p:nvSpPr>
        <p:spPr>
          <a:xfrm>
            <a:off x="381000" y="838200"/>
            <a:ext cx="8153400" cy="1338828"/>
          </a:xfrm>
          <a:prstGeom prst="rect">
            <a:avLst/>
          </a:prstGeom>
        </p:spPr>
        <p:txBody>
          <a:bodyPr wrap="square">
            <a:spAutoFit/>
          </a:bodyPr>
          <a:lstStyle/>
          <a:p>
            <a:pPr algn="just">
              <a:lnSpc>
                <a:spcPct val="150000"/>
              </a:lnSpc>
            </a:pPr>
            <a:r>
              <a:rPr lang="en-US" dirty="0" smtClean="0"/>
              <a:t>A country’s foreign trade is exactly balanced only rarely. The difference between exports of goods and services and imports of goods and services is known as the </a:t>
            </a:r>
            <a:r>
              <a:rPr lang="en-US" b="1" dirty="0" smtClean="0"/>
              <a:t>current</a:t>
            </a:r>
            <a:r>
              <a:rPr lang="en-US" dirty="0" smtClean="0"/>
              <a:t> </a:t>
            </a:r>
            <a:r>
              <a:rPr lang="en-US" b="1" dirty="0" smtClean="0"/>
              <a:t>account balance </a:t>
            </a:r>
            <a:r>
              <a:rPr lang="en-US" dirty="0" smtClean="0"/>
              <a:t>(or current account). </a:t>
            </a:r>
            <a:endParaRPr lang="en-US" dirty="0"/>
          </a:p>
        </p:txBody>
      </p:sp>
      <p:sp>
        <p:nvSpPr>
          <p:cNvPr id="26626" name="Rectangle 2"/>
          <p:cNvSpPr>
            <a:spLocks noChangeArrowheads="1"/>
          </p:cNvSpPr>
          <p:nvPr/>
        </p:nvSpPr>
        <p:spPr bwMode="auto">
          <a:xfrm>
            <a:off x="3429000" y="2438400"/>
            <a:ext cx="3048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CA </a:t>
            </a:r>
            <a:r>
              <a:rPr kumimoji="0" lang="en-US" sz="2600" b="1" i="0" u="none" strike="noStrike" cap="none" normalizeH="0" baseline="0" dirty="0" smtClean="0">
                <a:ln>
                  <a:noFill/>
                </a:ln>
                <a:solidFill>
                  <a:srgbClr val="002060"/>
                </a:solidFill>
                <a:effectLst/>
                <a:latin typeface="Arial" pitchFamily="34" charset="0"/>
                <a:ea typeface="Arial" pitchFamily="34" charset="0"/>
                <a:cs typeface="Arial" pitchFamily="34" charset="0"/>
              </a:rPr>
              <a:t>=</a:t>
            </a:r>
            <a:r>
              <a:rPr kumimoji="0" lang="en-US" sz="26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EX </a:t>
            </a:r>
            <a:r>
              <a:rPr kumimoji="0" lang="en-US" sz="2600" b="1" i="0" u="none" strike="noStrike" cap="none" normalizeH="0" baseline="0" dirty="0" smtClean="0">
                <a:ln>
                  <a:noFill/>
                </a:ln>
                <a:solidFill>
                  <a:srgbClr val="002060"/>
                </a:solidFill>
                <a:effectLst/>
                <a:latin typeface="Arial" pitchFamily="34" charset="0"/>
                <a:ea typeface="Arial" pitchFamily="34" charset="0"/>
                <a:cs typeface="Arial" pitchFamily="34" charset="0"/>
              </a:rPr>
              <a:t>-</a:t>
            </a:r>
            <a:r>
              <a:rPr kumimoji="0" lang="en-US" sz="26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IM</a:t>
            </a:r>
            <a:r>
              <a:rPr kumimoji="0" lang="en-US" sz="2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en-US" sz="2600" b="1" i="0" u="none" strike="noStrike" cap="none" normalizeH="0" baseline="0" dirty="0" smtClean="0">
              <a:ln>
                <a:noFill/>
              </a:ln>
              <a:solidFill>
                <a:srgbClr val="002060"/>
              </a:solidFill>
              <a:effectLst/>
              <a:latin typeface="Arial" pitchFamily="34" charset="0"/>
              <a:cs typeface="Arial" pitchFamily="34" charset="0"/>
            </a:endParaRPr>
          </a:p>
        </p:txBody>
      </p:sp>
      <p:sp>
        <p:nvSpPr>
          <p:cNvPr id="26627" name="Rectangle 3"/>
          <p:cNvSpPr>
            <a:spLocks noChangeArrowheads="1"/>
          </p:cNvSpPr>
          <p:nvPr/>
        </p:nvSpPr>
        <p:spPr bwMode="auto">
          <a:xfrm>
            <a:off x="304800" y="3124200"/>
            <a:ext cx="84582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When a country’s imports exceed its exports, we say the country has a </a:t>
            </a:r>
            <a:r>
              <a:rPr kumimoji="0" lang="en-US" b="0" i="1" u="none" strike="noStrike" cap="none" normalizeH="0" baseline="0" dirty="0" smtClean="0">
                <a:ln>
                  <a:noFill/>
                </a:ln>
                <a:solidFill>
                  <a:srgbClr val="231F20"/>
                </a:solidFill>
                <a:effectLst/>
                <a:ea typeface="Times New Roman" pitchFamily="18" charset="0"/>
                <a:cs typeface="Arial" pitchFamily="34" charset="0"/>
              </a:rPr>
              <a:t>current  </a:t>
            </a:r>
          </a:p>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1" u="none" strike="noStrike" cap="none" normalizeH="0" baseline="0" dirty="0" smtClean="0">
                <a:ln>
                  <a:noFill/>
                </a:ln>
                <a:solidFill>
                  <a:srgbClr val="231F20"/>
                </a:solidFill>
                <a:effectLst/>
                <a:ea typeface="Times New Roman" pitchFamily="18" charset="0"/>
                <a:cs typeface="Arial" pitchFamily="34" charset="0"/>
              </a:rPr>
              <a:t>account</a:t>
            </a:r>
            <a:r>
              <a:rPr kumimoji="0" lang="en-US" b="0" i="0" u="none" strike="noStrike" cap="none" normalizeH="0" baseline="0" dirty="0" smtClean="0">
                <a:ln>
                  <a:noFill/>
                </a:ln>
                <a:solidFill>
                  <a:srgbClr val="231F20"/>
                </a:solidFill>
                <a:effectLst/>
                <a:ea typeface="Times New Roman" pitchFamily="18" charset="0"/>
                <a:cs typeface="Arial" pitchFamily="34" charset="0"/>
              </a:rPr>
              <a:t> </a:t>
            </a:r>
            <a:r>
              <a:rPr kumimoji="0" lang="en-US" b="0" i="1" u="none" strike="noStrike" cap="none" normalizeH="0" baseline="0" dirty="0" smtClean="0">
                <a:ln>
                  <a:noFill/>
                </a:ln>
                <a:solidFill>
                  <a:srgbClr val="231F20"/>
                </a:solidFill>
                <a:effectLst/>
                <a:ea typeface="Times New Roman" pitchFamily="18" charset="0"/>
                <a:cs typeface="Arial" pitchFamily="34" charset="0"/>
              </a:rPr>
              <a:t>deficit. </a:t>
            </a:r>
            <a:r>
              <a:rPr kumimoji="0" lang="en-US" b="0" i="0" u="none" strike="noStrike" cap="none" normalizeH="0" baseline="0" dirty="0" smtClean="0">
                <a:ln>
                  <a:noFill/>
                </a:ln>
                <a:solidFill>
                  <a:srgbClr val="231F20"/>
                </a:solidFill>
                <a:effectLst/>
                <a:ea typeface="Times New Roman" pitchFamily="18" charset="0"/>
                <a:cs typeface="Arial" pitchFamily="34" charset="0"/>
              </a:rPr>
              <a:t>A country has a</a:t>
            </a:r>
            <a:r>
              <a:rPr kumimoji="0" lang="en-US" b="0" i="1" u="none" strike="noStrike" cap="none" normalizeH="0" baseline="0" dirty="0" smtClean="0">
                <a:ln>
                  <a:noFill/>
                </a:ln>
                <a:solidFill>
                  <a:srgbClr val="231F20"/>
                </a:solidFill>
                <a:effectLst/>
                <a:ea typeface="Times New Roman" pitchFamily="18" charset="0"/>
                <a:cs typeface="Arial" pitchFamily="34" charset="0"/>
              </a:rPr>
              <a:t> current account surplus </a:t>
            </a:r>
            <a:r>
              <a:rPr kumimoji="0" lang="en-US" b="0" i="0" u="none" strike="noStrike" cap="none" normalizeH="0" baseline="0" dirty="0" smtClean="0">
                <a:ln>
                  <a:noFill/>
                </a:ln>
                <a:solidFill>
                  <a:srgbClr val="231F20"/>
                </a:solidFill>
                <a:effectLst/>
                <a:ea typeface="Times New Roman" pitchFamily="18" charset="0"/>
                <a:cs typeface="Arial" pitchFamily="34" charset="0"/>
              </a:rPr>
              <a:t>when its exports exceed </a:t>
            </a:r>
          </a:p>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its imports.</a:t>
            </a:r>
            <a:endParaRPr kumimoji="0" lang="en-US" b="0" i="0" u="none" strike="noStrike" cap="none" normalizeH="0" baseline="0" dirty="0" smtClean="0">
              <a:ln>
                <a:noFill/>
              </a:ln>
              <a:solidFill>
                <a:schemeClr val="tx1"/>
              </a:solidFill>
              <a:effectLst/>
              <a:cs typeface="Arial" pitchFamily="34" charset="0"/>
            </a:endParaRPr>
          </a:p>
        </p:txBody>
      </p:sp>
      <p:sp>
        <p:nvSpPr>
          <p:cNvPr id="6" name="Rectangle 5"/>
          <p:cNvSpPr/>
          <p:nvPr/>
        </p:nvSpPr>
        <p:spPr>
          <a:xfrm>
            <a:off x="457200" y="4572000"/>
            <a:ext cx="8153400" cy="923330"/>
          </a:xfrm>
          <a:prstGeom prst="rect">
            <a:avLst/>
          </a:prstGeom>
        </p:spPr>
        <p:txBody>
          <a:bodyPr wrap="square">
            <a:spAutoFit/>
          </a:bodyPr>
          <a:lstStyle/>
          <a:p>
            <a:pPr algn="just">
              <a:lnSpc>
                <a:spcPct val="150000"/>
              </a:lnSpc>
            </a:pPr>
            <a:r>
              <a:rPr lang="en-US" dirty="0" smtClean="0"/>
              <a:t>The current account is also important because it measures the size and direction of international borrowing.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12299" t="31250" r="54905" b="12500"/>
          <a:stretch>
            <a:fillRect/>
          </a:stretch>
        </p:blipFill>
        <p:spPr bwMode="auto">
          <a:xfrm>
            <a:off x="1219200" y="381000"/>
            <a:ext cx="6248400" cy="6025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60166"/>
            <a:ext cx="8534400" cy="6581930"/>
          </a:xfrm>
          <a:prstGeom prst="rect">
            <a:avLst/>
          </a:prstGeom>
        </p:spPr>
        <p:txBody>
          <a:bodyPr wrap="square">
            <a:spAutoFit/>
          </a:bodyPr>
          <a:lstStyle/>
          <a:p>
            <a:pPr algn="just">
              <a:lnSpc>
                <a:spcPct val="150000"/>
              </a:lnSpc>
            </a:pPr>
            <a:r>
              <a:rPr lang="en-US" dirty="0" smtClean="0"/>
              <a:t>GNP identity has many illuminating implications. To explain the most important of these implications, we define the concept of </a:t>
            </a:r>
            <a:r>
              <a:rPr lang="en-US" b="1" dirty="0" smtClean="0"/>
              <a:t>national saving,</a:t>
            </a:r>
            <a:r>
              <a:rPr lang="en-US" dirty="0" smtClean="0"/>
              <a:t> is, the portion of output, </a:t>
            </a:r>
            <a:r>
              <a:rPr lang="en-US" i="1" dirty="0" smtClean="0"/>
              <a:t>Y</a:t>
            </a:r>
            <a:r>
              <a:rPr lang="en-US" dirty="0" smtClean="0"/>
              <a:t>, that is not devoted to household consumption, </a:t>
            </a:r>
            <a:r>
              <a:rPr lang="en-US" i="1" dirty="0" smtClean="0"/>
              <a:t>C</a:t>
            </a:r>
            <a:r>
              <a:rPr lang="en-US" dirty="0" smtClean="0"/>
              <a:t>, or government purchases, </a:t>
            </a:r>
            <a:r>
              <a:rPr lang="en-US" i="1" dirty="0" smtClean="0"/>
              <a:t>G.</a:t>
            </a:r>
            <a:r>
              <a:rPr lang="en-US" baseline="30000" dirty="0" smtClean="0"/>
              <a:t>6</a:t>
            </a:r>
            <a:r>
              <a:rPr lang="en-US" dirty="0" smtClean="0"/>
              <a:t> </a:t>
            </a:r>
            <a:r>
              <a:rPr lang="en-US" i="1" dirty="0" smtClean="0"/>
              <a:t>In a closed economy, national saving always equals investment.</a:t>
            </a:r>
          </a:p>
          <a:p>
            <a:pPr algn="just">
              <a:lnSpc>
                <a:spcPct val="150000"/>
              </a:lnSpc>
            </a:pPr>
            <a:endParaRPr lang="en-US" sz="100" i="1" dirty="0" smtClean="0"/>
          </a:p>
          <a:p>
            <a:pPr algn="just">
              <a:lnSpc>
                <a:spcPct val="150000"/>
              </a:lnSpc>
            </a:pPr>
            <a:r>
              <a:rPr lang="en-US" dirty="0" smtClean="0"/>
              <a:t>This tells us that the closed</a:t>
            </a:r>
            <a:r>
              <a:rPr lang="en-US" i="1" dirty="0" smtClean="0"/>
              <a:t> </a:t>
            </a:r>
            <a:r>
              <a:rPr lang="en-US" dirty="0" smtClean="0"/>
              <a:t>economy as a whole can increase its wealth only by accumulating new capital.</a:t>
            </a:r>
          </a:p>
          <a:p>
            <a:pPr algn="just">
              <a:lnSpc>
                <a:spcPct val="150000"/>
              </a:lnSpc>
            </a:pPr>
            <a:r>
              <a:rPr lang="en-US" dirty="0" smtClean="0"/>
              <a:t> Let </a:t>
            </a:r>
            <a:r>
              <a:rPr lang="en-US" i="1" dirty="0" smtClean="0"/>
              <a:t>S</a:t>
            </a:r>
            <a:r>
              <a:rPr lang="en-US" dirty="0" smtClean="0"/>
              <a:t> stand for national saving. Our definition of </a:t>
            </a:r>
            <a:r>
              <a:rPr lang="en-US" i="1" dirty="0" smtClean="0"/>
              <a:t>S</a:t>
            </a:r>
            <a:r>
              <a:rPr lang="en-US" dirty="0" smtClean="0"/>
              <a:t> tells us that</a:t>
            </a:r>
          </a:p>
          <a:p>
            <a:r>
              <a:rPr lang="en-US" dirty="0" smtClean="0"/>
              <a:t> </a:t>
            </a:r>
            <a:endParaRPr lang="en-US" b="1" dirty="0" smtClean="0"/>
          </a:p>
          <a:p>
            <a:pPr algn="ctr"/>
            <a:r>
              <a:rPr lang="en-US" b="1" i="1" dirty="0" smtClean="0"/>
              <a:t>S </a:t>
            </a:r>
            <a:r>
              <a:rPr lang="en-US" b="1" dirty="0" smtClean="0"/>
              <a:t>=</a:t>
            </a:r>
            <a:r>
              <a:rPr lang="en-US" b="1" i="1" dirty="0" smtClean="0"/>
              <a:t> Y </a:t>
            </a:r>
            <a:r>
              <a:rPr lang="en-US" b="1" dirty="0" smtClean="0"/>
              <a:t>-</a:t>
            </a:r>
            <a:r>
              <a:rPr lang="en-US" b="1" i="1" dirty="0" smtClean="0"/>
              <a:t> C </a:t>
            </a:r>
            <a:r>
              <a:rPr lang="en-US" b="1" dirty="0" smtClean="0"/>
              <a:t>–</a:t>
            </a:r>
            <a:r>
              <a:rPr lang="en-US" b="1" i="1" dirty="0" smtClean="0"/>
              <a:t> G</a:t>
            </a:r>
          </a:p>
          <a:p>
            <a:pPr algn="just">
              <a:lnSpc>
                <a:spcPct val="150000"/>
              </a:lnSpc>
            </a:pPr>
            <a:r>
              <a:rPr lang="en-US" dirty="0" smtClean="0"/>
              <a:t>Since the closed-economy GNP identity,  </a:t>
            </a:r>
            <a:r>
              <a:rPr lang="en-US" i="1" dirty="0" smtClean="0"/>
              <a:t>Y</a:t>
            </a:r>
            <a:r>
              <a:rPr lang="en-US" dirty="0" smtClean="0"/>
              <a:t> = </a:t>
            </a:r>
            <a:r>
              <a:rPr lang="en-US" i="1" dirty="0" smtClean="0"/>
              <a:t>C</a:t>
            </a:r>
            <a:r>
              <a:rPr lang="en-US" dirty="0" smtClean="0"/>
              <a:t> + </a:t>
            </a:r>
            <a:r>
              <a:rPr lang="en-US" i="1" dirty="0" smtClean="0"/>
              <a:t>I</a:t>
            </a:r>
            <a:r>
              <a:rPr lang="en-US" dirty="0" smtClean="0"/>
              <a:t> + </a:t>
            </a:r>
            <a:r>
              <a:rPr lang="en-US" i="1" dirty="0" smtClean="0"/>
              <a:t>G</a:t>
            </a:r>
            <a:r>
              <a:rPr lang="en-US" dirty="0" smtClean="0"/>
              <a:t>, may also be written as</a:t>
            </a:r>
          </a:p>
          <a:p>
            <a:pPr algn="just">
              <a:lnSpc>
                <a:spcPct val="150000"/>
              </a:lnSpc>
            </a:pPr>
            <a:r>
              <a:rPr lang="en-US" dirty="0" smtClean="0"/>
              <a:t> </a:t>
            </a:r>
            <a:r>
              <a:rPr lang="en-US" b="1" dirty="0" smtClean="0"/>
              <a:t>= </a:t>
            </a:r>
            <a:r>
              <a:rPr lang="en-US" b="1" i="1" dirty="0" smtClean="0"/>
              <a:t>Y</a:t>
            </a:r>
            <a:r>
              <a:rPr lang="en-US" b="1" dirty="0" smtClean="0"/>
              <a:t> - </a:t>
            </a:r>
            <a:r>
              <a:rPr lang="en-US" b="1" i="1" dirty="0" smtClean="0"/>
              <a:t>C</a:t>
            </a:r>
            <a:r>
              <a:rPr lang="en-US" b="1" dirty="0" smtClean="0"/>
              <a:t> - </a:t>
            </a:r>
            <a:r>
              <a:rPr lang="en-US" b="1" i="1" dirty="0" smtClean="0"/>
              <a:t>G</a:t>
            </a:r>
            <a:r>
              <a:rPr lang="en-US" b="1" dirty="0" smtClean="0"/>
              <a:t>, then</a:t>
            </a:r>
          </a:p>
          <a:p>
            <a:endParaRPr lang="en-US" sz="1000" dirty="0" smtClean="0"/>
          </a:p>
          <a:p>
            <a:pPr algn="ctr"/>
            <a:r>
              <a:rPr lang="en-US" b="1" i="1" dirty="0" smtClean="0"/>
              <a:t>S </a:t>
            </a:r>
            <a:r>
              <a:rPr lang="en-US" b="1" dirty="0" smtClean="0"/>
              <a:t>=</a:t>
            </a:r>
            <a:r>
              <a:rPr lang="en-US" b="1" i="1" dirty="0" smtClean="0"/>
              <a:t> I</a:t>
            </a:r>
            <a:r>
              <a:rPr lang="en-US" b="1" dirty="0" smtClean="0"/>
              <a:t>,</a:t>
            </a:r>
          </a:p>
          <a:p>
            <a:pPr algn="just">
              <a:lnSpc>
                <a:spcPct val="150000"/>
              </a:lnSpc>
            </a:pPr>
            <a:r>
              <a:rPr lang="en-US" dirty="0" smtClean="0"/>
              <a:t>and national saving must equal investment in a closed economy. Whereas in a closed econ-</a:t>
            </a:r>
            <a:r>
              <a:rPr lang="en-US" dirty="0" err="1" smtClean="0"/>
              <a:t>omy</a:t>
            </a:r>
            <a:r>
              <a:rPr lang="en-US" dirty="0" smtClean="0"/>
              <a:t>, saving and investment must always be equal, in an open economy they can differ. Remembering that national saving, </a:t>
            </a:r>
            <a:r>
              <a:rPr lang="en-US" i="1" dirty="0" smtClean="0"/>
              <a:t>S</a:t>
            </a:r>
            <a:r>
              <a:rPr lang="en-US" dirty="0" smtClean="0"/>
              <a:t>, equals </a:t>
            </a:r>
            <a:r>
              <a:rPr lang="en-US" i="1" dirty="0" smtClean="0"/>
              <a:t>Y</a:t>
            </a:r>
            <a:r>
              <a:rPr lang="en-US" dirty="0" smtClean="0"/>
              <a:t> - </a:t>
            </a:r>
            <a:r>
              <a:rPr lang="en-US" i="1" dirty="0" smtClean="0"/>
              <a:t>C</a:t>
            </a:r>
            <a:r>
              <a:rPr lang="en-US" dirty="0" smtClean="0"/>
              <a:t> - </a:t>
            </a:r>
            <a:r>
              <a:rPr lang="en-US" i="1" dirty="0" smtClean="0"/>
              <a:t>G</a:t>
            </a:r>
            <a:r>
              <a:rPr lang="en-US" dirty="0" smtClean="0"/>
              <a:t> and that </a:t>
            </a:r>
            <a:r>
              <a:rPr lang="en-US" i="1" dirty="0" smtClean="0"/>
              <a:t>CA</a:t>
            </a:r>
            <a:r>
              <a:rPr lang="en-US" dirty="0" smtClean="0"/>
              <a:t> = </a:t>
            </a:r>
            <a:r>
              <a:rPr lang="en-US" i="1" dirty="0" smtClean="0"/>
              <a:t>EX</a:t>
            </a:r>
            <a:r>
              <a:rPr lang="en-US" dirty="0" smtClean="0"/>
              <a:t> - </a:t>
            </a:r>
            <a:r>
              <a:rPr lang="en-US" i="1" dirty="0" smtClean="0"/>
              <a:t>IM</a:t>
            </a:r>
            <a:r>
              <a:rPr lang="en-US" dirty="0" smtClean="0"/>
              <a:t>, we can rewrite the GNP identity (13-1) as </a:t>
            </a:r>
            <a:r>
              <a:rPr lang="en-US" b="1" i="1" dirty="0" smtClean="0"/>
              <a:t>S </a:t>
            </a:r>
            <a:r>
              <a:rPr lang="en-US" b="1" dirty="0" smtClean="0"/>
              <a:t>=</a:t>
            </a:r>
            <a:r>
              <a:rPr lang="en-US" b="1" i="1" dirty="0" smtClean="0"/>
              <a:t> I </a:t>
            </a:r>
            <a:r>
              <a:rPr lang="en-US" b="1" dirty="0" smtClean="0"/>
              <a:t>+</a:t>
            </a:r>
            <a:r>
              <a:rPr lang="en-US" b="1" i="1" dirty="0" smtClean="0"/>
              <a:t> CA</a:t>
            </a:r>
            <a:endParaRPr lang="en-US" b="1" dirty="0"/>
          </a:p>
        </p:txBody>
      </p:sp>
      <p:sp>
        <p:nvSpPr>
          <p:cNvPr id="28673" name="Rectangle 1"/>
          <p:cNvSpPr>
            <a:spLocks noChangeArrowheads="1"/>
          </p:cNvSpPr>
          <p:nvPr/>
        </p:nvSpPr>
        <p:spPr bwMode="auto">
          <a:xfrm>
            <a:off x="471055" y="0"/>
            <a:ext cx="4953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83AD"/>
                </a:solidFill>
                <a:ea typeface="Arial" pitchFamily="34" charset="0"/>
                <a:cs typeface="Arial" pitchFamily="34" charset="0"/>
              </a:rPr>
              <a:t>Saving and the Current Account</a:t>
            </a:r>
            <a:endParaRPr kumimoji="0" lang="en-US" sz="2600" b="1" i="0" u="none" strike="noStrike" cap="none" normalizeH="0" baseline="0" dirty="0" smtClean="0">
              <a:ln>
                <a:noFill/>
              </a:ln>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533400" y="33727"/>
            <a:ext cx="4545027"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83AD"/>
                </a:solidFill>
                <a:effectLst/>
                <a:ea typeface="Arial" pitchFamily="34" charset="0"/>
                <a:cs typeface="Arial" pitchFamily="34" charset="0"/>
              </a:rPr>
              <a:t>Private and Government Saving</a:t>
            </a:r>
            <a:endParaRPr kumimoji="0" lang="en-US" sz="2600" b="0" i="0" u="none" strike="noStrike" cap="none" normalizeH="0" baseline="0" dirty="0" smtClean="0">
              <a:ln>
                <a:noFill/>
              </a:ln>
              <a:solidFill>
                <a:schemeClr val="tx1"/>
              </a:solidFill>
              <a:effectLst/>
              <a:cs typeface="Arial" pitchFamily="34" charset="0"/>
            </a:endParaRPr>
          </a:p>
        </p:txBody>
      </p:sp>
      <p:sp>
        <p:nvSpPr>
          <p:cNvPr id="5" name="TextBox 4"/>
          <p:cNvSpPr txBox="1"/>
          <p:nvPr/>
        </p:nvSpPr>
        <p:spPr>
          <a:xfrm>
            <a:off x="2362200" y="1676400"/>
            <a:ext cx="184731" cy="369332"/>
          </a:xfrm>
          <a:prstGeom prst="rect">
            <a:avLst/>
          </a:prstGeom>
          <a:noFill/>
        </p:spPr>
        <p:txBody>
          <a:bodyPr wrap="none" rtlCol="0">
            <a:spAutoFit/>
          </a:bodyPr>
          <a:lstStyle/>
          <a:p>
            <a:endParaRPr lang="en-US" dirty="0"/>
          </a:p>
        </p:txBody>
      </p:sp>
      <p:sp>
        <p:nvSpPr>
          <p:cNvPr id="29700" name="Rectangle 4"/>
          <p:cNvSpPr>
            <a:spLocks noChangeArrowheads="1"/>
          </p:cNvSpPr>
          <p:nvPr/>
        </p:nvSpPr>
        <p:spPr bwMode="auto">
          <a:xfrm>
            <a:off x="457200" y="457200"/>
            <a:ext cx="8382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1" i="0" u="none" strike="noStrike" cap="none" normalizeH="0" baseline="0" dirty="0" smtClean="0">
                <a:ln>
                  <a:noFill/>
                </a:ln>
                <a:solidFill>
                  <a:srgbClr val="231F20"/>
                </a:solidFill>
                <a:effectLst/>
                <a:ea typeface="Times New Roman" pitchFamily="18" charset="0"/>
                <a:cs typeface="Arial" pitchFamily="34" charset="0"/>
              </a:rPr>
              <a:t>Private saving </a:t>
            </a:r>
            <a:r>
              <a:rPr kumimoji="0" lang="en-US" b="0" i="0" u="none" strike="noStrike" cap="none" normalizeH="0" baseline="0" dirty="0" smtClean="0">
                <a:ln>
                  <a:noFill/>
                </a:ln>
                <a:solidFill>
                  <a:srgbClr val="231F20"/>
                </a:solidFill>
                <a:effectLst/>
                <a:ea typeface="Times New Roman" pitchFamily="18" charset="0"/>
                <a:cs typeface="Arial" pitchFamily="34" charset="0"/>
              </a:rPr>
              <a:t>is defined as the part of disposable income that is saved rather than </a:t>
            </a:r>
            <a:r>
              <a:rPr kumimoji="0" lang="en-US" b="0" i="0" u="none" strike="noStrike" cap="none" normalizeH="0" baseline="0" dirty="0" smtClean="0">
                <a:ln>
                  <a:noFill/>
                </a:ln>
                <a:solidFill>
                  <a:srgbClr val="231F20"/>
                </a:solidFill>
                <a:effectLst/>
                <a:ea typeface="Times New Roman" pitchFamily="18" charset="0"/>
                <a:cs typeface="Arial" pitchFamily="34" charset="0"/>
              </a:rPr>
              <a:t>consumed</a:t>
            </a:r>
            <a:r>
              <a:rPr kumimoji="0" lang="en-US" b="0" i="0" u="none" strike="noStrike" cap="none" normalizeH="0" baseline="0" dirty="0" smtClean="0">
                <a:ln>
                  <a:noFill/>
                </a:ln>
                <a:solidFill>
                  <a:srgbClr val="231F20"/>
                </a:solidFill>
                <a:effectLst/>
                <a:ea typeface="Times New Roman" pitchFamily="18" charset="0"/>
                <a:cs typeface="Arial" pitchFamily="34" charset="0"/>
              </a:rPr>
              <a:t>. Disposable income is national income, </a:t>
            </a:r>
            <a:r>
              <a:rPr kumimoji="0" lang="en-US" b="0" i="1" u="none" strike="noStrike" cap="none" normalizeH="0" baseline="0" dirty="0" smtClean="0">
                <a:ln>
                  <a:noFill/>
                </a:ln>
                <a:solidFill>
                  <a:srgbClr val="231F20"/>
                </a:solidFill>
                <a:effectLst/>
                <a:ea typeface="Times New Roman" pitchFamily="18" charset="0"/>
                <a:cs typeface="Arial" pitchFamily="34" charset="0"/>
              </a:rPr>
              <a:t>Y</a:t>
            </a:r>
            <a:r>
              <a:rPr kumimoji="0" lang="en-US" b="0" i="0" u="none" strike="noStrike" cap="none" normalizeH="0" baseline="0" dirty="0" smtClean="0">
                <a:ln>
                  <a:noFill/>
                </a:ln>
                <a:solidFill>
                  <a:srgbClr val="231F20"/>
                </a:solidFill>
                <a:effectLst/>
                <a:ea typeface="Times New Roman" pitchFamily="18" charset="0"/>
                <a:cs typeface="Arial" pitchFamily="34" charset="0"/>
              </a:rPr>
              <a:t>, less the net taxes collected from house-holds and firms by the government, </a:t>
            </a:r>
            <a:r>
              <a:rPr kumimoji="0" lang="en-US" b="0" i="1" u="none" strike="noStrike" cap="none" normalizeH="0" baseline="0" dirty="0" smtClean="0">
                <a:ln>
                  <a:noFill/>
                </a:ln>
                <a:solidFill>
                  <a:srgbClr val="231F20"/>
                </a:solidFill>
                <a:effectLst/>
                <a:ea typeface="Times New Roman" pitchFamily="18" charset="0"/>
                <a:cs typeface="Arial" pitchFamily="34" charset="0"/>
              </a:rPr>
              <a:t>T.</a:t>
            </a:r>
            <a:r>
              <a:rPr kumimoji="0" lang="en-US" b="0" i="0" u="none" strike="noStrike" cap="none" normalizeH="0" baseline="30000" dirty="0" smtClean="0">
                <a:ln>
                  <a:noFill/>
                </a:ln>
                <a:solidFill>
                  <a:srgbClr val="231F20"/>
                </a:solidFill>
                <a:effectLst/>
                <a:ea typeface="Times New Roman" pitchFamily="18" charset="0"/>
                <a:cs typeface="Arial" pitchFamily="34" charset="0"/>
              </a:rPr>
              <a:t>7</a:t>
            </a:r>
            <a:r>
              <a:rPr kumimoji="0" lang="en-US" b="0" i="0" u="none" strike="noStrike" cap="none" normalizeH="0" baseline="0" dirty="0" smtClean="0">
                <a:ln>
                  <a:noFill/>
                </a:ln>
                <a:solidFill>
                  <a:srgbClr val="231F20"/>
                </a:solidFill>
                <a:effectLst/>
                <a:ea typeface="Times New Roman" pitchFamily="18" charset="0"/>
                <a:cs typeface="Arial" pitchFamily="34" charset="0"/>
              </a:rPr>
              <a:t> Private saving, denoted </a:t>
            </a:r>
            <a:r>
              <a:rPr kumimoji="0" lang="en-US" b="0" i="1" u="none" strike="noStrike" cap="none" normalizeH="0" baseline="0" dirty="0" smtClean="0">
                <a:ln>
                  <a:noFill/>
                </a:ln>
                <a:solidFill>
                  <a:srgbClr val="231F20"/>
                </a:solidFill>
                <a:effectLst/>
                <a:ea typeface="Times New Roman" pitchFamily="18" charset="0"/>
                <a:cs typeface="Arial" pitchFamily="34" charset="0"/>
              </a:rPr>
              <a:t>S</a:t>
            </a:r>
            <a:r>
              <a:rPr kumimoji="0" lang="en-US" b="0" i="1" u="none" strike="noStrike" cap="none" normalizeH="0" baseline="30000" dirty="0" smtClean="0">
                <a:ln>
                  <a:noFill/>
                </a:ln>
                <a:solidFill>
                  <a:srgbClr val="231F20"/>
                </a:solidFill>
                <a:effectLst/>
                <a:ea typeface="Times New Roman" pitchFamily="18" charset="0"/>
                <a:cs typeface="Arial" pitchFamily="34" charset="0"/>
              </a:rPr>
              <a:t>p</a:t>
            </a:r>
            <a:r>
              <a:rPr kumimoji="0" lang="en-US" b="0" i="0" u="none" strike="noStrike" cap="none" normalizeH="0" baseline="0" dirty="0" smtClean="0">
                <a:ln>
                  <a:noFill/>
                </a:ln>
                <a:solidFill>
                  <a:srgbClr val="231F20"/>
                </a:solidFill>
                <a:effectLst/>
                <a:ea typeface="Times New Roman" pitchFamily="18" charset="0"/>
                <a:cs typeface="Arial" pitchFamily="34" charset="0"/>
              </a:rPr>
              <a:t>, can therefore be expressed as</a:t>
            </a:r>
            <a:endParaRPr kumimoji="0" lang="en-US" b="0" i="0" u="none" strike="noStrike" cap="none" normalizeH="0" baseline="0" dirty="0" smtClean="0">
              <a:ln>
                <a:noFill/>
              </a:ln>
              <a:solidFill>
                <a:schemeClr val="tx1"/>
              </a:solidFill>
              <a:effectLst/>
              <a:cs typeface="Arial" pitchFamily="34" charset="0"/>
            </a:endParaRPr>
          </a:p>
        </p:txBody>
      </p:sp>
      <p:sp>
        <p:nvSpPr>
          <p:cNvPr id="29702" name="Rectangle 6"/>
          <p:cNvSpPr>
            <a:spLocks noChangeArrowheads="1"/>
          </p:cNvSpPr>
          <p:nvPr/>
        </p:nvSpPr>
        <p:spPr bwMode="auto">
          <a:xfrm>
            <a:off x="838200" y="1447800"/>
            <a:ext cx="10668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S</a:t>
            </a:r>
            <a:r>
              <a:rPr kumimoji="0" lang="en-US" sz="1500" b="0" i="1" u="none" strike="noStrike" cap="none" normalizeH="0" baseline="30000" dirty="0" smtClean="0">
                <a:ln>
                  <a:noFill/>
                </a:ln>
                <a:solidFill>
                  <a:srgbClr val="231F20"/>
                </a:solidFill>
                <a:effectLst/>
                <a:latin typeface="Arial" pitchFamily="34" charset="0"/>
                <a:ea typeface="Times New Roman" pitchFamily="18" charset="0"/>
                <a:cs typeface="Arial" pitchFamily="34" charset="0"/>
              </a:rPr>
              <a:t>p</a:t>
            </a:r>
            <a:r>
              <a:rPr kumimoji="0" lang="en-US" sz="10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10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Y </a:t>
            </a:r>
            <a:r>
              <a:rPr kumimoji="0" lang="en-US" sz="1000"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10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T </a:t>
            </a:r>
            <a:r>
              <a:rPr kumimoji="0" lang="en-US" sz="1000"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1000"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3"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4" name="Rectangle 8"/>
          <p:cNvSpPr>
            <a:spLocks noChangeArrowheads="1"/>
          </p:cNvSpPr>
          <p:nvPr/>
        </p:nvSpPr>
        <p:spPr bwMode="auto">
          <a:xfrm>
            <a:off x="304800" y="2209800"/>
            <a:ext cx="8534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1" u="none" strike="noStrike" cap="none" normalizeH="0" baseline="0" dirty="0" smtClean="0">
                <a:ln>
                  <a:noFill/>
                </a:ln>
                <a:solidFill>
                  <a:srgbClr val="231F20"/>
                </a:solidFill>
                <a:effectLst/>
                <a:ea typeface="Times New Roman" pitchFamily="18" charset="0"/>
                <a:cs typeface="Arial" pitchFamily="34" charset="0"/>
              </a:rPr>
              <a:t>Government saving </a:t>
            </a:r>
            <a:r>
              <a:rPr kumimoji="0" lang="en-US" b="0" i="0" u="none" strike="noStrike" cap="none" normalizeH="0" baseline="0" dirty="0" smtClean="0">
                <a:ln>
                  <a:noFill/>
                </a:ln>
                <a:solidFill>
                  <a:srgbClr val="231F20"/>
                </a:solidFill>
                <a:effectLst/>
                <a:ea typeface="Times New Roman" pitchFamily="18" charset="0"/>
                <a:cs typeface="Arial" pitchFamily="34" charset="0"/>
              </a:rPr>
              <a:t>is defined similarly to private saving. The government’s “income”</a:t>
            </a:r>
            <a:r>
              <a:rPr kumimoji="0" lang="en-US" b="0" i="1" u="none" strike="noStrike" cap="none" normalizeH="0" baseline="0" dirty="0" smtClean="0">
                <a:ln>
                  <a:noFill/>
                </a:ln>
                <a:solidFill>
                  <a:srgbClr val="231F20"/>
                </a:solidFill>
                <a:effectLst/>
                <a:ea typeface="Times New Roman" pitchFamily="18" charset="0"/>
                <a:cs typeface="Arial" pitchFamily="34" charset="0"/>
              </a:rPr>
              <a:t> </a:t>
            </a:r>
            <a:r>
              <a:rPr kumimoji="0" lang="en-US" b="0" i="0" u="none" strike="noStrike" cap="none" normalizeH="0" baseline="0" dirty="0" smtClean="0">
                <a:ln>
                  <a:noFill/>
                </a:ln>
                <a:solidFill>
                  <a:srgbClr val="231F20"/>
                </a:solidFill>
                <a:effectLst/>
                <a:ea typeface="Times New Roman" pitchFamily="18" charset="0"/>
                <a:cs typeface="Arial" pitchFamily="34" charset="0"/>
              </a:rPr>
              <a:t>is </a:t>
            </a:r>
          </a:p>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its net tax revenue, </a:t>
            </a:r>
            <a:r>
              <a:rPr kumimoji="0" lang="en-US" b="0" i="1" u="none" strike="noStrike" cap="none" normalizeH="0" baseline="0" dirty="0" smtClean="0">
                <a:ln>
                  <a:noFill/>
                </a:ln>
                <a:solidFill>
                  <a:srgbClr val="231F20"/>
                </a:solidFill>
                <a:effectLst/>
                <a:ea typeface="Times New Roman" pitchFamily="18" charset="0"/>
                <a:cs typeface="Arial" pitchFamily="34" charset="0"/>
              </a:rPr>
              <a:t>T</a:t>
            </a:r>
            <a:r>
              <a:rPr kumimoji="0" lang="en-US" b="0" i="0" u="none" strike="noStrike" cap="none" normalizeH="0" baseline="0" dirty="0" smtClean="0">
                <a:ln>
                  <a:noFill/>
                </a:ln>
                <a:solidFill>
                  <a:srgbClr val="231F20"/>
                </a:solidFill>
                <a:effectLst/>
                <a:ea typeface="Times New Roman" pitchFamily="18" charset="0"/>
                <a:cs typeface="Arial" pitchFamily="34" charset="0"/>
              </a:rPr>
              <a:t>, while its “consumption” is government purchases, </a:t>
            </a:r>
            <a:r>
              <a:rPr kumimoji="0" lang="en-US" b="0" i="1" u="none" strike="noStrike" cap="none" normalizeH="0" baseline="0" dirty="0" smtClean="0">
                <a:ln>
                  <a:noFill/>
                </a:ln>
                <a:solidFill>
                  <a:srgbClr val="231F20"/>
                </a:solidFill>
                <a:effectLst/>
                <a:ea typeface="Times New Roman" pitchFamily="18" charset="0"/>
                <a:cs typeface="Arial" pitchFamily="34" charset="0"/>
              </a:rPr>
              <a:t>G.</a:t>
            </a:r>
            <a:r>
              <a:rPr kumimoji="0" lang="en-US" b="0" i="0" u="none" strike="noStrike" cap="none" normalizeH="0" baseline="0" dirty="0" smtClean="0">
                <a:ln>
                  <a:noFill/>
                </a:ln>
                <a:solidFill>
                  <a:srgbClr val="231F20"/>
                </a:solidFill>
                <a:effectLst/>
                <a:ea typeface="Times New Roman" pitchFamily="18" charset="0"/>
                <a:cs typeface="Arial" pitchFamily="34" charset="0"/>
              </a:rPr>
              <a:t> If we let </a:t>
            </a:r>
            <a:r>
              <a:rPr kumimoji="0" lang="en-US" b="0" i="1" u="none" strike="noStrike" cap="none" normalizeH="0" baseline="0" dirty="0" err="1" smtClean="0">
                <a:ln>
                  <a:noFill/>
                </a:ln>
                <a:solidFill>
                  <a:srgbClr val="231F20"/>
                </a:solidFill>
                <a:effectLst/>
                <a:ea typeface="Times New Roman" pitchFamily="18" charset="0"/>
                <a:cs typeface="Arial" pitchFamily="34" charset="0"/>
              </a:rPr>
              <a:t>S</a:t>
            </a:r>
            <a:r>
              <a:rPr kumimoji="0" lang="en-US" b="0" i="1" u="none" strike="noStrike" cap="none" normalizeH="0" baseline="30000" dirty="0" err="1" smtClean="0">
                <a:ln>
                  <a:noFill/>
                </a:ln>
                <a:solidFill>
                  <a:srgbClr val="231F20"/>
                </a:solidFill>
                <a:effectLst/>
                <a:ea typeface="Times New Roman" pitchFamily="18" charset="0"/>
                <a:cs typeface="Arial" pitchFamily="34" charset="0"/>
              </a:rPr>
              <a:t>g</a:t>
            </a:r>
            <a:r>
              <a:rPr kumimoji="0" lang="en-US" b="0" i="0" u="none" strike="noStrike" cap="none" normalizeH="0" baseline="0" dirty="0" smtClean="0">
                <a:ln>
                  <a:noFill/>
                </a:ln>
                <a:solidFill>
                  <a:srgbClr val="231F20"/>
                </a:solidFill>
                <a:effectLst/>
                <a:ea typeface="Times New Roman" pitchFamily="18" charset="0"/>
                <a:cs typeface="Arial" pitchFamily="34" charset="0"/>
              </a:rPr>
              <a:t> </a:t>
            </a:r>
          </a:p>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stand for government saving, then</a:t>
            </a:r>
            <a:endParaRPr kumimoji="0" lang="en-US" b="0" i="0" u="none" strike="noStrike" cap="none" normalizeH="0" baseline="0" dirty="0" smtClean="0">
              <a:ln>
                <a:noFill/>
              </a:ln>
              <a:solidFill>
                <a:schemeClr val="tx1"/>
              </a:solidFill>
              <a:effectLst/>
              <a:cs typeface="Arial" pitchFamily="34" charset="0"/>
            </a:endParaRPr>
          </a:p>
          <a:p>
            <a:pPr marL="0" marR="0" lvl="0" indent="152400" algn="ctr" defTabSz="914400" rtl="0" eaLnBrk="0" fontAlgn="base" latinLnBrk="0" hangingPunct="0">
              <a:lnSpc>
                <a:spcPct val="150000"/>
              </a:lnSpc>
              <a:spcBef>
                <a:spcPct val="0"/>
              </a:spcBef>
              <a:spcAft>
                <a:spcPct val="0"/>
              </a:spcAft>
              <a:buClrTx/>
              <a:buSzTx/>
              <a:buFontTx/>
              <a:buNone/>
              <a:tabLst/>
            </a:pPr>
            <a:r>
              <a:rPr kumimoji="0" lang="en-US" b="0" i="1" u="none" strike="noStrike" cap="none" normalizeH="0" baseline="0" dirty="0" err="1" smtClean="0">
                <a:ln>
                  <a:noFill/>
                </a:ln>
                <a:solidFill>
                  <a:srgbClr val="231F20"/>
                </a:solidFill>
                <a:effectLst/>
                <a:ea typeface="Times New Roman" pitchFamily="18" charset="0"/>
                <a:cs typeface="Arial" pitchFamily="34" charset="0"/>
              </a:rPr>
              <a:t>S</a:t>
            </a:r>
            <a:r>
              <a:rPr kumimoji="0" lang="en-US" b="0" i="1" u="none" strike="noStrike" cap="none" normalizeH="0" baseline="30000" dirty="0" err="1" smtClean="0">
                <a:ln>
                  <a:noFill/>
                </a:ln>
                <a:solidFill>
                  <a:srgbClr val="231F20"/>
                </a:solidFill>
                <a:effectLst/>
                <a:ea typeface="Times New Roman" pitchFamily="18" charset="0"/>
                <a:cs typeface="Arial" pitchFamily="34" charset="0"/>
              </a:rPr>
              <a:t>g</a:t>
            </a:r>
            <a:r>
              <a:rPr kumimoji="0" lang="en-US" b="0" i="1" u="none" strike="noStrike" cap="none" normalizeH="0" baseline="0" dirty="0" smtClean="0">
                <a:ln>
                  <a:noFill/>
                </a:ln>
                <a:solidFill>
                  <a:srgbClr val="231F20"/>
                </a:solidFill>
                <a:effectLst/>
                <a:ea typeface="Times New Roman" pitchFamily="18" charset="0"/>
                <a:cs typeface="Arial" pitchFamily="34" charset="0"/>
              </a:rPr>
              <a:t>  </a:t>
            </a:r>
            <a:r>
              <a:rPr kumimoji="0" lang="en-US" b="0" i="0" u="none" strike="noStrike" cap="none" normalizeH="0" baseline="0" dirty="0" smtClean="0">
                <a:ln>
                  <a:noFill/>
                </a:ln>
                <a:solidFill>
                  <a:srgbClr val="231F20"/>
                </a:solidFill>
                <a:effectLst/>
                <a:ea typeface="Arial" pitchFamily="34" charset="0"/>
                <a:cs typeface="Arial" pitchFamily="34" charset="0"/>
              </a:rPr>
              <a:t>=</a:t>
            </a:r>
            <a:r>
              <a:rPr kumimoji="0" lang="en-US" b="0" i="1" u="none" strike="noStrike" cap="none" normalizeH="0" baseline="0" dirty="0" smtClean="0">
                <a:ln>
                  <a:noFill/>
                </a:ln>
                <a:solidFill>
                  <a:srgbClr val="231F20"/>
                </a:solidFill>
                <a:effectLst/>
                <a:ea typeface="Times New Roman" pitchFamily="18" charset="0"/>
                <a:cs typeface="Arial" pitchFamily="34" charset="0"/>
              </a:rPr>
              <a:t> T </a:t>
            </a:r>
            <a:r>
              <a:rPr kumimoji="0" lang="en-US" b="0" i="0" u="none" strike="noStrike" cap="none" normalizeH="0" baseline="0" dirty="0" smtClean="0">
                <a:ln>
                  <a:noFill/>
                </a:ln>
                <a:solidFill>
                  <a:srgbClr val="231F20"/>
                </a:solidFill>
                <a:effectLst/>
                <a:ea typeface="Arial" pitchFamily="34" charset="0"/>
                <a:cs typeface="Arial" pitchFamily="34" charset="0"/>
              </a:rPr>
              <a:t>-</a:t>
            </a:r>
            <a:r>
              <a:rPr kumimoji="0" lang="en-US" b="0" i="1" u="none" strike="noStrike" cap="none" normalizeH="0" baseline="0" dirty="0" smtClean="0">
                <a:ln>
                  <a:noFill/>
                </a:ln>
                <a:solidFill>
                  <a:srgbClr val="231F20"/>
                </a:solidFill>
                <a:effectLst/>
                <a:ea typeface="Times New Roman" pitchFamily="18" charset="0"/>
                <a:cs typeface="Arial" pitchFamily="34" charset="0"/>
              </a:rPr>
              <a:t> G</a:t>
            </a:r>
            <a:r>
              <a:rPr kumimoji="0" lang="en-US" b="0" i="0" u="none" strike="noStrike" cap="none" normalizeH="0" baseline="0" dirty="0" smtClean="0">
                <a:ln>
                  <a:noFill/>
                </a:ln>
                <a:solidFill>
                  <a:srgbClr val="231F20"/>
                </a:solidFill>
                <a:effectLst/>
                <a:ea typeface="Times New Roman" pitchFamily="18" charset="0"/>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
        <p:nvSpPr>
          <p:cNvPr id="29705" name="Rectangle 9"/>
          <p:cNvSpPr>
            <a:spLocks noChangeArrowheads="1"/>
          </p:cNvSpPr>
          <p:nvPr/>
        </p:nvSpPr>
        <p:spPr bwMode="auto">
          <a:xfrm>
            <a:off x="381000" y="3763834"/>
            <a:ext cx="8458200"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The two types of saving we have defined, private and government, add up to </a:t>
            </a:r>
          </a:p>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national saving. To see why, recall the definition of national saving, </a:t>
            </a: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S</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as </a:t>
            </a:r>
          </a:p>
          <a:p>
            <a:pPr marL="0" marR="0" lvl="0" indent="152400" algn="just" defTabSz="914400" rtl="0" eaLnBrk="1" fontAlgn="base" latinLnBrk="0" hangingPunct="1">
              <a:lnSpc>
                <a:spcPct val="150000"/>
              </a:lnSpc>
              <a:spcBef>
                <a:spcPct val="0"/>
              </a:spcBef>
              <a:spcAft>
                <a:spcPct val="0"/>
              </a:spcAft>
              <a:buClrTx/>
              <a:buSzTx/>
              <a:buFontTx/>
              <a:buNone/>
              <a:tabLst/>
            </a:pP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Y</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C</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b="0"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G</a:t>
            </a:r>
            <a:r>
              <a:rPr kumimoji="0" lang="en-US" b="0" i="0"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Then </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 </a:t>
            </a:r>
            <a:r>
              <a:rPr kumimoji="0" lang="en-US"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Y </a:t>
            </a:r>
            <a:r>
              <a:rPr kumimoji="0" lang="en-US"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C </a:t>
            </a:r>
            <a:r>
              <a:rPr kumimoji="0" lang="en-US"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G </a:t>
            </a:r>
            <a:r>
              <a:rPr kumimoji="0" lang="en-US" sz="2200" b="1"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1</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Y </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T </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C</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2</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1</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T </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G</a:t>
            </a:r>
            <a:r>
              <a:rPr kumimoji="0" lang="en-US" sz="2200" b="1" i="0" u="none" strike="noStrike" cap="none" normalizeH="0" baseline="0" dirty="0" smtClean="0">
                <a:ln>
                  <a:noFill/>
                </a:ln>
                <a:solidFill>
                  <a:srgbClr val="0070C0"/>
                </a:solidFill>
                <a:effectLst/>
                <a:latin typeface="Arial" pitchFamily="34" charset="0"/>
                <a:ea typeface="Arial" pitchFamily="34" charset="0"/>
                <a:cs typeface="Arial" pitchFamily="34" charset="0"/>
              </a:rPr>
              <a:t>2</a:t>
            </a:r>
            <a:r>
              <a:rPr kumimoji="0" lang="en-US" sz="2200" b="1" i="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200" b="1" i="0" u="none" strike="noStrike" cap="none" normalizeH="0" baseline="0" dirty="0" smtClean="0">
                <a:ln>
                  <a:noFill/>
                </a:ln>
                <a:solidFill>
                  <a:srgbClr val="231F2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231F20"/>
                </a:solidFill>
                <a:effectLst/>
                <a:latin typeface="Arial" pitchFamily="34" charset="0"/>
                <a:ea typeface="Times New Roman" pitchFamily="18" charset="0"/>
                <a:cs typeface="Arial" pitchFamily="34" charset="0"/>
              </a:rPr>
              <a:t> </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a:t>
            </a:r>
            <a:r>
              <a:rPr kumimoji="0" lang="en-US" sz="2200" b="1" i="1"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p</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2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a:t>
            </a:r>
            <a:r>
              <a:rPr kumimoji="0" lang="en-US" sz="2200" b="1" i="1" u="none" strike="noStrike" cap="none" normalizeH="0" baseline="30000" dirty="0" smtClean="0">
                <a:ln>
                  <a:noFill/>
                </a:ln>
                <a:solidFill>
                  <a:srgbClr val="FF0000"/>
                </a:solidFill>
                <a:effectLst/>
                <a:latin typeface="Arial" pitchFamily="34" charset="0"/>
                <a:ea typeface="Times New Roman" pitchFamily="18" charset="0"/>
                <a:cs typeface="Arial" pitchFamily="34" charset="0"/>
              </a:rPr>
              <a:t>g</a:t>
            </a:r>
            <a:r>
              <a:rPr kumimoji="0" lang="en-US" sz="2200" b="1" i="0" u="none" strike="noStrike" cap="none" normalizeH="0" baseline="0" dirty="0" smtClean="0">
                <a:ln>
                  <a:noFill/>
                </a:ln>
                <a:solidFill>
                  <a:srgbClr val="FF0000"/>
                </a:solidFill>
                <a:effectLst/>
                <a:latin typeface="Arial" pitchFamily="34" charset="0"/>
                <a:cs typeface="Arial" pitchFamily="34" charset="0"/>
              </a:rPr>
              <a:t> </a:t>
            </a:r>
            <a:endParaRPr kumimoji="0" lang="en-US" sz="2200" b="1" i="0" u="none" strike="noStrike" cap="none" normalizeH="0" baseline="0" dirty="0" smtClean="0">
              <a:ln>
                <a:noFill/>
              </a:ln>
              <a:solidFill>
                <a:srgbClr val="FF0000"/>
              </a:solidFill>
              <a:effectLst/>
              <a:latin typeface="Arial" pitchFamily="34" charset="0"/>
              <a:cs typeface="Arial" pitchFamily="34" charset="0"/>
            </a:endParaRPr>
          </a:p>
        </p:txBody>
      </p:sp>
      <p:sp>
        <p:nvSpPr>
          <p:cNvPr id="12" name="Rectangle 11"/>
          <p:cNvSpPr/>
          <p:nvPr/>
        </p:nvSpPr>
        <p:spPr>
          <a:xfrm>
            <a:off x="533400" y="5181132"/>
            <a:ext cx="8229600" cy="1295868"/>
          </a:xfrm>
          <a:prstGeom prst="rect">
            <a:avLst/>
          </a:prstGeom>
        </p:spPr>
        <p:txBody>
          <a:bodyPr wrap="square">
            <a:spAutoFit/>
          </a:bodyPr>
          <a:lstStyle/>
          <a:p>
            <a:pPr algn="just">
              <a:lnSpc>
                <a:spcPct val="150000"/>
              </a:lnSpc>
            </a:pPr>
            <a:r>
              <a:rPr lang="en-US" dirty="0" smtClean="0"/>
              <a:t>We can use the definitions of private and government saving to rewrite the national income identity in a form that is useful for analyzing the effects of government saving decisions on open economies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927"/>
            <a:ext cx="8229600" cy="1143000"/>
          </a:xfrm>
        </p:spPr>
        <p:txBody>
          <a:bodyPr>
            <a:normAutofit/>
          </a:bodyPr>
          <a:lstStyle/>
          <a:p>
            <a:r>
              <a:rPr lang="en-US" sz="5000" b="1" dirty="0" smtClean="0"/>
              <a:t>Learning Objective</a:t>
            </a:r>
            <a:endParaRPr lang="en-US" sz="5000" b="1" dirty="0"/>
          </a:p>
        </p:txBody>
      </p:sp>
      <p:sp>
        <p:nvSpPr>
          <p:cNvPr id="3" name="Content Placeholder 2"/>
          <p:cNvSpPr>
            <a:spLocks noGrp="1"/>
          </p:cNvSpPr>
          <p:nvPr>
            <p:ph idx="1"/>
          </p:nvPr>
        </p:nvSpPr>
        <p:spPr>
          <a:xfrm>
            <a:off x="457200" y="1066800"/>
            <a:ext cx="8229600" cy="4525963"/>
          </a:xfrm>
        </p:spPr>
        <p:txBody>
          <a:bodyPr>
            <a:noAutofit/>
          </a:bodyPr>
          <a:lstStyle/>
          <a:p>
            <a:pPr marL="457200" indent="-457200">
              <a:lnSpc>
                <a:spcPct val="170000"/>
              </a:lnSpc>
              <a:buFont typeface="+mj-lt"/>
              <a:buAutoNum type="arabicPeriod"/>
            </a:pPr>
            <a:r>
              <a:rPr lang="en-US" sz="2400" i="1" dirty="0" smtClean="0">
                <a:solidFill>
                  <a:srgbClr val="FF0000"/>
                </a:solidFill>
                <a:effectLst>
                  <a:outerShdw blurRad="38100" dist="38100" dir="2700000" algn="tl">
                    <a:srgbClr val="000000">
                      <a:alpha val="43137"/>
                    </a:srgbClr>
                  </a:outerShdw>
                </a:effectLst>
              </a:rPr>
              <a:t>National Income</a:t>
            </a:r>
          </a:p>
          <a:p>
            <a:pPr marL="457200" indent="-457200">
              <a:lnSpc>
                <a:spcPct val="170000"/>
              </a:lnSpc>
              <a:buFont typeface="+mj-lt"/>
              <a:buAutoNum type="arabicPeriod"/>
            </a:pPr>
            <a:r>
              <a:rPr lang="en-US" sz="2400" i="1" dirty="0" smtClean="0">
                <a:solidFill>
                  <a:srgbClr val="FF0000"/>
                </a:solidFill>
                <a:effectLst>
                  <a:outerShdw blurRad="38100" dist="38100" dir="2700000" algn="tl">
                    <a:srgbClr val="000000">
                      <a:alpha val="43137"/>
                    </a:srgbClr>
                  </a:outerShdw>
                </a:effectLst>
              </a:rPr>
              <a:t>Circular flow of income trend</a:t>
            </a:r>
          </a:p>
          <a:p>
            <a:pPr marL="457200" indent="-457200">
              <a:lnSpc>
                <a:spcPct val="170000"/>
              </a:lnSpc>
              <a:buFont typeface="+mj-lt"/>
              <a:buAutoNum type="arabicPeriod"/>
            </a:pPr>
            <a:r>
              <a:rPr lang="en-US" sz="2400" i="1" dirty="0" smtClean="0">
                <a:solidFill>
                  <a:srgbClr val="FF0000"/>
                </a:solidFill>
                <a:effectLst>
                  <a:outerShdw blurRad="38100" dist="38100" dir="2700000" algn="tl">
                    <a:srgbClr val="000000">
                      <a:alpha val="43137"/>
                    </a:srgbClr>
                  </a:outerShdw>
                </a:effectLst>
              </a:rPr>
              <a:t>National Income and national Product</a:t>
            </a:r>
          </a:p>
          <a:p>
            <a:pPr marL="457200" indent="-457200">
              <a:lnSpc>
                <a:spcPct val="170000"/>
              </a:lnSpc>
              <a:buFont typeface="+mj-lt"/>
              <a:buAutoNum type="arabicPeriod"/>
            </a:pPr>
            <a:r>
              <a:rPr lang="en-US" sz="2400" i="1" dirty="0" smtClean="0">
                <a:solidFill>
                  <a:srgbClr val="FFC000"/>
                </a:solidFill>
                <a:effectLst>
                  <a:outerShdw blurRad="38100" dist="38100" dir="2700000" algn="tl">
                    <a:srgbClr val="000000">
                      <a:alpha val="43137"/>
                    </a:srgbClr>
                  </a:outerShdw>
                </a:effectLst>
              </a:rPr>
              <a:t>Gross domestic product</a:t>
            </a:r>
          </a:p>
          <a:p>
            <a:pPr marL="457200" indent="-457200">
              <a:lnSpc>
                <a:spcPct val="170000"/>
              </a:lnSpc>
              <a:buFont typeface="+mj-lt"/>
              <a:buAutoNum type="arabicPeriod"/>
            </a:pPr>
            <a:r>
              <a:rPr lang="en-US" sz="2400" i="1" dirty="0" smtClean="0">
                <a:solidFill>
                  <a:srgbClr val="FFC000"/>
                </a:solidFill>
                <a:effectLst>
                  <a:outerShdw blurRad="38100" dist="38100" dir="2700000" algn="tl">
                    <a:srgbClr val="000000">
                      <a:alpha val="43137"/>
                    </a:srgbClr>
                  </a:outerShdw>
                </a:effectLst>
              </a:rPr>
              <a:t>National Income accounting for an open economy</a:t>
            </a:r>
          </a:p>
          <a:p>
            <a:pPr marL="457200" indent="-457200">
              <a:lnSpc>
                <a:spcPct val="170000"/>
              </a:lnSpc>
              <a:buFont typeface="+mj-lt"/>
              <a:buAutoNum type="arabicPeriod"/>
            </a:pPr>
            <a:r>
              <a:rPr lang="en-US" sz="2400" i="1" dirty="0" smtClean="0">
                <a:solidFill>
                  <a:srgbClr val="00B050"/>
                </a:solidFill>
                <a:effectLst>
                  <a:outerShdw blurRad="38100" dist="38100" dir="2700000" algn="tl">
                    <a:srgbClr val="000000">
                      <a:alpha val="43137"/>
                    </a:srgbClr>
                  </a:outerShdw>
                </a:effectLst>
              </a:rPr>
              <a:t>Consumption, investment and government purchase</a:t>
            </a:r>
          </a:p>
          <a:p>
            <a:pPr marL="457200" indent="-457200">
              <a:lnSpc>
                <a:spcPct val="170000"/>
              </a:lnSpc>
              <a:buFont typeface="+mj-lt"/>
              <a:buAutoNum type="arabicPeriod"/>
            </a:pPr>
            <a:r>
              <a:rPr lang="en-US" sz="2400" i="1" dirty="0" smtClean="0">
                <a:solidFill>
                  <a:srgbClr val="00B050"/>
                </a:solidFill>
                <a:effectLst>
                  <a:outerShdw blurRad="38100" dist="38100" dir="2700000" algn="tl">
                    <a:srgbClr val="000000">
                      <a:alpha val="43137"/>
                    </a:srgbClr>
                  </a:outerShdw>
                </a:effectLst>
              </a:rPr>
              <a:t>Saving and current account</a:t>
            </a:r>
          </a:p>
          <a:p>
            <a:pPr marL="457200" indent="-457200">
              <a:lnSpc>
                <a:spcPct val="170000"/>
              </a:lnSpc>
              <a:buFont typeface="+mj-lt"/>
              <a:buAutoNum type="arabicPeriod"/>
            </a:pPr>
            <a:r>
              <a:rPr lang="en-US" sz="2400" i="1" dirty="0" smtClean="0">
                <a:solidFill>
                  <a:srgbClr val="00B050"/>
                </a:solidFill>
                <a:effectLst>
                  <a:outerShdw blurRad="38100" dist="38100" dir="2700000" algn="tl">
                    <a:srgbClr val="000000">
                      <a:alpha val="43137"/>
                    </a:srgbClr>
                  </a:outerShdw>
                </a:effectLst>
              </a:rPr>
              <a:t>Private and government savings</a:t>
            </a:r>
            <a:endParaRPr lang="en-US" sz="2400" i="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57400"/>
            <a:ext cx="8649547" cy="923330"/>
          </a:xfrm>
          <a:prstGeom prst="rect">
            <a:avLst/>
          </a:prstGeom>
          <a:noFill/>
        </p:spPr>
        <p:txBody>
          <a:bodyPr wrap="none" rtlCol="0">
            <a:spAutoFit/>
          </a:bodyPr>
          <a:lstStyle/>
          <a:p>
            <a:r>
              <a:rPr lang="en-US" sz="5400" b="1" dirty="0" smtClean="0"/>
              <a:t>Balance of Payment Accounts</a:t>
            </a:r>
            <a:endParaRPr lang="en-US" sz="5400" b="1" dirty="0"/>
          </a:p>
        </p:txBody>
      </p:sp>
      <p:sp>
        <p:nvSpPr>
          <p:cNvPr id="3" name="Rectangle 2"/>
          <p:cNvSpPr/>
          <p:nvPr/>
        </p:nvSpPr>
        <p:spPr>
          <a:xfrm>
            <a:off x="2971800" y="3962400"/>
            <a:ext cx="4572000" cy="830997"/>
          </a:xfrm>
          <a:prstGeom prst="rect">
            <a:avLst/>
          </a:prstGeom>
        </p:spPr>
        <p:txBody>
          <a:bodyPr>
            <a:spAutoFit/>
          </a:bodyPr>
          <a:lstStyle/>
          <a:p>
            <a:pPr lvl="1"/>
            <a:r>
              <a:rPr lang="en-US" sz="4800" b="1" dirty="0" smtClean="0"/>
              <a:t>Cont.…</a:t>
            </a:r>
            <a:endParaRPr lang="en-US" sz="4800" b="1" dirty="0"/>
          </a:p>
        </p:txBody>
      </p:sp>
    </p:spTree>
    <p:extLst>
      <p:ext uri="{BB962C8B-B14F-4D97-AF65-F5344CB8AC3E}">
        <p14:creationId xmlns:p14="http://schemas.microsoft.com/office/powerpoint/2010/main" val="3710416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393639" cy="523220"/>
          </a:xfrm>
          <a:prstGeom prst="rect">
            <a:avLst/>
          </a:prstGeom>
        </p:spPr>
        <p:txBody>
          <a:bodyPr wrap="none">
            <a:spAutoFit/>
          </a:bodyPr>
          <a:lstStyle/>
          <a:p>
            <a:r>
              <a:rPr lang="en-US" sz="2800" b="1" dirty="0" smtClean="0">
                <a:effectLst>
                  <a:outerShdw blurRad="38100" dist="38100" dir="2700000" algn="tl">
                    <a:srgbClr val="000000">
                      <a:alpha val="43137"/>
                    </a:srgbClr>
                  </a:outerShdw>
                </a:effectLst>
              </a:rPr>
              <a:t>National Income Accounting</a:t>
            </a:r>
          </a:p>
        </p:txBody>
      </p:sp>
      <p:sp>
        <p:nvSpPr>
          <p:cNvPr id="4" name="Rectangle 3"/>
          <p:cNvSpPr/>
          <p:nvPr/>
        </p:nvSpPr>
        <p:spPr>
          <a:xfrm>
            <a:off x="381000" y="914400"/>
            <a:ext cx="8534400" cy="2169825"/>
          </a:xfrm>
          <a:prstGeom prst="rect">
            <a:avLst/>
          </a:prstGeom>
        </p:spPr>
        <p:txBody>
          <a:bodyPr wrap="square">
            <a:spAutoFit/>
          </a:bodyPr>
          <a:lstStyle/>
          <a:p>
            <a:pPr algn="just">
              <a:lnSpc>
                <a:spcPct val="150000"/>
              </a:lnSpc>
            </a:pPr>
            <a:r>
              <a:rPr lang="en-US" dirty="0" smtClean="0"/>
              <a:t>A country’s </a:t>
            </a:r>
            <a:r>
              <a:rPr lang="en-US" b="1" dirty="0" smtClean="0"/>
              <a:t>gross national product</a:t>
            </a:r>
            <a:r>
              <a:rPr lang="en-US" dirty="0" smtClean="0"/>
              <a:t> </a:t>
            </a:r>
            <a:r>
              <a:rPr lang="en-US" b="1" dirty="0" smtClean="0"/>
              <a:t>(GNP), </a:t>
            </a:r>
            <a:r>
              <a:rPr lang="en-US" dirty="0" smtClean="0"/>
              <a:t>the value of all final goods and services produced by the country’s factors of production and sold on the market in a given time period. GNP therefore includes the value of goods like bread sold in a supermarket and textbooks sold in a bookstore, as well as the value of services provided by stock brokers and plumbers.</a:t>
            </a:r>
            <a:endParaRPr lang="en-US" dirty="0"/>
          </a:p>
        </p:txBody>
      </p:sp>
      <p:pic>
        <p:nvPicPr>
          <p:cNvPr id="3074" name="Picture 2" descr="Related image"/>
          <p:cNvPicPr>
            <a:picLocks noChangeAspect="1" noChangeArrowheads="1"/>
          </p:cNvPicPr>
          <p:nvPr/>
        </p:nvPicPr>
        <p:blipFill>
          <a:blip r:embed="rId2"/>
          <a:srcRect/>
          <a:stretch>
            <a:fillRect/>
          </a:stretch>
        </p:blipFill>
        <p:spPr bwMode="auto">
          <a:xfrm>
            <a:off x="1066800" y="3048000"/>
            <a:ext cx="7086600" cy="355092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562600"/>
            <a:ext cx="8305800" cy="923330"/>
          </a:xfrm>
          <a:prstGeom prst="rect">
            <a:avLst/>
          </a:prstGeom>
        </p:spPr>
        <p:txBody>
          <a:bodyPr wrap="square">
            <a:spAutoFit/>
          </a:bodyPr>
          <a:lstStyle/>
          <a:p>
            <a:pPr algn="just">
              <a:lnSpc>
                <a:spcPct val="150000"/>
              </a:lnSpc>
            </a:pPr>
            <a:r>
              <a:rPr lang="en-US" dirty="0" smtClean="0"/>
              <a:t>The national income accounts can be thought of as classifying each transaction that contributes to national income according to the type of expenditure that gives rise to it</a:t>
            </a:r>
            <a:endParaRPr lang="en-US" dirty="0"/>
          </a:p>
        </p:txBody>
      </p:sp>
      <p:sp>
        <p:nvSpPr>
          <p:cNvPr id="3" name="Rectangle 2"/>
          <p:cNvSpPr/>
          <p:nvPr/>
        </p:nvSpPr>
        <p:spPr>
          <a:xfrm>
            <a:off x="457200" y="3124200"/>
            <a:ext cx="8382000" cy="2585323"/>
          </a:xfrm>
          <a:prstGeom prst="rect">
            <a:avLst/>
          </a:prstGeom>
        </p:spPr>
        <p:txBody>
          <a:bodyPr wrap="square">
            <a:spAutoFit/>
          </a:bodyPr>
          <a:lstStyle/>
          <a:p>
            <a:pPr algn="just">
              <a:lnSpc>
                <a:spcPct val="150000"/>
              </a:lnSpc>
            </a:pPr>
            <a:r>
              <a:rPr lang="en-US" dirty="0" smtClean="0"/>
              <a:t>GNP among the four possible uses for which a country’s final output is purchased: </a:t>
            </a:r>
            <a:r>
              <a:rPr lang="en-US" i="1" dirty="0" smtClean="0"/>
              <a:t>consumption </a:t>
            </a:r>
            <a:r>
              <a:rPr lang="en-US" dirty="0" smtClean="0"/>
              <a:t>(the amount consumed by private domestic residents),</a:t>
            </a:r>
            <a:r>
              <a:rPr lang="en-US" i="1" dirty="0" smtClean="0"/>
              <a:t> investment </a:t>
            </a:r>
            <a:r>
              <a:rPr lang="en-US" dirty="0" smtClean="0"/>
              <a:t>(the</a:t>
            </a:r>
            <a:r>
              <a:rPr lang="en-US" i="1" dirty="0" smtClean="0"/>
              <a:t> </a:t>
            </a:r>
            <a:r>
              <a:rPr lang="en-US" dirty="0" smtClean="0"/>
              <a:t>amount put aside by private firms to build new plant and equipment for future production), </a:t>
            </a:r>
            <a:r>
              <a:rPr lang="en-US" i="1" dirty="0" smtClean="0"/>
              <a:t>government purchases </a:t>
            </a:r>
            <a:r>
              <a:rPr lang="en-US" dirty="0" smtClean="0"/>
              <a:t>(the amount used by the government), and the</a:t>
            </a:r>
            <a:r>
              <a:rPr lang="en-US" i="1" dirty="0" smtClean="0"/>
              <a:t> current account balance </a:t>
            </a:r>
            <a:r>
              <a:rPr lang="en-US" dirty="0" smtClean="0"/>
              <a:t>(the amount of net exports of goods and services to foreigners). </a:t>
            </a:r>
            <a:endParaRPr lang="en-US" dirty="0"/>
          </a:p>
        </p:txBody>
      </p:sp>
      <p:pic>
        <p:nvPicPr>
          <p:cNvPr id="30722" name="Picture 2" descr="Related image"/>
          <p:cNvPicPr>
            <a:picLocks noChangeAspect="1" noChangeArrowheads="1"/>
          </p:cNvPicPr>
          <p:nvPr/>
        </p:nvPicPr>
        <p:blipFill>
          <a:blip r:embed="rId2"/>
          <a:srcRect/>
          <a:stretch>
            <a:fillRect/>
          </a:stretch>
        </p:blipFill>
        <p:spPr bwMode="auto">
          <a:xfrm>
            <a:off x="762000" y="76199"/>
            <a:ext cx="7315200" cy="32004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549" t="33021" r="26208" b="15625"/>
          <a:stretch>
            <a:fillRect/>
          </a:stretch>
        </p:blipFill>
        <p:spPr bwMode="auto">
          <a:xfrm>
            <a:off x="609600" y="990600"/>
            <a:ext cx="7924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381000"/>
            <a:ext cx="5257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ea typeface="Arial" pitchFamily="34" charset="0"/>
                <a:cs typeface="Arial" pitchFamily="34" charset="0"/>
              </a:rPr>
              <a:t>National Product and National Income</a:t>
            </a:r>
            <a:endParaRPr kumimoji="0" lang="en-US" sz="24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cs typeface="Arial" pitchFamily="34" charset="0"/>
            </a:endParaRPr>
          </a:p>
        </p:txBody>
      </p:sp>
      <p:pic>
        <p:nvPicPr>
          <p:cNvPr id="2051" name="Picture 3"/>
          <p:cNvPicPr>
            <a:picLocks noChangeAspect="1" noChangeArrowheads="1"/>
          </p:cNvPicPr>
          <p:nvPr/>
        </p:nvPicPr>
        <p:blipFill>
          <a:blip r:embed="rId2"/>
          <a:srcRect l="4319" t="29167" r="39458" b="33333"/>
          <a:stretch>
            <a:fillRect/>
          </a:stretch>
        </p:blipFill>
        <p:spPr bwMode="auto">
          <a:xfrm>
            <a:off x="0" y="1219200"/>
            <a:ext cx="7315200" cy="2743200"/>
          </a:xfrm>
          <a:prstGeom prst="rect">
            <a:avLst/>
          </a:prstGeom>
          <a:noFill/>
          <a:ln w="9525">
            <a:noFill/>
            <a:miter lim="800000"/>
            <a:headEnd/>
            <a:tailEnd/>
          </a:ln>
          <a:effectLst/>
        </p:spPr>
      </p:pic>
      <p:sp>
        <p:nvSpPr>
          <p:cNvPr id="5" name="Rectangle 4"/>
          <p:cNvSpPr/>
          <p:nvPr/>
        </p:nvSpPr>
        <p:spPr>
          <a:xfrm>
            <a:off x="0" y="3962400"/>
            <a:ext cx="86106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rPr>
              <a:t>National product is the value of all the goods and services produced in the nation</a:t>
            </a:r>
            <a:endParaRPr lang="en-US" dirty="0">
              <a:effectLst>
                <a:outerShdw blurRad="38100" dist="38100" dir="2700000" algn="tl">
                  <a:srgbClr val="000000">
                    <a:alpha val="43137"/>
                  </a:srgbClr>
                </a:outerShdw>
              </a:effectLst>
            </a:endParaRPr>
          </a:p>
        </p:txBody>
      </p:sp>
      <p:sp>
        <p:nvSpPr>
          <p:cNvPr id="6" name="Rectangle 5"/>
          <p:cNvSpPr/>
          <p:nvPr/>
        </p:nvSpPr>
        <p:spPr>
          <a:xfrm>
            <a:off x="0" y="4572000"/>
            <a:ext cx="7924800" cy="369332"/>
          </a:xfrm>
          <a:prstGeom prst="rect">
            <a:avLst/>
          </a:prstGeom>
        </p:spPr>
        <p:txBody>
          <a:bodyPr wrap="square">
            <a:spAutoFit/>
          </a:bodyPr>
          <a:lstStyle/>
          <a:p>
            <a:r>
              <a:rPr lang="en-US" dirty="0" smtClean="0">
                <a:effectLst>
                  <a:outerShdw blurRad="38100" dist="38100" dir="2700000" algn="tl">
                    <a:srgbClr val="000000">
                      <a:alpha val="43137"/>
                    </a:srgbClr>
                  </a:outerShdw>
                </a:effectLst>
              </a:rPr>
              <a:t>National income is the total income created by producing the national product.</a:t>
            </a:r>
            <a:endParaRPr lang="en-US" dirty="0">
              <a:effectLst>
                <a:outerShdw blurRad="38100" dist="38100" dir="2700000" algn="tl">
                  <a:srgbClr val="000000">
                    <a:alpha val="43137"/>
                  </a:srgbClr>
                </a:outerShdw>
              </a:effectLst>
            </a:endParaRPr>
          </a:p>
        </p:txBody>
      </p:sp>
      <p:pic>
        <p:nvPicPr>
          <p:cNvPr id="2053" name="Picture 5" descr="Image result for National income"/>
          <p:cNvPicPr>
            <a:picLocks noChangeAspect="1" noChangeArrowheads="1"/>
          </p:cNvPicPr>
          <p:nvPr/>
        </p:nvPicPr>
        <p:blipFill>
          <a:blip r:embed="rId3"/>
          <a:srcRect/>
          <a:stretch>
            <a:fillRect/>
          </a:stretch>
        </p:blipFill>
        <p:spPr bwMode="auto">
          <a:xfrm>
            <a:off x="5638800" y="0"/>
            <a:ext cx="3505200" cy="1971676"/>
          </a:xfrm>
          <a:prstGeom prst="rect">
            <a:avLst/>
          </a:prstGeom>
          <a:noFill/>
        </p:spPr>
      </p:pic>
      <p:pic>
        <p:nvPicPr>
          <p:cNvPr id="2055" name="Picture 7" descr="Related image"/>
          <p:cNvPicPr>
            <a:picLocks noChangeAspect="1" noChangeArrowheads="1"/>
          </p:cNvPicPr>
          <p:nvPr/>
        </p:nvPicPr>
        <p:blipFill>
          <a:blip r:embed="rId4"/>
          <a:srcRect/>
          <a:stretch>
            <a:fillRect/>
          </a:stretch>
        </p:blipFill>
        <p:spPr bwMode="auto">
          <a:xfrm>
            <a:off x="6172200" y="5105400"/>
            <a:ext cx="2971800" cy="1752600"/>
          </a:xfrm>
          <a:prstGeom prst="rect">
            <a:avLst/>
          </a:prstGeom>
          <a:noFill/>
        </p:spPr>
      </p:pic>
      <p:pic>
        <p:nvPicPr>
          <p:cNvPr id="2057" name="Picture 9" descr="Image result for National product cartoons"/>
          <p:cNvPicPr>
            <a:picLocks noChangeAspect="1" noChangeArrowheads="1"/>
          </p:cNvPicPr>
          <p:nvPr/>
        </p:nvPicPr>
        <p:blipFill>
          <a:blip r:embed="rId5"/>
          <a:srcRect/>
          <a:stretch>
            <a:fillRect/>
          </a:stretch>
        </p:blipFill>
        <p:spPr bwMode="auto">
          <a:xfrm>
            <a:off x="0" y="5562600"/>
            <a:ext cx="2895600" cy="1295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880369"/>
          </a:xfrm>
          <a:prstGeom prst="rect">
            <a:avLst/>
          </a:prstGeom>
        </p:spPr>
        <p:txBody>
          <a:bodyPr wrap="square">
            <a:spAutoFit/>
          </a:bodyPr>
          <a:lstStyle/>
          <a:p>
            <a:pPr algn="just">
              <a:lnSpc>
                <a:spcPct val="150000"/>
              </a:lnSpc>
            </a:pPr>
            <a:r>
              <a:rPr lang="en-US" dirty="0" smtClean="0">
                <a:effectLst>
                  <a:outerShdw blurRad="38100" dist="38100" dir="2700000" algn="tl">
                    <a:srgbClr val="000000">
                      <a:alpha val="43137"/>
                    </a:srgbClr>
                  </a:outerShdw>
                </a:effectLst>
              </a:rPr>
              <a:t>Accounting identity: national income equals national product. The production of one dollar of goods or services creates one dollar of income.</a:t>
            </a:r>
            <a:endParaRPr lang="en-US" dirty="0">
              <a:effectLst>
                <a:outerShdw blurRad="38100" dist="38100" dir="2700000" algn="tl">
                  <a:srgbClr val="000000">
                    <a:alpha val="43137"/>
                  </a:srgbClr>
                </a:outerShdw>
              </a:effectLst>
            </a:endParaRPr>
          </a:p>
        </p:txBody>
      </p:sp>
      <p:sp>
        <p:nvSpPr>
          <p:cNvPr id="3" name="Rectangle 2"/>
          <p:cNvSpPr/>
          <p:nvPr/>
        </p:nvSpPr>
        <p:spPr>
          <a:xfrm>
            <a:off x="762000" y="1295400"/>
            <a:ext cx="7696200" cy="5262979"/>
          </a:xfrm>
          <a:prstGeom prst="rect">
            <a:avLst/>
          </a:prstGeom>
        </p:spPr>
        <p:txBody>
          <a:bodyPr wrap="square">
            <a:spAutoFit/>
          </a:bodyPr>
          <a:lstStyle/>
          <a:p>
            <a:pPr algn="just"/>
            <a:r>
              <a:rPr lang="en-US" sz="2500" dirty="0" smtClean="0"/>
              <a:t>Consider a one-firm economy. It produces $130 of a good, so the national product is $130. </a:t>
            </a:r>
          </a:p>
          <a:p>
            <a:pPr algn="just"/>
            <a:endParaRPr lang="en-US" sz="2500" dirty="0" smtClean="0"/>
          </a:p>
          <a:p>
            <a:pPr algn="just"/>
            <a:r>
              <a:rPr lang="en-US" sz="2500" dirty="0" smtClean="0"/>
              <a:t>The firm pays $80 of wages and $20 of interest. </a:t>
            </a:r>
          </a:p>
          <a:p>
            <a:pPr algn="just"/>
            <a:r>
              <a:rPr lang="en-US" sz="2500" dirty="0" smtClean="0"/>
              <a:t>Profit is the residual of the product minus the costs: </a:t>
            </a:r>
          </a:p>
          <a:p>
            <a:pPr algn="just"/>
            <a:endParaRPr lang="en-US" sz="2500" dirty="0" smtClean="0"/>
          </a:p>
          <a:p>
            <a:pPr algn="ctr"/>
            <a:r>
              <a:rPr lang="en-US" sz="2500" dirty="0" smtClean="0"/>
              <a:t>$130 − ($80 +$20) = $30. </a:t>
            </a:r>
          </a:p>
          <a:p>
            <a:pPr algn="just"/>
            <a:endParaRPr lang="en-US" sz="1600" dirty="0" smtClean="0"/>
          </a:p>
          <a:p>
            <a:pPr algn="just"/>
            <a:r>
              <a:rPr lang="en-US" sz="2500" dirty="0" smtClean="0"/>
              <a:t>National income is total income—wages plus interest plus profit: </a:t>
            </a:r>
          </a:p>
          <a:p>
            <a:pPr algn="just"/>
            <a:endParaRPr lang="en-US" sz="1200" dirty="0" smtClean="0"/>
          </a:p>
          <a:p>
            <a:pPr algn="ctr"/>
            <a:r>
              <a:rPr lang="en-US" sz="2500" dirty="0" smtClean="0"/>
              <a:t>$80 +$20 +$30 = $130. </a:t>
            </a:r>
          </a:p>
          <a:p>
            <a:pPr algn="just"/>
            <a:endParaRPr lang="en-US" sz="2400" dirty="0" smtClean="0"/>
          </a:p>
          <a:p>
            <a:pPr algn="just"/>
            <a:r>
              <a:rPr lang="en-US" sz="2500" dirty="0" smtClean="0"/>
              <a:t>Thus national income equals national product. </a:t>
            </a:r>
            <a:endParaRPr lang="en-US" sz="2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304800"/>
            <a:ext cx="7239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tab pos="228600" algn="l"/>
                <a:tab pos="850900" algn="l"/>
              </a:tabLst>
            </a:pPr>
            <a:r>
              <a:rPr kumimoji="0" lang="en-US" b="0" i="0" u="none" strike="noStrike" cap="none" normalizeH="0" baseline="0" dirty="0" smtClean="0">
                <a:ln>
                  <a:noFill/>
                </a:ln>
                <a:solidFill>
                  <a:srgbClr val="231F20"/>
                </a:solidFill>
                <a:effectLst/>
                <a:ea typeface="Times New Roman" pitchFamily="18" charset="0"/>
                <a:cs typeface="Arial" pitchFamily="34" charset="0"/>
              </a:rPr>
              <a:t>GNP does not take into account the economic loss due to the tendency of machinery and structures to wear out as they are used. This loss, called </a:t>
            </a:r>
            <a:r>
              <a:rPr kumimoji="0" lang="en-US" b="0" i="1" u="none" strike="noStrike" cap="none" normalizeH="0" baseline="0" dirty="0" smtClean="0">
                <a:ln>
                  <a:noFill/>
                </a:ln>
                <a:solidFill>
                  <a:srgbClr val="231F20"/>
                </a:solidFill>
                <a:effectLst/>
                <a:ea typeface="Times New Roman" pitchFamily="18" charset="0"/>
                <a:cs typeface="Arial" pitchFamily="34" charset="0"/>
              </a:rPr>
              <a:t>depreciation</a:t>
            </a:r>
            <a:r>
              <a:rPr kumimoji="0" lang="en-US" b="0" i="0" u="none" strike="noStrike" cap="none" normalizeH="0" baseline="0" dirty="0" smtClean="0">
                <a:ln>
                  <a:noFill/>
                </a:ln>
                <a:solidFill>
                  <a:srgbClr val="231F20"/>
                </a:solidFill>
                <a:effectLst/>
                <a:ea typeface="Times New Roman" pitchFamily="18" charset="0"/>
                <a:cs typeface="Arial" pitchFamily="34" charset="0"/>
              </a:rPr>
              <a:t>, reduces the income of capital owners. To calculate national income over a given period, we must therefore subtract from GNP the depreciation of capital over the period. GNP less depreciation is called </a:t>
            </a:r>
            <a:r>
              <a:rPr kumimoji="0" lang="en-US" b="0" i="1" u="none" strike="noStrike" cap="none" normalizeH="0" baseline="0" dirty="0" smtClean="0">
                <a:ln>
                  <a:noFill/>
                </a:ln>
                <a:solidFill>
                  <a:srgbClr val="231F20"/>
                </a:solidFill>
                <a:effectLst/>
                <a:ea typeface="Times New Roman" pitchFamily="18" charset="0"/>
                <a:cs typeface="Arial" pitchFamily="34" charset="0"/>
              </a:rPr>
              <a:t>net national product</a:t>
            </a:r>
            <a:r>
              <a:rPr kumimoji="0" lang="en-US" b="0" i="0" u="none" strike="noStrike" cap="none" normalizeH="0" baseline="0" dirty="0" smtClean="0">
                <a:ln>
                  <a:noFill/>
                </a:ln>
                <a:solidFill>
                  <a:srgbClr val="231F20"/>
                </a:solidFill>
                <a:effectLst/>
                <a:ea typeface="Times New Roman" pitchFamily="18" charset="0"/>
                <a:cs typeface="Arial" pitchFamily="34" charset="0"/>
              </a:rPr>
              <a:t> (NNP).</a:t>
            </a:r>
            <a:endParaRPr kumimoji="0" lang="en-US" b="0" i="0" u="none" strike="noStrike" cap="none" normalizeH="0" baseline="0" dirty="0" smtClean="0">
              <a:ln>
                <a:noFill/>
              </a:ln>
              <a:solidFill>
                <a:schemeClr val="tx1"/>
              </a:solidFill>
              <a:effectLst/>
              <a:cs typeface="Arial" pitchFamily="34" charset="0"/>
            </a:endParaRPr>
          </a:p>
        </p:txBody>
      </p:sp>
      <p:sp>
        <p:nvSpPr>
          <p:cNvPr id="3" name="Rectangle 2"/>
          <p:cNvSpPr/>
          <p:nvPr/>
        </p:nvSpPr>
        <p:spPr>
          <a:xfrm>
            <a:off x="304800" y="2967335"/>
            <a:ext cx="7086600" cy="1754326"/>
          </a:xfrm>
          <a:prstGeom prst="rect">
            <a:avLst/>
          </a:prstGeom>
        </p:spPr>
        <p:txBody>
          <a:bodyPr wrap="square">
            <a:spAutoFit/>
          </a:bodyPr>
          <a:lstStyle/>
          <a:p>
            <a:pPr algn="just">
              <a:lnSpc>
                <a:spcPct val="150000"/>
              </a:lnSpc>
            </a:pPr>
            <a:r>
              <a:rPr lang="en-US" dirty="0" smtClean="0"/>
              <a:t>A country’s income may include gifts from residents of foreign countries, called </a:t>
            </a:r>
            <a:r>
              <a:rPr lang="en-US" i="1" dirty="0" smtClean="0"/>
              <a:t>unilateral transfers. </a:t>
            </a:r>
            <a:r>
              <a:rPr lang="en-US" dirty="0" smtClean="0"/>
              <a:t>Examples of unilateral transfers of income are pension payments</a:t>
            </a:r>
            <a:r>
              <a:rPr lang="en-US" i="1" dirty="0" smtClean="0"/>
              <a:t> </a:t>
            </a:r>
            <a:r>
              <a:rPr lang="en-US" dirty="0" smtClean="0"/>
              <a:t>to retired citizens living abroad, reparation payments, and foreign aid </a:t>
            </a:r>
            <a:endParaRPr lang="en-US" dirty="0"/>
          </a:p>
        </p:txBody>
      </p:sp>
      <p:sp>
        <p:nvSpPr>
          <p:cNvPr id="4" name="Rectangle 3"/>
          <p:cNvSpPr/>
          <p:nvPr/>
        </p:nvSpPr>
        <p:spPr>
          <a:xfrm>
            <a:off x="304800" y="5029200"/>
            <a:ext cx="7620000" cy="369332"/>
          </a:xfrm>
          <a:prstGeom prst="rect">
            <a:avLst/>
          </a:prstGeom>
        </p:spPr>
        <p:txBody>
          <a:bodyPr wrap="square">
            <a:spAutoFit/>
          </a:bodyPr>
          <a:lstStyle/>
          <a:p>
            <a:r>
              <a:rPr lang="en-US" dirty="0" smtClean="0"/>
              <a:t>National income equals GNP </a:t>
            </a:r>
            <a:r>
              <a:rPr lang="en-US" i="1" dirty="0" smtClean="0"/>
              <a:t>less</a:t>
            </a:r>
            <a:r>
              <a:rPr lang="en-US" dirty="0" smtClean="0"/>
              <a:t> depreciation </a:t>
            </a:r>
            <a:r>
              <a:rPr lang="en-US" i="1" dirty="0" smtClean="0"/>
              <a:t>plus</a:t>
            </a:r>
            <a:r>
              <a:rPr lang="en-US" dirty="0" smtClean="0"/>
              <a:t> net unilateral transfers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193357"/>
            <a:ext cx="35814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accent5">
                    <a:lumMod val="75000"/>
                  </a:schemeClr>
                </a:solidFill>
                <a:effectLst/>
                <a:ea typeface="Arial" pitchFamily="34" charset="0"/>
                <a:cs typeface="Arial" pitchFamily="34" charset="0"/>
              </a:rPr>
              <a:t>Gross Domestic Product</a:t>
            </a:r>
            <a:endParaRPr kumimoji="0" lang="en-US" sz="2600" b="0" i="0" u="none" strike="noStrike" cap="none" normalizeH="0" baseline="0" dirty="0" smtClean="0">
              <a:ln>
                <a:noFill/>
              </a:ln>
              <a:solidFill>
                <a:schemeClr val="accent5">
                  <a:lumMod val="75000"/>
                </a:schemeClr>
              </a:solidFill>
              <a:effectLst/>
              <a:cs typeface="Arial" pitchFamily="34" charset="0"/>
            </a:endParaRPr>
          </a:p>
        </p:txBody>
      </p:sp>
      <p:sp>
        <p:nvSpPr>
          <p:cNvPr id="19458" name="Rectangle 2"/>
          <p:cNvSpPr>
            <a:spLocks noChangeArrowheads="1"/>
          </p:cNvSpPr>
          <p:nvPr/>
        </p:nvSpPr>
        <p:spPr bwMode="auto">
          <a:xfrm>
            <a:off x="304800" y="685800"/>
            <a:ext cx="8382000" cy="3231654"/>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algn="just" fontAlgn="base">
              <a:lnSpc>
                <a:spcPct val="150000"/>
              </a:lnSpc>
              <a:spcBef>
                <a:spcPct val="0"/>
              </a:spcBef>
              <a:spcAft>
                <a:spcPct val="0"/>
              </a:spcAft>
            </a:pPr>
            <a:r>
              <a:rPr kumimoji="0" lang="en-US" sz="2000" b="0" i="0" u="none" strike="noStrike" cap="none" normalizeH="0" baseline="0" dirty="0" smtClean="0">
                <a:ln>
                  <a:noFill/>
                </a:ln>
                <a:solidFill>
                  <a:srgbClr val="222222"/>
                </a:solidFill>
                <a:effectLst/>
                <a:cs typeface="Arial" pitchFamily="34" charset="0"/>
              </a:rPr>
              <a:t>Gross domestic product is the total value of everything produced in the country. It doesn't matter if it's produced by are citizens or foreigners. If they are located within the country's boundaries, their production is included in GDP.. </a:t>
            </a:r>
            <a:r>
              <a:rPr lang="en-US" sz="2000" dirty="0" smtClean="0">
                <a:solidFill>
                  <a:srgbClr val="222222"/>
                </a:solidFill>
                <a:cs typeface="Arial" pitchFamily="34" charset="0"/>
              </a:rPr>
              <a:t>To avoid double-counting, GDP includes the final value of the product, but not the parts that go into it. For example, a U.S. footwear manufacturer uses laces and other materials made in the United States. Only the value of the shoe gets counted; the shoelace does not.</a:t>
            </a:r>
            <a:endParaRPr kumimoji="0" lang="en-US" sz="2000" b="0" i="0" u="none" strike="noStrike" cap="none" normalizeH="0" baseline="0" dirty="0" smtClean="0">
              <a:ln>
                <a:noFill/>
              </a:ln>
              <a:solidFill>
                <a:schemeClr val="tx1"/>
              </a:solidFill>
              <a:effectLst/>
              <a:cs typeface="Arial" pitchFamily="34" charset="0"/>
            </a:endParaRPr>
          </a:p>
        </p:txBody>
      </p:sp>
      <p:pic>
        <p:nvPicPr>
          <p:cNvPr id="19461" name="Picture 5" descr="https://images.financialexpress.com/2018/12/GDP-1.jpg"/>
          <p:cNvPicPr>
            <a:picLocks noChangeAspect="1" noChangeArrowheads="1"/>
          </p:cNvPicPr>
          <p:nvPr/>
        </p:nvPicPr>
        <p:blipFill>
          <a:blip r:embed="rId2"/>
          <a:srcRect/>
          <a:stretch>
            <a:fillRect/>
          </a:stretch>
        </p:blipFill>
        <p:spPr bwMode="auto">
          <a:xfrm>
            <a:off x="76200" y="4038600"/>
            <a:ext cx="4343400" cy="2819400"/>
          </a:xfrm>
          <a:prstGeom prst="rect">
            <a:avLst/>
          </a:prstGeom>
          <a:noFill/>
        </p:spPr>
      </p:pic>
      <p:pic>
        <p:nvPicPr>
          <p:cNvPr id="19463" name="Picture 7" descr="http://static1.squarespace.com/static/56eddde762cd9413e151ac92/570cb87b5bd33022b93a0272/57d260efc534a53e7cbc6d0a/1473405755003/gdp.jpg?format=1500w"/>
          <p:cNvPicPr>
            <a:picLocks noChangeAspect="1" noChangeArrowheads="1"/>
          </p:cNvPicPr>
          <p:nvPr/>
        </p:nvPicPr>
        <p:blipFill>
          <a:blip r:embed="rId3"/>
          <a:srcRect/>
          <a:stretch>
            <a:fillRect/>
          </a:stretch>
        </p:blipFill>
        <p:spPr bwMode="auto">
          <a:xfrm>
            <a:off x="4419600" y="4038600"/>
            <a:ext cx="4648200"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124</TotalTime>
  <Words>1455</Words>
  <Application>Microsoft Office PowerPoint</Application>
  <PresentationFormat>On-screen Show (4:3)</PresentationFormat>
  <Paragraphs>95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Bell MT</vt:lpstr>
      <vt:lpstr>Calibri</vt:lpstr>
      <vt:lpstr>Times New Roman</vt:lpstr>
      <vt:lpstr>Office Theme</vt:lpstr>
      <vt:lpstr>PowerPoint Presentation</vt:lpstr>
      <vt:lpstr>Learning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Waqar Ahmad</cp:lastModifiedBy>
  <cp:revision>26</cp:revision>
  <dcterms:created xsi:type="dcterms:W3CDTF">2006-08-16T00:00:00Z</dcterms:created>
  <dcterms:modified xsi:type="dcterms:W3CDTF">2019-02-19T06:24:06Z</dcterms:modified>
</cp:coreProperties>
</file>