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7" r:id="rId8"/>
    <p:sldId id="262"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7D38B09-1D5E-4394-B371-40212A9C1B67}" type="datetimeFigureOut">
              <a:rPr lang="en-US" smtClean="0"/>
              <a:t>2/28/2019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1561156-8800-4E17-97C7-E84D72C5887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81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8B09-1D5E-4394-B371-40212A9C1B67}"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69811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37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771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399492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1690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5909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38B09-1D5E-4394-B371-40212A9C1B67}"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883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38B09-1D5E-4394-B371-40212A9C1B67}"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30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38B09-1D5E-4394-B371-40212A9C1B67}"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90364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483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D38B09-1D5E-4394-B371-40212A9C1B67}"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370383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D38B09-1D5E-4394-B371-40212A9C1B67}" type="datetimeFigureOut">
              <a:rPr lang="en-US" smtClean="0"/>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61156-8800-4E17-97C7-E84D72C5887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23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D38B09-1D5E-4394-B371-40212A9C1B67}" type="datetimeFigureOut">
              <a:rPr lang="en-US" smtClean="0"/>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61156-8800-4E17-97C7-E84D72C5887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8196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D38B09-1D5E-4394-B371-40212A9C1B67}" type="datetimeFigureOut">
              <a:rPr lang="en-US" smtClean="0"/>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78095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8B09-1D5E-4394-B371-40212A9C1B67}"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818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8B09-1D5E-4394-B371-40212A9C1B67}"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368343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D38B09-1D5E-4394-B371-40212A9C1B67}" type="datetimeFigureOut">
              <a:rPr lang="en-US" smtClean="0"/>
              <a:t>2/28/2019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561156-8800-4E17-97C7-E84D72C58878}" type="slidenum">
              <a:rPr lang="en-US" smtClean="0"/>
              <a:t>‹#›</a:t>
            </a:fld>
            <a:endParaRPr lang="en-US"/>
          </a:p>
        </p:txBody>
      </p:sp>
    </p:spTree>
    <p:extLst>
      <p:ext uri="{BB962C8B-B14F-4D97-AF65-F5344CB8AC3E}">
        <p14:creationId xmlns:p14="http://schemas.microsoft.com/office/powerpoint/2010/main" val="36862942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66" y="1941228"/>
            <a:ext cx="9144000" cy="2387600"/>
          </a:xfrm>
        </p:spPr>
        <p:txBody>
          <a:bodyPr>
            <a:normAutofit fontScale="90000"/>
          </a:bodyPr>
          <a:lstStyle/>
          <a:p>
            <a:r>
              <a:rPr lang="en-US" sz="4000" dirty="0" smtClean="0">
                <a:latin typeface="Arial Narrow" panose="020B0606020202030204" pitchFamily="34" charset="0"/>
              </a:rPr>
              <a:t/>
            </a:r>
            <a:br>
              <a:rPr lang="en-US" sz="4000" dirty="0" smtClean="0">
                <a:latin typeface="Arial Narrow" panose="020B0606020202030204" pitchFamily="34" charset="0"/>
              </a:rPr>
            </a:br>
            <a:r>
              <a:rPr lang="en-US" sz="4000" b="1" dirty="0" smtClean="0">
                <a:latin typeface="Arial Narrow" panose="020B0606020202030204" pitchFamily="34" charset="0"/>
              </a:rPr>
              <a:t>TIU</a:t>
            </a:r>
            <a:r>
              <a:rPr lang="en-US" sz="4000" dirty="0">
                <a:latin typeface="Arial Narrow" panose="020B0606020202030204" pitchFamily="34" charset="0"/>
              </a:rPr>
              <a:t/>
            </a:r>
            <a:br>
              <a:rPr lang="en-US" sz="4000" dirty="0">
                <a:latin typeface="Arial Narrow" panose="020B0606020202030204" pitchFamily="34" charset="0"/>
              </a:rPr>
            </a:br>
            <a:r>
              <a:rPr lang="en-US" sz="4000" dirty="0" err="1" smtClean="0">
                <a:latin typeface="Times New Roman" panose="02020603050405020304" pitchFamily="18" charset="0"/>
                <a:cs typeface="Times New Roman" panose="02020603050405020304" pitchFamily="18" charset="0"/>
              </a:rPr>
              <a:t>Tishk</a:t>
            </a:r>
            <a:r>
              <a:rPr lang="en-US" sz="4000" dirty="0" smtClean="0">
                <a:latin typeface="Times New Roman" panose="02020603050405020304" pitchFamily="18" charset="0"/>
                <a:cs typeface="Times New Roman" panose="02020603050405020304" pitchFamily="18" charset="0"/>
              </a:rPr>
              <a:t> International University</a:t>
            </a:r>
            <a:br>
              <a:rPr lang="en-US" sz="4000" dirty="0" smtClean="0">
                <a:latin typeface="Times New Roman" panose="02020603050405020304" pitchFamily="18" charset="0"/>
                <a:cs typeface="Times New Roman" panose="02020603050405020304" pitchFamily="18" charset="0"/>
              </a:rPr>
            </a:br>
            <a:r>
              <a:rPr lang="en-US" sz="4000" dirty="0" smtClean="0">
                <a:latin typeface="Arial Narrow" panose="020B0606020202030204" pitchFamily="34" charset="0"/>
              </a:rPr>
              <a:t>Faculty of Admin. Sciences &amp; Economics</a:t>
            </a:r>
            <a:br>
              <a:rPr lang="en-US" sz="4000" dirty="0" smtClean="0">
                <a:latin typeface="Arial Narrow" panose="020B0606020202030204" pitchFamily="34" charset="0"/>
              </a:rPr>
            </a:br>
            <a:r>
              <a:rPr lang="en-US" sz="4000" dirty="0" smtClean="0">
                <a:latin typeface="Arial Narrow" panose="020B0606020202030204" pitchFamily="34" charset="0"/>
              </a:rPr>
              <a:t>Dept. IRD</a:t>
            </a:r>
            <a:br>
              <a:rPr lang="en-US" sz="4000" dirty="0" smtClean="0">
                <a:latin typeface="Arial Narrow" panose="020B0606020202030204" pitchFamily="34" charset="0"/>
              </a:rPr>
            </a:br>
            <a:r>
              <a:rPr lang="en-US" sz="4900" b="1" dirty="0" smtClean="0">
                <a:latin typeface="Arial Black" panose="020B0A04020102020204" pitchFamily="34" charset="0"/>
              </a:rPr>
              <a:t>International </a:t>
            </a:r>
            <a:br>
              <a:rPr lang="en-US" sz="4900" b="1" dirty="0" smtClean="0">
                <a:latin typeface="Arial Black" panose="020B0A04020102020204" pitchFamily="34" charset="0"/>
              </a:rPr>
            </a:br>
            <a:r>
              <a:rPr lang="en-US" sz="4900" b="1" dirty="0" smtClean="0">
                <a:latin typeface="Arial Black" panose="020B0A04020102020204" pitchFamily="34" charset="0"/>
              </a:rPr>
              <a:t>Political Economy</a:t>
            </a:r>
            <a:r>
              <a:rPr lang="en-US" dirty="0" smtClean="0"/>
              <a:t/>
            </a:r>
            <a:br>
              <a:rPr lang="en-US" dirty="0" smtClean="0"/>
            </a:br>
            <a:r>
              <a:rPr lang="en-US" dirty="0" smtClean="0"/>
              <a:t>Code: IRD 306</a:t>
            </a:r>
            <a:endParaRPr lang="en-US" dirty="0"/>
          </a:p>
        </p:txBody>
      </p:sp>
      <p:sp>
        <p:nvSpPr>
          <p:cNvPr id="3" name="Subtitle 2"/>
          <p:cNvSpPr>
            <a:spLocks noGrp="1"/>
          </p:cNvSpPr>
          <p:nvPr>
            <p:ph type="subTitle" idx="1"/>
          </p:nvPr>
        </p:nvSpPr>
        <p:spPr>
          <a:xfrm>
            <a:off x="1428466" y="4502790"/>
            <a:ext cx="9144000" cy="1655762"/>
          </a:xfrm>
        </p:spPr>
        <p:txBody>
          <a:bodyPr/>
          <a:lstStyle/>
          <a:p>
            <a:r>
              <a:rPr lang="en-US" b="1" dirty="0" smtClean="0">
                <a:latin typeface="Times New Roman" panose="02020603050405020304" pitchFamily="18" charset="0"/>
                <a:cs typeface="Times New Roman" panose="02020603050405020304" pitchFamily="18" charset="0"/>
              </a:rPr>
              <a:t>HE Educator</a:t>
            </a:r>
          </a:p>
          <a:p>
            <a:r>
              <a:rPr lang="en-US" b="1" dirty="0" err="1" smtClean="0">
                <a:latin typeface="Times New Roman" panose="02020603050405020304" pitchFamily="18" charset="0"/>
                <a:cs typeface="Times New Roman" panose="02020603050405020304" pitchFamily="18" charset="0"/>
              </a:rPr>
              <a:t>Dr</a:t>
            </a:r>
            <a:r>
              <a:rPr lang="en-US" b="1" dirty="0" smtClean="0">
                <a:latin typeface="Times New Roman" panose="02020603050405020304" pitchFamily="18" charset="0"/>
                <a:cs typeface="Times New Roman" panose="02020603050405020304" pitchFamily="18" charset="0"/>
              </a:rPr>
              <a:t> Neville </a:t>
            </a:r>
            <a:r>
              <a:rPr lang="en-US" b="1" dirty="0" err="1" smtClean="0">
                <a:latin typeface="Times New Roman" panose="02020603050405020304" pitchFamily="18" charset="0"/>
                <a:cs typeface="Times New Roman" panose="02020603050405020304" pitchFamily="18" charset="0"/>
              </a:rPr>
              <a:t>D’Cunha</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Professor of IRD</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063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900" y="365125"/>
            <a:ext cx="9838899" cy="1067889"/>
          </a:xfrm>
        </p:spPr>
        <p:txBody>
          <a:bodyPr>
            <a:normAutofit/>
          </a:bodyPr>
          <a:lstStyle/>
          <a:p>
            <a:r>
              <a:rPr lang="en-US" b="1" dirty="0" smtClean="0">
                <a:latin typeface="Times New Roman" panose="02020603050405020304" pitchFamily="18" charset="0"/>
                <a:cs typeface="Times New Roman" panose="02020603050405020304" pitchFamily="18" charset="0"/>
              </a:rPr>
              <a:t>IPE: Field of Study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43" y="1266067"/>
            <a:ext cx="10616822" cy="5312154"/>
          </a:xfrm>
        </p:spPr>
        <p:txBody>
          <a:bodyPr>
            <a:normAutofit/>
          </a:bodyPr>
          <a:lstStyle/>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course introduces IPE as a field of study. It begins by providing a broad overview of the issues that IPE examines and the kinds of questions scholars ask when studying these issues. </a:t>
            </a:r>
          </a:p>
          <a:p>
            <a:r>
              <a:rPr lang="en-US" dirty="0" smtClean="0">
                <a:latin typeface="Times New Roman" panose="02020603050405020304" pitchFamily="18" charset="0"/>
                <a:cs typeface="Times New Roman" panose="02020603050405020304" pitchFamily="18" charset="0"/>
              </a:rPr>
              <a:t>IPE studies the political battle between the winners and losers of global economic exchange. It examines how this political competition shapes the evolution of the international trade and monetary systems, affects the ability of MNCs to conduct their operations, and influences the development strategies governments adopt.</a:t>
            </a:r>
          </a:p>
          <a:p>
            <a:r>
              <a:rPr lang="en-US" dirty="0" smtClean="0">
                <a:latin typeface="Times New Roman" panose="02020603050405020304" pitchFamily="18" charset="0"/>
                <a:cs typeface="Times New Roman" panose="02020603050405020304" pitchFamily="18" charset="0"/>
              </a:rPr>
              <a:t>Thus, IPE suggests that it is hard to understand anything about the global economy without understanding how political competition unfolds.</a:t>
            </a:r>
          </a:p>
          <a:p>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16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900" y="641446"/>
            <a:ext cx="9838899" cy="764274"/>
          </a:xfrm>
        </p:spPr>
        <p:txBody>
          <a:bodyPr>
            <a:normAutofit/>
          </a:bodyPr>
          <a:lstStyle/>
          <a:p>
            <a:r>
              <a:rPr lang="en-US" b="1" dirty="0" smtClean="0">
                <a:latin typeface="Times New Roman" panose="02020603050405020304" pitchFamily="18" charset="0"/>
                <a:cs typeface="Times New Roman" panose="02020603050405020304" pitchFamily="18" charset="0"/>
              </a:rPr>
              <a:t>IPE: Our Approach</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4149" y="1252419"/>
            <a:ext cx="10959152" cy="4970960"/>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course relies on an approach that emphasizes the interaction between </a:t>
            </a:r>
            <a:r>
              <a:rPr lang="en-US" b="1" dirty="0" smtClean="0">
                <a:latin typeface="Times New Roman" panose="02020603050405020304" pitchFamily="18" charset="0"/>
                <a:cs typeface="Times New Roman" panose="02020603050405020304" pitchFamily="18" charset="0"/>
              </a:rPr>
              <a:t>societal interests </a:t>
            </a:r>
            <a:r>
              <a:rPr lang="en-US" dirty="0" smtClean="0">
                <a:latin typeface="Times New Roman" panose="02020603050405020304" pitchFamily="18" charset="0"/>
                <a:cs typeface="Times New Roman" panose="02020603050405020304" pitchFamily="18" charset="0"/>
              </a:rPr>
              <a:t>and </a:t>
            </a:r>
            <a:r>
              <a:rPr lang="en-US" b="1" dirty="0" smtClean="0">
                <a:latin typeface="Times New Roman" panose="02020603050405020304" pitchFamily="18" charset="0"/>
                <a:cs typeface="Times New Roman" panose="02020603050405020304" pitchFamily="18" charset="0"/>
              </a:rPr>
              <a:t>political institutions. </a:t>
            </a:r>
          </a:p>
          <a:p>
            <a:r>
              <a:rPr lang="en-US" dirty="0" smtClean="0">
                <a:latin typeface="Times New Roman" panose="02020603050405020304" pitchFamily="18" charset="0"/>
                <a:cs typeface="Times New Roman" panose="02020603050405020304" pitchFamily="18" charset="0"/>
              </a:rPr>
              <a:t>Such an approach will enable us to develop </a:t>
            </a:r>
            <a:r>
              <a:rPr lang="en-US" b="1" dirty="0" smtClean="0">
                <a:latin typeface="Times New Roman" panose="02020603050405020304" pitchFamily="18" charset="0"/>
                <a:cs typeface="Times New Roman" panose="02020603050405020304" pitchFamily="18" charset="0"/>
              </a:rPr>
              <a:t>models </a:t>
            </a:r>
            <a:r>
              <a:rPr lang="en-US" dirty="0" smtClean="0">
                <a:latin typeface="Times New Roman" panose="02020603050405020304" pitchFamily="18" charset="0"/>
                <a:cs typeface="Times New Roman" panose="02020603050405020304" pitchFamily="18" charset="0"/>
              </a:rPr>
              <a:t>that provide insights into: </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how the global economy </a:t>
            </a:r>
            <a:r>
              <a:rPr lang="en-US" b="1" dirty="0" smtClean="0">
                <a:latin typeface="Times New Roman" panose="02020603050405020304" pitchFamily="18" charset="0"/>
                <a:cs typeface="Times New Roman" panose="02020603050405020304" pitchFamily="18" charset="0"/>
              </a:rPr>
              <a:t>generates</a:t>
            </a:r>
            <a:r>
              <a:rPr lang="en-US" dirty="0" smtClean="0">
                <a:latin typeface="Times New Roman" panose="02020603050405020304" pitchFamily="18" charset="0"/>
                <a:cs typeface="Times New Roman" panose="02020603050405020304" pitchFamily="18" charset="0"/>
              </a:rPr>
              <a:t> winners and losers. </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how these groups compete to </a:t>
            </a:r>
            <a:r>
              <a:rPr lang="en-US" b="1" dirty="0" smtClean="0">
                <a:latin typeface="Times New Roman" panose="02020603050405020304" pitchFamily="18" charset="0"/>
                <a:cs typeface="Times New Roman" panose="02020603050405020304" pitchFamily="18" charset="0"/>
              </a:rPr>
              <a:t>influence</a:t>
            </a:r>
            <a:r>
              <a:rPr lang="en-US" dirty="0" smtClean="0">
                <a:latin typeface="Times New Roman" panose="02020603050405020304" pitchFamily="18" charset="0"/>
                <a:cs typeface="Times New Roman" panose="02020603050405020304" pitchFamily="18" charset="0"/>
              </a:rPr>
              <a:t> the policies that governments </a:t>
            </a:r>
          </a:p>
          <a:p>
            <a:pPr marL="0" indent="0">
              <a:buNone/>
            </a:pPr>
            <a:r>
              <a:rPr lang="en-US" dirty="0" smtClean="0">
                <a:latin typeface="Times New Roman" panose="02020603050405020304" pitchFamily="18" charset="0"/>
                <a:cs typeface="Times New Roman" panose="02020603050405020304" pitchFamily="18" charset="0"/>
              </a:rPr>
              <a:t>      adopt, and </a:t>
            </a:r>
          </a:p>
          <a:p>
            <a:pPr marL="0" indent="0">
              <a:buNone/>
            </a:pPr>
            <a:r>
              <a:rPr lang="en-US" dirty="0" smtClean="0">
                <a:latin typeface="Times New Roman" panose="02020603050405020304" pitchFamily="18" charset="0"/>
                <a:cs typeface="Times New Roman" panose="02020603050405020304" pitchFamily="18" charset="0"/>
              </a:rPr>
              <a:t>3. how the policies that governments adopt </a:t>
            </a:r>
            <a:r>
              <a:rPr lang="en-US" b="1" dirty="0" smtClean="0">
                <a:latin typeface="Times New Roman" panose="02020603050405020304" pitchFamily="18" charset="0"/>
                <a:cs typeface="Times New Roman" panose="02020603050405020304" pitchFamily="18" charset="0"/>
              </a:rPr>
              <a:t>affect</a:t>
            </a:r>
            <a:r>
              <a:rPr lang="en-US" dirty="0" smtClean="0">
                <a:latin typeface="Times New Roman" panose="02020603050405020304" pitchFamily="18" charset="0"/>
                <a:cs typeface="Times New Roman" panose="02020603050405020304" pitchFamily="18" charset="0"/>
              </a:rPr>
              <a:t> the evolution of global          economy.</a:t>
            </a:r>
          </a:p>
          <a:p>
            <a:pPr marL="0" indent="0">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809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66" y="1072548"/>
            <a:ext cx="9144000" cy="2470752"/>
          </a:xfrm>
        </p:spPr>
        <p:txBody>
          <a:bodyPr>
            <a:normAutofit fontScale="90000"/>
          </a:bodyPr>
          <a:lstStyle/>
          <a:p>
            <a:r>
              <a:rPr lang="en-US" sz="4000" b="1" dirty="0" smtClean="0">
                <a:latin typeface="Arial Narrow" panose="020B0606020202030204" pitchFamily="34" charset="0"/>
              </a:rPr>
              <a:t>TIU</a:t>
            </a:r>
            <a:r>
              <a:rPr lang="en-US" sz="4000" dirty="0">
                <a:latin typeface="Arial Narrow" panose="020B0606020202030204" pitchFamily="34" charset="0"/>
              </a:rPr>
              <a:t/>
            </a:r>
            <a:br>
              <a:rPr lang="en-US" sz="4000" dirty="0">
                <a:latin typeface="Arial Narrow" panose="020B0606020202030204" pitchFamily="34" charset="0"/>
              </a:rPr>
            </a:br>
            <a:r>
              <a:rPr lang="en-US" sz="4000" dirty="0" err="1" smtClean="0">
                <a:latin typeface="Times New Roman" panose="02020603050405020304" pitchFamily="18" charset="0"/>
                <a:cs typeface="Times New Roman" panose="02020603050405020304" pitchFamily="18" charset="0"/>
              </a:rPr>
              <a:t>Tishk</a:t>
            </a:r>
            <a:r>
              <a:rPr lang="en-US" sz="4000" dirty="0" smtClean="0">
                <a:latin typeface="Times New Roman" panose="02020603050405020304" pitchFamily="18" charset="0"/>
                <a:cs typeface="Times New Roman" panose="02020603050405020304" pitchFamily="18" charset="0"/>
              </a:rPr>
              <a:t> International University</a:t>
            </a:r>
            <a:br>
              <a:rPr lang="en-US" sz="4000" dirty="0" smtClean="0">
                <a:latin typeface="Times New Roman" panose="02020603050405020304" pitchFamily="18" charset="0"/>
                <a:cs typeface="Times New Roman" panose="02020603050405020304" pitchFamily="18" charset="0"/>
              </a:rPr>
            </a:br>
            <a:r>
              <a:rPr lang="en-US" sz="4000" dirty="0" smtClean="0">
                <a:latin typeface="Arial Narrow" panose="020B0606020202030204" pitchFamily="34" charset="0"/>
              </a:rPr>
              <a:t>Faculty of Administrative Sciences and Economics</a:t>
            </a:r>
            <a:br>
              <a:rPr lang="en-US" sz="4000" dirty="0" smtClean="0">
                <a:latin typeface="Arial Narrow" panose="020B0606020202030204" pitchFamily="34" charset="0"/>
              </a:rPr>
            </a:br>
            <a:r>
              <a:rPr lang="en-US" sz="4000" dirty="0" smtClean="0">
                <a:latin typeface="Arial Narrow" panose="020B0606020202030204" pitchFamily="34" charset="0"/>
              </a:rPr>
              <a:t>Dept. IRD</a:t>
            </a:r>
            <a:br>
              <a:rPr lang="en-US" sz="4000" dirty="0" smtClean="0">
                <a:latin typeface="Arial Narrow" panose="020B0606020202030204" pitchFamily="34" charset="0"/>
              </a:rPr>
            </a:br>
            <a:r>
              <a:rPr lang="en-US" sz="4400" b="1" dirty="0" smtClean="0">
                <a:latin typeface="Arial Black" panose="020B0A04020102020204" pitchFamily="34" charset="0"/>
              </a:rPr>
              <a:t>International Political Economy </a:t>
            </a:r>
            <a:r>
              <a:rPr lang="en-US" sz="4400" dirty="0" smtClean="0"/>
              <a:t/>
            </a:r>
            <a:br>
              <a:rPr lang="en-US" sz="4400" dirty="0" smtClean="0"/>
            </a:br>
            <a:r>
              <a:rPr lang="en-US" dirty="0" smtClean="0"/>
              <a:t>Code: IRD 306</a:t>
            </a:r>
            <a:endParaRPr lang="en-US" dirty="0"/>
          </a:p>
        </p:txBody>
      </p:sp>
      <p:sp>
        <p:nvSpPr>
          <p:cNvPr id="3" name="Subtitle 2"/>
          <p:cNvSpPr>
            <a:spLocks noGrp="1"/>
          </p:cNvSpPr>
          <p:nvPr>
            <p:ph type="subTitle" idx="1"/>
          </p:nvPr>
        </p:nvSpPr>
        <p:spPr>
          <a:xfrm>
            <a:off x="1428466" y="3749040"/>
            <a:ext cx="9144000" cy="3108960"/>
          </a:xfrm>
        </p:spPr>
        <p:txBody>
          <a:bodyPr>
            <a:noAutofit/>
          </a:bodyPr>
          <a:lstStyle/>
          <a:p>
            <a:r>
              <a:rPr lang="en-US" sz="2800" b="1" dirty="0" smtClean="0">
                <a:latin typeface="Times New Roman" panose="02020603050405020304" pitchFamily="18" charset="0"/>
                <a:cs typeface="Times New Roman" panose="02020603050405020304" pitchFamily="18" charset="0"/>
              </a:rPr>
              <a:t>LECTURE 2: INTRODUCTION TO IPE</a:t>
            </a:r>
          </a:p>
          <a:p>
            <a:r>
              <a:rPr lang="en-US" sz="2800" b="1" dirty="0" smtClean="0">
                <a:latin typeface="Times New Roman" panose="02020603050405020304" pitchFamily="18" charset="0"/>
                <a:cs typeface="Times New Roman" panose="02020603050405020304" pitchFamily="18" charset="0"/>
              </a:rPr>
              <a:t>HE Educator</a:t>
            </a:r>
          </a:p>
          <a:p>
            <a:r>
              <a:rPr lang="en-US" sz="2800" b="1" dirty="0" err="1" smtClean="0">
                <a:latin typeface="Times New Roman" panose="02020603050405020304" pitchFamily="18" charset="0"/>
                <a:cs typeface="Times New Roman" panose="02020603050405020304" pitchFamily="18" charset="0"/>
              </a:rPr>
              <a:t>Dr</a:t>
            </a:r>
            <a:r>
              <a:rPr lang="en-US" sz="2800" b="1" dirty="0" smtClean="0">
                <a:latin typeface="Times New Roman" panose="02020603050405020304" pitchFamily="18" charset="0"/>
                <a:cs typeface="Times New Roman" panose="02020603050405020304" pitchFamily="18" charset="0"/>
              </a:rPr>
              <a:t> Neville </a:t>
            </a:r>
            <a:r>
              <a:rPr lang="en-US" sz="2800" b="1" dirty="0" err="1" smtClean="0">
                <a:latin typeface="Times New Roman" panose="02020603050405020304" pitchFamily="18" charset="0"/>
                <a:cs typeface="Times New Roman" panose="02020603050405020304" pitchFamily="18" charset="0"/>
              </a:rPr>
              <a:t>D’Cunha</a:t>
            </a:r>
            <a:endParaRPr lang="en-US"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Professor of IRD</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82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7143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IPE: Introduction (Lecture 2)</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777240"/>
            <a:ext cx="10515600" cy="5869219"/>
          </a:xfrm>
        </p:spPr>
        <p:txBody>
          <a:bodyPr>
            <a:normAutofit/>
          </a:bodyPr>
          <a:lstStyle/>
          <a:p>
            <a:pPr marL="0" indent="0">
              <a:buNone/>
            </a:pPr>
            <a:r>
              <a:rPr lang="en-US" sz="4400" b="1" dirty="0" smtClean="0">
                <a:latin typeface="Times New Roman" panose="02020603050405020304" pitchFamily="18" charset="0"/>
                <a:cs typeface="Times New Roman" panose="02020603050405020304" pitchFamily="18" charset="0"/>
              </a:rPr>
              <a:t>Interests and Institutions </a:t>
            </a:r>
            <a:r>
              <a:rPr lang="en-US" sz="3000" b="1" dirty="0" smtClean="0">
                <a:latin typeface="Times New Roman" panose="02020603050405020304" pitchFamily="18" charset="0"/>
                <a:cs typeface="Times New Roman" panose="02020603050405020304" pitchFamily="18" charset="0"/>
              </a:rPr>
              <a:t>in International Political Economy</a:t>
            </a:r>
            <a:endParaRPr lang="en-US" sz="3000" b="1"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To explain the policy choices made by governments:</a:t>
            </a:r>
          </a:p>
          <a:p>
            <a:pPr marL="514350" indent="-514350">
              <a:buFont typeface="+mj-lt"/>
              <a:buAutoNum type="arabicPeriod"/>
            </a:pPr>
            <a:r>
              <a:rPr lang="en-US" sz="3200" b="1" dirty="0" smtClean="0">
                <a:latin typeface="Times New Roman" panose="02020603050405020304" pitchFamily="18" charset="0"/>
                <a:cs typeface="Times New Roman" panose="02020603050405020304" pitchFamily="18" charset="0"/>
              </a:rPr>
              <a:t>First, </a:t>
            </a:r>
            <a:r>
              <a:rPr lang="en-US" sz="3200" dirty="0" smtClean="0">
                <a:latin typeface="Times New Roman" panose="02020603050405020304" pitchFamily="18" charset="0"/>
                <a:cs typeface="Times New Roman" panose="02020603050405020304" pitchFamily="18" charset="0"/>
              </a:rPr>
              <a:t>we need to </a:t>
            </a:r>
            <a:r>
              <a:rPr lang="en-US" sz="3200" b="1" dirty="0" smtClean="0">
                <a:latin typeface="Times New Roman" panose="02020603050405020304" pitchFamily="18" charset="0"/>
                <a:cs typeface="Times New Roman" panose="02020603050405020304" pitchFamily="18" charset="0"/>
              </a:rPr>
              <a:t>understand </a:t>
            </a:r>
            <a:r>
              <a:rPr lang="en-US" sz="3200" dirty="0" smtClean="0">
                <a:latin typeface="Times New Roman" panose="02020603050405020304" pitchFamily="18" charset="0"/>
                <a:cs typeface="Times New Roman" panose="02020603050405020304" pitchFamily="18" charset="0"/>
              </a:rPr>
              <a:t>where the</a:t>
            </a:r>
            <a:r>
              <a:rPr lang="en-US" sz="3200" b="1" dirty="0" smtClean="0">
                <a:latin typeface="Times New Roman" panose="02020603050405020304" pitchFamily="18" charset="0"/>
                <a:cs typeface="Times New Roman" panose="02020603050405020304" pitchFamily="18" charset="0"/>
              </a:rPr>
              <a:t> interests, or economic policy preferences, </a:t>
            </a:r>
            <a:r>
              <a:rPr lang="en-US" sz="3200" dirty="0" smtClean="0">
                <a:latin typeface="Times New Roman" panose="02020603050405020304" pitchFamily="18" charset="0"/>
                <a:cs typeface="Times New Roman" panose="02020603050405020304" pitchFamily="18" charset="0"/>
              </a:rPr>
              <a:t>of groups in </a:t>
            </a:r>
            <a:r>
              <a:rPr lang="en-US" sz="3200" b="1" dirty="0" smtClean="0">
                <a:latin typeface="Times New Roman" panose="02020603050405020304" pitchFamily="18" charset="0"/>
                <a:cs typeface="Times New Roman" panose="02020603050405020304" pitchFamily="18" charset="0"/>
              </a:rPr>
              <a:t>society </a:t>
            </a:r>
            <a:r>
              <a:rPr lang="en-US" sz="3200" dirty="0" smtClean="0">
                <a:latin typeface="Times New Roman" panose="02020603050405020304" pitchFamily="18" charset="0"/>
                <a:cs typeface="Times New Roman" panose="02020603050405020304" pitchFamily="18" charset="0"/>
              </a:rPr>
              <a:t>come from.</a:t>
            </a:r>
          </a:p>
          <a:p>
            <a:pPr marL="514350" indent="-514350">
              <a:buFont typeface="+mj-lt"/>
              <a:buAutoNum type="arabicPeriod"/>
            </a:pPr>
            <a:r>
              <a:rPr lang="en-US" sz="3200" b="1" dirty="0" smtClean="0">
                <a:latin typeface="Times New Roman" panose="02020603050405020304" pitchFamily="18" charset="0"/>
                <a:cs typeface="Times New Roman" panose="02020603050405020304" pitchFamily="18" charset="0"/>
              </a:rPr>
              <a:t>Second, </a:t>
            </a:r>
            <a:r>
              <a:rPr lang="en-US" sz="3200" dirty="0" smtClean="0">
                <a:latin typeface="Times New Roman" panose="02020603050405020304" pitchFamily="18" charset="0"/>
                <a:cs typeface="Times New Roman" panose="02020603050405020304" pitchFamily="18" charset="0"/>
              </a:rPr>
              <a:t>we need to </a:t>
            </a:r>
            <a:r>
              <a:rPr lang="en-US" sz="3200" b="1" dirty="0" smtClean="0">
                <a:latin typeface="Times New Roman" panose="02020603050405020304" pitchFamily="18" charset="0"/>
                <a:cs typeface="Times New Roman" panose="02020603050405020304" pitchFamily="18" charset="0"/>
              </a:rPr>
              <a:t>examine </a:t>
            </a:r>
            <a:r>
              <a:rPr lang="en-US" sz="3200" dirty="0" smtClean="0">
                <a:latin typeface="Times New Roman" panose="02020603050405020304" pitchFamily="18" charset="0"/>
                <a:cs typeface="Times New Roman" panose="02020603050405020304" pitchFamily="18" charset="0"/>
              </a:rPr>
              <a:t>how </a:t>
            </a:r>
            <a:r>
              <a:rPr lang="en-US" sz="3200" b="1" dirty="0" smtClean="0">
                <a:latin typeface="Times New Roman" panose="02020603050405020304" pitchFamily="18" charset="0"/>
                <a:cs typeface="Times New Roman" panose="02020603050405020304" pitchFamily="18" charset="0"/>
              </a:rPr>
              <a:t>political institutions aggregate, reconcile, and ultimately transform competing interests into foreign economic policies </a:t>
            </a:r>
            <a:r>
              <a:rPr lang="en-US" sz="3200" dirty="0" smtClean="0">
                <a:latin typeface="Times New Roman" panose="02020603050405020304" pitchFamily="18" charset="0"/>
                <a:cs typeface="Times New Roman" panose="02020603050405020304" pitchFamily="18" charset="0"/>
              </a:rPr>
              <a:t>and a particular </a:t>
            </a:r>
            <a:r>
              <a:rPr lang="en-US" sz="3200" b="1" dirty="0" smtClean="0">
                <a:latin typeface="Times New Roman" panose="02020603050405020304" pitchFamily="18" charset="0"/>
                <a:cs typeface="Times New Roman" panose="02020603050405020304" pitchFamily="18" charset="0"/>
              </a:rPr>
              <a:t>international economic system</a:t>
            </a:r>
            <a:r>
              <a:rPr lang="en-US"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2693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7143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IPE: Introduction (Lecture 2)</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777240"/>
            <a:ext cx="10515600" cy="5869219"/>
          </a:xfrm>
        </p:spPr>
        <p:txBody>
          <a:bodyPr>
            <a:normAutofit/>
          </a:bodyPr>
          <a:lstStyle/>
          <a:p>
            <a:pPr marL="0" indent="0">
              <a:buNone/>
            </a:pPr>
            <a:r>
              <a:rPr lang="en-US" sz="4400" b="1" dirty="0" smtClean="0">
                <a:latin typeface="Times New Roman" panose="02020603050405020304" pitchFamily="18" charset="0"/>
                <a:cs typeface="Times New Roman" panose="02020603050405020304" pitchFamily="18" charset="0"/>
              </a:rPr>
              <a:t>Interests</a:t>
            </a:r>
            <a:endParaRPr lang="en-US" sz="3000" b="1"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200" dirty="0" smtClean="0">
                <a:latin typeface="Times New Roman" panose="02020603050405020304" pitchFamily="18" charset="0"/>
                <a:cs typeface="Times New Roman" panose="02020603050405020304" pitchFamily="18" charset="0"/>
              </a:rPr>
              <a:t>Interests are the </a:t>
            </a:r>
            <a:r>
              <a:rPr lang="en-US" sz="3200" b="1" dirty="0" smtClean="0">
                <a:latin typeface="Times New Roman" panose="02020603050405020304" pitchFamily="18" charset="0"/>
                <a:cs typeface="Times New Roman" panose="02020603050405020304" pitchFamily="18" charset="0"/>
              </a:rPr>
              <a:t>goals or policy objectives </a:t>
            </a:r>
            <a:r>
              <a:rPr lang="en-US" sz="3200" dirty="0" smtClean="0">
                <a:latin typeface="Times New Roman" panose="02020603050405020304" pitchFamily="18" charset="0"/>
                <a:cs typeface="Times New Roman" panose="02020603050405020304" pitchFamily="18" charset="0"/>
              </a:rPr>
              <a:t>that the </a:t>
            </a:r>
            <a:r>
              <a:rPr lang="en-US" sz="3200" b="1" dirty="0" smtClean="0">
                <a:latin typeface="Times New Roman" panose="02020603050405020304" pitchFamily="18" charset="0"/>
                <a:cs typeface="Times New Roman" panose="02020603050405020304" pitchFamily="18" charset="0"/>
              </a:rPr>
              <a:t>central actors </a:t>
            </a:r>
            <a:r>
              <a:rPr lang="en-US" sz="3200" dirty="0" smtClean="0">
                <a:latin typeface="Times New Roman" panose="02020603050405020304" pitchFamily="18" charset="0"/>
                <a:cs typeface="Times New Roman" panose="02020603050405020304" pitchFamily="18" charset="0"/>
              </a:rPr>
              <a:t>in the political system and in the economy---individuals, firms, labor unions, other interest groups, and governments---</a:t>
            </a:r>
            <a:r>
              <a:rPr lang="en-US" sz="3200" b="1" dirty="0" smtClean="0">
                <a:latin typeface="Times New Roman" panose="02020603050405020304" pitchFamily="18" charset="0"/>
                <a:cs typeface="Times New Roman" panose="02020603050405020304" pitchFamily="18" charset="0"/>
              </a:rPr>
              <a:t>want to use foreign economic policy to achieve.</a:t>
            </a:r>
          </a:p>
          <a:p>
            <a:pPr marL="514350" indent="-514350">
              <a:buFont typeface="+mj-lt"/>
              <a:buAutoNum type="arabicPeriod"/>
            </a:pPr>
            <a:r>
              <a:rPr lang="en-US" sz="3200" dirty="0" smtClean="0">
                <a:latin typeface="Times New Roman" panose="02020603050405020304" pitchFamily="18" charset="0"/>
                <a:cs typeface="Times New Roman" panose="02020603050405020304" pitchFamily="18" charset="0"/>
              </a:rPr>
              <a:t>In focusing on </a:t>
            </a:r>
            <a:r>
              <a:rPr lang="en-US" sz="3200" b="1" dirty="0" smtClean="0">
                <a:latin typeface="Times New Roman" panose="02020603050405020304" pitchFamily="18" charset="0"/>
                <a:cs typeface="Times New Roman" panose="02020603050405020304" pitchFamily="18" charset="0"/>
              </a:rPr>
              <a:t>interests</a:t>
            </a:r>
            <a:r>
              <a:rPr lang="en-US" sz="3200" dirty="0" smtClean="0">
                <a:latin typeface="Times New Roman" panose="02020603050405020304" pitchFamily="18" charset="0"/>
                <a:cs typeface="Times New Roman" panose="02020603050405020304" pitchFamily="18" charset="0"/>
              </a:rPr>
              <a:t>, we will assume that individuals/groups </a:t>
            </a:r>
            <a:r>
              <a:rPr lang="en-US" sz="3200" b="1" dirty="0" smtClean="0">
                <a:latin typeface="Times New Roman" panose="02020603050405020304" pitchFamily="18" charset="0"/>
                <a:cs typeface="Times New Roman" panose="02020603050405020304" pitchFamily="18" charset="0"/>
              </a:rPr>
              <a:t>prefer</a:t>
            </a:r>
            <a:r>
              <a:rPr lang="en-US" sz="3200" dirty="0" smtClean="0">
                <a:latin typeface="Times New Roman" panose="02020603050405020304" pitchFamily="18" charset="0"/>
                <a:cs typeface="Times New Roman" panose="02020603050405020304" pitchFamily="18" charset="0"/>
              </a:rPr>
              <a:t> foreign economic policies that </a:t>
            </a:r>
            <a:r>
              <a:rPr lang="en-US" sz="3200" b="1" dirty="0" smtClean="0">
                <a:latin typeface="Times New Roman" panose="02020603050405020304" pitchFamily="18" charset="0"/>
                <a:cs typeface="Times New Roman" panose="02020603050405020304" pitchFamily="18" charset="0"/>
              </a:rPr>
              <a:t>raise</a:t>
            </a:r>
            <a:r>
              <a:rPr lang="en-US" sz="3200" dirty="0" smtClean="0">
                <a:latin typeface="Times New Roman" panose="02020603050405020304" pitchFamily="18" charset="0"/>
                <a:cs typeface="Times New Roman" panose="02020603050405020304" pitchFamily="18" charset="0"/>
              </a:rPr>
              <a:t> their </a:t>
            </a:r>
            <a:r>
              <a:rPr lang="en-US" sz="3200" b="1" dirty="0" smtClean="0">
                <a:latin typeface="Times New Roman" panose="02020603050405020304" pitchFamily="18" charset="0"/>
                <a:cs typeface="Times New Roman" panose="02020603050405020304" pitchFamily="18" charset="0"/>
              </a:rPr>
              <a:t>income</a:t>
            </a:r>
            <a:r>
              <a:rPr lang="en-US" sz="3200" dirty="0" smtClean="0">
                <a:latin typeface="Times New Roman" panose="02020603050405020304" pitchFamily="18" charset="0"/>
                <a:cs typeface="Times New Roman" panose="02020603050405020304" pitchFamily="18" charset="0"/>
              </a:rPr>
              <a:t>s to policies that </a:t>
            </a:r>
            <a:r>
              <a:rPr lang="en-US" sz="3200" b="1" dirty="0" smtClean="0">
                <a:latin typeface="Times New Roman" panose="02020603050405020304" pitchFamily="18" charset="0"/>
                <a:cs typeface="Times New Roman" panose="02020603050405020304" pitchFamily="18" charset="0"/>
              </a:rPr>
              <a:t>reduce</a:t>
            </a:r>
            <a:r>
              <a:rPr lang="en-US" sz="3200" dirty="0" smtClean="0">
                <a:latin typeface="Times New Roman" panose="02020603050405020304" pitchFamily="18" charset="0"/>
                <a:cs typeface="Times New Roman" panose="02020603050405020304" pitchFamily="18" charset="0"/>
              </a:rPr>
              <a:t> their incomes.</a:t>
            </a:r>
          </a:p>
        </p:txBody>
      </p:sp>
    </p:spTree>
    <p:extLst>
      <p:ext uri="{BB962C8B-B14F-4D97-AF65-F5344CB8AC3E}">
        <p14:creationId xmlns:p14="http://schemas.microsoft.com/office/powerpoint/2010/main" val="2542619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7143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IPE: Introduction (Lecture 2)</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571500"/>
            <a:ext cx="10725150" cy="6074959"/>
          </a:xfrm>
        </p:spPr>
        <p:txBody>
          <a:bodyPr>
            <a:normAutofit/>
          </a:bodyPr>
          <a:lstStyle/>
          <a:p>
            <a:pPr marL="0" indent="0" algn="ctr">
              <a:spcAft>
                <a:spcPts val="0"/>
              </a:spcAft>
              <a:buNone/>
            </a:pPr>
            <a:r>
              <a:rPr lang="en-US" sz="3200" b="1" dirty="0" smtClean="0">
                <a:latin typeface="Times New Roman" panose="02020603050405020304" pitchFamily="18" charset="0"/>
                <a:cs typeface="Times New Roman" panose="02020603050405020304" pitchFamily="18" charset="0"/>
              </a:rPr>
              <a:t>Interests: 2 Mechanisms to explain </a:t>
            </a:r>
          </a:p>
          <a:p>
            <a:pPr marL="0" indent="0" algn="ctr">
              <a:buNone/>
            </a:pPr>
            <a:r>
              <a:rPr lang="en-US" sz="3200" b="1" dirty="0" smtClean="0">
                <a:latin typeface="Times New Roman" panose="02020603050405020304" pitchFamily="18" charset="0"/>
                <a:cs typeface="Times New Roman" panose="02020603050405020304" pitchFamily="18" charset="0"/>
              </a:rPr>
              <a:t>the formation of these policy interests</a:t>
            </a:r>
            <a:endParaRPr lang="en-US" sz="3200" b="1"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200" b="1" dirty="0" smtClean="0">
                <a:latin typeface="Times New Roman" panose="02020603050405020304" pitchFamily="18" charset="0"/>
                <a:cs typeface="Times New Roman" panose="02020603050405020304" pitchFamily="18" charset="0"/>
              </a:rPr>
              <a:t>Material Interests</a:t>
            </a:r>
            <a:r>
              <a:rPr lang="en-US" sz="3200" dirty="0" smtClean="0">
                <a:latin typeface="Times New Roman" panose="02020603050405020304" pitchFamily="18" charset="0"/>
                <a:cs typeface="Times New Roman" panose="02020603050405020304" pitchFamily="18" charset="0"/>
              </a:rPr>
              <a:t>: Arise from people position in the global economy. What you do for </a:t>
            </a:r>
            <a:r>
              <a:rPr lang="en-US" sz="3200" b="1" dirty="0" smtClean="0">
                <a:latin typeface="Times New Roman" panose="02020603050405020304" pitchFamily="18" charset="0"/>
                <a:cs typeface="Times New Roman" panose="02020603050405020304" pitchFamily="18" charset="0"/>
              </a:rPr>
              <a:t>work</a:t>
            </a:r>
            <a:r>
              <a:rPr lang="en-US" sz="3200" dirty="0" smtClean="0">
                <a:latin typeface="Times New Roman" panose="02020603050405020304" pitchFamily="18" charset="0"/>
                <a:cs typeface="Times New Roman" panose="02020603050405020304" pitchFamily="18" charset="0"/>
              </a:rPr>
              <a:t> influence your foreign policy </a:t>
            </a:r>
            <a:r>
              <a:rPr lang="en-US" sz="3200" b="1" dirty="0" smtClean="0">
                <a:latin typeface="Times New Roman" panose="02020603050405020304" pitchFamily="18" charset="0"/>
                <a:cs typeface="Times New Roman" panose="02020603050405020304" pitchFamily="18" charset="0"/>
              </a:rPr>
              <a:t>preferences</a:t>
            </a:r>
            <a:r>
              <a:rPr lang="en-US" sz="3200" dirty="0" smtClean="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One’s </a:t>
            </a:r>
            <a:r>
              <a:rPr lang="en-US" sz="3200" b="1" dirty="0" smtClean="0">
                <a:latin typeface="Times New Roman" panose="02020603050405020304" pitchFamily="18" charset="0"/>
                <a:cs typeface="Times New Roman" panose="02020603050405020304" pitchFamily="18" charset="0"/>
              </a:rPr>
              <a:t>position </a:t>
            </a:r>
            <a:r>
              <a:rPr lang="en-US" sz="3200" dirty="0" smtClean="0">
                <a:latin typeface="Times New Roman" panose="02020603050405020304" pitchFamily="18" charset="0"/>
                <a:cs typeface="Times New Roman" panose="02020603050405020304" pitchFamily="18" charset="0"/>
              </a:rPr>
              <a:t>in the economy powerfully </a:t>
            </a:r>
            <a:r>
              <a:rPr lang="en-US" sz="3200" b="1" dirty="0" smtClean="0">
                <a:latin typeface="Times New Roman" panose="02020603050405020304" pitchFamily="18" charset="0"/>
                <a:cs typeface="Times New Roman" panose="02020603050405020304" pitchFamily="18" charset="0"/>
              </a:rPr>
              <a:t>shapes</a:t>
            </a:r>
            <a:r>
              <a:rPr lang="en-US" sz="3200" dirty="0" smtClean="0">
                <a:latin typeface="Times New Roman" panose="02020603050405020304" pitchFamily="18" charset="0"/>
                <a:cs typeface="Times New Roman" panose="02020603050405020304" pitchFamily="18" charset="0"/>
              </a:rPr>
              <a:t> one’s preferences regarding foreign economic </a:t>
            </a:r>
            <a:r>
              <a:rPr lang="en-US" sz="3200" b="1" dirty="0" smtClean="0">
                <a:latin typeface="Times New Roman" panose="02020603050405020304" pitchFamily="18" charset="0"/>
                <a:cs typeface="Times New Roman" panose="02020603050405020304" pitchFamily="18" charset="0"/>
              </a:rPr>
              <a:t>policy</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Economic theory </a:t>
            </a:r>
            <a:r>
              <a:rPr lang="en-US" sz="3200" dirty="0" smtClean="0">
                <a:latin typeface="Times New Roman" panose="02020603050405020304" pitchFamily="18" charset="0"/>
                <a:cs typeface="Times New Roman" panose="02020603050405020304" pitchFamily="18" charset="0"/>
              </a:rPr>
              <a:t>enables us to make some powerful statements about the foreign economic policy preferences of different groups in the economy.</a:t>
            </a:r>
          </a:p>
        </p:txBody>
      </p:sp>
    </p:spTree>
    <p:extLst>
      <p:ext uri="{BB962C8B-B14F-4D97-AF65-F5344CB8AC3E}">
        <p14:creationId xmlns:p14="http://schemas.microsoft.com/office/powerpoint/2010/main" val="270423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7143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IPE: Introduction (Lecture 2)</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571500"/>
            <a:ext cx="10725150" cy="6074959"/>
          </a:xfrm>
        </p:spPr>
        <p:txBody>
          <a:bodyPr>
            <a:normAutofit fontScale="92500"/>
          </a:bodyPr>
          <a:lstStyle/>
          <a:p>
            <a:pPr marL="0" indent="0" algn="ctr">
              <a:spcAft>
                <a:spcPts val="0"/>
              </a:spcAft>
              <a:buNone/>
            </a:pPr>
            <a:r>
              <a:rPr lang="en-US" sz="3200" b="1" dirty="0" smtClean="0">
                <a:latin typeface="Times New Roman" panose="02020603050405020304" pitchFamily="18" charset="0"/>
                <a:cs typeface="Times New Roman" panose="02020603050405020304" pitchFamily="18" charset="0"/>
              </a:rPr>
              <a:t>Interests: 2 Mechanisms to explain </a:t>
            </a:r>
          </a:p>
          <a:p>
            <a:pPr marL="0" indent="0" algn="ctr">
              <a:buNone/>
            </a:pPr>
            <a:r>
              <a:rPr lang="en-US" sz="3200" b="1" dirty="0" smtClean="0">
                <a:latin typeface="Times New Roman" panose="02020603050405020304" pitchFamily="18" charset="0"/>
                <a:cs typeface="Times New Roman" panose="02020603050405020304" pitchFamily="18" charset="0"/>
              </a:rPr>
              <a:t>the formation of these policy interests</a:t>
            </a:r>
            <a:endParaRPr lang="en-US" sz="3200" b="1" dirty="0">
              <a:latin typeface="Times New Roman" panose="02020603050405020304" pitchFamily="18" charset="0"/>
              <a:cs typeface="Times New Roman" panose="02020603050405020304" pitchFamily="18" charset="0"/>
            </a:endParaRPr>
          </a:p>
          <a:p>
            <a:pPr marL="0" indent="0">
              <a:buNone/>
            </a:pPr>
            <a:r>
              <a:rPr lang="en-US" sz="3000" b="1" dirty="0" smtClean="0">
                <a:solidFill>
                  <a:schemeClr val="tx1"/>
                </a:solidFill>
                <a:latin typeface="Times New Roman" panose="02020603050405020304" pitchFamily="18" charset="0"/>
                <a:cs typeface="Times New Roman" panose="02020603050405020304" pitchFamily="18" charset="0"/>
              </a:rPr>
              <a:t>2.</a:t>
            </a:r>
            <a:r>
              <a:rPr lang="en-US" sz="3000" b="1" dirty="0" smtClean="0">
                <a:latin typeface="Times New Roman" panose="02020603050405020304" pitchFamily="18" charset="0"/>
                <a:cs typeface="Times New Roman" panose="02020603050405020304" pitchFamily="18" charset="0"/>
              </a:rPr>
              <a:t> Ideas</a:t>
            </a:r>
            <a:r>
              <a:rPr lang="en-US" sz="3000" dirty="0" smtClean="0">
                <a:latin typeface="Times New Roman" panose="02020603050405020304" pitchFamily="18" charset="0"/>
                <a:cs typeface="Times New Roman" panose="02020603050405020304" pitchFamily="18" charset="0"/>
              </a:rPr>
              <a:t>: Interests are often based on ideas. </a:t>
            </a:r>
            <a:r>
              <a:rPr lang="en-US" sz="3000" b="1" i="1" dirty="0" smtClean="0">
                <a:latin typeface="Times New Roman" panose="02020603050405020304" pitchFamily="18" charset="0"/>
                <a:cs typeface="Times New Roman" panose="02020603050405020304" pitchFamily="18" charset="0"/>
              </a:rPr>
              <a:t>Ideas are mental models that provide a coherent set of beliefs about cause-and-effect relationships. </a:t>
            </a:r>
          </a:p>
          <a:p>
            <a:pPr marL="0" indent="0">
              <a:buNone/>
            </a:pP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In the context of economic policy, these mental models typically focus on the </a:t>
            </a:r>
            <a:r>
              <a:rPr lang="en-US" sz="3000" b="1" dirty="0" smtClean="0">
                <a:latin typeface="Times New Roman" panose="02020603050405020304" pitchFamily="18" charset="0"/>
                <a:cs typeface="Times New Roman" panose="02020603050405020304" pitchFamily="18" charset="0"/>
              </a:rPr>
              <a:t>relationship</a:t>
            </a:r>
            <a:r>
              <a:rPr lang="en-US" sz="3000" dirty="0" smtClean="0">
                <a:latin typeface="Times New Roman" panose="02020603050405020304" pitchFamily="18" charset="0"/>
                <a:cs typeface="Times New Roman" panose="02020603050405020304" pitchFamily="18" charset="0"/>
              </a:rPr>
              <a:t> between government </a:t>
            </a:r>
            <a:r>
              <a:rPr lang="en-US" sz="3000" b="1" dirty="0" smtClean="0">
                <a:latin typeface="Times New Roman" panose="02020603050405020304" pitchFamily="18" charset="0"/>
                <a:cs typeface="Times New Roman" panose="02020603050405020304" pitchFamily="18" charset="0"/>
              </a:rPr>
              <a:t>policies</a:t>
            </a:r>
            <a:r>
              <a:rPr lang="en-US" sz="3000" dirty="0" smtClean="0">
                <a:latin typeface="Times New Roman" panose="02020603050405020304" pitchFamily="18" charset="0"/>
                <a:cs typeface="Times New Roman" panose="02020603050405020304" pitchFamily="18" charset="0"/>
              </a:rPr>
              <a:t> and economic </a:t>
            </a:r>
            <a:r>
              <a:rPr lang="en-US" sz="3000" b="1" dirty="0" smtClean="0">
                <a:latin typeface="Times New Roman" panose="02020603050405020304" pitchFamily="18" charset="0"/>
                <a:cs typeface="Times New Roman" panose="02020603050405020304" pitchFamily="18" charset="0"/>
              </a:rPr>
              <a:t>outcomes.</a:t>
            </a:r>
          </a:p>
          <a:p>
            <a:pPr marL="0" indent="0">
              <a:buNone/>
            </a:pP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What matters, therefore, is not whether a particular </a:t>
            </a:r>
            <a:r>
              <a:rPr lang="en-US" sz="3000" b="1" dirty="0" smtClean="0">
                <a:latin typeface="Times New Roman" panose="02020603050405020304" pitchFamily="18" charset="0"/>
                <a:cs typeface="Times New Roman" panose="02020603050405020304" pitchFamily="18" charset="0"/>
              </a:rPr>
              <a:t>idea is true or not</a:t>
            </a:r>
            <a:r>
              <a:rPr lang="en-US" sz="3000" dirty="0" smtClean="0">
                <a:latin typeface="Times New Roman" panose="02020603050405020304" pitchFamily="18" charset="0"/>
                <a:cs typeface="Times New Roman" panose="02020603050405020304" pitchFamily="18" charset="0"/>
              </a:rPr>
              <a:t>, but whether people in power, or people with influence over people with power, </a:t>
            </a:r>
            <a:r>
              <a:rPr lang="en-US" sz="3000" b="1" dirty="0" smtClean="0">
                <a:latin typeface="Times New Roman" panose="02020603050405020304" pitchFamily="18" charset="0"/>
                <a:cs typeface="Times New Roman" panose="02020603050405020304" pitchFamily="18" charset="0"/>
              </a:rPr>
              <a:t>believe the idea to be true</a:t>
            </a:r>
            <a:r>
              <a:rPr lang="en-US" sz="3000" dirty="0" smtClean="0">
                <a:latin typeface="Times New Roman" panose="02020603050405020304" pitchFamily="18" charset="0"/>
                <a:cs typeface="Times New Roman" panose="02020603050405020304" pitchFamily="18" charset="0"/>
              </a:rPr>
              <a:t>.</a:t>
            </a:r>
          </a:p>
          <a:p>
            <a:pPr marL="0" indent="0">
              <a:buNone/>
            </a:pPr>
            <a:r>
              <a:rPr lang="en-US" sz="3000" dirty="0" smtClean="0">
                <a:latin typeface="Times New Roman" panose="02020603050405020304" pitchFamily="18" charset="0"/>
                <a:cs typeface="Times New Roman" panose="02020603050405020304" pitchFamily="18" charset="0"/>
              </a:rPr>
              <a:t>Thus</a:t>
            </a:r>
            <a:r>
              <a:rPr lang="en-US" sz="3000" b="1" dirty="0" smtClean="0">
                <a:latin typeface="Times New Roman" panose="02020603050405020304" pitchFamily="18" charset="0"/>
                <a:cs typeface="Times New Roman" panose="02020603050405020304" pitchFamily="18" charset="0"/>
              </a:rPr>
              <a:t>, ideas </a:t>
            </a:r>
            <a:r>
              <a:rPr lang="en-US" sz="3000" dirty="0" smtClean="0">
                <a:latin typeface="Times New Roman" panose="02020603050405020304" pitchFamily="18" charset="0"/>
                <a:cs typeface="Times New Roman" panose="02020603050405020304" pitchFamily="18" charset="0"/>
              </a:rPr>
              <a:t>about how the </a:t>
            </a:r>
            <a:r>
              <a:rPr lang="en-US" sz="3000" b="1" dirty="0" smtClean="0">
                <a:latin typeface="Times New Roman" panose="02020603050405020304" pitchFamily="18" charset="0"/>
                <a:cs typeface="Times New Roman" panose="02020603050405020304" pitchFamily="18" charset="0"/>
              </a:rPr>
              <a:t>economy operates </a:t>
            </a:r>
            <a:r>
              <a:rPr lang="en-US" sz="3000" dirty="0" smtClean="0">
                <a:latin typeface="Times New Roman" panose="02020603050405020304" pitchFamily="18" charset="0"/>
                <a:cs typeface="Times New Roman" panose="02020603050405020304" pitchFamily="18" charset="0"/>
              </a:rPr>
              <a:t>can be a </a:t>
            </a:r>
            <a:r>
              <a:rPr lang="en-US" sz="3000" b="1" dirty="0" smtClean="0">
                <a:latin typeface="Times New Roman" panose="02020603050405020304" pitchFamily="18" charset="0"/>
                <a:cs typeface="Times New Roman" panose="02020603050405020304" pitchFamily="18" charset="0"/>
              </a:rPr>
              <a:t>source </a:t>
            </a:r>
            <a:r>
              <a:rPr lang="en-US" sz="3000" dirty="0" smtClean="0">
                <a:latin typeface="Times New Roman" panose="02020603050405020304" pitchFamily="18" charset="0"/>
                <a:cs typeface="Times New Roman" panose="02020603050405020304" pitchFamily="18" charset="0"/>
              </a:rPr>
              <a:t>of the </a:t>
            </a:r>
            <a:r>
              <a:rPr lang="en-US" sz="3000" b="1" dirty="0" smtClean="0">
                <a:latin typeface="Times New Roman" panose="02020603050405020304" pitchFamily="18" charset="0"/>
                <a:cs typeface="Times New Roman" panose="02020603050405020304" pitchFamily="18" charset="0"/>
              </a:rPr>
              <a:t>preferences </a:t>
            </a:r>
            <a:r>
              <a:rPr lang="en-US" sz="3000" dirty="0" smtClean="0">
                <a:latin typeface="Times New Roman" panose="02020603050405020304" pitchFamily="18" charset="0"/>
                <a:cs typeface="Times New Roman" panose="02020603050405020304" pitchFamily="18" charset="0"/>
              </a:rPr>
              <a:t>that </a:t>
            </a:r>
            <a:r>
              <a:rPr lang="en-US" sz="3000" b="1" dirty="0" smtClean="0">
                <a:latin typeface="Times New Roman" panose="02020603050405020304" pitchFamily="18" charset="0"/>
                <a:cs typeface="Times New Roman" panose="02020603050405020304" pitchFamily="18" charset="0"/>
              </a:rPr>
              <a:t>groups </a:t>
            </a:r>
            <a:r>
              <a:rPr lang="en-US" sz="3000" dirty="0" smtClean="0">
                <a:latin typeface="Times New Roman" panose="02020603050405020304" pitchFamily="18" charset="0"/>
                <a:cs typeface="Times New Roman" panose="02020603050405020304" pitchFamily="18" charset="0"/>
              </a:rPr>
              <a:t>have for </a:t>
            </a:r>
            <a:r>
              <a:rPr lang="en-US" sz="3000" b="1" dirty="0" smtClean="0">
                <a:latin typeface="Times New Roman" panose="02020603050405020304" pitchFamily="18" charset="0"/>
                <a:cs typeface="Times New Roman" panose="02020603050405020304" pitchFamily="18" charset="0"/>
              </a:rPr>
              <a:t>particular economic policies.</a:t>
            </a:r>
            <a:endParaRPr lang="en-US" sz="3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88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7143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IPE: Introduction (Lecture 2)</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571500"/>
            <a:ext cx="10725150" cy="6074959"/>
          </a:xfrm>
        </p:spPr>
        <p:txBody>
          <a:bodyPr>
            <a:normAutofit/>
          </a:bodyPr>
          <a:lstStyle/>
          <a:p>
            <a:pPr marL="0" indent="0" algn="ctr">
              <a:spcAft>
                <a:spcPts val="0"/>
              </a:spcAft>
              <a:buNone/>
            </a:pPr>
            <a:r>
              <a:rPr lang="en-US" sz="3200" b="1" smtClean="0">
                <a:latin typeface="Times New Roman" panose="02020603050405020304" pitchFamily="18" charset="0"/>
                <a:cs typeface="Times New Roman" panose="02020603050405020304" pitchFamily="18" charset="0"/>
              </a:rPr>
              <a:t>Political Institutions: </a:t>
            </a:r>
          </a:p>
          <a:p>
            <a:pPr marL="0" indent="0" algn="ctr">
              <a:spcAft>
                <a:spcPts val="0"/>
              </a:spcAft>
              <a:buNone/>
            </a:pPr>
            <a:r>
              <a:rPr lang="en-US" sz="3200" smtClean="0">
                <a:latin typeface="Times New Roman" panose="02020603050405020304" pitchFamily="18" charset="0"/>
                <a:cs typeface="Times New Roman" panose="02020603050405020304" pitchFamily="18" charset="0"/>
              </a:rPr>
              <a:t>To</a:t>
            </a:r>
            <a:r>
              <a:rPr lang="en-US" sz="3200" b="1" smtClean="0">
                <a:latin typeface="Times New Roman" panose="02020603050405020304" pitchFamily="18" charset="0"/>
                <a:cs typeface="Times New Roman" panose="02020603050405020304" pitchFamily="18" charset="0"/>
              </a:rPr>
              <a:t> understand </a:t>
            </a:r>
            <a:r>
              <a:rPr lang="en-US" sz="3200" smtClean="0">
                <a:latin typeface="Times New Roman" panose="02020603050405020304" pitchFamily="18" charset="0"/>
                <a:cs typeface="Times New Roman" panose="02020603050405020304" pitchFamily="18" charset="0"/>
              </a:rPr>
              <a:t>how these </a:t>
            </a:r>
            <a:r>
              <a:rPr lang="en-US" sz="3200" b="1" smtClean="0">
                <a:latin typeface="Times New Roman" panose="02020603050405020304" pitchFamily="18" charset="0"/>
                <a:cs typeface="Times New Roman" panose="02020603050405020304" pitchFamily="18" charset="0"/>
              </a:rPr>
              <a:t>competing interests are transformed into foreign policies, </a:t>
            </a:r>
            <a:r>
              <a:rPr lang="en-US" sz="3200" smtClean="0">
                <a:latin typeface="Times New Roman" panose="02020603050405020304" pitchFamily="18" charset="0"/>
                <a:cs typeface="Times New Roman" panose="02020603050405020304" pitchFamily="18" charset="0"/>
              </a:rPr>
              <a:t>we need to </a:t>
            </a:r>
            <a:r>
              <a:rPr lang="en-US" sz="3200" b="1" smtClean="0">
                <a:latin typeface="Times New Roman" panose="02020603050405020304" pitchFamily="18" charset="0"/>
                <a:cs typeface="Times New Roman" panose="02020603050405020304" pitchFamily="18" charset="0"/>
              </a:rPr>
              <a:t>examine political institutions.</a:t>
            </a:r>
          </a:p>
          <a:p>
            <a:pPr marL="514350" indent="-514350">
              <a:spcAft>
                <a:spcPts val="0"/>
              </a:spcAft>
              <a:buFont typeface="+mj-lt"/>
              <a:buAutoNum type="arabicPeriod"/>
            </a:pPr>
            <a:r>
              <a:rPr lang="en-US" sz="2800" b="1" smtClean="0">
                <a:latin typeface="Times New Roman" panose="02020603050405020304" pitchFamily="18" charset="0"/>
                <a:cs typeface="Times New Roman" panose="02020603050405020304" pitchFamily="18" charset="0"/>
              </a:rPr>
              <a:t>Political Institutions establish the rules governing the political process. </a:t>
            </a:r>
            <a:r>
              <a:rPr lang="en-US" sz="2800" smtClean="0">
                <a:latin typeface="Times New Roman" panose="02020603050405020304" pitchFamily="18" charset="0"/>
                <a:cs typeface="Times New Roman" panose="02020603050405020304" pitchFamily="18" charset="0"/>
              </a:rPr>
              <a:t>By establishing rules, they enable groups within countries, and group of countries in the international state system, to reach and enforce collective decisions.</a:t>
            </a:r>
          </a:p>
          <a:p>
            <a:pPr marL="514350" indent="-514350">
              <a:spcAft>
                <a:spcPts val="0"/>
              </a:spcAft>
              <a:buFont typeface="+mj-lt"/>
              <a:buAutoNum type="arabicPeriod"/>
            </a:pPr>
            <a:r>
              <a:rPr lang="en-US" sz="2800" b="1" smtClean="0">
                <a:latin typeface="Times New Roman" panose="02020603050405020304" pitchFamily="18" charset="0"/>
                <a:cs typeface="Times New Roman" panose="02020603050405020304" pitchFamily="18" charset="0"/>
              </a:rPr>
              <a:t>Political Institutions determine which groups are empowered to make choices and establish the rule these “choosers” will use when doing so.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2637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7143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IPE: Introduction (Lecture 2)</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571500"/>
            <a:ext cx="10725150" cy="6074959"/>
          </a:xfrm>
        </p:spPr>
        <p:txBody>
          <a:bodyPr>
            <a:normAutofit/>
          </a:bodyPr>
          <a:lstStyle/>
          <a:p>
            <a:pPr marL="0" indent="0" algn="ctr">
              <a:spcAft>
                <a:spcPts val="0"/>
              </a:spcAft>
              <a:buNone/>
            </a:pPr>
            <a:r>
              <a:rPr lang="en-US" sz="3600" b="1" dirty="0" smtClean="0">
                <a:latin typeface="Times New Roman" panose="02020603050405020304" pitchFamily="18" charset="0"/>
                <a:cs typeface="Times New Roman" panose="02020603050405020304" pitchFamily="18" charset="0"/>
              </a:rPr>
              <a:t>Political Institutions: </a:t>
            </a:r>
          </a:p>
          <a:p>
            <a:pPr marL="0" indent="0" algn="ctr">
              <a:spcAft>
                <a:spcPts val="0"/>
              </a:spcAft>
              <a:buNone/>
            </a:pPr>
            <a:endParaRPr lang="en-US" sz="3200" b="1" dirty="0" smtClean="0">
              <a:latin typeface="Times New Roman" panose="02020603050405020304" pitchFamily="18" charset="0"/>
              <a:cs typeface="Times New Roman" panose="02020603050405020304" pitchFamily="18" charset="0"/>
            </a:endParaRPr>
          </a:p>
          <a:p>
            <a:pPr marL="0" indent="0" algn="ctr">
              <a:spcAft>
                <a:spcPts val="0"/>
              </a:spcAft>
              <a:buNone/>
            </a:pPr>
            <a:r>
              <a:rPr lang="en-US" sz="3200" b="1" u="sng" dirty="0" smtClean="0">
                <a:latin typeface="Times New Roman" panose="02020603050405020304" pitchFamily="18" charset="0"/>
                <a:cs typeface="Times New Roman" panose="02020603050405020304" pitchFamily="18" charset="0"/>
              </a:rPr>
              <a:t>Domestic Political Systems</a:t>
            </a:r>
          </a:p>
          <a:p>
            <a:pPr marL="514350" indent="-514350">
              <a:spcAft>
                <a:spcPts val="0"/>
              </a:spcAft>
              <a:buFont typeface="+mj-lt"/>
              <a:buAutoNum type="arabicPeriod"/>
            </a:pPr>
            <a:r>
              <a:rPr lang="en-US" sz="2800" b="1" dirty="0" smtClean="0">
                <a:latin typeface="Times New Roman" panose="02020603050405020304" pitchFamily="18" charset="0"/>
                <a:cs typeface="Times New Roman" panose="02020603050405020304" pitchFamily="18" charset="0"/>
              </a:rPr>
              <a:t>Democratic Institutions </a:t>
            </a:r>
            <a:r>
              <a:rPr lang="en-US" sz="2800" b="1" i="1" u="sng" dirty="0" smtClean="0">
                <a:latin typeface="Times New Roman" panose="02020603050405020304" pitchFamily="18" charset="0"/>
                <a:cs typeface="Times New Roman" panose="02020603050405020304" pitchFamily="18" charset="0"/>
              </a:rPr>
              <a:t>promote</a:t>
            </a:r>
            <a:r>
              <a:rPr lang="en-US" sz="2800" b="1" i="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mass participation in collective choices.</a:t>
            </a:r>
          </a:p>
          <a:p>
            <a:pPr marL="514350" indent="-514350">
              <a:spcAft>
                <a:spcPts val="0"/>
              </a:spcAft>
              <a:buFont typeface="+mj-lt"/>
              <a:buAutoNum type="arabicPeriod"/>
            </a:pPr>
            <a:r>
              <a:rPr lang="en-US" sz="2800" b="1" dirty="0" smtClean="0">
                <a:latin typeface="Times New Roman" panose="02020603050405020304" pitchFamily="18" charset="0"/>
                <a:cs typeface="Times New Roman" panose="02020603050405020304" pitchFamily="18" charset="0"/>
              </a:rPr>
              <a:t>Authoritarian systems </a:t>
            </a:r>
            <a:r>
              <a:rPr lang="en-US" sz="2800" b="1" i="1" u="sng" dirty="0" smtClean="0">
                <a:latin typeface="Times New Roman" panose="02020603050405020304" pitchFamily="18" charset="0"/>
                <a:cs typeface="Times New Roman" panose="02020603050405020304" pitchFamily="18" charset="0"/>
              </a:rPr>
              <a:t>restrict</a:t>
            </a:r>
            <a:r>
              <a:rPr lang="en-US" sz="2800" b="1" dirty="0" smtClean="0">
                <a:latin typeface="Times New Roman" panose="02020603050405020304" pitchFamily="18" charset="0"/>
                <a:cs typeface="Times New Roman" panose="02020603050405020304" pitchFamily="18" charset="0"/>
              </a:rPr>
              <a:t> participation to a narrow set of individuals</a:t>
            </a:r>
          </a:p>
          <a:p>
            <a:pPr marL="0" indent="0" algn="ctr">
              <a:spcAft>
                <a:spcPts val="0"/>
              </a:spcAft>
              <a:buNone/>
            </a:pPr>
            <a:r>
              <a:rPr lang="en-US" sz="3200" b="1" u="sng" dirty="0" smtClean="0">
                <a:latin typeface="Times New Roman" panose="02020603050405020304" pitchFamily="18" charset="0"/>
                <a:cs typeface="Times New Roman" panose="02020603050405020304" pitchFamily="18" charset="0"/>
              </a:rPr>
              <a:t>International Economic Affairs</a:t>
            </a:r>
            <a:endParaRPr lang="en-US" sz="3200" u="sng" dirty="0" smtClean="0">
              <a:latin typeface="Times New Roman" panose="02020603050405020304" pitchFamily="18" charset="0"/>
              <a:cs typeface="Times New Roman" panose="02020603050405020304" pitchFamily="18" charset="0"/>
            </a:endParaRPr>
          </a:p>
          <a:p>
            <a:pPr marL="0" indent="0">
              <a:spcAft>
                <a:spcPts val="0"/>
              </a:spcAft>
              <a:buNone/>
            </a:pPr>
            <a:r>
              <a:rPr lang="en-US" sz="2800" b="1" dirty="0" smtClean="0">
                <a:latin typeface="Times New Roman" panose="02020603050405020304" pitchFamily="18" charset="0"/>
                <a:cs typeface="Times New Roman" panose="02020603050405020304" pitchFamily="18" charset="0"/>
              </a:rPr>
              <a:t>3. Governments from the advanced industrialized countries often make decisions with </a:t>
            </a:r>
            <a:r>
              <a:rPr lang="en-US" sz="2800" b="1" i="1" u="sng" dirty="0" smtClean="0">
                <a:latin typeface="Times New Roman" panose="02020603050405020304" pitchFamily="18" charset="0"/>
                <a:cs typeface="Times New Roman" panose="02020603050405020304" pitchFamily="18" charset="0"/>
              </a:rPr>
              <a:t>little participation </a:t>
            </a:r>
            <a:r>
              <a:rPr lang="en-US" sz="2800" b="1" dirty="0" smtClean="0">
                <a:latin typeface="Times New Roman" panose="02020603050405020304" pitchFamily="18" charset="0"/>
                <a:cs typeface="Times New Roman" panose="02020603050405020304" pitchFamily="18" charset="0"/>
              </a:rPr>
              <a:t>by developing countries.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162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7143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IPE: Introduction (Lecture 2)</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571500"/>
            <a:ext cx="10725150" cy="6074959"/>
          </a:xfrm>
        </p:spPr>
        <p:txBody>
          <a:bodyPr>
            <a:normAutofit lnSpcReduction="10000"/>
          </a:bodyPr>
          <a:lstStyle/>
          <a:p>
            <a:pPr marL="0" indent="0" algn="ctr">
              <a:spcAft>
                <a:spcPts val="0"/>
              </a:spcAft>
              <a:buNone/>
            </a:pPr>
            <a:r>
              <a:rPr lang="en-US" sz="3600" b="1" dirty="0" smtClean="0">
                <a:latin typeface="Times New Roman" panose="02020603050405020304" pitchFamily="18" charset="0"/>
                <a:cs typeface="Times New Roman" panose="02020603050405020304" pitchFamily="18" charset="0"/>
              </a:rPr>
              <a:t>Political Institutions: </a:t>
            </a:r>
          </a:p>
          <a:p>
            <a:pPr marL="514350" indent="-514350">
              <a:spcAft>
                <a:spcPts val="0"/>
              </a:spcAft>
              <a:buFont typeface="+mj-lt"/>
              <a:buAutoNum type="arabicPeriod"/>
            </a:pPr>
            <a:r>
              <a:rPr lang="en-US" sz="3200" b="1" dirty="0" smtClean="0">
                <a:latin typeface="Times New Roman" panose="02020603050405020304" pitchFamily="18" charset="0"/>
                <a:cs typeface="Times New Roman" panose="02020603050405020304" pitchFamily="18" charset="0"/>
              </a:rPr>
              <a:t>Political institutions </a:t>
            </a:r>
            <a:r>
              <a:rPr lang="en-US" sz="3200" dirty="0" smtClean="0">
                <a:latin typeface="Times New Roman" panose="02020603050405020304" pitchFamily="18" charset="0"/>
                <a:cs typeface="Times New Roman" panose="02020603050405020304" pitchFamily="18" charset="0"/>
              </a:rPr>
              <a:t>also provide the</a:t>
            </a:r>
            <a:r>
              <a:rPr lang="en-US" sz="3200" b="1" dirty="0" smtClean="0">
                <a:latin typeface="Times New Roman" panose="02020603050405020304" pitchFamily="18" charset="0"/>
                <a:cs typeface="Times New Roman" panose="02020603050405020304" pitchFamily="18" charset="0"/>
              </a:rPr>
              <a:t> rules </a:t>
            </a:r>
            <a:r>
              <a:rPr lang="en-US" sz="3200" dirty="0" smtClean="0">
                <a:latin typeface="Times New Roman" panose="02020603050405020304" pitchFamily="18" charset="0"/>
                <a:cs typeface="Times New Roman" panose="02020603050405020304" pitchFamily="18" charset="0"/>
              </a:rPr>
              <a:t>that these groups use to </a:t>
            </a:r>
            <a:r>
              <a:rPr lang="en-US" sz="3200" b="1" dirty="0" smtClean="0">
                <a:latin typeface="Times New Roman" panose="02020603050405020304" pitchFamily="18" charset="0"/>
                <a:cs typeface="Times New Roman" panose="02020603050405020304" pitchFamily="18" charset="0"/>
              </a:rPr>
              <a:t>make decisions.</a:t>
            </a:r>
          </a:p>
          <a:p>
            <a:pPr marL="514350" indent="-514350">
              <a:spcAft>
                <a:spcPts val="0"/>
              </a:spcAft>
              <a:buAutoNum type="alphaUcPeriod"/>
            </a:pPr>
            <a:r>
              <a:rPr lang="en-US" sz="3200" dirty="0" smtClean="0">
                <a:latin typeface="Times New Roman" panose="02020603050405020304" pitchFamily="18" charset="0"/>
                <a:cs typeface="Times New Roman" panose="02020603050405020304" pitchFamily="18" charset="0"/>
              </a:rPr>
              <a:t>In</a:t>
            </a:r>
            <a:r>
              <a:rPr lang="en-US" sz="3200" b="1" dirty="0" smtClean="0">
                <a:latin typeface="Times New Roman" panose="02020603050405020304" pitchFamily="18" charset="0"/>
                <a:cs typeface="Times New Roman" panose="02020603050405020304" pitchFamily="18" charset="0"/>
              </a:rPr>
              <a:t> democratic systems, </a:t>
            </a:r>
            <a:r>
              <a:rPr lang="en-US" sz="3200" dirty="0" smtClean="0">
                <a:latin typeface="Times New Roman" panose="02020603050405020304" pitchFamily="18" charset="0"/>
                <a:cs typeface="Times New Roman" panose="02020603050405020304" pitchFamily="18" charset="0"/>
              </a:rPr>
              <a:t>the usual </a:t>
            </a:r>
            <a:r>
              <a:rPr lang="en-US" sz="3200" b="1" dirty="0" smtClean="0">
                <a:latin typeface="Times New Roman" panose="02020603050405020304" pitchFamily="18" charset="0"/>
                <a:cs typeface="Times New Roman" panose="02020603050405020304" pitchFamily="18" charset="0"/>
              </a:rPr>
              <a:t>choice rule is majority rule, </a:t>
            </a:r>
            <a:r>
              <a:rPr lang="en-US" sz="3200" dirty="0" smtClean="0">
                <a:latin typeface="Times New Roman" panose="02020603050405020304" pitchFamily="18" charset="0"/>
                <a:cs typeface="Times New Roman" panose="02020603050405020304" pitchFamily="18" charset="0"/>
              </a:rPr>
              <a:t>and</a:t>
            </a:r>
            <a:r>
              <a:rPr lang="en-US" sz="3200" b="1" dirty="0" smtClean="0">
                <a:latin typeface="Times New Roman" panose="02020603050405020304" pitchFamily="18" charset="0"/>
                <a:cs typeface="Times New Roman" panose="02020603050405020304" pitchFamily="18" charset="0"/>
              </a:rPr>
              <a:t> policies </a:t>
            </a:r>
            <a:r>
              <a:rPr lang="en-US" sz="3200" dirty="0" smtClean="0">
                <a:latin typeface="Times New Roman" panose="02020603050405020304" pitchFamily="18" charset="0"/>
                <a:cs typeface="Times New Roman" panose="02020603050405020304" pitchFamily="18" charset="0"/>
              </a:rPr>
              <a:t>are</a:t>
            </a:r>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supposed to </a:t>
            </a:r>
            <a:r>
              <a:rPr lang="en-US" sz="3200" b="1" dirty="0" smtClean="0">
                <a:latin typeface="Times New Roman" panose="02020603050405020304" pitchFamily="18" charset="0"/>
                <a:cs typeface="Times New Roman" panose="02020603050405020304" pitchFamily="18" charset="0"/>
              </a:rPr>
              <a:t>reflect </a:t>
            </a:r>
            <a:r>
              <a:rPr lang="en-US" sz="3200" dirty="0" smtClean="0">
                <a:latin typeface="Times New Roman" panose="02020603050405020304" pitchFamily="18" charset="0"/>
                <a:cs typeface="Times New Roman" panose="02020603050405020304" pitchFamily="18" charset="0"/>
              </a:rPr>
              <a:t>the</a:t>
            </a:r>
            <a:r>
              <a:rPr lang="en-US" sz="3200" b="1" dirty="0" smtClean="0">
                <a:latin typeface="Times New Roman" panose="02020603050405020304" pitchFamily="18" charset="0"/>
                <a:cs typeface="Times New Roman" panose="02020603050405020304" pitchFamily="18" charset="0"/>
              </a:rPr>
              <a:t> preferences </a:t>
            </a:r>
            <a:r>
              <a:rPr lang="en-US" sz="3200" dirty="0" smtClean="0">
                <a:latin typeface="Times New Roman" panose="02020603050405020304" pitchFamily="18" charset="0"/>
                <a:cs typeface="Times New Roman" panose="02020603050405020304" pitchFamily="18" charset="0"/>
              </a:rPr>
              <a:t>of</a:t>
            </a:r>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a:t>
            </a:r>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majority of </a:t>
            </a:r>
            <a:r>
              <a:rPr lang="en-US" sz="3200" b="1" dirty="0" smtClean="0">
                <a:latin typeface="Times New Roman" panose="02020603050405020304" pitchFamily="18" charset="0"/>
                <a:cs typeface="Times New Roman" panose="02020603050405020304" pitchFamily="18" charset="0"/>
              </a:rPr>
              <a:t>voters and legislators.</a:t>
            </a:r>
          </a:p>
          <a:p>
            <a:pPr marL="514350" indent="-514350">
              <a:spcAft>
                <a:spcPts val="0"/>
              </a:spcAft>
              <a:buAutoNum type="alphaUcPeriod"/>
            </a:pPr>
            <a:r>
              <a:rPr lang="en-US" sz="3200" b="1"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In</a:t>
            </a:r>
            <a:r>
              <a:rPr lang="en-US" sz="3200" b="1" dirty="0" smtClean="0">
                <a:latin typeface="Times New Roman" panose="02020603050405020304" pitchFamily="18" charset="0"/>
                <a:cs typeface="Times New Roman" panose="02020603050405020304" pitchFamily="18" charset="0"/>
              </a:rPr>
              <a:t> International economic organizations, </a:t>
            </a:r>
            <a:r>
              <a:rPr lang="en-US" sz="3200" dirty="0" smtClean="0">
                <a:latin typeface="Times New Roman" panose="02020603050405020304" pitchFamily="18" charset="0"/>
                <a:cs typeface="Times New Roman" panose="02020603050405020304" pitchFamily="18" charset="0"/>
              </a:rPr>
              <a:t>the choice </a:t>
            </a:r>
            <a:r>
              <a:rPr lang="en-US" sz="3200" b="1" dirty="0" smtClean="0">
                <a:latin typeface="Times New Roman" panose="02020603050405020304" pitchFamily="18" charset="0"/>
                <a:cs typeface="Times New Roman" panose="02020603050405020304" pitchFamily="18" charset="0"/>
              </a:rPr>
              <a:t>rule </a:t>
            </a:r>
            <a:r>
              <a:rPr lang="en-US" sz="3200" dirty="0" smtClean="0">
                <a:latin typeface="Times New Roman" panose="02020603050405020304" pitchFamily="18" charset="0"/>
                <a:cs typeface="Times New Roman" panose="02020603050405020304" pitchFamily="18" charset="0"/>
              </a:rPr>
              <a:t>is often relative </a:t>
            </a:r>
            <a:r>
              <a:rPr lang="en-US" sz="3200" b="1" dirty="0" smtClean="0">
                <a:latin typeface="Times New Roman" panose="02020603050405020304" pitchFamily="18" charset="0"/>
                <a:cs typeface="Times New Roman" panose="02020603050405020304" pitchFamily="18" charset="0"/>
              </a:rPr>
              <a:t>bargaining power, </a:t>
            </a:r>
            <a:r>
              <a:rPr lang="en-US" sz="3200" dirty="0" smtClean="0">
                <a:latin typeface="Times New Roman" panose="02020603050405020304" pitchFamily="18" charset="0"/>
                <a:cs typeface="Times New Roman" panose="02020603050405020304" pitchFamily="18" charset="0"/>
              </a:rPr>
              <a:t>and decisions typically reflect the </a:t>
            </a:r>
            <a:r>
              <a:rPr lang="en-US" sz="3200" b="1" dirty="0" smtClean="0">
                <a:latin typeface="Times New Roman" panose="02020603050405020304" pitchFamily="18" charset="0"/>
                <a:cs typeface="Times New Roman" panose="02020603050405020304" pitchFamily="18" charset="0"/>
              </a:rPr>
              <a:t>preferences</a:t>
            </a:r>
            <a:r>
              <a:rPr lang="en-US" sz="3200" dirty="0" smtClean="0">
                <a:latin typeface="Times New Roman" panose="02020603050405020304" pitchFamily="18" charset="0"/>
                <a:cs typeface="Times New Roman" panose="02020603050405020304" pitchFamily="18" charset="0"/>
              </a:rPr>
              <a:t> of the </a:t>
            </a:r>
            <a:r>
              <a:rPr lang="en-US" sz="3200" b="1" dirty="0" smtClean="0">
                <a:latin typeface="Times New Roman" panose="02020603050405020304" pitchFamily="18" charset="0"/>
                <a:cs typeface="Times New Roman" panose="02020603050405020304" pitchFamily="18" charset="0"/>
              </a:rPr>
              <a:t>more powerful nations.</a:t>
            </a:r>
          </a:p>
          <a:p>
            <a:pPr marL="0" indent="0" algn="ctr">
              <a:spcAft>
                <a:spcPts val="0"/>
              </a:spcAft>
              <a:buNone/>
            </a:pPr>
            <a:r>
              <a:rPr lang="en-US" sz="3200" b="1" dirty="0" smtClean="0">
                <a:latin typeface="Times New Roman" panose="02020603050405020304" pitchFamily="18" charset="0"/>
                <a:cs typeface="Times New Roman" panose="02020603050405020304" pitchFamily="18" charset="0"/>
              </a:rPr>
              <a:t>Political institutions thus allow groups to make these decisions and in doing so, determine who gets to make these decisions and how they are made.</a:t>
            </a:r>
          </a:p>
        </p:txBody>
      </p:sp>
    </p:spTree>
    <p:extLst>
      <p:ext uri="{BB962C8B-B14F-4D97-AF65-F5344CB8AC3E}">
        <p14:creationId xmlns:p14="http://schemas.microsoft.com/office/powerpoint/2010/main" val="2607597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Introduction to International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Political Economy (</a:t>
            </a:r>
            <a:r>
              <a:rPr lang="en-US" smtClean="0">
                <a:latin typeface="Times New Roman" panose="02020603050405020304" pitchFamily="18" charset="0"/>
                <a:cs typeface="Times New Roman" panose="02020603050405020304" pitchFamily="18" charset="0"/>
              </a:rPr>
              <a:t>IPE) 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361063"/>
            <a:ext cx="10515600" cy="4285396"/>
          </a:xfrm>
        </p:spPr>
        <p:txBody>
          <a:bodyPr/>
          <a:lstStyle/>
          <a:p>
            <a:r>
              <a:rPr lang="en-US" dirty="0" smtClean="0">
                <a:latin typeface="Times New Roman" panose="02020603050405020304" pitchFamily="18" charset="0"/>
                <a:cs typeface="Times New Roman" panose="02020603050405020304" pitchFamily="18" charset="0"/>
              </a:rPr>
              <a:t>Local economic developments reflect </a:t>
            </a:r>
            <a:r>
              <a:rPr lang="en-US" b="1" dirty="0" smtClean="0">
                <a:latin typeface="Times New Roman" panose="02020603050405020304" pitchFamily="18" charset="0"/>
                <a:cs typeface="Times New Roman" panose="02020603050405020304" pitchFamily="18" charset="0"/>
              </a:rPr>
              <a:t>global forces</a:t>
            </a:r>
            <a:r>
              <a:rPr lang="en-US" dirty="0" smtClean="0">
                <a:latin typeface="Times New Roman" panose="02020603050405020304" pitchFamily="18" charset="0"/>
                <a:cs typeface="Times New Roman" panose="02020603050405020304" pitchFamily="18" charset="0"/>
              </a:rPr>
              <a:t>. In this “era of globalization,” the factors that </a:t>
            </a:r>
            <a:r>
              <a:rPr lang="en-US" b="1" dirty="0" smtClean="0">
                <a:latin typeface="Times New Roman" panose="02020603050405020304" pitchFamily="18" charset="0"/>
                <a:cs typeface="Times New Roman" panose="02020603050405020304" pitchFamily="18" charset="0"/>
              </a:rPr>
              <a:t>shape</a:t>
            </a:r>
            <a:r>
              <a:rPr lang="en-US" dirty="0" smtClean="0">
                <a:latin typeface="Times New Roman" panose="02020603050405020304" pitchFamily="18" charset="0"/>
                <a:cs typeface="Times New Roman" panose="02020603050405020304" pitchFamily="18" charset="0"/>
              </a:rPr>
              <a:t> our economic lives are as likely to </a:t>
            </a:r>
            <a:r>
              <a:rPr lang="en-US" b="1" dirty="0" smtClean="0">
                <a:latin typeface="Times New Roman" panose="02020603050405020304" pitchFamily="18" charset="0"/>
                <a:cs typeface="Times New Roman" panose="02020603050405020304" pitchFamily="18" charset="0"/>
              </a:rPr>
              <a:t>originate</a:t>
            </a:r>
            <a:r>
              <a:rPr lang="en-US" dirty="0" smtClean="0">
                <a:latin typeface="Times New Roman" panose="02020603050405020304" pitchFamily="18" charset="0"/>
                <a:cs typeface="Times New Roman" panose="02020603050405020304" pitchFamily="18" charset="0"/>
              </a:rPr>
              <a:t> in far away places as they are to stem from local events.</a:t>
            </a:r>
          </a:p>
          <a:p>
            <a:r>
              <a:rPr lang="en-US" b="1" dirty="0" smtClean="0">
                <a:latin typeface="Times New Roman" panose="02020603050405020304" pitchFamily="18" charset="0"/>
                <a:cs typeface="Times New Roman" panose="02020603050405020304" pitchFamily="18" charset="0"/>
              </a:rPr>
              <a:t>Understanding </a:t>
            </a:r>
            <a:r>
              <a:rPr lang="en-US" dirty="0" smtClean="0">
                <a:latin typeface="Times New Roman" panose="02020603050405020304" pitchFamily="18" charset="0"/>
                <a:cs typeface="Times New Roman" panose="02020603050405020304" pitchFamily="18" charset="0"/>
              </a:rPr>
              <a:t>the global economy requires </a:t>
            </a:r>
            <a:r>
              <a:rPr lang="en-US" b="1" dirty="0" smtClean="0">
                <a:latin typeface="Times New Roman" panose="02020603050405020304" pitchFamily="18" charset="0"/>
                <a:cs typeface="Times New Roman" panose="02020603050405020304" pitchFamily="18" charset="0"/>
              </a:rPr>
              <a:t>knowledge </a:t>
            </a:r>
            <a:r>
              <a:rPr lang="en-US" dirty="0" smtClean="0">
                <a:latin typeface="Times New Roman" panose="02020603050405020304" pitchFamily="18" charset="0"/>
                <a:cs typeface="Times New Roman" panose="02020603050405020304" pitchFamily="18" charset="0"/>
              </a:rPr>
              <a:t>of politics as well as economics. For globalization is not a spontaneous economic process; it is built on a </a:t>
            </a:r>
            <a:r>
              <a:rPr lang="en-US" b="1" dirty="0" smtClean="0">
                <a:latin typeface="Times New Roman" panose="02020603050405020304" pitchFamily="18" charset="0"/>
                <a:cs typeface="Times New Roman" panose="02020603050405020304" pitchFamily="18" charset="0"/>
              </a:rPr>
              <a:t>political foundation</a:t>
            </a:r>
            <a:r>
              <a:rPr lang="en-US" dirty="0" smtClean="0">
                <a:latin typeface="Times New Roman" panose="02020603050405020304" pitchFamily="18" charset="0"/>
                <a:cs typeface="Times New Roman" panose="02020603050405020304" pitchFamily="18" charset="0"/>
              </a:rPr>
              <a:t>.</a:t>
            </a:r>
          </a:p>
          <a:p>
            <a:r>
              <a:rPr lang="en-US" b="1" dirty="0" smtClean="0">
                <a:latin typeface="Times New Roman" panose="02020603050405020304" pitchFamily="18" charset="0"/>
                <a:cs typeface="Times New Roman" panose="02020603050405020304" pitchFamily="18" charset="0"/>
              </a:rPr>
              <a:t>Studying</a:t>
            </a:r>
            <a:r>
              <a:rPr lang="en-US" dirty="0" smtClean="0">
                <a:latin typeface="Times New Roman" panose="02020603050405020304" pitchFamily="18" charset="0"/>
                <a:cs typeface="Times New Roman" panose="02020603050405020304" pitchFamily="18" charset="0"/>
              </a:rPr>
              <a:t> the political and economic dimensions of the global economy requires us to develop theory that </a:t>
            </a:r>
            <a:r>
              <a:rPr lang="en-US" b="1" dirty="0" smtClean="0">
                <a:latin typeface="Times New Roman" panose="02020603050405020304" pitchFamily="18" charset="0"/>
                <a:cs typeface="Times New Roman" panose="02020603050405020304" pitchFamily="18" charset="0"/>
              </a:rPr>
              <a:t>simplifies </a:t>
            </a:r>
            <a:r>
              <a:rPr lang="en-US" dirty="0" smtClean="0">
                <a:latin typeface="Times New Roman" panose="02020603050405020304" pitchFamily="18" charset="0"/>
                <a:cs typeface="Times New Roman" panose="02020603050405020304" pitchFamily="18" charset="0"/>
              </a:rPr>
              <a:t>an inherently complex world.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39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7143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IPE: Introduction (Lecture 2)</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571500"/>
            <a:ext cx="10725150" cy="6074959"/>
          </a:xfrm>
        </p:spPr>
        <p:txBody>
          <a:bodyPr>
            <a:normAutofit/>
          </a:bodyPr>
          <a:lstStyle/>
          <a:p>
            <a:pPr marL="0" indent="0" algn="ctr">
              <a:spcBef>
                <a:spcPts val="600"/>
              </a:spcBef>
              <a:spcAft>
                <a:spcPts val="0"/>
              </a:spcAft>
              <a:buNone/>
            </a:pPr>
            <a:r>
              <a:rPr lang="en-US" sz="3600" b="1" dirty="0" smtClean="0">
                <a:latin typeface="Times New Roman" panose="02020603050405020304" pitchFamily="18" charset="0"/>
                <a:cs typeface="Times New Roman" panose="02020603050405020304" pitchFamily="18" charset="0"/>
              </a:rPr>
              <a:t>Political Institutions: </a:t>
            </a:r>
          </a:p>
          <a:p>
            <a:pPr marL="0" indent="0" algn="ctr">
              <a:spcAft>
                <a:spcPts val="0"/>
              </a:spcAft>
              <a:buNone/>
            </a:pPr>
            <a:r>
              <a:rPr lang="en-US" sz="3600" b="1" dirty="0" smtClean="0">
                <a:latin typeface="Times New Roman" panose="02020603050405020304" pitchFamily="18" charset="0"/>
                <a:cs typeface="Times New Roman" panose="02020603050405020304" pitchFamily="18" charset="0"/>
              </a:rPr>
              <a:t>Enforcement of Collective Decisions</a:t>
            </a:r>
          </a:p>
          <a:p>
            <a:pPr marL="0" indent="0" algn="ctr">
              <a:spcAft>
                <a:spcPts val="0"/>
              </a:spcAft>
              <a:buNone/>
            </a:pPr>
            <a:r>
              <a:rPr lang="en-US" sz="3600" b="1" u="sng" dirty="0">
                <a:latin typeface="Times New Roman" panose="02020603050405020304" pitchFamily="18" charset="0"/>
                <a:cs typeface="Times New Roman" panose="02020603050405020304" pitchFamily="18" charset="0"/>
              </a:rPr>
              <a:t>Domestic Political Systems</a:t>
            </a:r>
          </a:p>
          <a:p>
            <a:pPr marL="0" indent="0">
              <a:spcAft>
                <a:spcPts val="0"/>
              </a:spcAft>
              <a:buNone/>
            </a:pPr>
            <a:r>
              <a:rPr lang="en-US" sz="3200" b="1" dirty="0" smtClean="0">
                <a:latin typeface="Times New Roman" panose="02020603050405020304" pitchFamily="18" charset="0"/>
                <a:cs typeface="Times New Roman" panose="02020603050405020304" pitchFamily="18" charset="0"/>
              </a:rPr>
              <a:t>A. In domestic political systems, the police and the judicial system are charged with enforcing </a:t>
            </a:r>
            <a:r>
              <a:rPr lang="en-US" sz="3200" b="1" i="1" dirty="0" smtClean="0">
                <a:latin typeface="Times New Roman" panose="02020603050405020304" pitchFamily="18" charset="0"/>
                <a:cs typeface="Times New Roman" panose="02020603050405020304" pitchFamily="18" charset="0"/>
              </a:rPr>
              <a:t>individual </a:t>
            </a:r>
            <a:r>
              <a:rPr lang="en-US" sz="3200" b="1" dirty="0" smtClean="0">
                <a:latin typeface="Times New Roman" panose="02020603050405020304" pitchFamily="18" charset="0"/>
                <a:cs typeface="Times New Roman" panose="02020603050405020304" pitchFamily="18" charset="0"/>
              </a:rPr>
              <a:t>compliance with </a:t>
            </a:r>
            <a:r>
              <a:rPr lang="en-US" sz="3200" b="1" i="1" dirty="0" smtClean="0">
                <a:latin typeface="Times New Roman" panose="02020603050405020304" pitchFamily="18" charset="0"/>
                <a:cs typeface="Times New Roman" panose="02020603050405020304" pitchFamily="18" charset="0"/>
              </a:rPr>
              <a:t>collective</a:t>
            </a:r>
            <a:r>
              <a:rPr lang="en-US" sz="3200" b="1" dirty="0" smtClean="0">
                <a:latin typeface="Times New Roman" panose="02020603050405020304" pitchFamily="18" charset="0"/>
                <a:cs typeface="Times New Roman" panose="02020603050405020304" pitchFamily="18" charset="0"/>
              </a:rPr>
              <a:t> decisions.</a:t>
            </a:r>
            <a:endParaRPr lang="en-US" sz="3200" b="1" dirty="0">
              <a:latin typeface="Times New Roman" panose="02020603050405020304" pitchFamily="18" charset="0"/>
              <a:cs typeface="Times New Roman" panose="02020603050405020304" pitchFamily="18" charset="0"/>
            </a:endParaRPr>
          </a:p>
          <a:p>
            <a:pPr marL="0" indent="0" algn="ctr">
              <a:spcAft>
                <a:spcPts val="0"/>
              </a:spcAft>
              <a:buNone/>
            </a:pPr>
            <a:r>
              <a:rPr lang="en-US" sz="3600" b="1" u="sng" dirty="0">
                <a:latin typeface="Times New Roman" panose="02020603050405020304" pitchFamily="18" charset="0"/>
                <a:cs typeface="Times New Roman" panose="02020603050405020304" pitchFamily="18" charset="0"/>
              </a:rPr>
              <a:t>International Economic </a:t>
            </a:r>
            <a:r>
              <a:rPr lang="en-US" sz="3600" b="1" u="sng" dirty="0" smtClean="0">
                <a:latin typeface="Times New Roman" panose="02020603050405020304" pitchFamily="18" charset="0"/>
                <a:cs typeface="Times New Roman" panose="02020603050405020304" pitchFamily="18" charset="0"/>
              </a:rPr>
              <a:t>Systems</a:t>
            </a:r>
            <a:endParaRPr lang="en-US" sz="3600" u="sng" dirty="0">
              <a:latin typeface="Times New Roman" panose="02020603050405020304" pitchFamily="18" charset="0"/>
              <a:cs typeface="Times New Roman" panose="02020603050405020304" pitchFamily="18" charset="0"/>
            </a:endParaRPr>
          </a:p>
          <a:p>
            <a:pPr marL="0" indent="0">
              <a:spcAft>
                <a:spcPts val="0"/>
              </a:spcAft>
              <a:buNone/>
            </a:pPr>
            <a:r>
              <a:rPr lang="en-US" sz="3200" b="1" dirty="0" smtClean="0">
                <a:latin typeface="Times New Roman" panose="02020603050405020304" pitchFamily="18" charset="0"/>
                <a:cs typeface="Times New Roman" panose="02020603050405020304" pitchFamily="18" charset="0"/>
              </a:rPr>
              <a:t>B. International institutions like the  WTO and the IMF can help governments enforce the international agreements that they conclude.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646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7143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IPE: Introduction (Lecture 2)</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571500"/>
            <a:ext cx="10725150" cy="6074959"/>
          </a:xfrm>
        </p:spPr>
        <p:txBody>
          <a:bodyPr>
            <a:normAutofit/>
          </a:bodyPr>
          <a:lstStyle/>
          <a:p>
            <a:pPr marL="0" indent="0" algn="ctr">
              <a:spcBef>
                <a:spcPts val="600"/>
              </a:spcBef>
              <a:spcAft>
                <a:spcPts val="0"/>
              </a:spcAft>
              <a:buNone/>
            </a:pPr>
            <a:r>
              <a:rPr lang="en-US" sz="4000" b="1" dirty="0" smtClean="0">
                <a:latin typeface="Times New Roman" panose="02020603050405020304" pitchFamily="18" charset="0"/>
                <a:cs typeface="Times New Roman" panose="02020603050405020304" pitchFamily="18" charset="0"/>
              </a:rPr>
              <a:t>Conclusion</a:t>
            </a:r>
          </a:p>
          <a:p>
            <a:pPr marL="0" indent="0" algn="ctr">
              <a:spcAft>
                <a:spcPts val="0"/>
              </a:spcAft>
              <a:buNone/>
            </a:pPr>
            <a:r>
              <a:rPr lang="en-US" sz="4000" b="1" dirty="0" smtClean="0">
                <a:latin typeface="Times New Roman" panose="02020603050405020304" pitchFamily="18" charset="0"/>
                <a:cs typeface="Times New Roman" panose="02020603050405020304" pitchFamily="18" charset="0"/>
              </a:rPr>
              <a:t>Focus on Interests and Institutions</a:t>
            </a:r>
          </a:p>
          <a:p>
            <a:pPr marL="0" indent="0">
              <a:spcAft>
                <a:spcPts val="0"/>
              </a:spcAft>
              <a:buNone/>
            </a:pPr>
            <a:r>
              <a:rPr lang="en-US" sz="3200" b="1" dirty="0" smtClean="0">
                <a:latin typeface="Times New Roman" panose="02020603050405020304" pitchFamily="18" charset="0"/>
                <a:cs typeface="Times New Roman" panose="02020603050405020304" pitchFamily="18" charset="0"/>
              </a:rPr>
              <a:t>A. It enable us to develop a set of reasonably comprehensive understanding of how politics shape societal decisions about allocation of resources.</a:t>
            </a:r>
            <a:endParaRPr lang="en-US" sz="3200" b="1" dirty="0">
              <a:latin typeface="Times New Roman" panose="02020603050405020304" pitchFamily="18" charset="0"/>
              <a:cs typeface="Times New Roman" panose="02020603050405020304" pitchFamily="18" charset="0"/>
            </a:endParaRPr>
          </a:p>
          <a:p>
            <a:pPr marL="0" indent="0">
              <a:spcAft>
                <a:spcPts val="0"/>
              </a:spcAft>
              <a:buNone/>
            </a:pPr>
            <a:r>
              <a:rPr lang="en-US" sz="3200" b="1" dirty="0" smtClean="0">
                <a:latin typeface="Times New Roman" panose="02020603050405020304" pitchFamily="18" charset="0"/>
                <a:cs typeface="Times New Roman" panose="02020603050405020304" pitchFamily="18" charset="0"/>
              </a:rPr>
              <a:t>B. Investigating the source of competing societal demands for income and then exploring how political institutions ultimately transform these competing demands into foreign economic policies and a particular international economic system does provide a solid point to further study IPE.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782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66" y="1941227"/>
            <a:ext cx="9144000" cy="3012909"/>
          </a:xfrm>
        </p:spPr>
        <p:txBody>
          <a:bodyPr>
            <a:normAutofit fontScale="90000"/>
          </a:bodyPr>
          <a:lstStyle/>
          <a:p>
            <a:r>
              <a:rPr lang="en-US" sz="4000" dirty="0" smtClean="0">
                <a:latin typeface="Arial Narrow" panose="020B0606020202030204" pitchFamily="34" charset="0"/>
              </a:rPr>
              <a:t/>
            </a:r>
            <a:br>
              <a:rPr lang="en-US" sz="4000" dirty="0" smtClean="0">
                <a:latin typeface="Arial Narrow" panose="020B0606020202030204" pitchFamily="34" charset="0"/>
              </a:rPr>
            </a:br>
            <a:r>
              <a:rPr lang="en-US" sz="4000" b="1" dirty="0" smtClean="0">
                <a:latin typeface="Arial Narrow" panose="020B0606020202030204" pitchFamily="34" charset="0"/>
              </a:rPr>
              <a:t>TIU</a:t>
            </a:r>
            <a:r>
              <a:rPr lang="en-US" sz="4000" dirty="0">
                <a:latin typeface="Arial Narrow" panose="020B0606020202030204" pitchFamily="34" charset="0"/>
              </a:rPr>
              <a:t/>
            </a:r>
            <a:br>
              <a:rPr lang="en-US" sz="4000" dirty="0">
                <a:latin typeface="Arial Narrow" panose="020B0606020202030204" pitchFamily="34" charset="0"/>
              </a:rPr>
            </a:br>
            <a:r>
              <a:rPr lang="en-US" sz="4000" dirty="0" err="1" smtClean="0">
                <a:latin typeface="Times New Roman" panose="02020603050405020304" pitchFamily="18" charset="0"/>
                <a:cs typeface="Times New Roman" panose="02020603050405020304" pitchFamily="18" charset="0"/>
              </a:rPr>
              <a:t>Tishk</a:t>
            </a:r>
            <a:r>
              <a:rPr lang="en-US" sz="4000" dirty="0" smtClean="0">
                <a:latin typeface="Times New Roman" panose="02020603050405020304" pitchFamily="18" charset="0"/>
                <a:cs typeface="Times New Roman" panose="02020603050405020304" pitchFamily="18" charset="0"/>
              </a:rPr>
              <a:t> International University</a:t>
            </a:r>
            <a:br>
              <a:rPr lang="en-US" sz="4000" dirty="0" smtClean="0">
                <a:latin typeface="Times New Roman" panose="02020603050405020304" pitchFamily="18" charset="0"/>
                <a:cs typeface="Times New Roman" panose="02020603050405020304" pitchFamily="18" charset="0"/>
              </a:rPr>
            </a:br>
            <a:r>
              <a:rPr lang="en-US" sz="4000" dirty="0" smtClean="0">
                <a:latin typeface="Arial Narrow" panose="020B0606020202030204" pitchFamily="34" charset="0"/>
              </a:rPr>
              <a:t>Faculty of Admin. Sciences &amp; Economics</a:t>
            </a:r>
            <a:br>
              <a:rPr lang="en-US" sz="4000" dirty="0" smtClean="0">
                <a:latin typeface="Arial Narrow" panose="020B0606020202030204" pitchFamily="34" charset="0"/>
              </a:rPr>
            </a:br>
            <a:r>
              <a:rPr lang="en-US" sz="4000" dirty="0" smtClean="0">
                <a:latin typeface="Arial Narrow" panose="020B0606020202030204" pitchFamily="34" charset="0"/>
              </a:rPr>
              <a:t>Dept. IRD</a:t>
            </a:r>
            <a:br>
              <a:rPr lang="en-US" sz="4000" dirty="0" smtClean="0">
                <a:latin typeface="Arial Narrow" panose="020B0606020202030204" pitchFamily="34" charset="0"/>
              </a:rPr>
            </a:br>
            <a:r>
              <a:rPr lang="en-US" sz="4900" b="1" dirty="0" smtClean="0">
                <a:latin typeface="Arial Black" panose="020B0A04020102020204" pitchFamily="34" charset="0"/>
              </a:rPr>
              <a:t>International </a:t>
            </a:r>
            <a:br>
              <a:rPr lang="en-US" sz="4900" b="1" dirty="0" smtClean="0">
                <a:latin typeface="Arial Black" panose="020B0A04020102020204" pitchFamily="34" charset="0"/>
              </a:rPr>
            </a:br>
            <a:r>
              <a:rPr lang="en-US" sz="4900" b="1" dirty="0" smtClean="0">
                <a:latin typeface="Arial Black" panose="020B0A04020102020204" pitchFamily="34" charset="0"/>
              </a:rPr>
              <a:t>Political Economy</a:t>
            </a:r>
            <a:r>
              <a:rPr lang="en-US" dirty="0" smtClean="0"/>
              <a:t/>
            </a:r>
            <a:br>
              <a:rPr lang="en-US" dirty="0" smtClean="0"/>
            </a:br>
            <a:r>
              <a:rPr lang="en-US" dirty="0" smtClean="0"/>
              <a:t>Code: IRD 306</a:t>
            </a:r>
            <a:endParaRPr lang="en-US" dirty="0"/>
          </a:p>
        </p:txBody>
      </p:sp>
      <p:sp>
        <p:nvSpPr>
          <p:cNvPr id="3" name="Subtitle 2"/>
          <p:cNvSpPr>
            <a:spLocks noGrp="1"/>
          </p:cNvSpPr>
          <p:nvPr>
            <p:ph type="subTitle" idx="1"/>
          </p:nvPr>
        </p:nvSpPr>
        <p:spPr>
          <a:xfrm>
            <a:off x="1428466" y="4804011"/>
            <a:ext cx="9144000" cy="1869743"/>
          </a:xfrm>
        </p:spPr>
        <p:txBody>
          <a:bodyPr/>
          <a:lstStyle/>
          <a:p>
            <a:r>
              <a:rPr lang="en-US" b="1" dirty="0" smtClean="0">
                <a:latin typeface="Times New Roman" panose="02020603050405020304" pitchFamily="18" charset="0"/>
                <a:cs typeface="Times New Roman" panose="02020603050405020304" pitchFamily="18" charset="0"/>
              </a:rPr>
              <a:t>HE Educator</a:t>
            </a:r>
          </a:p>
          <a:p>
            <a:r>
              <a:rPr lang="en-US" b="1" dirty="0" err="1" smtClean="0">
                <a:latin typeface="Times New Roman" panose="02020603050405020304" pitchFamily="18" charset="0"/>
                <a:cs typeface="Times New Roman" panose="02020603050405020304" pitchFamily="18" charset="0"/>
              </a:rPr>
              <a:t>Dr</a:t>
            </a:r>
            <a:r>
              <a:rPr lang="en-US" b="1" dirty="0" smtClean="0">
                <a:latin typeface="Times New Roman" panose="02020603050405020304" pitchFamily="18" charset="0"/>
                <a:cs typeface="Times New Roman" panose="02020603050405020304" pitchFamily="18" charset="0"/>
              </a:rPr>
              <a:t> Neville </a:t>
            </a:r>
            <a:r>
              <a:rPr lang="en-US" b="1" dirty="0" err="1" smtClean="0">
                <a:latin typeface="Times New Roman" panose="02020603050405020304" pitchFamily="18" charset="0"/>
                <a:cs typeface="Times New Roman" panose="02020603050405020304" pitchFamily="18" charset="0"/>
              </a:rPr>
              <a:t>D’Cunha</a:t>
            </a:r>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Professor of IRD</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447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163773"/>
            <a:ext cx="10412104" cy="996287"/>
          </a:xfrm>
        </p:spPr>
        <p:txBody>
          <a:bodyPr/>
          <a:lstStyle/>
          <a:p>
            <a:pPr algn="ctr"/>
            <a:r>
              <a:rPr lang="en-US" dirty="0" smtClean="0">
                <a:latin typeface="Times New Roman" panose="02020603050405020304" pitchFamily="18" charset="0"/>
                <a:cs typeface="Times New Roman" panose="02020603050405020304" pitchFamily="18" charset="0"/>
              </a:rPr>
              <a:t>Lecture III –What is IPE?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1696" y="1064525"/>
            <a:ext cx="10412104" cy="5581934"/>
          </a:xfrm>
        </p:spPr>
        <p:txBody>
          <a:bodyPr>
            <a:normAutofit fontScale="92500" lnSpcReduction="10000"/>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1. </a:t>
            </a:r>
            <a:r>
              <a:rPr lang="en-US" sz="4000" dirty="0" smtClean="0">
                <a:latin typeface="Times New Roman" panose="02020603050405020304" pitchFamily="18" charset="0"/>
                <a:cs typeface="Times New Roman" panose="02020603050405020304" pitchFamily="18" charset="0"/>
              </a:rPr>
              <a:t>IPE studies the </a:t>
            </a:r>
            <a:r>
              <a:rPr lang="en-US" sz="4000" b="1" dirty="0" smtClean="0">
                <a:latin typeface="Times New Roman" panose="02020603050405020304" pitchFamily="18" charset="0"/>
                <a:cs typeface="Times New Roman" panose="02020603050405020304" pitchFamily="18" charset="0"/>
              </a:rPr>
              <a:t>political battle </a:t>
            </a:r>
            <a:r>
              <a:rPr lang="en-US" sz="4000" dirty="0" smtClean="0">
                <a:latin typeface="Times New Roman" panose="02020603050405020304" pitchFamily="18" charset="0"/>
                <a:cs typeface="Times New Roman" panose="02020603050405020304" pitchFamily="18" charset="0"/>
              </a:rPr>
              <a:t>between the winners and losers of global economic exchange. </a:t>
            </a:r>
          </a:p>
          <a:p>
            <a:pPr marL="0" indent="0">
              <a:buNone/>
            </a:pPr>
            <a:r>
              <a:rPr lang="en-US" sz="3200" b="1" dirty="0" smtClean="0">
                <a:latin typeface="Times New Roman" panose="02020603050405020304" pitchFamily="18" charset="0"/>
                <a:cs typeface="Times New Roman" panose="02020603050405020304" pitchFamily="18" charset="0"/>
              </a:rPr>
              <a:t>2. </a:t>
            </a:r>
            <a:r>
              <a:rPr lang="en-US" sz="4000" b="1" dirty="0" smtClean="0">
                <a:latin typeface="Times New Roman" panose="02020603050405020304" pitchFamily="18" charset="0"/>
                <a:cs typeface="Times New Roman" panose="02020603050405020304" pitchFamily="18" charset="0"/>
              </a:rPr>
              <a:t>Understanding </a:t>
            </a:r>
            <a:r>
              <a:rPr lang="en-US" sz="4000" dirty="0" smtClean="0">
                <a:latin typeface="Times New Roman" panose="02020603050405020304" pitchFamily="18" charset="0"/>
                <a:cs typeface="Times New Roman" panose="02020603050405020304" pitchFamily="18" charset="0"/>
              </a:rPr>
              <a:t>developments</a:t>
            </a:r>
            <a:r>
              <a:rPr lang="en-US" sz="4000" b="1" dirty="0" smtClean="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in the global economy requires us to draw on </a:t>
            </a:r>
            <a:r>
              <a:rPr lang="en-US" sz="4000" b="1" dirty="0" smtClean="0">
                <a:latin typeface="Times New Roman" panose="02020603050405020304" pitchFamily="18" charset="0"/>
                <a:cs typeface="Times New Roman" panose="02020603050405020304" pitchFamily="18" charset="0"/>
              </a:rPr>
              <a:t>economic theory</a:t>
            </a:r>
            <a:r>
              <a:rPr lang="en-US" sz="4000" dirty="0" smtClean="0">
                <a:latin typeface="Times New Roman" panose="02020603050405020304" pitchFamily="18" charset="0"/>
                <a:cs typeface="Times New Roman" panose="02020603050405020304" pitchFamily="18" charset="0"/>
              </a:rPr>
              <a:t>, explore domestic politics, examines the dynamics of political interactions between governments, and familiarize ourselves with international economic organizations.</a:t>
            </a:r>
          </a:p>
        </p:txBody>
      </p:sp>
    </p:spTree>
    <p:extLst>
      <p:ext uri="{BB962C8B-B14F-4D97-AF65-F5344CB8AC3E}">
        <p14:creationId xmlns:p14="http://schemas.microsoft.com/office/powerpoint/2010/main" val="328821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163773"/>
            <a:ext cx="10412104" cy="996287"/>
          </a:xfrm>
        </p:spPr>
        <p:txBody>
          <a:bodyPr/>
          <a:lstStyle/>
          <a:p>
            <a:pPr algn="ctr"/>
            <a:r>
              <a:rPr lang="en-US" dirty="0" smtClean="0">
                <a:latin typeface="Times New Roman" panose="02020603050405020304" pitchFamily="18" charset="0"/>
                <a:cs typeface="Times New Roman" panose="02020603050405020304" pitchFamily="18" charset="0"/>
              </a:rPr>
              <a:t>Lecture III –What is IPE?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1696" y="1064525"/>
            <a:ext cx="10412104" cy="5581934"/>
          </a:xfrm>
        </p:spPr>
        <p:txBody>
          <a:bodyPr>
            <a:normAutofit lnSpcReduction="10000"/>
          </a:bodyPr>
          <a:lstStyle/>
          <a:p>
            <a:endParaRPr lang="en-US"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One way scholars simplify the study of the global economy is to divide the substantive aspects of global economic activity into distinct issue areas.</a:t>
            </a:r>
          </a:p>
          <a:p>
            <a:r>
              <a:rPr lang="en-US" sz="3200" dirty="0" smtClean="0">
                <a:latin typeface="Times New Roman" panose="02020603050405020304" pitchFamily="18" charset="0"/>
                <a:cs typeface="Times New Roman" panose="02020603050405020304" pitchFamily="18" charset="0"/>
              </a:rPr>
              <a:t>Typically, the global economy is broken into four such issue areas:</a:t>
            </a:r>
          </a:p>
          <a:p>
            <a:pPr marL="514350" indent="-514350">
              <a:buFont typeface="+mj-lt"/>
              <a:buAutoNum type="arabicPeriod"/>
            </a:pPr>
            <a:r>
              <a:rPr lang="en-US" sz="3200" dirty="0" smtClean="0">
                <a:latin typeface="Times New Roman" panose="02020603050405020304" pitchFamily="18" charset="0"/>
                <a:cs typeface="Times New Roman" panose="02020603050405020304" pitchFamily="18" charset="0"/>
              </a:rPr>
              <a:t>The International Trade System</a:t>
            </a:r>
          </a:p>
          <a:p>
            <a:pPr marL="514350" indent="-514350">
              <a:buFont typeface="+mj-lt"/>
              <a:buAutoNum type="arabicPeriod"/>
            </a:pPr>
            <a:r>
              <a:rPr lang="en-US" sz="3200" dirty="0" smtClean="0">
                <a:latin typeface="Times New Roman" panose="02020603050405020304" pitchFamily="18" charset="0"/>
                <a:cs typeface="Times New Roman" panose="02020603050405020304" pitchFamily="18" charset="0"/>
              </a:rPr>
              <a:t>The International Monetary System</a:t>
            </a:r>
          </a:p>
          <a:p>
            <a:pPr marL="514350" indent="-514350">
              <a:buFont typeface="+mj-lt"/>
              <a:buAutoNum type="arabicPeriod"/>
            </a:pPr>
            <a:r>
              <a:rPr lang="en-US" sz="3200" dirty="0" smtClean="0">
                <a:latin typeface="Times New Roman" panose="02020603050405020304" pitchFamily="18" charset="0"/>
                <a:cs typeface="Times New Roman" panose="02020603050405020304" pitchFamily="18" charset="0"/>
              </a:rPr>
              <a:t>Multinational Corporations (MNCs)</a:t>
            </a:r>
          </a:p>
          <a:p>
            <a:pPr marL="514350" indent="-514350">
              <a:buFont typeface="+mj-lt"/>
              <a:buAutoNum type="arabicPeriod"/>
            </a:pPr>
            <a:r>
              <a:rPr lang="en-US" sz="3200" dirty="0" smtClean="0">
                <a:latin typeface="Times New Roman" panose="02020603050405020304" pitchFamily="18" charset="0"/>
                <a:cs typeface="Times New Roman" panose="02020603050405020304" pitchFamily="18" charset="0"/>
              </a:rPr>
              <a:t>Economic Development</a:t>
            </a: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2907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163773"/>
            <a:ext cx="10412104" cy="996287"/>
          </a:xfrm>
        </p:spPr>
        <p:txBody>
          <a:bodyPr/>
          <a:lstStyle/>
          <a:p>
            <a:pPr algn="ctr"/>
            <a:r>
              <a:rPr lang="en-US" dirty="0" smtClean="0">
                <a:latin typeface="Times New Roman" panose="02020603050405020304" pitchFamily="18" charset="0"/>
                <a:cs typeface="Times New Roman" panose="02020603050405020304" pitchFamily="18" charset="0"/>
              </a:rPr>
              <a:t>Lecture III –What is IPE?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1696" y="1064525"/>
            <a:ext cx="10412104" cy="5581934"/>
          </a:xfrm>
        </p:spPr>
        <p:txBody>
          <a:bodyPr>
            <a:normAutofit fontScale="77500" lnSpcReduction="20000"/>
          </a:bodyPr>
          <a:lstStyle/>
          <a:p>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000" b="1" dirty="0" smtClean="0">
                <a:latin typeface="Times New Roman" panose="02020603050405020304" pitchFamily="18" charset="0"/>
                <a:cs typeface="Times New Roman" panose="02020603050405020304" pitchFamily="18" charset="0"/>
              </a:rPr>
              <a:t>Rather than studying the global economy as a whole, scholars will focus on one issue area in relative isolation from others. Of course, it is somewhat misleading to study each issue area independently:</a:t>
            </a:r>
          </a:p>
          <a:p>
            <a:pPr marL="514350" indent="-514350">
              <a:buFont typeface="+mj-lt"/>
              <a:buAutoNum type="arabicPeriod"/>
            </a:pPr>
            <a:r>
              <a:rPr lang="en-US" sz="3000" b="1" dirty="0" smtClean="0">
                <a:latin typeface="Times New Roman" panose="02020603050405020304" pitchFamily="18" charset="0"/>
                <a:cs typeface="Times New Roman" panose="02020603050405020304" pitchFamily="18" charset="0"/>
              </a:rPr>
              <a:t>MNCs, for example, are important actors in the international trade system.</a:t>
            </a:r>
          </a:p>
          <a:p>
            <a:pPr marL="514350" indent="-514350">
              <a:buFont typeface="+mj-lt"/>
              <a:buAutoNum type="arabicPeriod"/>
            </a:pPr>
            <a:r>
              <a:rPr lang="en-US" sz="3000" b="1" dirty="0" smtClean="0">
                <a:latin typeface="Times New Roman" panose="02020603050405020304" pitchFamily="18" charset="0"/>
                <a:cs typeface="Times New Roman" panose="02020603050405020304" pitchFamily="18" charset="0"/>
              </a:rPr>
              <a:t>The international monetary system exists solely to enable people living in different countries to engage in economic transactions with each other. It has no purpose, therefore, outside considerations of international trade and investment,</a:t>
            </a:r>
          </a:p>
          <a:p>
            <a:pPr marL="514350" indent="-514350">
              <a:buFont typeface="+mj-lt"/>
              <a:buAutoNum type="arabicPeriod"/>
            </a:pPr>
            <a:r>
              <a:rPr lang="en-US" sz="3000" b="1" dirty="0" smtClean="0">
                <a:latin typeface="Times New Roman" panose="02020603050405020304" pitchFamily="18" charset="0"/>
                <a:cs typeface="Times New Roman" panose="02020603050405020304" pitchFamily="18" charset="0"/>
              </a:rPr>
              <a:t>Moreover, problems arising in the international monetary system are intrinsically connected to developments in international trade and investment,</a:t>
            </a:r>
          </a:p>
          <a:p>
            <a:pPr marL="514350" indent="-514350">
              <a:buFont typeface="+mj-lt"/>
              <a:buAutoNum type="arabicPeriod"/>
            </a:pPr>
            <a:r>
              <a:rPr lang="en-US" sz="3000" b="1" dirty="0" smtClean="0">
                <a:latin typeface="Times New Roman" panose="02020603050405020304" pitchFamily="18" charset="0"/>
                <a:cs typeface="Times New Roman" panose="02020603050405020304" pitchFamily="18" charset="0"/>
              </a:rPr>
              <a:t>Trade, MNCs, and the international monetary system in turn play important roles in economic development.</a:t>
            </a:r>
          </a:p>
          <a:p>
            <a:pPr marL="0" indent="0">
              <a:buNone/>
            </a:pP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40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163773"/>
            <a:ext cx="10412104" cy="996287"/>
          </a:xfrm>
        </p:spPr>
        <p:txBody>
          <a:bodyPr/>
          <a:lstStyle/>
          <a:p>
            <a:pPr algn="ctr"/>
            <a:r>
              <a:rPr lang="en-US" dirty="0" smtClean="0">
                <a:latin typeface="Times New Roman" panose="02020603050405020304" pitchFamily="18" charset="0"/>
                <a:cs typeface="Times New Roman" panose="02020603050405020304" pitchFamily="18" charset="0"/>
              </a:rPr>
              <a:t>Lecture III –What is IPE?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1696" y="1064525"/>
            <a:ext cx="10412104" cy="5581934"/>
          </a:xfrm>
        </p:spPr>
        <p:txBody>
          <a:bodyPr>
            <a:normAutofit fontScale="92500"/>
          </a:bodyPr>
          <a:lstStyle/>
          <a:p>
            <a:endParaRPr lang="en-US"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In spite of these deep connections, the central characteristics of each area are sufficiently distinctive that one can study each in relative isolation from the others, as long as one remains sensitive to the connections among them when necessary. </a:t>
            </a:r>
          </a:p>
          <a:p>
            <a:r>
              <a:rPr lang="en-US" sz="2800" dirty="0" smtClean="0">
                <a:latin typeface="Times New Roman" panose="02020603050405020304" pitchFamily="18" charset="0"/>
                <a:cs typeface="Times New Roman" panose="02020603050405020304" pitchFamily="18" charset="0"/>
              </a:rPr>
              <a:t>Those who study the global economy through the lens of IPE are typically interested in doing more than simply describing government policies and contemporary developments in these four areas.</a:t>
            </a:r>
          </a:p>
          <a:p>
            <a:r>
              <a:rPr lang="en-US" sz="2800" dirty="0" smtClean="0">
                <a:latin typeface="Times New Roman" panose="02020603050405020304" pitchFamily="18" charset="0"/>
                <a:cs typeface="Times New Roman" panose="02020603050405020304" pitchFamily="18" charset="0"/>
              </a:rPr>
              <a:t>Most scholars aspire to make more general statements about how politics shape the policies that governments adopt in each of these issue areas.</a:t>
            </a:r>
          </a:p>
          <a:p>
            <a:r>
              <a:rPr lang="en-US" sz="2800" dirty="0" smtClean="0">
                <a:latin typeface="Times New Roman" panose="02020603050405020304" pitchFamily="18" charset="0"/>
                <a:cs typeface="Times New Roman" panose="02020603050405020304" pitchFamily="18" charset="0"/>
              </a:rPr>
              <a:t>Moreover, most scholars want to draw more general conclusions about the consequences of these policies.</a:t>
            </a:r>
          </a:p>
          <a:p>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2044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163773"/>
            <a:ext cx="10412104" cy="996287"/>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Lecture III –Questions shaping IPE scholarship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1696" y="1064525"/>
            <a:ext cx="10412104" cy="5581934"/>
          </a:xfrm>
        </p:spPr>
        <p:txBody>
          <a:bodyPr>
            <a:normAutofit fontScale="85000" lnSpcReduction="20000"/>
          </a:bodyPr>
          <a:lstStyle/>
          <a:p>
            <a:endParaRPr lang="en-US"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First, </a:t>
            </a:r>
            <a:r>
              <a:rPr lang="en-US" sz="3600" b="1" dirty="0" smtClean="0">
                <a:latin typeface="Times New Roman" panose="02020603050405020304" pitchFamily="18" charset="0"/>
                <a:cs typeface="Times New Roman" panose="02020603050405020304" pitchFamily="18" charset="0"/>
              </a:rPr>
              <a:t>how exactly does politics shape the decisions that societies make about how to use the resources that are available to them?</a:t>
            </a:r>
          </a:p>
          <a:p>
            <a:r>
              <a:rPr lang="en-US" sz="3600" dirty="0" smtClean="0">
                <a:latin typeface="Times New Roman" panose="02020603050405020304" pitchFamily="18" charset="0"/>
                <a:cs typeface="Times New Roman" panose="02020603050405020304" pitchFamily="18" charset="0"/>
              </a:rPr>
              <a:t>Second, </a:t>
            </a:r>
            <a:r>
              <a:rPr lang="en-US" sz="3600" b="1" dirty="0" smtClean="0">
                <a:latin typeface="Times New Roman" panose="02020603050405020304" pitchFamily="18" charset="0"/>
                <a:cs typeface="Times New Roman" panose="02020603050405020304" pitchFamily="18" charset="0"/>
              </a:rPr>
              <a:t>what are the consequences of these decisions?</a:t>
            </a:r>
          </a:p>
          <a:p>
            <a:pPr marL="0" indent="0" algn="ctr">
              <a:buNone/>
            </a:pPr>
            <a:endParaRPr lang="en-US" sz="3500" i="1" dirty="0" smtClean="0">
              <a:latin typeface="Times New Roman" panose="02020603050405020304" pitchFamily="18" charset="0"/>
              <a:cs typeface="Times New Roman" panose="02020603050405020304" pitchFamily="18" charset="0"/>
            </a:endParaRPr>
          </a:p>
          <a:p>
            <a:pPr marL="0" indent="0" algn="ctr">
              <a:buNone/>
            </a:pPr>
            <a:r>
              <a:rPr lang="en-US" sz="3500" i="1" dirty="0" smtClean="0">
                <a:latin typeface="Times New Roman" panose="02020603050405020304" pitchFamily="18" charset="0"/>
                <a:cs typeface="Times New Roman" panose="02020603050405020304" pitchFamily="18" charset="0"/>
              </a:rPr>
              <a:t>Thus, the study of IPE is in many respects the study of how the political battle between the winners and losers of </a:t>
            </a:r>
          </a:p>
          <a:p>
            <a:pPr marL="0" indent="0" algn="ctr">
              <a:buNone/>
            </a:pPr>
            <a:r>
              <a:rPr lang="en-US" sz="3500" i="1" dirty="0" smtClean="0">
                <a:latin typeface="Times New Roman" panose="02020603050405020304" pitchFamily="18" charset="0"/>
                <a:cs typeface="Times New Roman" panose="02020603050405020304" pitchFamily="18" charset="0"/>
              </a:rPr>
              <a:t>global economic exchange shapes the decisions that </a:t>
            </a:r>
          </a:p>
          <a:p>
            <a:pPr marL="0" indent="0" algn="ctr">
              <a:buNone/>
            </a:pPr>
            <a:r>
              <a:rPr lang="en-US" sz="3500" i="1" dirty="0" smtClean="0">
                <a:latin typeface="Times New Roman" panose="02020603050405020304" pitchFamily="18" charset="0"/>
                <a:cs typeface="Times New Roman" panose="02020603050405020304" pitchFamily="18" charset="0"/>
              </a:rPr>
              <a:t>societies make about how to allocate the resources </a:t>
            </a:r>
          </a:p>
          <a:p>
            <a:pPr marL="0" indent="0" algn="ctr">
              <a:buNone/>
            </a:pPr>
            <a:r>
              <a:rPr lang="en-US" sz="3500" i="1" dirty="0" smtClean="0">
                <a:latin typeface="Times New Roman" panose="02020603050405020304" pitchFamily="18" charset="0"/>
                <a:cs typeface="Times New Roman" panose="02020603050405020304" pitchFamily="18" charset="0"/>
              </a:rPr>
              <a:t>they have available to them. </a:t>
            </a:r>
          </a:p>
          <a:p>
            <a:pPr marL="0" indent="0" algn="ctr">
              <a:buNone/>
            </a:pPr>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018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163773"/>
            <a:ext cx="10412104" cy="996287"/>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Lecture III –Questions shaping IPE scholarship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1696" y="1064525"/>
            <a:ext cx="10412104" cy="5581934"/>
          </a:xfrm>
        </p:spPr>
        <p:txBody>
          <a:bodyPr>
            <a:normAutofit fontScale="92500" lnSpcReduction="10000"/>
          </a:bodyPr>
          <a:lstStyle/>
          <a:p>
            <a:endParaRPr lang="en-US"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All resources are finite. As a result, choices about how to allocate resources will always be made against a backdrop of </a:t>
            </a:r>
            <a:r>
              <a:rPr lang="en-US" sz="3600" b="1" dirty="0" smtClean="0">
                <a:latin typeface="Times New Roman" panose="02020603050405020304" pitchFamily="18" charset="0"/>
                <a:cs typeface="Times New Roman" panose="02020603050405020304" pitchFamily="18" charset="0"/>
              </a:rPr>
              <a:t>scarcity</a:t>
            </a:r>
            <a:r>
              <a:rPr lang="en-US" sz="3600" dirty="0" smtClean="0">
                <a:latin typeface="Times New Roman" panose="02020603050405020304" pitchFamily="18" charset="0"/>
                <a:cs typeface="Times New Roman" panose="02020603050405020304" pitchFamily="18" charset="0"/>
              </a:rPr>
              <a:t>. Any choice in favor of one use therefore necessarily implies a choice to forgo another possible use. </a:t>
            </a:r>
          </a:p>
          <a:p>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Societies consequently will always confront </a:t>
            </a:r>
            <a:r>
              <a:rPr lang="en-US" sz="3600" b="1" dirty="0" smtClean="0">
                <a:latin typeface="Times New Roman" panose="02020603050405020304" pitchFamily="18" charset="0"/>
                <a:cs typeface="Times New Roman" panose="02020603050405020304" pitchFamily="18" charset="0"/>
              </a:rPr>
              <a:t>competing demands </a:t>
            </a:r>
            <a:r>
              <a:rPr lang="en-US" sz="3600" dirty="0" smtClean="0">
                <a:latin typeface="Times New Roman" panose="02020603050405020304" pitchFamily="18" charset="0"/>
                <a:cs typeface="Times New Roman" panose="02020603050405020304" pitchFamily="18" charset="0"/>
              </a:rPr>
              <a:t>for finite resources. One of the importance goals of IPE as a field of study is to investigate how such competing demands are aggregated, reconciled, and transformed into foreign economic policies. </a:t>
            </a:r>
          </a:p>
          <a:p>
            <a:pPr marL="0" indent="0">
              <a:buNone/>
            </a:pPr>
            <a:endParaRPr lang="en-US" sz="3600" b="1" dirty="0" smtClean="0">
              <a:latin typeface="Times New Roman" panose="02020603050405020304" pitchFamily="18" charset="0"/>
              <a:cs typeface="Times New Roman" panose="02020603050405020304" pitchFamily="18" charset="0"/>
            </a:endParaRPr>
          </a:p>
          <a:p>
            <a:pPr marL="0" indent="0" algn="ctr">
              <a:buNone/>
            </a:pP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43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163773"/>
            <a:ext cx="10412104" cy="996287"/>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Lecture III –Questions shaping IPE scholarship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4" y="1064524"/>
            <a:ext cx="11258266" cy="5793475"/>
          </a:xfrm>
        </p:spPr>
        <p:txBody>
          <a:bodyPr>
            <a:normAutofit fontScale="92500" lnSpcReduction="20000"/>
          </a:bodyPr>
          <a:lstStyle/>
          <a:p>
            <a:pPr marL="514350" indent="-514350">
              <a:buFont typeface="+mj-lt"/>
              <a:buAutoNum type="arabicPeriod"/>
            </a:pPr>
            <a:r>
              <a:rPr lang="en-US" sz="3000" dirty="0" smtClean="0">
                <a:latin typeface="Times New Roman" panose="02020603050405020304" pitchFamily="18" charset="0"/>
                <a:cs typeface="Times New Roman" panose="02020603050405020304" pitchFamily="18" charset="0"/>
              </a:rPr>
              <a:t>The second question asks what are the </a:t>
            </a:r>
            <a:r>
              <a:rPr lang="en-US" sz="3000" b="1" dirty="0" smtClean="0">
                <a:latin typeface="Times New Roman" panose="02020603050405020304" pitchFamily="18" charset="0"/>
                <a:cs typeface="Times New Roman" panose="02020603050405020304" pitchFamily="18" charset="0"/>
              </a:rPr>
              <a:t>consequences</a:t>
            </a:r>
            <a:r>
              <a:rPr lang="en-US" sz="3000" dirty="0" smtClean="0">
                <a:latin typeface="Times New Roman" panose="02020603050405020304" pitchFamily="18" charset="0"/>
                <a:cs typeface="Times New Roman" panose="02020603050405020304" pitchFamily="18" charset="0"/>
              </a:rPr>
              <a:t> of the choices that societies make about resource allocation? These decisions have two very different consequences.</a:t>
            </a:r>
          </a:p>
          <a:p>
            <a:pPr marL="514350" indent="-514350">
              <a:buFont typeface="+mj-lt"/>
              <a:buAutoNum type="arabicPeriod"/>
            </a:pPr>
            <a:r>
              <a:rPr lang="en-US" sz="3000" dirty="0" smtClean="0">
                <a:latin typeface="Times New Roman" panose="02020603050405020304" pitchFamily="18" charset="0"/>
                <a:cs typeface="Times New Roman" panose="02020603050405020304" pitchFamily="18" charset="0"/>
              </a:rPr>
              <a:t>Decisions about resource allocation have </a:t>
            </a:r>
            <a:r>
              <a:rPr lang="en-US" sz="3000" b="1" dirty="0" smtClean="0">
                <a:latin typeface="Times New Roman" panose="02020603050405020304" pitchFamily="18" charset="0"/>
                <a:cs typeface="Times New Roman" panose="02020603050405020304" pitchFamily="18" charset="0"/>
              </a:rPr>
              <a:t>welfare consequences </a:t>
            </a:r>
            <a:r>
              <a:rPr lang="en-US" sz="3000" dirty="0" smtClean="0">
                <a:latin typeface="Times New Roman" panose="02020603050405020304" pitchFamily="18" charset="0"/>
                <a:cs typeface="Times New Roman" panose="02020603050405020304" pitchFamily="18" charset="0"/>
              </a:rPr>
              <a:t>--- that is, they determine the level of societal well-being.</a:t>
            </a:r>
          </a:p>
          <a:p>
            <a:pPr marL="514350" indent="-514350">
              <a:buFont typeface="+mj-lt"/>
              <a:buAutoNum type="arabicPeriod"/>
            </a:pPr>
            <a:r>
              <a:rPr lang="en-US" sz="3000" dirty="0" smtClean="0">
                <a:latin typeface="Times New Roman" panose="02020603050405020304" pitchFamily="18" charset="0"/>
                <a:cs typeface="Times New Roman" panose="02020603050405020304" pitchFamily="18" charset="0"/>
              </a:rPr>
              <a:t>Some choices will maximize social welfare --- that is, they will make society as a whole as well-off possible given existing resources.</a:t>
            </a:r>
          </a:p>
          <a:p>
            <a:pPr marL="514350" indent="-514350">
              <a:buFont typeface="+mj-lt"/>
              <a:buAutoNum type="arabicPeriod"/>
            </a:pPr>
            <a:r>
              <a:rPr lang="en-US" sz="3000" dirty="0" smtClean="0">
                <a:latin typeface="Times New Roman" panose="02020603050405020304" pitchFamily="18" charset="0"/>
                <a:cs typeface="Times New Roman" panose="02020603050405020304" pitchFamily="18" charset="0"/>
              </a:rPr>
              <a:t>Other choices will cause social welfare to fall below its potential, in which case different choices about how to use resources would make society better off. </a:t>
            </a:r>
          </a:p>
          <a:p>
            <a:pPr marL="514350" indent="-514350">
              <a:buFont typeface="+mj-lt"/>
              <a:buAutoNum type="arabicPeriod"/>
            </a:pPr>
            <a:r>
              <a:rPr lang="en-US" sz="3000" dirty="0" smtClean="0">
                <a:latin typeface="Times New Roman" panose="02020603050405020304" pitchFamily="18" charset="0"/>
                <a:cs typeface="Times New Roman" panose="02020603050405020304" pitchFamily="18" charset="0"/>
              </a:rPr>
              <a:t>Decisions about the resource allocation also have </a:t>
            </a:r>
            <a:r>
              <a:rPr lang="en-US" sz="3000" b="1" dirty="0" smtClean="0">
                <a:latin typeface="Times New Roman" panose="02020603050405020304" pitchFamily="18" charset="0"/>
                <a:cs typeface="Times New Roman" panose="02020603050405020304" pitchFamily="18" charset="0"/>
              </a:rPr>
              <a:t>distributional consequences --- </a:t>
            </a:r>
            <a:r>
              <a:rPr lang="en-US" sz="3000" dirty="0" smtClean="0">
                <a:latin typeface="Times New Roman" panose="02020603050405020304" pitchFamily="18" charset="0"/>
                <a:cs typeface="Times New Roman" panose="02020603050405020304" pitchFamily="18" charset="0"/>
              </a:rPr>
              <a:t>that is, they influence how income is distributed between groups within countries and between nations in the international system.</a:t>
            </a:r>
            <a:endParaRPr lang="en-US" sz="3000" b="1" dirty="0" smtClean="0">
              <a:latin typeface="Times New Roman" panose="02020603050405020304" pitchFamily="18" charset="0"/>
              <a:cs typeface="Times New Roman" panose="02020603050405020304" pitchFamily="18" charset="0"/>
            </a:endParaRPr>
          </a:p>
          <a:p>
            <a:pPr marL="0" indent="0">
              <a:buNone/>
            </a:pPr>
            <a:endParaRPr lang="en-US" sz="2800" b="1" dirty="0" smtClean="0">
              <a:latin typeface="Times New Roman" panose="02020603050405020304" pitchFamily="18" charset="0"/>
              <a:cs typeface="Times New Roman" panose="02020603050405020304" pitchFamily="18" charset="0"/>
            </a:endParaRPr>
          </a:p>
          <a:p>
            <a:pPr marL="0" indent="0" algn="ctr">
              <a:buNone/>
            </a:pP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688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900" y="600501"/>
            <a:ext cx="9838899" cy="941695"/>
          </a:xfrm>
        </p:spPr>
        <p:txBody>
          <a:bodyPr>
            <a:normAutofit/>
          </a:bodyPr>
          <a:lstStyle/>
          <a:p>
            <a:r>
              <a:rPr lang="en-US" dirty="0" smtClean="0">
                <a:latin typeface="Times New Roman" panose="02020603050405020304" pitchFamily="18" charset="0"/>
                <a:cs typeface="Times New Roman" panose="02020603050405020304" pitchFamily="18" charset="0"/>
              </a:rPr>
              <a:t>Dynamics of IPE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73456" y="1651379"/>
            <a:ext cx="10616822" cy="4462818"/>
          </a:xfrm>
        </p:spPr>
        <p:txBody>
          <a:bodyPr/>
          <a:lstStyle/>
          <a:p>
            <a:r>
              <a:rPr lang="en-US" b="1" dirty="0" smtClean="0">
                <a:latin typeface="Times New Roman" panose="02020603050405020304" pitchFamily="18" charset="0"/>
                <a:cs typeface="Times New Roman" panose="02020603050405020304" pitchFamily="18" charset="0"/>
              </a:rPr>
              <a:t>Governments</a:t>
            </a:r>
            <a:r>
              <a:rPr lang="en-US" dirty="0" smtClean="0">
                <a:latin typeface="Times New Roman" panose="02020603050405020304" pitchFamily="18" charset="0"/>
                <a:cs typeface="Times New Roman" panose="02020603050405020304" pitchFamily="18" charset="0"/>
              </a:rPr>
              <a:t> share a broad consensus on </a:t>
            </a:r>
            <a:r>
              <a:rPr lang="en-US" b="1" dirty="0" smtClean="0">
                <a:latin typeface="Times New Roman" panose="02020603050405020304" pitchFamily="18" charset="0"/>
                <a:cs typeface="Times New Roman" panose="02020603050405020304" pitchFamily="18" charset="0"/>
              </a:rPr>
              <a:t>core principles</a:t>
            </a:r>
            <a:r>
              <a:rPr lang="en-US" dirty="0" smtClean="0">
                <a:latin typeface="Times New Roman" panose="02020603050405020304" pitchFamily="18" charset="0"/>
                <a:cs typeface="Times New Roman" panose="02020603050405020304" pitchFamily="18" charset="0"/>
              </a:rPr>
              <a:t>; core principles inform the elaboration of specific rules.</a:t>
            </a:r>
          </a:p>
          <a:p>
            <a:r>
              <a:rPr lang="en-US" dirty="0" smtClean="0">
                <a:latin typeface="Times New Roman" panose="02020603050405020304" pitchFamily="18" charset="0"/>
                <a:cs typeface="Times New Roman" panose="02020603050405020304" pitchFamily="18" charset="0"/>
              </a:rPr>
              <a:t>Specific rules establish international institutions --- the World Trade Organization </a:t>
            </a:r>
            <a:r>
              <a:rPr lang="en-US" b="1" dirty="0" smtClean="0">
                <a:latin typeface="Times New Roman" panose="02020603050405020304" pitchFamily="18" charset="0"/>
                <a:cs typeface="Times New Roman" panose="02020603050405020304" pitchFamily="18" charset="0"/>
              </a:rPr>
              <a:t>(WTO), </a:t>
            </a:r>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World Bank</a:t>
            </a:r>
            <a:r>
              <a:rPr lang="en-US" dirty="0" smtClean="0">
                <a:latin typeface="Times New Roman" panose="02020603050405020304" pitchFamily="18" charset="0"/>
                <a:cs typeface="Times New Roman" panose="02020603050405020304" pitchFamily="18" charset="0"/>
              </a:rPr>
              <a:t>, and the International Monetary Fund </a:t>
            </a:r>
            <a:r>
              <a:rPr lang="en-US" b="1" dirty="0" smtClean="0">
                <a:latin typeface="Times New Roman" panose="02020603050405020304" pitchFamily="18" charset="0"/>
                <a:cs typeface="Times New Roman" panose="02020603050405020304" pitchFamily="18" charset="0"/>
              </a:rPr>
              <a:t>(IMF).</a:t>
            </a:r>
          </a:p>
          <a:p>
            <a:r>
              <a:rPr lang="en-US" dirty="0" smtClean="0">
                <a:latin typeface="Times New Roman" panose="02020603050405020304" pitchFamily="18" charset="0"/>
                <a:cs typeface="Times New Roman" panose="02020603050405020304" pitchFamily="18" charset="0"/>
              </a:rPr>
              <a:t>These international institutions in turn </a:t>
            </a:r>
            <a:r>
              <a:rPr lang="en-US" b="1" dirty="0" smtClean="0">
                <a:latin typeface="Times New Roman" panose="02020603050405020304" pitchFamily="18" charset="0"/>
                <a:cs typeface="Times New Roman" panose="02020603050405020304" pitchFamily="18" charset="0"/>
              </a:rPr>
              <a:t>facilitate</a:t>
            </a:r>
            <a:r>
              <a:rPr lang="en-US" dirty="0" smtClean="0">
                <a:latin typeface="Times New Roman" panose="02020603050405020304" pitchFamily="18" charset="0"/>
                <a:cs typeface="Times New Roman" panose="02020603050405020304" pitchFamily="18" charset="0"/>
              </a:rPr>
              <a:t> a political process through which governments reduce barriers to global exchange and create common rule to </a:t>
            </a:r>
            <a:r>
              <a:rPr lang="en-US" b="1" dirty="0" smtClean="0">
                <a:latin typeface="Times New Roman" panose="02020603050405020304" pitchFamily="18" charset="0"/>
                <a:cs typeface="Times New Roman" panose="02020603050405020304" pitchFamily="18" charset="0"/>
              </a:rPr>
              <a:t>regulate</a:t>
            </a:r>
            <a:r>
              <a:rPr lang="en-US" dirty="0" smtClean="0">
                <a:latin typeface="Times New Roman" panose="02020603050405020304" pitchFamily="18" charset="0"/>
                <a:cs typeface="Times New Roman" panose="02020603050405020304" pitchFamily="18" charset="0"/>
              </a:rPr>
              <a:t> other elements of the global economy.</a:t>
            </a:r>
          </a:p>
          <a:p>
            <a:r>
              <a:rPr lang="en-US" dirty="0" smtClean="0">
                <a:latin typeface="Times New Roman" panose="02020603050405020304" pitchFamily="18" charset="0"/>
                <a:cs typeface="Times New Roman" panose="02020603050405020304" pitchFamily="18" charset="0"/>
              </a:rPr>
              <a:t>This political system --- </a:t>
            </a:r>
            <a:r>
              <a:rPr lang="en-US" b="1" dirty="0" smtClean="0">
                <a:latin typeface="Times New Roman" panose="02020603050405020304" pitchFamily="18" charset="0"/>
                <a:cs typeface="Times New Roman" panose="02020603050405020304" pitchFamily="18" charset="0"/>
              </a:rPr>
              <a:t>the foundation and the process </a:t>
            </a:r>
            <a:r>
              <a:rPr lang="en-US" dirty="0" smtClean="0">
                <a:latin typeface="Times New Roman" panose="02020603050405020304" pitchFamily="18" charset="0"/>
                <a:cs typeface="Times New Roman" panose="02020603050405020304" pitchFamily="18" charset="0"/>
              </a:rPr>
              <a:t>--- has enabled businesses to </a:t>
            </a:r>
            <a:r>
              <a:rPr lang="en-US" b="1" dirty="0" smtClean="0">
                <a:latin typeface="Times New Roman" panose="02020603050405020304" pitchFamily="18" charset="0"/>
                <a:cs typeface="Times New Roman" panose="02020603050405020304" pitchFamily="18" charset="0"/>
              </a:rPr>
              <a:t>construct the network </a:t>
            </a:r>
            <a:r>
              <a:rPr lang="en-US" dirty="0" smtClean="0">
                <a:latin typeface="Times New Roman" panose="02020603050405020304" pitchFamily="18" charset="0"/>
                <a:cs typeface="Times New Roman" panose="02020603050405020304" pitchFamily="18" charset="0"/>
              </a:rPr>
              <a:t>of international economic linkages that constitute the economic dimension of globalization.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631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163773"/>
            <a:ext cx="10412104" cy="996287"/>
          </a:xfrm>
        </p:spPr>
        <p:txBody>
          <a:bodyPr>
            <a:normAutofit/>
          </a:bodyPr>
          <a:lstStyle/>
          <a:p>
            <a:pPr algn="ctr"/>
            <a:r>
              <a:rPr lang="en-US" dirty="0" smtClean="0">
                <a:latin typeface="Times New Roman" panose="02020603050405020304" pitchFamily="18" charset="0"/>
                <a:cs typeface="Times New Roman" panose="02020603050405020304" pitchFamily="18" charset="0"/>
              </a:rPr>
              <a:t>Lecture III –Studies shaping IPE scholarship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1696" y="1064525"/>
            <a:ext cx="10412104" cy="5581934"/>
          </a:xfrm>
        </p:spPr>
        <p:txBody>
          <a:bodyPr>
            <a:normAutofit fontScale="92500" lnSpcReduction="20000"/>
          </a:bodyPr>
          <a:lstStyle/>
          <a:p>
            <a:r>
              <a:rPr lang="en-US" sz="3600" dirty="0" smtClean="0">
                <a:latin typeface="Times New Roman" panose="02020603050405020304" pitchFamily="18" charset="0"/>
                <a:cs typeface="Times New Roman" panose="02020603050405020304" pitchFamily="18" charset="0"/>
              </a:rPr>
              <a:t>These two abstract questions give rise to two very different research traditions within IPE.</a:t>
            </a:r>
          </a:p>
          <a:p>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One tradition focuses on </a:t>
            </a:r>
            <a:r>
              <a:rPr lang="en-US" sz="3600" b="1" dirty="0" smtClean="0">
                <a:latin typeface="Times New Roman" panose="02020603050405020304" pitchFamily="18" charset="0"/>
                <a:cs typeface="Times New Roman" panose="02020603050405020304" pitchFamily="18" charset="0"/>
              </a:rPr>
              <a:t>explanation</a:t>
            </a:r>
            <a:r>
              <a:rPr lang="en-US" sz="3600" dirty="0" smtClean="0">
                <a:latin typeface="Times New Roman" panose="02020603050405020304" pitchFamily="18" charset="0"/>
                <a:cs typeface="Times New Roman" panose="02020603050405020304" pitchFamily="18" charset="0"/>
              </a:rPr>
              <a:t>, and the second focuses on </a:t>
            </a:r>
            <a:r>
              <a:rPr lang="en-US" sz="3600" b="1" dirty="0" smtClean="0">
                <a:latin typeface="Times New Roman" panose="02020603050405020304" pitchFamily="18" charset="0"/>
                <a:cs typeface="Times New Roman" panose="02020603050405020304" pitchFamily="18" charset="0"/>
              </a:rPr>
              <a:t>evaluation</a:t>
            </a:r>
            <a:r>
              <a:rPr lang="en-US" sz="3600" dirty="0" smtClean="0">
                <a:latin typeface="Times New Roman" panose="02020603050405020304" pitchFamily="18" charset="0"/>
                <a:cs typeface="Times New Roman" panose="02020603050405020304" pitchFamily="18" charset="0"/>
              </a:rPr>
              <a:t>.</a:t>
            </a:r>
          </a:p>
          <a:p>
            <a:endParaRPr lang="en-US" sz="3600" dirty="0" smtClean="0">
              <a:latin typeface="Times New Roman" panose="02020603050405020304" pitchFamily="18" charset="0"/>
              <a:cs typeface="Times New Roman" panose="02020603050405020304" pitchFamily="18" charset="0"/>
            </a:endParaRPr>
          </a:p>
          <a:p>
            <a:r>
              <a:rPr lang="en-US" sz="3600" b="1" dirty="0" smtClean="0">
                <a:latin typeface="Times New Roman" panose="02020603050405020304" pitchFamily="18" charset="0"/>
                <a:cs typeface="Times New Roman" panose="02020603050405020304" pitchFamily="18" charset="0"/>
              </a:rPr>
              <a:t>Explanatory studies</a:t>
            </a:r>
            <a:r>
              <a:rPr lang="en-US" sz="3600" dirty="0" smtClean="0">
                <a:latin typeface="Times New Roman" panose="02020603050405020304" pitchFamily="18" charset="0"/>
                <a:cs typeface="Times New Roman" panose="02020603050405020304" pitchFamily="18" charset="0"/>
              </a:rPr>
              <a:t>, which relate most closely to our first abstract question, are oriented toward explaining the foreign economic policy choices that governments make, Such studies most often attempt to answer “why” questions.</a:t>
            </a:r>
          </a:p>
          <a:p>
            <a:pPr marL="0" indent="0">
              <a:buNone/>
            </a:pPr>
            <a:endParaRPr lang="en-US" sz="3600"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014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163773"/>
            <a:ext cx="10412104" cy="996287"/>
          </a:xfrm>
        </p:spPr>
        <p:txBody>
          <a:bodyPr>
            <a:normAutofit/>
          </a:bodyPr>
          <a:lstStyle/>
          <a:p>
            <a:pPr algn="ctr"/>
            <a:r>
              <a:rPr lang="en-US" dirty="0" smtClean="0">
                <a:latin typeface="Times New Roman" panose="02020603050405020304" pitchFamily="18" charset="0"/>
                <a:cs typeface="Times New Roman" panose="02020603050405020304" pitchFamily="18" charset="0"/>
              </a:rPr>
              <a:t>Lecture III –Studies shaping IPE scholarship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1696" y="1064525"/>
            <a:ext cx="10412104" cy="5581934"/>
          </a:xfrm>
        </p:spPr>
        <p:txBody>
          <a:bodyPr>
            <a:normAutofit fontScale="85000" lnSpcReduction="20000"/>
          </a:bodyPr>
          <a:lstStyle/>
          <a:p>
            <a:r>
              <a:rPr lang="en-US" sz="3500" dirty="0" smtClean="0">
                <a:latin typeface="Times New Roman" panose="02020603050405020304" pitchFamily="18" charset="0"/>
                <a:cs typeface="Times New Roman" panose="02020603050405020304" pitchFamily="18" charset="0"/>
              </a:rPr>
              <a:t>For Example: </a:t>
            </a:r>
          </a:p>
          <a:p>
            <a:pPr marL="514350" indent="-514350">
              <a:buFont typeface="+mj-lt"/>
              <a:buAutoNum type="arabicPeriod"/>
            </a:pPr>
            <a:r>
              <a:rPr lang="en-US" sz="3500" dirty="0" smtClean="0">
                <a:latin typeface="Times New Roman" panose="02020603050405020304" pitchFamily="18" charset="0"/>
                <a:cs typeface="Times New Roman" panose="02020603050405020304" pitchFamily="18" charset="0"/>
              </a:rPr>
              <a:t>Why does one government choose to lower tariffs and open its economy to trade, whereas another government continues to protect the domestic market from imports?</a:t>
            </a:r>
          </a:p>
          <a:p>
            <a:pPr marL="514350" indent="-514350">
              <a:buFont typeface="+mj-lt"/>
              <a:buAutoNum type="arabicPeriod"/>
            </a:pPr>
            <a:r>
              <a:rPr lang="en-US" sz="3500" dirty="0" smtClean="0">
                <a:latin typeface="Times New Roman" panose="02020603050405020304" pitchFamily="18" charset="0"/>
                <a:cs typeface="Times New Roman" panose="02020603050405020304" pitchFamily="18" charset="0"/>
              </a:rPr>
              <a:t>Why did governments create the WTO?</a:t>
            </a:r>
          </a:p>
          <a:p>
            <a:pPr marL="514350" indent="-514350">
              <a:buFont typeface="+mj-lt"/>
              <a:buAutoNum type="arabicPeriod"/>
            </a:pPr>
            <a:r>
              <a:rPr lang="en-US" sz="3500" dirty="0" smtClean="0">
                <a:latin typeface="Times New Roman" panose="02020603050405020304" pitchFamily="18" charset="0"/>
                <a:cs typeface="Times New Roman" panose="02020603050405020304" pitchFamily="18" charset="0"/>
              </a:rPr>
              <a:t>Why do some governments allow MNCs to operate in their economies with few restrictions, whereas other governments attempt to regulate MNC activity? </a:t>
            </a:r>
          </a:p>
          <a:p>
            <a:pPr marL="0" indent="0" algn="ctr">
              <a:buNone/>
            </a:pPr>
            <a:r>
              <a:rPr lang="en-US" sz="3000" i="1" dirty="0" smtClean="0">
                <a:latin typeface="Times New Roman" panose="02020603050405020304" pitchFamily="18" charset="0"/>
                <a:cs typeface="Times New Roman" panose="02020603050405020304" pitchFamily="18" charset="0"/>
              </a:rPr>
              <a:t>Each of these questions asks us to explain a pattern of choices within a group of governments. In answering such questions, we are most concerned with explaining the policy choices that governments make and pay less attention to the welfare consequences of </a:t>
            </a:r>
          </a:p>
          <a:p>
            <a:pPr marL="0" indent="0" algn="ctr">
              <a:buNone/>
            </a:pPr>
            <a:r>
              <a:rPr lang="en-US" sz="3000" i="1" dirty="0" smtClean="0">
                <a:latin typeface="Times New Roman" panose="02020603050405020304" pitchFamily="18" charset="0"/>
                <a:cs typeface="Times New Roman" panose="02020603050405020304" pitchFamily="18" charset="0"/>
              </a:rPr>
              <a:t>these policy choices.</a:t>
            </a:r>
          </a:p>
          <a:p>
            <a:pPr marL="514350" indent="-514350">
              <a:buFont typeface="+mj-lt"/>
              <a:buAutoNum type="arabicPeriod"/>
            </a:pP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401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163773"/>
            <a:ext cx="10412104" cy="996287"/>
          </a:xfrm>
        </p:spPr>
        <p:txBody>
          <a:bodyPr>
            <a:normAutofit/>
          </a:bodyPr>
          <a:lstStyle/>
          <a:p>
            <a:pPr algn="ctr"/>
            <a:r>
              <a:rPr lang="en-US" dirty="0" smtClean="0">
                <a:latin typeface="Times New Roman" panose="02020603050405020304" pitchFamily="18" charset="0"/>
                <a:cs typeface="Times New Roman" panose="02020603050405020304" pitchFamily="18" charset="0"/>
              </a:rPr>
              <a:t>Lecture III –Studies shaping IPE scholarship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64525"/>
            <a:ext cx="12192000" cy="5581934"/>
          </a:xfrm>
        </p:spPr>
        <p:txBody>
          <a:bodyPr>
            <a:normAutofit lnSpcReduction="10000"/>
          </a:bodyPr>
          <a:lstStyle/>
          <a:p>
            <a:endParaRPr lang="en-US" dirty="0" smtClean="0">
              <a:latin typeface="Times New Roman" panose="02020603050405020304" pitchFamily="18" charset="0"/>
              <a:cs typeface="Times New Roman" panose="02020603050405020304" pitchFamily="18" charset="0"/>
            </a:endParaRPr>
          </a:p>
          <a:p>
            <a:r>
              <a:rPr lang="en-US" sz="3600" b="1" dirty="0" smtClean="0">
                <a:latin typeface="Times New Roman" panose="02020603050405020304" pitchFamily="18" charset="0"/>
                <a:cs typeface="Times New Roman" panose="02020603050405020304" pitchFamily="18" charset="0"/>
              </a:rPr>
              <a:t>Evaluative studies</a:t>
            </a:r>
            <a:r>
              <a:rPr lang="en-US" sz="3600" dirty="0" smtClean="0">
                <a:latin typeface="Times New Roman" panose="02020603050405020304" pitchFamily="18" charset="0"/>
                <a:cs typeface="Times New Roman" panose="02020603050405020304" pitchFamily="18" charset="0"/>
              </a:rPr>
              <a:t>, which are related closely to our second abstract question, are oriented toward assessing policy outcomes, making judgments about them, and proposing alternatives when the judgment made about a particular policy is a negative one.</a:t>
            </a:r>
          </a:p>
          <a:p>
            <a:r>
              <a:rPr lang="en-US" sz="3600" dirty="0" smtClean="0">
                <a:latin typeface="Times New Roman" panose="02020603050405020304" pitchFamily="18" charset="0"/>
                <a:cs typeface="Times New Roman" panose="02020603050405020304" pitchFamily="18" charset="0"/>
              </a:rPr>
              <a:t>A </a:t>
            </a:r>
            <a:r>
              <a:rPr lang="en-US" sz="3600" b="1" dirty="0" smtClean="0">
                <a:latin typeface="Times New Roman" panose="02020603050405020304" pitchFamily="18" charset="0"/>
                <a:cs typeface="Times New Roman" panose="02020603050405020304" pitchFamily="18" charset="0"/>
              </a:rPr>
              <a:t>welfare evaluation </a:t>
            </a:r>
            <a:r>
              <a:rPr lang="en-US" sz="3600" dirty="0" smtClean="0">
                <a:latin typeface="Times New Roman" panose="02020603050405020304" pitchFamily="18" charset="0"/>
                <a:cs typeface="Times New Roman" panose="02020603050405020304" pitchFamily="18" charset="0"/>
              </a:rPr>
              <a:t>is interested primarily in whether a particular policy choice raises or lowers social welfare,</a:t>
            </a:r>
          </a:p>
          <a:p>
            <a:r>
              <a:rPr lang="en-US" sz="3600" dirty="0" smtClean="0">
                <a:latin typeface="Times New Roman" panose="02020603050405020304" pitchFamily="18" charset="0"/>
                <a:cs typeface="Times New Roman" panose="02020603050405020304" pitchFamily="18" charset="0"/>
              </a:rPr>
              <a:t>In some instances, scholars evaluate outcomes in terms of their </a:t>
            </a:r>
            <a:r>
              <a:rPr lang="en-US" sz="3600" b="1" dirty="0" smtClean="0">
                <a:latin typeface="Times New Roman" panose="02020603050405020304" pitchFamily="18" charset="0"/>
                <a:cs typeface="Times New Roman" panose="02020603050405020304" pitchFamily="18" charset="0"/>
              </a:rPr>
              <a:t>distributional consequences</a:t>
            </a:r>
            <a:r>
              <a:rPr lang="en-US" sz="3600" dirty="0" smtClean="0">
                <a:latin typeface="Times New Roman" panose="02020603050405020304" pitchFamily="18" charset="0"/>
                <a:cs typeface="Times New Roman" panose="02020603050405020304" pitchFamily="18" charset="0"/>
              </a:rPr>
              <a:t>.</a:t>
            </a:r>
          </a:p>
          <a:p>
            <a:endParaRPr lang="en-US" sz="3600" dirty="0" smtClean="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961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163773"/>
            <a:ext cx="10412104" cy="996287"/>
          </a:xfrm>
        </p:spPr>
        <p:txBody>
          <a:bodyPr>
            <a:normAutofit/>
          </a:bodyPr>
          <a:lstStyle/>
          <a:p>
            <a:pPr algn="ctr"/>
            <a:r>
              <a:rPr lang="en-US" dirty="0" smtClean="0">
                <a:latin typeface="Times New Roman" panose="02020603050405020304" pitchFamily="18" charset="0"/>
                <a:cs typeface="Times New Roman" panose="02020603050405020304" pitchFamily="18" charset="0"/>
              </a:rPr>
              <a:t>Lecture III –Studies shaping IPE scholarship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1696" y="1064525"/>
            <a:ext cx="10412104" cy="5581934"/>
          </a:xfrm>
        </p:spPr>
        <p:txBody>
          <a:bodyPr>
            <a:normAutofit fontScale="85000" lnSpcReduction="20000"/>
          </a:bodyPr>
          <a:lstStyle/>
          <a:p>
            <a:r>
              <a:rPr lang="en-US" sz="3900" b="1" dirty="0" smtClean="0">
                <a:latin typeface="Times New Roman" panose="02020603050405020304" pitchFamily="18" charset="0"/>
                <a:cs typeface="Times New Roman" panose="02020603050405020304" pitchFamily="18" charset="0"/>
              </a:rPr>
              <a:t>For Example:</a:t>
            </a:r>
          </a:p>
          <a:p>
            <a:pPr marL="514350" indent="-514350">
              <a:buFont typeface="+mj-lt"/>
              <a:buAutoNum type="arabicPeriod"/>
            </a:pPr>
            <a:r>
              <a:rPr lang="en-US" sz="3900" dirty="0" smtClean="0">
                <a:latin typeface="Times New Roman" panose="02020603050405020304" pitchFamily="18" charset="0"/>
                <a:cs typeface="Times New Roman" panose="02020603050405020304" pitchFamily="18" charset="0"/>
              </a:rPr>
              <a:t>Does a decision to liberalize trade raise or lower national economic welfare?</a:t>
            </a:r>
          </a:p>
          <a:p>
            <a:pPr marL="514350" indent="-514350">
              <a:buFont typeface="+mj-lt"/>
              <a:buAutoNum type="arabicPeriod"/>
            </a:pPr>
            <a:r>
              <a:rPr lang="en-US" sz="3900" dirty="0" smtClean="0">
                <a:latin typeface="Times New Roman" panose="02020603050405020304" pitchFamily="18" charset="0"/>
                <a:cs typeface="Times New Roman" panose="02020603050405020304" pitchFamily="18" charset="0"/>
              </a:rPr>
              <a:t>Does a decision to turn to the International Monetary Fund (IMF) and accept a package of economic reforms promote or retard economic growth?</a:t>
            </a:r>
          </a:p>
          <a:p>
            <a:pPr marL="0" indent="0" algn="ctr">
              <a:buNone/>
            </a:pPr>
            <a:endParaRPr lang="en-US" sz="3900" i="1" dirty="0" smtClean="0">
              <a:latin typeface="Times New Roman" panose="02020603050405020304" pitchFamily="18" charset="0"/>
              <a:cs typeface="Times New Roman" panose="02020603050405020304" pitchFamily="18" charset="0"/>
            </a:endParaRPr>
          </a:p>
          <a:p>
            <a:pPr marL="0" indent="0" algn="ctr">
              <a:buNone/>
            </a:pPr>
            <a:r>
              <a:rPr lang="en-US" sz="3900" i="1" dirty="0" smtClean="0">
                <a:latin typeface="Times New Roman" panose="02020603050405020304" pitchFamily="18" charset="0"/>
                <a:cs typeface="Times New Roman" panose="02020603050405020304" pitchFamily="18" charset="0"/>
              </a:rPr>
              <a:t>Because such evaluations are concerned with the economic welfare consequences of policy outcomes, they are typically based on economic criteria and rely heavily upon economic theories.</a:t>
            </a:r>
          </a:p>
          <a:p>
            <a:pPr algn="ctr"/>
            <a:endParaRPr lang="en-US" sz="39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357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163773"/>
            <a:ext cx="10412104" cy="996287"/>
          </a:xfrm>
        </p:spPr>
        <p:txBody>
          <a:bodyPr>
            <a:normAutofit/>
          </a:bodyPr>
          <a:lstStyle/>
          <a:p>
            <a:pPr algn="ctr"/>
            <a:r>
              <a:rPr lang="en-US" dirty="0" smtClean="0">
                <a:latin typeface="Times New Roman" panose="02020603050405020304" pitchFamily="18" charset="0"/>
                <a:cs typeface="Times New Roman" panose="02020603050405020304" pitchFamily="18" charset="0"/>
              </a:rPr>
              <a:t>Lecture III –Studies shaping IPE scholarship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1696" y="1064525"/>
            <a:ext cx="10412104" cy="5581934"/>
          </a:xfrm>
        </p:spPr>
        <p:txBody>
          <a:bodyPr>
            <a:noAutofit/>
          </a:bodyPr>
          <a:lstStyle/>
          <a:p>
            <a:r>
              <a:rPr lang="en-US" sz="3200" dirty="0" smtClean="0">
                <a:latin typeface="Times New Roman" panose="02020603050405020304" pitchFamily="18" charset="0"/>
                <a:cs typeface="Times New Roman" panose="02020603050405020304" pitchFamily="18" charset="0"/>
              </a:rPr>
              <a:t>Scholars also sometimes evaluate outcomes in terms that extend beyond narrow considerations of economic welfare.</a:t>
            </a:r>
          </a:p>
          <a:p>
            <a:r>
              <a:rPr lang="en-US" sz="3200" dirty="0" smtClean="0">
                <a:latin typeface="Times New Roman" panose="02020603050405020304" pitchFamily="18" charset="0"/>
                <a:cs typeface="Times New Roman" panose="02020603050405020304" pitchFamily="18" charset="0"/>
              </a:rPr>
              <a:t>In some instances, scholars evaluate outcomes in terms of their distributional consequences.</a:t>
            </a:r>
          </a:p>
          <a:p>
            <a:r>
              <a:rPr lang="en-US" sz="3200" dirty="0" smtClean="0">
                <a:latin typeface="Times New Roman" panose="02020603050405020304" pitchFamily="18" charset="0"/>
                <a:cs typeface="Times New Roman" panose="02020603050405020304" pitchFamily="18" charset="0"/>
              </a:rPr>
              <a:t>For Example:</a:t>
            </a:r>
          </a:p>
          <a:p>
            <a:pPr marL="514350" indent="-514350">
              <a:buFont typeface="+mj-lt"/>
              <a:buAutoNum type="arabicPeriod"/>
            </a:pPr>
            <a:r>
              <a:rPr lang="en-US" sz="3200" dirty="0" smtClean="0">
                <a:latin typeface="Times New Roman" panose="02020603050405020304" pitchFamily="18" charset="0"/>
                <a:cs typeface="Times New Roman" panose="02020603050405020304" pitchFamily="18" charset="0"/>
              </a:rPr>
              <a:t>Many nongovernmental organizations are highly critical of international trade because they believe that workers lose and business gains from trade liberalization. </a:t>
            </a:r>
          </a:p>
          <a:p>
            <a:pPr marL="0" indent="0">
              <a:buNone/>
            </a:pPr>
            <a:r>
              <a:rPr lang="en-US" sz="3200" dirty="0" smtClean="0">
                <a:latin typeface="Times New Roman" panose="02020603050405020304" pitchFamily="18" charset="0"/>
                <a:cs typeface="Times New Roman" panose="02020603050405020304" pitchFamily="18" charset="0"/>
              </a:rPr>
              <a:t>Implicit in this criticism is an evaluation of how global trade distributes income across groups within countries.</a:t>
            </a:r>
          </a:p>
          <a:p>
            <a:pPr marL="0" indent="0">
              <a:buNone/>
            </a:pP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424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163773"/>
            <a:ext cx="10412104" cy="996287"/>
          </a:xfrm>
        </p:spPr>
        <p:txBody>
          <a:bodyPr>
            <a:normAutofit/>
          </a:bodyPr>
          <a:lstStyle/>
          <a:p>
            <a:pPr algn="ctr"/>
            <a:r>
              <a:rPr lang="en-US" dirty="0" smtClean="0">
                <a:latin typeface="Times New Roman" panose="02020603050405020304" pitchFamily="18" charset="0"/>
                <a:cs typeface="Times New Roman" panose="02020603050405020304" pitchFamily="18" charset="0"/>
              </a:rPr>
              <a:t>Lecture III –Studies shaping IPE scholarship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1696" y="1064525"/>
            <a:ext cx="10412104" cy="5581934"/>
          </a:xfrm>
        </p:spPr>
        <p:txBody>
          <a:bodyPr>
            <a:normAutofit fontScale="77500" lnSpcReduction="20000"/>
          </a:bodyPr>
          <a:lstStyle/>
          <a:p>
            <a:endParaRPr lang="en-US" dirty="0" smtClean="0">
              <a:latin typeface="Times New Roman" panose="02020603050405020304" pitchFamily="18" charset="0"/>
              <a:cs typeface="Times New Roman" panose="02020603050405020304" pitchFamily="18" charset="0"/>
            </a:endParaRPr>
          </a:p>
          <a:p>
            <a:r>
              <a:rPr lang="en-US" sz="3500" dirty="0" smtClean="0">
                <a:latin typeface="Times New Roman" panose="02020603050405020304" pitchFamily="18" charset="0"/>
                <a:cs typeface="Times New Roman" panose="02020603050405020304" pitchFamily="18" charset="0"/>
              </a:rPr>
              <a:t>Evaluations may also extend the frame of reference within which outcomes are evaluated beyond purely economic efficiency.</a:t>
            </a:r>
          </a:p>
          <a:p>
            <a:endParaRPr lang="en-US" sz="3500" dirty="0" smtClean="0">
              <a:latin typeface="Times New Roman" panose="02020603050405020304" pitchFamily="18" charset="0"/>
              <a:cs typeface="Times New Roman" panose="02020603050405020304" pitchFamily="18" charset="0"/>
            </a:endParaRPr>
          </a:p>
          <a:p>
            <a:r>
              <a:rPr lang="en-US" sz="3500" dirty="0" smtClean="0">
                <a:latin typeface="Times New Roman" panose="02020603050405020304" pitchFamily="18" charset="0"/>
                <a:cs typeface="Times New Roman" panose="02020603050405020304" pitchFamily="18" charset="0"/>
              </a:rPr>
              <a:t>For e.g., even those who agree that international trade raises world economic welfare might remain critical of globalization because they believe that it degrades the environment, disrupts traditional methods of production, or has other negative social consequences that outweigh the economic gains.</a:t>
            </a:r>
          </a:p>
          <a:p>
            <a:pPr marL="0" indent="0">
              <a:buNone/>
            </a:pPr>
            <a:endParaRPr lang="en-US" sz="3500" dirty="0" smtClean="0">
              <a:latin typeface="Times New Roman" panose="02020603050405020304" pitchFamily="18" charset="0"/>
              <a:cs typeface="Times New Roman" panose="02020603050405020304" pitchFamily="18" charset="0"/>
            </a:endParaRPr>
          </a:p>
          <a:p>
            <a:pPr marL="0" indent="0" algn="ctr">
              <a:buNone/>
            </a:pPr>
            <a:r>
              <a:rPr lang="en-US" sz="3800" b="1" i="1" dirty="0" smtClean="0">
                <a:latin typeface="Times New Roman" panose="02020603050405020304" pitchFamily="18" charset="0"/>
                <a:cs typeface="Times New Roman" panose="02020603050405020304" pitchFamily="18" charset="0"/>
              </a:rPr>
              <a:t>Evaluation and Explanation both play an important role in international political economy.</a:t>
            </a:r>
            <a:endParaRPr lang="en-US" sz="3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344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163773"/>
            <a:ext cx="10412104" cy="996287"/>
          </a:xfrm>
        </p:spPr>
        <p:txBody>
          <a:bodyPr>
            <a:normAutofit/>
          </a:bodyPr>
          <a:lstStyle/>
          <a:p>
            <a:pPr algn="ct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1696" y="1064525"/>
            <a:ext cx="10412104" cy="5581934"/>
          </a:xfrm>
        </p:spPr>
        <p:txBody>
          <a:bodyPr>
            <a:normAutofit/>
          </a:bodyPr>
          <a:lstStyle/>
          <a:p>
            <a:pPr marL="0" indent="0" algn="ctr">
              <a:buNone/>
            </a:pPr>
            <a:r>
              <a:rPr lang="en-US" sz="4400" dirty="0">
                <a:latin typeface="Times New Roman" panose="02020603050405020304" pitchFamily="18" charset="0"/>
                <a:cs typeface="Times New Roman" panose="02020603050405020304" pitchFamily="18" charset="0"/>
              </a:rPr>
              <a:t>Topic I </a:t>
            </a:r>
            <a:endParaRPr lang="en-US" sz="4400" dirty="0" smtClean="0">
              <a:latin typeface="Times New Roman" panose="02020603050405020304" pitchFamily="18" charset="0"/>
              <a:cs typeface="Times New Roman" panose="02020603050405020304" pitchFamily="18" charset="0"/>
            </a:endParaRPr>
          </a:p>
          <a:p>
            <a:pPr marL="0" indent="0" algn="ctr">
              <a:buNone/>
            </a:pPr>
            <a:r>
              <a:rPr lang="en-US" sz="4400" dirty="0" smtClean="0">
                <a:latin typeface="Times New Roman" panose="02020603050405020304" pitchFamily="18" charset="0"/>
                <a:cs typeface="Times New Roman" panose="02020603050405020304" pitchFamily="18" charset="0"/>
              </a:rPr>
              <a:t>Concluded</a:t>
            </a:r>
          </a:p>
          <a:p>
            <a:pPr marL="0" indent="0" algn="ctr">
              <a:buNone/>
            </a:pPr>
            <a:r>
              <a:rPr lang="en-US" sz="4400" dirty="0" smtClean="0">
                <a:latin typeface="Times New Roman" panose="02020603050405020304" pitchFamily="18" charset="0"/>
                <a:cs typeface="Times New Roman" panose="02020603050405020304" pitchFamily="18" charset="0"/>
              </a:rPr>
              <a:t>Thank you!!!</a:t>
            </a:r>
            <a:endParaRPr lang="en-US" sz="4400" dirty="0">
              <a:latin typeface="Times New Roman" panose="02020603050405020304" pitchFamily="18" charset="0"/>
              <a:cs typeface="Times New Roman" panose="02020603050405020304" pitchFamily="18" charset="0"/>
            </a:endParaRPr>
          </a:p>
          <a:p>
            <a:pPr marL="0" indent="0" algn="ctr">
              <a:buNone/>
            </a:pPr>
            <a:endParaRPr lang="en-US" sz="4400" dirty="0" smtClean="0">
              <a:latin typeface="Times New Roman" panose="02020603050405020304" pitchFamily="18" charset="0"/>
              <a:cs typeface="Times New Roman" panose="02020603050405020304" pitchFamily="18" charset="0"/>
            </a:endParaRPr>
          </a:p>
          <a:p>
            <a:pPr marL="0" indent="0" algn="ctr">
              <a:buNone/>
            </a:pPr>
            <a:r>
              <a:rPr lang="en-US" sz="4400" dirty="0" smtClean="0">
                <a:solidFill>
                  <a:srgbClr val="FFC000"/>
                </a:solidFill>
                <a:latin typeface="Times New Roman" panose="02020603050405020304" pitchFamily="18" charset="0"/>
                <a:cs typeface="Times New Roman" panose="02020603050405020304" pitchFamily="18" charset="0"/>
              </a:rPr>
              <a:t>Next Topic</a:t>
            </a:r>
          </a:p>
          <a:p>
            <a:pPr marL="0" indent="0" algn="ctr">
              <a:buNone/>
            </a:pPr>
            <a:r>
              <a:rPr lang="en-US" sz="4400" dirty="0" smtClean="0">
                <a:solidFill>
                  <a:srgbClr val="FFC000"/>
                </a:solidFill>
                <a:latin typeface="Times New Roman" panose="02020603050405020304" pitchFamily="18" charset="0"/>
                <a:cs typeface="Times New Roman" panose="02020603050405020304" pitchFamily="18" charset="0"/>
              </a:rPr>
              <a:t>IPE: Historical Perspectives</a:t>
            </a:r>
          </a:p>
        </p:txBody>
      </p:sp>
    </p:spTree>
    <p:extLst>
      <p:ext uri="{BB962C8B-B14F-4D97-AF65-F5344CB8AC3E}">
        <p14:creationId xmlns:p14="http://schemas.microsoft.com/office/powerpoint/2010/main" val="3679212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3" y="566667"/>
            <a:ext cx="9838899" cy="6994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Theoretical Framework – Part I</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43" y="1266067"/>
            <a:ext cx="10616822" cy="5312154"/>
          </a:xfrm>
        </p:spPr>
        <p:txBody>
          <a:bodyPr>
            <a:normAutofit/>
          </a:bodyPr>
          <a:lstStyle/>
          <a:p>
            <a:r>
              <a:rPr lang="en-US" dirty="0" smtClean="0">
                <a:latin typeface="Times New Roman" panose="02020603050405020304" pitchFamily="18" charset="0"/>
                <a:cs typeface="Times New Roman" panose="02020603050405020304" pitchFamily="18" charset="0"/>
              </a:rPr>
              <a:t>This</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course</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based on a theoretical framework in which politics in the global economy </a:t>
            </a:r>
            <a:r>
              <a:rPr lang="en-US" b="1" dirty="0" smtClean="0">
                <a:latin typeface="Times New Roman" panose="02020603050405020304" pitchFamily="18" charset="0"/>
                <a:cs typeface="Times New Roman" panose="02020603050405020304" pitchFamily="18" charset="0"/>
              </a:rPr>
              <a:t>revolve</a:t>
            </a:r>
            <a:r>
              <a:rPr lang="en-US" dirty="0" smtClean="0">
                <a:latin typeface="Times New Roman" panose="02020603050405020304" pitchFamily="18" charset="0"/>
                <a:cs typeface="Times New Roman" panose="02020603050405020304" pitchFamily="18" charset="0"/>
              </a:rPr>
              <a:t> around </a:t>
            </a:r>
            <a:r>
              <a:rPr lang="en-US" b="1" dirty="0" smtClean="0">
                <a:latin typeface="Times New Roman" panose="02020603050405020304" pitchFamily="18" charset="0"/>
                <a:cs typeface="Times New Roman" panose="02020603050405020304" pitchFamily="18" charset="0"/>
              </a:rPr>
              <a:t>enduring</a:t>
            </a:r>
            <a:r>
              <a:rPr lang="en-US" dirty="0" smtClean="0">
                <a:latin typeface="Times New Roman" panose="02020603050405020304" pitchFamily="18" charset="0"/>
                <a:cs typeface="Times New Roman" panose="02020603050405020304" pitchFamily="18" charset="0"/>
              </a:rPr>
              <a:t> competition between the </a:t>
            </a:r>
            <a:r>
              <a:rPr lang="en-US" b="1" dirty="0" smtClean="0">
                <a:latin typeface="Times New Roman" panose="02020603050405020304" pitchFamily="18" charset="0"/>
                <a:cs typeface="Times New Roman" panose="02020603050405020304" pitchFamily="18" charset="0"/>
              </a:rPr>
              <a:t>winners and the losers </a:t>
            </a:r>
            <a:r>
              <a:rPr lang="en-US" dirty="0" smtClean="0">
                <a:latin typeface="Times New Roman" panose="02020603050405020304" pitchFamily="18" charset="0"/>
                <a:cs typeface="Times New Roman" panose="02020603050405020304" pitchFamily="18" charset="0"/>
              </a:rPr>
              <a:t>generated by global economic </a:t>
            </a:r>
            <a:r>
              <a:rPr lang="en-US" b="1" dirty="0" smtClean="0">
                <a:latin typeface="Times New Roman" panose="02020603050405020304" pitchFamily="18" charset="0"/>
                <a:cs typeface="Times New Roman" panose="02020603050405020304" pitchFamily="18" charset="0"/>
              </a:rPr>
              <a:t>exchange</a:t>
            </a:r>
            <a:r>
              <a:rPr lang="en-US" dirty="0" smtClean="0">
                <a:latin typeface="Times New Roman" panose="02020603050405020304" pitchFamily="18" charset="0"/>
                <a:cs typeface="Times New Roman" panose="02020603050405020304" pitchFamily="18" charset="0"/>
              </a:rPr>
              <a:t>.</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Political economists speculate that global exchange raises </a:t>
            </a:r>
            <a:r>
              <a:rPr lang="en-US" b="1" dirty="0" smtClean="0">
                <a:latin typeface="Times New Roman" panose="02020603050405020304" pitchFamily="18" charset="0"/>
                <a:cs typeface="Times New Roman" panose="02020603050405020304" pitchFamily="18" charset="0"/>
              </a:rPr>
              <a:t>aggregate</a:t>
            </a:r>
            <a:r>
              <a:rPr lang="en-US" dirty="0" smtClean="0">
                <a:latin typeface="Times New Roman" panose="02020603050405020304" pitchFamily="18" charset="0"/>
                <a:cs typeface="Times New Roman" panose="02020603050405020304" pitchFamily="18" charset="0"/>
              </a:rPr>
              <a:t> social welfare. Yet, global exchange also creates winners and losers.</a:t>
            </a:r>
          </a:p>
          <a:p>
            <a:pPr marL="0" indent="0">
              <a:buNone/>
            </a:pPr>
            <a:endParaRPr lang="en-US"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For some, global exchange brings greater </a:t>
            </a:r>
            <a:r>
              <a:rPr lang="en-US" b="1" dirty="0" smtClean="0">
                <a:latin typeface="Times New Roman" panose="02020603050405020304" pitchFamily="18" charset="0"/>
                <a:cs typeface="Times New Roman" panose="02020603050405020304" pitchFamily="18" charset="0"/>
              </a:rPr>
              <a:t>wealth </a:t>
            </a:r>
            <a:r>
              <a:rPr lang="en-US" dirty="0" smtClean="0">
                <a:latin typeface="Times New Roman" panose="02020603050405020304" pitchFamily="18" charset="0"/>
                <a:cs typeface="Times New Roman" panose="02020603050405020304" pitchFamily="18" charset="0"/>
              </a:rPr>
              <a:t>and rising </a:t>
            </a:r>
            <a:r>
              <a:rPr lang="en-US" b="1" dirty="0" smtClean="0">
                <a:latin typeface="Times New Roman" panose="02020603050405020304" pitchFamily="18" charset="0"/>
                <a:cs typeface="Times New Roman" panose="02020603050405020304" pitchFamily="18" charset="0"/>
              </a:rPr>
              <a:t>incomes</a:t>
            </a:r>
            <a:r>
              <a:rPr lang="en-US" dirty="0" smtClean="0">
                <a:latin typeface="Times New Roman" panose="02020603050405020304" pitchFamily="18" charset="0"/>
                <a:cs typeface="Times New Roman" panose="02020603050405020304" pitchFamily="18" charset="0"/>
              </a:rPr>
              <a:t>; for others, however, the international economy brings </a:t>
            </a:r>
            <a:r>
              <a:rPr lang="en-US" b="1" dirty="0" smtClean="0">
                <a:latin typeface="Times New Roman" panose="02020603050405020304" pitchFamily="18" charset="0"/>
                <a:cs typeface="Times New Roman" panose="02020603050405020304" pitchFamily="18" charset="0"/>
              </a:rPr>
              <a:t>job losses </a:t>
            </a:r>
            <a:r>
              <a:rPr lang="en-US" dirty="0" smtClean="0">
                <a:latin typeface="Times New Roman" panose="02020603050405020304" pitchFamily="18" charset="0"/>
                <a:cs typeface="Times New Roman" panose="02020603050405020304" pitchFamily="18" charset="0"/>
              </a:rPr>
              <a:t>and </a:t>
            </a:r>
            <a:r>
              <a:rPr lang="en-US" b="1" dirty="0" smtClean="0">
                <a:latin typeface="Times New Roman" panose="02020603050405020304" pitchFamily="18" charset="0"/>
                <a:cs typeface="Times New Roman" panose="02020603050405020304" pitchFamily="18" charset="0"/>
              </a:rPr>
              <a:t>lower incomes</a:t>
            </a:r>
            <a:r>
              <a:rPr lang="en-US" dirty="0" smtClean="0">
                <a:latin typeface="Times New Roman" panose="02020603050405020304" pitchFamily="18" charset="0"/>
                <a:cs typeface="Times New Roman" panose="02020603050405020304" pitchFamily="18" charset="0"/>
              </a:rPr>
              <a:t>. These winners and losers compete to influence government policy.</a:t>
            </a:r>
          </a:p>
        </p:txBody>
      </p:sp>
    </p:spTree>
    <p:extLst>
      <p:ext uri="{BB962C8B-B14F-4D97-AF65-F5344CB8AC3E}">
        <p14:creationId xmlns:p14="http://schemas.microsoft.com/office/powerpoint/2010/main" val="2123036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900" y="641444"/>
            <a:ext cx="9838899" cy="1064525"/>
          </a:xfrm>
        </p:spPr>
        <p:txBody>
          <a:bodyPr>
            <a:normAutofit/>
          </a:bodyPr>
          <a:lstStyle/>
          <a:p>
            <a:r>
              <a:rPr lang="en-US" b="1" dirty="0" smtClean="0">
                <a:latin typeface="Times New Roman" panose="02020603050405020304" pitchFamily="18" charset="0"/>
                <a:cs typeface="Times New Roman" panose="02020603050405020304" pitchFamily="18" charset="0"/>
              </a:rPr>
              <a:t>Theoretical Framework – Part II</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9809" y="1992571"/>
            <a:ext cx="10631606" cy="4312695"/>
          </a:xfrm>
        </p:spPr>
        <p:txBody>
          <a:bodyPr>
            <a:normAutofit/>
          </a:body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Those who profit from global exchange encourage governments to adopt policies that facilitate such exchange; those harmed by globalization encourage governments to adopt policies that restrict it.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This competition is played out through domestic politics, where it is mediated by domestic political institutions, and it is played out through international politics, often within the major international institutions such as the G20 and the WTO. </a:t>
            </a:r>
            <a:endParaRPr lang="en-US"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983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900" y="641445"/>
            <a:ext cx="9838899" cy="996285"/>
          </a:xfrm>
        </p:spPr>
        <p:txBody>
          <a:bodyPr>
            <a:normAutofit/>
          </a:bodyPr>
          <a:lstStyle/>
          <a:p>
            <a:r>
              <a:rPr lang="en-US" b="1" dirty="0" smtClean="0">
                <a:latin typeface="Times New Roman" panose="02020603050405020304" pitchFamily="18" charset="0"/>
                <a:cs typeface="Times New Roman" panose="02020603050405020304" pitchFamily="18" charset="0"/>
              </a:rPr>
              <a:t>Living in a Global Economy - 1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43" y="1266067"/>
            <a:ext cx="10616822" cy="5312154"/>
          </a:xfrm>
        </p:spPr>
        <p:txBody>
          <a:bodyPr>
            <a:normAutofit/>
          </a:bodyPr>
          <a:lstStyle/>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 live in a global economy. Living in a global economy also means that global economic forces play a large role in </a:t>
            </a:r>
            <a:r>
              <a:rPr lang="en-US" b="1" dirty="0" smtClean="0">
                <a:latin typeface="Times New Roman" panose="02020603050405020304" pitchFamily="18" charset="0"/>
                <a:cs typeface="Times New Roman" panose="02020603050405020304" pitchFamily="18" charset="0"/>
              </a:rPr>
              <a:t>determining</a:t>
            </a:r>
            <a:r>
              <a:rPr lang="en-US" dirty="0" smtClean="0">
                <a:latin typeface="Times New Roman" panose="02020603050405020304" pitchFamily="18" charset="0"/>
                <a:cs typeface="Times New Roman" panose="02020603050405020304" pitchFamily="18" charset="0"/>
              </a:rPr>
              <a:t> many of our career opportunities. </a:t>
            </a:r>
          </a:p>
          <a:p>
            <a:pPr marL="0" indent="0">
              <a:buNone/>
            </a:pP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Thus, the </a:t>
            </a:r>
            <a:r>
              <a:rPr lang="en-US" b="1" dirty="0" smtClean="0">
                <a:latin typeface="Times New Roman" panose="02020603050405020304" pitchFamily="18" charset="0"/>
                <a:cs typeface="Times New Roman" panose="02020603050405020304" pitchFamily="18" charset="0"/>
              </a:rPr>
              <a:t>opportunities</a:t>
            </a:r>
            <a:r>
              <a:rPr lang="en-US" dirty="0" smtClean="0">
                <a:latin typeface="Times New Roman" panose="02020603050405020304" pitchFamily="18" charset="0"/>
                <a:cs typeface="Times New Roman" panose="02020603050405020304" pitchFamily="18" charset="0"/>
              </a:rPr>
              <a:t> available to a typical modern citizen are far different today than they were only 35 years ago. The global economy has played a </a:t>
            </a:r>
            <a:r>
              <a:rPr lang="en-US" b="1" dirty="0" smtClean="0">
                <a:latin typeface="Times New Roman" panose="02020603050405020304" pitchFamily="18" charset="0"/>
                <a:cs typeface="Times New Roman" panose="02020603050405020304" pitchFamily="18" charset="0"/>
              </a:rPr>
              <a:t>central role </a:t>
            </a:r>
            <a:r>
              <a:rPr lang="en-US" dirty="0" smtClean="0">
                <a:latin typeface="Times New Roman" panose="02020603050405020304" pitchFamily="18" charset="0"/>
                <a:cs typeface="Times New Roman" panose="02020603050405020304" pitchFamily="18" charset="0"/>
              </a:rPr>
              <a:t>in bringing about these changes, shaped by global, rather than national (much less local) economic forces.</a:t>
            </a:r>
          </a:p>
          <a:p>
            <a:pPr marL="0" indent="0">
              <a:buNone/>
            </a:pPr>
            <a:endParaRPr lang="en-US"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176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900" y="627797"/>
            <a:ext cx="9838899" cy="887103"/>
          </a:xfrm>
        </p:spPr>
        <p:txBody>
          <a:bodyPr>
            <a:normAutofit/>
          </a:bodyPr>
          <a:lstStyle/>
          <a:p>
            <a:r>
              <a:rPr lang="en-US" b="1" dirty="0" smtClean="0">
                <a:latin typeface="Times New Roman" panose="02020603050405020304" pitchFamily="18" charset="0"/>
                <a:cs typeface="Times New Roman" panose="02020603050405020304" pitchFamily="18" charset="0"/>
              </a:rPr>
              <a:t>Living in a Global Economy - 2</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43" y="1266067"/>
            <a:ext cx="10616822" cy="5312154"/>
          </a:xfrm>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IPE studies how politics shape </a:t>
            </a:r>
            <a:r>
              <a:rPr lang="en-US" b="1" dirty="0" smtClean="0">
                <a:latin typeface="Times New Roman" panose="02020603050405020304" pitchFamily="18" charset="0"/>
                <a:cs typeface="Times New Roman" panose="02020603050405020304" pitchFamily="18" charset="0"/>
              </a:rPr>
              <a:t>developments </a:t>
            </a:r>
            <a:r>
              <a:rPr lang="en-US" dirty="0" smtClean="0">
                <a:latin typeface="Times New Roman" panose="02020603050405020304" pitchFamily="18" charset="0"/>
                <a:cs typeface="Times New Roman" panose="02020603050405020304" pitchFamily="18" charset="0"/>
              </a:rPr>
              <a:t>in the global economy and how the global economy shapes politics. </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Although all societies benefit from participation in the global economy, these gains are not distributed </a:t>
            </a:r>
            <a:r>
              <a:rPr lang="en-US" b="1" dirty="0" smtClean="0">
                <a:latin typeface="Times New Roman" panose="02020603050405020304" pitchFamily="18" charset="0"/>
                <a:cs typeface="Times New Roman" panose="02020603050405020304" pitchFamily="18" charset="0"/>
              </a:rPr>
              <a:t>evenly</a:t>
            </a:r>
            <a:r>
              <a:rPr lang="en-US" dirty="0" smtClean="0">
                <a:latin typeface="Times New Roman" panose="02020603050405020304" pitchFamily="18" charset="0"/>
                <a:cs typeface="Times New Roman" panose="02020603050405020304" pitchFamily="18" charset="0"/>
              </a:rPr>
              <a:t> among individuals. The distributive consequences of global economic exchange generate </a:t>
            </a:r>
            <a:r>
              <a:rPr lang="en-US" b="1" dirty="0" smtClean="0">
                <a:latin typeface="Times New Roman" panose="02020603050405020304" pitchFamily="18" charset="0"/>
                <a:cs typeface="Times New Roman" panose="02020603050405020304" pitchFamily="18" charset="0"/>
              </a:rPr>
              <a:t>political competition </a:t>
            </a:r>
            <a:r>
              <a:rPr lang="en-US" dirty="0" smtClean="0">
                <a:latin typeface="Times New Roman" panose="02020603050405020304" pitchFamily="18" charset="0"/>
                <a:cs typeface="Times New Roman" panose="02020603050405020304" pitchFamily="18" charset="0"/>
              </a:rPr>
              <a:t>in national and international arenas.</a:t>
            </a:r>
            <a:endParaRPr lang="en-US"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213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900" y="627796"/>
            <a:ext cx="9838899" cy="873457"/>
          </a:xfrm>
        </p:spPr>
        <p:txBody>
          <a:bodyPr>
            <a:normAutofit/>
          </a:bodyPr>
          <a:lstStyle/>
          <a:p>
            <a:r>
              <a:rPr lang="en-US" b="1" dirty="0" smtClean="0">
                <a:latin typeface="Times New Roman" panose="02020603050405020304" pitchFamily="18" charset="0"/>
                <a:cs typeface="Times New Roman" panose="02020603050405020304" pitchFamily="18" charset="0"/>
              </a:rPr>
              <a:t>IPE: Winners and Losers I</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43" y="1266067"/>
            <a:ext cx="10616822" cy="5312154"/>
          </a:xfrm>
        </p:spPr>
        <p:txBody>
          <a:bodyPr>
            <a:normAutofit/>
          </a:bodyPr>
          <a:lstStyle/>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winners seek deeper links with the global economy in order to extend and consolidate their gains, whereas the losers try to erect barriers between the global and national economies in order to minimize or even reverse their losses.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International political economy studies how the enduring political battle between the winners and losers from global economic exchange shapes the evolution of the global economy.</a:t>
            </a:r>
          </a:p>
        </p:txBody>
      </p:sp>
    </p:spTree>
    <p:extLst>
      <p:ext uri="{BB962C8B-B14F-4D97-AF65-F5344CB8AC3E}">
        <p14:creationId xmlns:p14="http://schemas.microsoft.com/office/powerpoint/2010/main" val="2706007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900" y="365126"/>
            <a:ext cx="9838899" cy="1026946"/>
          </a:xfrm>
        </p:spPr>
        <p:txBody>
          <a:bodyPr>
            <a:normAutofit/>
          </a:bodyPr>
          <a:lstStyle/>
          <a:p>
            <a:r>
              <a:rPr lang="en-US" b="1" dirty="0" smtClean="0">
                <a:latin typeface="Times New Roman" panose="02020603050405020304" pitchFamily="18" charset="0"/>
                <a:cs typeface="Times New Roman" panose="02020603050405020304" pitchFamily="18" charset="0"/>
              </a:rPr>
              <a:t>IPE: Winners and Losers II</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43" y="1266067"/>
            <a:ext cx="10616822" cy="5312154"/>
          </a:xfrm>
        </p:spPr>
        <p:txBody>
          <a:bodyPr>
            <a:normAutofit/>
          </a:bodyPr>
          <a:lstStyle/>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winners seek deeper links with the global economy in order to extend and consolidate their gains, whereas the losers try to erect barriers between the global and national economies in order to minimize or even reverse their losses.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International political economy studies how the enduring political battle between the winners and losers from global economic exchange shapes the evolution of the global economy.</a:t>
            </a:r>
          </a:p>
        </p:txBody>
      </p:sp>
    </p:spTree>
    <p:extLst>
      <p:ext uri="{BB962C8B-B14F-4D97-AF65-F5344CB8AC3E}">
        <p14:creationId xmlns:p14="http://schemas.microsoft.com/office/powerpoint/2010/main" val="34175682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139</TotalTime>
  <Words>2717</Words>
  <Application>Microsoft Office PowerPoint</Application>
  <PresentationFormat>Widescreen</PresentationFormat>
  <Paragraphs>222</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Black</vt:lpstr>
      <vt:lpstr>Arial Narrow</vt:lpstr>
      <vt:lpstr>Garamond</vt:lpstr>
      <vt:lpstr>Times New Roman</vt:lpstr>
      <vt:lpstr>Organic</vt:lpstr>
      <vt:lpstr> TIU Tishk International University Faculty of Admin. Sciences &amp; Economics Dept. IRD International  Political Economy Code: IRD 306</vt:lpstr>
      <vt:lpstr>Introduction to International  Political Economy (IPE) I</vt:lpstr>
      <vt:lpstr>Dynamics of IPE</vt:lpstr>
      <vt:lpstr>Theoretical Framework – Part I</vt:lpstr>
      <vt:lpstr>Theoretical Framework – Part II</vt:lpstr>
      <vt:lpstr>Living in a Global Economy - 1</vt:lpstr>
      <vt:lpstr>Living in a Global Economy - 2</vt:lpstr>
      <vt:lpstr>IPE: Winners and Losers I</vt:lpstr>
      <vt:lpstr>IPE: Winners and Losers II</vt:lpstr>
      <vt:lpstr>IPE: Field of Study</vt:lpstr>
      <vt:lpstr>IPE: Our Approach</vt:lpstr>
      <vt:lpstr>TIU Tishk International University Faculty of Administrative Sciences and Economics Dept. IRD International Political Economy  Code: IRD 306</vt:lpstr>
      <vt:lpstr>IPE: Introduction (Lecture 2) </vt:lpstr>
      <vt:lpstr>IPE: Introduction (Lecture 2) </vt:lpstr>
      <vt:lpstr>IPE: Introduction (Lecture 2) </vt:lpstr>
      <vt:lpstr>IPE: Introduction (Lecture 2) </vt:lpstr>
      <vt:lpstr>IPE: Introduction (Lecture 2) </vt:lpstr>
      <vt:lpstr>IPE: Introduction (Lecture 2) </vt:lpstr>
      <vt:lpstr>IPE: Introduction (Lecture 2) </vt:lpstr>
      <vt:lpstr>IPE: Introduction (Lecture 2) </vt:lpstr>
      <vt:lpstr>IPE: Introduction (Lecture 2) </vt:lpstr>
      <vt:lpstr> TIU Tishk International University Faculty of Admin. Sciences &amp; Economics Dept. IRD International  Political Economy Code: IRD 306</vt:lpstr>
      <vt:lpstr>Lecture III –What is IPE?  </vt:lpstr>
      <vt:lpstr>Lecture III –What is IPE?  </vt:lpstr>
      <vt:lpstr>Lecture III –What is IPE?  </vt:lpstr>
      <vt:lpstr>Lecture III –What is IPE?  </vt:lpstr>
      <vt:lpstr>Lecture III –Questions shaping IPE scholarship  </vt:lpstr>
      <vt:lpstr>Lecture III –Questions shaping IPE scholarship  </vt:lpstr>
      <vt:lpstr>Lecture III –Questions shaping IPE scholarship  </vt:lpstr>
      <vt:lpstr>Lecture III –Studies shaping IPE scholarship  </vt:lpstr>
      <vt:lpstr>Lecture III –Studies shaping IPE scholarship  </vt:lpstr>
      <vt:lpstr>Lecture III –Studies shaping IPE scholarship  </vt:lpstr>
      <vt:lpstr>Lecture III –Studies shaping IPE scholarship  </vt:lpstr>
      <vt:lpstr>Lecture III –Studies shaping IPE scholarship  </vt:lpstr>
      <vt:lpstr>Lecture III –Studies shaping IPE scholarship  </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Tishk International University International  Political Economy Code: IRD 306</dc:title>
  <dc:creator>DR.Ahmed Saker 2O14</dc:creator>
  <cp:lastModifiedBy>DR.Ahmed Saker 2O14</cp:lastModifiedBy>
  <cp:revision>26</cp:revision>
  <dcterms:created xsi:type="dcterms:W3CDTF">2019-02-12T15:13:23Z</dcterms:created>
  <dcterms:modified xsi:type="dcterms:W3CDTF">2019-02-28T05:47:18Z</dcterms:modified>
</cp:coreProperties>
</file>