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7" r:id="rId1"/>
  </p:sldMasterIdLst>
  <p:notesMasterIdLst>
    <p:notesMasterId r:id="rId25"/>
  </p:notesMasterIdLst>
  <p:handoutMasterIdLst>
    <p:handoutMasterId r:id="rId26"/>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9"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Internationa Economics - 1</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66A3F52-8F16-4913-B3F0-8A00EF30E9DE}" type="datetime1">
              <a:rPr lang="en-US" smtClean="0"/>
              <a:t>2/14/2019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Week - 2</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F740275-4A0E-4BFD-BF76-6CB8646ACA54}" type="slidenum">
              <a:rPr lang="en-US" smtClean="0"/>
              <a:t>‹#›</a:t>
            </a:fld>
            <a:endParaRPr lang="en-US"/>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Internationa Economics - 1</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D11DB0-21F4-423F-9E37-48ED539866A7}" type="datetime1">
              <a:rPr lang="en-US" smtClean="0"/>
              <a:t>2/14/2019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Week - 2</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77250F-EF3E-4ADC-90FF-3CE67E51A263}" type="slidenum">
              <a:rPr lang="en-US" smtClean="0"/>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77250F-EF3E-4ADC-90FF-3CE67E51A263}" type="slidenum">
              <a:rPr lang="en-US" smtClean="0"/>
              <a:t>2</a:t>
            </a:fld>
            <a:endParaRPr lang="en-US"/>
          </a:p>
        </p:txBody>
      </p:sp>
      <p:sp>
        <p:nvSpPr>
          <p:cNvPr id="5" name="Date Placeholder 4"/>
          <p:cNvSpPr>
            <a:spLocks noGrp="1"/>
          </p:cNvSpPr>
          <p:nvPr>
            <p:ph type="dt" idx="11"/>
          </p:nvPr>
        </p:nvSpPr>
        <p:spPr/>
        <p:txBody>
          <a:bodyPr/>
          <a:lstStyle/>
          <a:p>
            <a:fld id="{BAFB3DB3-1C21-4B50-AD35-2B6D9BD765BD}" type="datetime1">
              <a:rPr lang="en-US" smtClean="0"/>
              <a:t>2/14/2019</a:t>
            </a:fld>
            <a:endParaRPr lang="en-US"/>
          </a:p>
        </p:txBody>
      </p:sp>
      <p:sp>
        <p:nvSpPr>
          <p:cNvPr id="6" name="Footer Placeholder 5"/>
          <p:cNvSpPr>
            <a:spLocks noGrp="1"/>
          </p:cNvSpPr>
          <p:nvPr>
            <p:ph type="ftr" sz="quarter" idx="12"/>
          </p:nvPr>
        </p:nvSpPr>
        <p:spPr/>
        <p:txBody>
          <a:bodyPr/>
          <a:lstStyle/>
          <a:p>
            <a:r>
              <a:rPr lang="en-US" smtClean="0"/>
              <a:t>Week - 2</a:t>
            </a:r>
            <a:endParaRPr lang="en-US"/>
          </a:p>
        </p:txBody>
      </p:sp>
      <p:sp>
        <p:nvSpPr>
          <p:cNvPr id="7" name="Header Placeholder 6"/>
          <p:cNvSpPr>
            <a:spLocks noGrp="1"/>
          </p:cNvSpPr>
          <p:nvPr>
            <p:ph type="hdr" sz="quarter" idx="13"/>
          </p:nvPr>
        </p:nvSpPr>
        <p:spPr/>
        <p:txBody>
          <a:bodyPr/>
          <a:lstStyle/>
          <a:p>
            <a:r>
              <a:rPr lang="en-US" smtClean="0"/>
              <a:t>Internationa Economics - 1</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5CD2FC-C1DD-4889-8149-08F9A085A320}" type="datetime1">
              <a:rPr lang="en-US" smtClean="0"/>
              <a:t>2/14/2019</a:t>
            </a:fld>
            <a:endParaRPr lang="en-US"/>
          </a:p>
        </p:txBody>
      </p:sp>
      <p:sp>
        <p:nvSpPr>
          <p:cNvPr id="5" name="Footer Placeholder 4"/>
          <p:cNvSpPr>
            <a:spLocks noGrp="1"/>
          </p:cNvSpPr>
          <p:nvPr>
            <p:ph type="ftr" sz="quarter" idx="11"/>
          </p:nvPr>
        </p:nvSpPr>
        <p:spPr/>
        <p:txBody>
          <a:bodyPr/>
          <a:lstStyle/>
          <a:p>
            <a:r>
              <a:rPr lang="en-US" smtClean="0"/>
              <a:t>Week - 2</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70487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F864382-896F-4EEE-AE67-0FC520D8967E}" type="datetime1">
              <a:rPr lang="en-US" smtClean="0"/>
              <a:t>2/14/2019</a:t>
            </a:fld>
            <a:endParaRPr lang="en-US"/>
          </a:p>
        </p:txBody>
      </p:sp>
      <p:sp>
        <p:nvSpPr>
          <p:cNvPr id="6" name="Footer Placeholder 5"/>
          <p:cNvSpPr>
            <a:spLocks noGrp="1"/>
          </p:cNvSpPr>
          <p:nvPr>
            <p:ph type="ftr" sz="quarter" idx="11"/>
          </p:nvPr>
        </p:nvSpPr>
        <p:spPr/>
        <p:txBody>
          <a:bodyPr/>
          <a:lstStyle/>
          <a:p>
            <a:r>
              <a:rPr lang="en-US" smtClean="0"/>
              <a:t>Week - 2</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86601451"/>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F864382-896F-4EEE-AE67-0FC520D8967E}" type="datetime1">
              <a:rPr lang="en-US" smtClean="0"/>
              <a:t>2/14/2019</a:t>
            </a:fld>
            <a:endParaRPr lang="en-US"/>
          </a:p>
        </p:txBody>
      </p:sp>
      <p:sp>
        <p:nvSpPr>
          <p:cNvPr id="6" name="Footer Placeholder 5"/>
          <p:cNvSpPr>
            <a:spLocks noGrp="1"/>
          </p:cNvSpPr>
          <p:nvPr>
            <p:ph type="ftr" sz="quarter" idx="11"/>
          </p:nvPr>
        </p:nvSpPr>
        <p:spPr/>
        <p:txBody>
          <a:bodyPr/>
          <a:lstStyle/>
          <a:p>
            <a:r>
              <a:rPr lang="en-US" smtClean="0"/>
              <a:t>Week - 2</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67319576"/>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F864382-896F-4EEE-AE67-0FC520D8967E}" type="datetime1">
              <a:rPr lang="en-US" smtClean="0"/>
              <a:t>2/14/2019</a:t>
            </a:fld>
            <a:endParaRPr lang="en-US"/>
          </a:p>
        </p:txBody>
      </p:sp>
      <p:sp>
        <p:nvSpPr>
          <p:cNvPr id="6" name="Footer Placeholder 5"/>
          <p:cNvSpPr>
            <a:spLocks noGrp="1"/>
          </p:cNvSpPr>
          <p:nvPr>
            <p:ph type="ftr" sz="quarter" idx="11"/>
          </p:nvPr>
        </p:nvSpPr>
        <p:spPr/>
        <p:txBody>
          <a:bodyPr/>
          <a:lstStyle/>
          <a:p>
            <a:r>
              <a:rPr lang="en-US" smtClean="0"/>
              <a:t>Week - 2</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90345973"/>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F864382-896F-4EEE-AE67-0FC520D8967E}" type="datetime1">
              <a:rPr lang="en-US" smtClean="0"/>
              <a:t>2/14/2019</a:t>
            </a:fld>
            <a:endParaRPr lang="en-US"/>
          </a:p>
        </p:txBody>
      </p:sp>
      <p:sp>
        <p:nvSpPr>
          <p:cNvPr id="6" name="Footer Placeholder 5"/>
          <p:cNvSpPr>
            <a:spLocks noGrp="1"/>
          </p:cNvSpPr>
          <p:nvPr>
            <p:ph type="ftr" sz="quarter" idx="11"/>
          </p:nvPr>
        </p:nvSpPr>
        <p:spPr/>
        <p:txBody>
          <a:bodyPr/>
          <a:lstStyle/>
          <a:p>
            <a:r>
              <a:rPr lang="en-US" smtClean="0"/>
              <a:t>Week - 2</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01902014"/>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2F864382-896F-4EEE-AE67-0FC520D8967E}" type="datetime1">
              <a:rPr lang="en-US" smtClean="0"/>
              <a:t>2/14/2019</a:t>
            </a:fld>
            <a:endParaRPr lang="en-US"/>
          </a:p>
        </p:txBody>
      </p:sp>
      <p:sp>
        <p:nvSpPr>
          <p:cNvPr id="4" name="Footer Placeholder 3"/>
          <p:cNvSpPr>
            <a:spLocks noGrp="1"/>
          </p:cNvSpPr>
          <p:nvPr>
            <p:ph type="ftr" sz="quarter" idx="11"/>
          </p:nvPr>
        </p:nvSpPr>
        <p:spPr/>
        <p:txBody>
          <a:bodyPr/>
          <a:lstStyle/>
          <a:p>
            <a:r>
              <a:rPr lang="en-US" smtClean="0"/>
              <a:t>Week - 2</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20191318"/>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2F864382-896F-4EEE-AE67-0FC520D8967E}" type="datetime1">
              <a:rPr lang="en-US" smtClean="0"/>
              <a:t>2/14/2019</a:t>
            </a:fld>
            <a:endParaRPr lang="en-US"/>
          </a:p>
        </p:txBody>
      </p:sp>
      <p:sp>
        <p:nvSpPr>
          <p:cNvPr id="4" name="Footer Placeholder 3"/>
          <p:cNvSpPr>
            <a:spLocks noGrp="1"/>
          </p:cNvSpPr>
          <p:nvPr>
            <p:ph type="ftr" sz="quarter" idx="11"/>
          </p:nvPr>
        </p:nvSpPr>
        <p:spPr/>
        <p:txBody>
          <a:bodyPr/>
          <a:lstStyle/>
          <a:p>
            <a:r>
              <a:rPr lang="en-US" smtClean="0"/>
              <a:t>Week - 2</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81661361"/>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7A9603-B791-4E0B-9F2D-0EEDEDC8C976}" type="datetime1">
              <a:rPr lang="en-US" smtClean="0"/>
              <a:t>2/14/2019</a:t>
            </a:fld>
            <a:endParaRPr lang="en-US"/>
          </a:p>
        </p:txBody>
      </p:sp>
      <p:sp>
        <p:nvSpPr>
          <p:cNvPr id="5" name="Footer Placeholder 4"/>
          <p:cNvSpPr>
            <a:spLocks noGrp="1"/>
          </p:cNvSpPr>
          <p:nvPr>
            <p:ph type="ftr" sz="quarter" idx="11"/>
          </p:nvPr>
        </p:nvSpPr>
        <p:spPr/>
        <p:txBody>
          <a:bodyPr/>
          <a:lstStyle/>
          <a:p>
            <a:r>
              <a:rPr lang="en-US" smtClean="0"/>
              <a:t>Week - 2</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287707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306614-9A21-4F8E-BECB-E4313DC9E0C4}" type="datetime1">
              <a:rPr lang="en-US" smtClean="0"/>
              <a:t>2/14/2019</a:t>
            </a:fld>
            <a:endParaRPr lang="en-US"/>
          </a:p>
        </p:txBody>
      </p:sp>
      <p:sp>
        <p:nvSpPr>
          <p:cNvPr id="5" name="Footer Placeholder 4"/>
          <p:cNvSpPr>
            <a:spLocks noGrp="1"/>
          </p:cNvSpPr>
          <p:nvPr>
            <p:ph type="ftr" sz="quarter" idx="11"/>
          </p:nvPr>
        </p:nvSpPr>
        <p:spPr/>
        <p:txBody>
          <a:bodyPr/>
          <a:lstStyle/>
          <a:p>
            <a:r>
              <a:rPr lang="en-US" smtClean="0"/>
              <a:t>Week - 2</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20501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916FCC-3ADF-4669-BE5D-6073C80048DE}" type="datetime1">
              <a:rPr lang="en-US" smtClean="0"/>
              <a:t>2/14/2019</a:t>
            </a:fld>
            <a:endParaRPr lang="en-US"/>
          </a:p>
        </p:txBody>
      </p:sp>
      <p:sp>
        <p:nvSpPr>
          <p:cNvPr id="5" name="Footer Placeholder 4"/>
          <p:cNvSpPr>
            <a:spLocks noGrp="1"/>
          </p:cNvSpPr>
          <p:nvPr>
            <p:ph type="ftr" sz="quarter" idx="11"/>
          </p:nvPr>
        </p:nvSpPr>
        <p:spPr/>
        <p:txBody>
          <a:bodyPr/>
          <a:lstStyle/>
          <a:p>
            <a:r>
              <a:rPr lang="en-US" smtClean="0"/>
              <a:t>Week - 2</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74584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7DDE790-76D2-4F7D-9CAC-D468A162ED5C}" type="datetime1">
              <a:rPr lang="en-US" smtClean="0"/>
              <a:t>2/14/2019</a:t>
            </a:fld>
            <a:endParaRPr lang="en-US"/>
          </a:p>
        </p:txBody>
      </p:sp>
      <p:sp>
        <p:nvSpPr>
          <p:cNvPr id="5" name="Footer Placeholder 4"/>
          <p:cNvSpPr>
            <a:spLocks noGrp="1"/>
          </p:cNvSpPr>
          <p:nvPr>
            <p:ph type="ftr" sz="quarter" idx="11"/>
          </p:nvPr>
        </p:nvSpPr>
        <p:spPr/>
        <p:txBody>
          <a:bodyPr/>
          <a:lstStyle/>
          <a:p>
            <a:r>
              <a:rPr lang="en-US" smtClean="0"/>
              <a:t>Week - 2</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72810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4D9002-C68B-491B-9FFD-1F1F53A6C7E1}" type="datetime1">
              <a:rPr lang="en-US" smtClean="0"/>
              <a:t>2/14/2019</a:t>
            </a:fld>
            <a:endParaRPr lang="en-US"/>
          </a:p>
        </p:txBody>
      </p:sp>
      <p:sp>
        <p:nvSpPr>
          <p:cNvPr id="6" name="Footer Placeholder 5"/>
          <p:cNvSpPr>
            <a:spLocks noGrp="1"/>
          </p:cNvSpPr>
          <p:nvPr>
            <p:ph type="ftr" sz="quarter" idx="11"/>
          </p:nvPr>
        </p:nvSpPr>
        <p:spPr/>
        <p:txBody>
          <a:bodyPr/>
          <a:lstStyle/>
          <a:p>
            <a:r>
              <a:rPr lang="en-US" smtClean="0"/>
              <a:t>Week - 2</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51961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C77056-E4CE-4775-8D4E-FA3F5E8BC86E}" type="datetime1">
              <a:rPr lang="en-US" smtClean="0"/>
              <a:t>2/14/2019</a:t>
            </a:fld>
            <a:endParaRPr lang="en-US"/>
          </a:p>
        </p:txBody>
      </p:sp>
      <p:sp>
        <p:nvSpPr>
          <p:cNvPr id="8" name="Footer Placeholder 7"/>
          <p:cNvSpPr>
            <a:spLocks noGrp="1"/>
          </p:cNvSpPr>
          <p:nvPr>
            <p:ph type="ftr" sz="quarter" idx="11"/>
          </p:nvPr>
        </p:nvSpPr>
        <p:spPr/>
        <p:txBody>
          <a:bodyPr/>
          <a:lstStyle/>
          <a:p>
            <a:r>
              <a:rPr lang="en-US" smtClean="0"/>
              <a:t>Week - 2</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8390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E746DC-4F11-4E46-8C0C-72C090BE2E27}" type="datetime1">
              <a:rPr lang="en-US" smtClean="0"/>
              <a:t>2/14/2019</a:t>
            </a:fld>
            <a:endParaRPr lang="en-US"/>
          </a:p>
        </p:txBody>
      </p:sp>
      <p:sp>
        <p:nvSpPr>
          <p:cNvPr id="4" name="Footer Placeholder 3"/>
          <p:cNvSpPr>
            <a:spLocks noGrp="1"/>
          </p:cNvSpPr>
          <p:nvPr>
            <p:ph type="ftr" sz="quarter" idx="11"/>
          </p:nvPr>
        </p:nvSpPr>
        <p:spPr/>
        <p:txBody>
          <a:bodyPr/>
          <a:lstStyle/>
          <a:p>
            <a:r>
              <a:rPr lang="en-US" smtClean="0"/>
              <a:t>Week - 2</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60981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32369B64-E10D-4B85-AFE3-1F1D0C120F65}" type="datetime1">
              <a:rPr lang="en-US" smtClean="0"/>
              <a:t>2/14/2019</a:t>
            </a:fld>
            <a:endParaRPr lang="en-US"/>
          </a:p>
        </p:txBody>
      </p:sp>
      <p:sp>
        <p:nvSpPr>
          <p:cNvPr id="3" name="Footer Placeholder 2"/>
          <p:cNvSpPr>
            <a:spLocks noGrp="1"/>
          </p:cNvSpPr>
          <p:nvPr>
            <p:ph type="ftr" sz="quarter" idx="11"/>
          </p:nvPr>
        </p:nvSpPr>
        <p:spPr/>
        <p:txBody>
          <a:bodyPr/>
          <a:lstStyle/>
          <a:p>
            <a:r>
              <a:rPr lang="en-US" smtClean="0"/>
              <a:t>Week - 2</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18665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202CFA1-DD9E-4DEB-875E-392B745AA070}" type="datetime1">
              <a:rPr lang="en-US" smtClean="0"/>
              <a:t>2/14/2019</a:t>
            </a:fld>
            <a:endParaRPr lang="en-US"/>
          </a:p>
        </p:txBody>
      </p:sp>
      <p:sp>
        <p:nvSpPr>
          <p:cNvPr id="6" name="Footer Placeholder 5"/>
          <p:cNvSpPr>
            <a:spLocks noGrp="1"/>
          </p:cNvSpPr>
          <p:nvPr>
            <p:ph type="ftr" sz="quarter" idx="11"/>
          </p:nvPr>
        </p:nvSpPr>
        <p:spPr/>
        <p:txBody>
          <a:bodyPr/>
          <a:lstStyle/>
          <a:p>
            <a:r>
              <a:rPr lang="en-US" smtClean="0"/>
              <a:t>Week - 2</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67807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9B5AF74-DF99-4FB8-8D84-09B02FA5D33C}" type="datetime1">
              <a:rPr lang="en-US" smtClean="0"/>
              <a:t>2/14/2019</a:t>
            </a:fld>
            <a:endParaRPr lang="en-US"/>
          </a:p>
        </p:txBody>
      </p:sp>
      <p:sp>
        <p:nvSpPr>
          <p:cNvPr id="6" name="Footer Placeholder 5"/>
          <p:cNvSpPr>
            <a:spLocks noGrp="1"/>
          </p:cNvSpPr>
          <p:nvPr>
            <p:ph type="ftr" sz="quarter" idx="11"/>
          </p:nvPr>
        </p:nvSpPr>
        <p:spPr/>
        <p:txBody>
          <a:bodyPr/>
          <a:lstStyle/>
          <a:p>
            <a:r>
              <a:rPr lang="en-US" smtClean="0"/>
              <a:t>Week - 2</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62482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2F864382-896F-4EEE-AE67-0FC520D8967E}" type="datetime1">
              <a:rPr lang="en-US" smtClean="0"/>
              <a:t>2/14/2019</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r>
              <a:rPr lang="en-US" smtClean="0"/>
              <a:t>Week - 2</a:t>
            </a:r>
            <a:endParaRPr 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179200982"/>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 id="2147483754" r:id="rId17"/>
  </p:sldLayoutIdLst>
  <p:hf hdr="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900187" y="0"/>
            <a:ext cx="1209177" cy="461665"/>
          </a:xfrm>
          <a:prstGeom prst="rect">
            <a:avLst/>
          </a:prstGeom>
          <a:noFill/>
        </p:spPr>
        <p:txBody>
          <a:bodyPr wrap="none" rtlCol="0">
            <a:spAutoFit/>
          </a:bodyPr>
          <a:lstStyle/>
          <a:p>
            <a:r>
              <a:rPr lang="en-US" sz="2400" b="1" dirty="0" smtClean="0">
                <a:solidFill>
                  <a:schemeClr val="tx1">
                    <a:lumMod val="75000"/>
                    <a:lumOff val="25000"/>
                  </a:schemeClr>
                </a:solidFill>
                <a:effectLst>
                  <a:outerShdw blurRad="38100" dist="38100" dir="2700000" algn="tl">
                    <a:srgbClr val="000000">
                      <a:alpha val="43137"/>
                    </a:srgbClr>
                  </a:outerShdw>
                </a:effectLst>
              </a:rPr>
              <a:t>Week </a:t>
            </a:r>
            <a:r>
              <a:rPr lang="en-US" sz="2400" b="1" dirty="0" smtClean="0">
                <a:solidFill>
                  <a:schemeClr val="tx1">
                    <a:lumMod val="75000"/>
                    <a:lumOff val="25000"/>
                  </a:schemeClr>
                </a:solidFill>
                <a:effectLst>
                  <a:outerShdw blurRad="38100" dist="38100" dir="2700000" algn="tl">
                    <a:srgbClr val="000000">
                      <a:alpha val="43137"/>
                    </a:srgbClr>
                  </a:outerShdw>
                </a:effectLst>
              </a:rPr>
              <a:t>-1</a:t>
            </a:r>
            <a:endParaRPr lang="en-US" sz="2400" b="1" dirty="0">
              <a:solidFill>
                <a:schemeClr val="tx1">
                  <a:lumMod val="75000"/>
                  <a:lumOff val="25000"/>
                </a:schemeClr>
              </a:solidFill>
              <a:effectLst>
                <a:outerShdw blurRad="38100" dist="38100" dir="2700000" algn="tl">
                  <a:srgbClr val="000000">
                    <a:alpha val="43137"/>
                  </a:srgbClr>
                </a:outerShdw>
              </a:effectLst>
            </a:endParaRPr>
          </a:p>
        </p:txBody>
      </p:sp>
      <p:sp>
        <p:nvSpPr>
          <p:cNvPr id="7" name="TextBox 6"/>
          <p:cNvSpPr txBox="1"/>
          <p:nvPr/>
        </p:nvSpPr>
        <p:spPr>
          <a:xfrm>
            <a:off x="3743267" y="6396335"/>
            <a:ext cx="5672002" cy="461665"/>
          </a:xfrm>
          <a:prstGeom prst="rect">
            <a:avLst/>
          </a:prstGeom>
          <a:noFill/>
        </p:spPr>
        <p:txBody>
          <a:bodyPr wrap="none" rtlCol="0">
            <a:spAutoFit/>
          </a:bodyPr>
          <a:lstStyle/>
          <a:p>
            <a:r>
              <a:rPr lang="en-US" sz="2400" dirty="0" smtClean="0">
                <a:effectLst>
                  <a:outerShdw blurRad="38100" dist="38100" dir="2700000" algn="tl">
                    <a:srgbClr val="000000">
                      <a:alpha val="43137"/>
                    </a:srgbClr>
                  </a:outerShdw>
                </a:effectLst>
              </a:rPr>
              <a:t>Prepared by: Dr </a:t>
            </a:r>
            <a:r>
              <a:rPr lang="en-US" sz="2400" dirty="0" err="1" smtClean="0">
                <a:effectLst>
                  <a:outerShdw blurRad="38100" dist="38100" dir="2700000" algn="tl">
                    <a:srgbClr val="000000">
                      <a:alpha val="43137"/>
                    </a:srgbClr>
                  </a:outerShdw>
                </a:effectLst>
              </a:rPr>
              <a:t>Waqar</a:t>
            </a:r>
            <a:r>
              <a:rPr lang="en-US" sz="2400" dirty="0" smtClean="0">
                <a:effectLst>
                  <a:outerShdw blurRad="38100" dist="38100" dir="2700000" algn="tl">
                    <a:srgbClr val="000000">
                      <a:alpha val="43137"/>
                    </a:srgbClr>
                  </a:outerShdw>
                </a:effectLst>
              </a:rPr>
              <a:t> Ahmad, </a:t>
            </a:r>
            <a:r>
              <a:rPr lang="en-US" sz="2400" dirty="0" err="1" smtClean="0">
                <a:effectLst>
                  <a:outerShdw blurRad="38100" dist="38100" dir="2700000" algn="tl">
                    <a:srgbClr val="000000">
                      <a:alpha val="43137"/>
                    </a:srgbClr>
                  </a:outerShdw>
                </a:effectLst>
              </a:rPr>
              <a:t>Asstt</a:t>
            </a:r>
            <a:r>
              <a:rPr lang="en-US" sz="2400" dirty="0" smtClean="0">
                <a:effectLst>
                  <a:outerShdw blurRad="38100" dist="38100" dir="2700000" algn="tl">
                    <a:srgbClr val="000000">
                      <a:alpha val="43137"/>
                    </a:srgbClr>
                  </a:outerShdw>
                </a:effectLst>
              </a:rPr>
              <a:t>. Prof.</a:t>
            </a:r>
            <a:endParaRPr lang="en-US" sz="2400" dirty="0">
              <a:effectLst>
                <a:outerShdw blurRad="38100" dist="38100" dir="2700000" algn="tl">
                  <a:srgbClr val="000000">
                    <a:alpha val="43137"/>
                  </a:srgbClr>
                </a:outerShdw>
              </a:effectLst>
            </a:endParaRPr>
          </a:p>
        </p:txBody>
      </p:sp>
      <p:sp>
        <p:nvSpPr>
          <p:cNvPr id="10" name="Rectangle 9"/>
          <p:cNvSpPr/>
          <p:nvPr/>
        </p:nvSpPr>
        <p:spPr>
          <a:xfrm>
            <a:off x="4278456" y="1464439"/>
            <a:ext cx="4601625" cy="2862322"/>
          </a:xfrm>
          <a:prstGeom prst="rect">
            <a:avLst/>
          </a:prstGeom>
        </p:spPr>
        <p:txBody>
          <a:bodyPr wrap="square">
            <a:spAutoFit/>
          </a:bodyPr>
          <a:lstStyle/>
          <a:p>
            <a:pPr algn="ctr"/>
            <a:r>
              <a:rPr lang="en-US" sz="3000" b="1" i="1" dirty="0" smtClean="0">
                <a:solidFill>
                  <a:schemeClr val="tx1">
                    <a:lumMod val="75000"/>
                    <a:lumOff val="25000"/>
                  </a:schemeClr>
                </a:solidFill>
                <a:latin typeface="Times New Roman" pitchFamily="18" charset="0"/>
                <a:cs typeface="Times New Roman" pitchFamily="18" charset="0"/>
              </a:rPr>
              <a:t>Introduction of International Economics </a:t>
            </a:r>
            <a:r>
              <a:rPr lang="en-US" sz="3000" b="1" i="1" dirty="0" smtClean="0">
                <a:solidFill>
                  <a:schemeClr val="tx1">
                    <a:lumMod val="75000"/>
                    <a:lumOff val="25000"/>
                  </a:schemeClr>
                </a:solidFill>
                <a:latin typeface="Times New Roman" pitchFamily="18" charset="0"/>
                <a:cs typeface="Times New Roman" pitchFamily="18" charset="0"/>
              </a:rPr>
              <a:t>II </a:t>
            </a:r>
          </a:p>
          <a:p>
            <a:pPr algn="ctr"/>
            <a:endParaRPr lang="en-US" sz="3000" b="1" i="1" dirty="0" smtClean="0">
              <a:solidFill>
                <a:schemeClr val="tx1">
                  <a:lumMod val="75000"/>
                  <a:lumOff val="25000"/>
                </a:schemeClr>
              </a:solidFill>
              <a:latin typeface="Times New Roman" pitchFamily="18" charset="0"/>
              <a:cs typeface="Times New Roman" pitchFamily="18" charset="0"/>
            </a:endParaRPr>
          </a:p>
          <a:p>
            <a:pPr algn="ctr"/>
            <a:r>
              <a:rPr lang="en-US" sz="3000" b="1" dirty="0" smtClean="0">
                <a:solidFill>
                  <a:schemeClr val="tx1">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Gains </a:t>
            </a:r>
            <a:r>
              <a:rPr lang="en-US" sz="3000" b="1" dirty="0" smtClean="0">
                <a:solidFill>
                  <a:schemeClr val="tx1">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rPr>
              <a:t>and trade pattern of trade, how much trade, Balance of Payment</a:t>
            </a:r>
            <a:endParaRPr lang="en-US" sz="3000" b="1" dirty="0">
              <a:solidFill>
                <a:schemeClr val="tx1">
                  <a:lumMod val="75000"/>
                  <a:lumOff val="2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1600200"/>
            <a:ext cx="3135456" cy="25908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685800"/>
            <a:ext cx="8594967"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Gains from Trade 					Cont.</a:t>
            </a:r>
            <a:endParaRPr lang="en-US" sz="3600" b="1" dirty="0">
              <a:latin typeface="Times New Roman" pitchFamily="18" charset="0"/>
              <a:cs typeface="Times New Roman" pitchFamily="18" charset="0"/>
            </a:endParaRPr>
          </a:p>
        </p:txBody>
      </p:sp>
      <p:sp>
        <p:nvSpPr>
          <p:cNvPr id="5" name="Rectangle 4"/>
          <p:cNvSpPr/>
          <p:nvPr/>
        </p:nvSpPr>
        <p:spPr>
          <a:xfrm>
            <a:off x="533400" y="1554988"/>
            <a:ext cx="8382000" cy="4524315"/>
          </a:xfrm>
          <a:prstGeom prst="rect">
            <a:avLst/>
          </a:prstGeom>
        </p:spPr>
        <p:txBody>
          <a:bodyPr wrap="square">
            <a:spAutoFit/>
          </a:bodyPr>
          <a:lstStyle/>
          <a:p>
            <a:pPr algn="just">
              <a:lnSpc>
                <a:spcPct val="150000"/>
              </a:lnSpc>
            </a:pPr>
            <a:r>
              <a:rPr lang="en-US" sz="2400" dirty="0" smtClean="0">
                <a:latin typeface="Times New Roman" pitchFamily="18" charset="0"/>
                <a:cs typeface="Times New Roman" pitchFamily="18" charset="0"/>
              </a:rPr>
              <a:t>3. Trade benefits countries by allowing them to export goods made with relatively abundant resources and imports goods made with relatively scarce resources.</a:t>
            </a:r>
          </a:p>
          <a:p>
            <a:pPr algn="just">
              <a:lnSpc>
                <a:spcPct val="150000"/>
              </a:lnSpc>
            </a:pPr>
            <a:r>
              <a:rPr lang="en-US" sz="2400" dirty="0" smtClean="0">
                <a:latin typeface="Times New Roman" pitchFamily="18" charset="0"/>
                <a:cs typeface="Times New Roman" pitchFamily="18" charset="0"/>
              </a:rPr>
              <a:t>4. When countries specialize, they may be more efficient due to larger-scale production.</a:t>
            </a:r>
          </a:p>
          <a:p>
            <a:pPr algn="just">
              <a:lnSpc>
                <a:spcPct val="150000"/>
              </a:lnSpc>
            </a:pPr>
            <a:r>
              <a:rPr lang="en-US" sz="2400" dirty="0" smtClean="0">
                <a:latin typeface="Times New Roman" pitchFamily="18" charset="0"/>
                <a:cs typeface="Times New Roman" pitchFamily="18" charset="0"/>
              </a:rPr>
              <a:t>5. Countries may also gain by trading current resources for future resources (international borrowing and lending) and due to international migration.</a:t>
            </a:r>
            <a:endParaRPr lang="en-US" sz="2400"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42ADC58B-9265-43FF-8C9A-055CE69179B2}" type="datetime1">
              <a:rPr lang="en-US" smtClean="0"/>
              <a:t>2/14/2019</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
        <p:nvSpPr>
          <p:cNvPr id="8" name="Slide Number Placeholder 7"/>
          <p:cNvSpPr>
            <a:spLocks noGrp="1"/>
          </p:cNvSpPr>
          <p:nvPr>
            <p:ph type="sldNum" sz="quarter" idx="12"/>
          </p:nvPr>
        </p:nvSpPr>
        <p:spPr/>
        <p:txBody>
          <a:bodyPr>
            <a:normAutofit/>
          </a:bodyPr>
          <a:lstStyle/>
          <a:p>
            <a:fld id="{B6F15528-21DE-4FAA-801E-634DDDAF4B2B}" type="slidenum">
              <a:rPr lang="en-US" smtClean="0"/>
              <a:pPr/>
              <a:t>10</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685800"/>
            <a:ext cx="8594967"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Gains from Trade 					Cont.</a:t>
            </a:r>
            <a:endParaRPr lang="en-US" sz="3600" b="1" dirty="0">
              <a:latin typeface="Times New Roman" pitchFamily="18" charset="0"/>
              <a:cs typeface="Times New Roman" pitchFamily="18" charset="0"/>
            </a:endParaRPr>
          </a:p>
        </p:txBody>
      </p:sp>
      <p:sp>
        <p:nvSpPr>
          <p:cNvPr id="5" name="Rectangle 4"/>
          <p:cNvSpPr/>
          <p:nvPr/>
        </p:nvSpPr>
        <p:spPr>
          <a:xfrm>
            <a:off x="533400" y="1524000"/>
            <a:ext cx="8534400" cy="3349956"/>
          </a:xfrm>
          <a:prstGeom prst="rect">
            <a:avLst/>
          </a:prstGeom>
        </p:spPr>
        <p:txBody>
          <a:bodyPr wrap="square">
            <a:spAutoFit/>
          </a:bodyPr>
          <a:lstStyle/>
          <a:p>
            <a:pPr>
              <a:lnSpc>
                <a:spcPct val="150000"/>
              </a:lnSpc>
            </a:pPr>
            <a:r>
              <a:rPr lang="en-US" sz="2400" dirty="0" smtClean="0">
                <a:latin typeface="Times New Roman" pitchFamily="18" charset="0"/>
                <a:cs typeface="Times New Roman" pitchFamily="18" charset="0"/>
              </a:rPr>
              <a:t>• Trade is predicted to benefit </a:t>
            </a:r>
            <a:r>
              <a:rPr lang="en-US" sz="2400" i="1" dirty="0" smtClean="0">
                <a:latin typeface="Times New Roman" pitchFamily="18" charset="0"/>
                <a:cs typeface="Times New Roman" pitchFamily="18" charset="0"/>
              </a:rPr>
              <a:t>countries as a whole in several ways, but trade may harm particular groups within a country.</a:t>
            </a:r>
          </a:p>
          <a:p>
            <a:pPr>
              <a:lnSpc>
                <a:spcPct val="150000"/>
              </a:lnSpc>
            </a:pPr>
            <a:r>
              <a:rPr lang="en-US" sz="2400" dirty="0" smtClean="0">
                <a:latin typeface="Times New Roman" pitchFamily="18" charset="0"/>
                <a:cs typeface="Times New Roman" pitchFamily="18" charset="0"/>
              </a:rPr>
              <a:t>  1. International trade can harm the owners of resources that are used relatively intensively in industries that compete with imports.</a:t>
            </a:r>
          </a:p>
          <a:p>
            <a:pPr>
              <a:lnSpc>
                <a:spcPct val="150000"/>
              </a:lnSpc>
            </a:pPr>
            <a:r>
              <a:rPr lang="en-US" sz="2400" dirty="0" smtClean="0">
                <a:latin typeface="Times New Roman" pitchFamily="18" charset="0"/>
                <a:cs typeface="Times New Roman" pitchFamily="18" charset="0"/>
              </a:rPr>
              <a:t>  2. Trade may therefore affect the distribution of income within a country.</a:t>
            </a:r>
            <a:endParaRPr lang="en-US" sz="2400"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57B356B0-2E8D-4D80-8BE8-941F39DAFF72}" type="datetime1">
              <a:rPr lang="en-US" smtClean="0"/>
              <a:t>2/14/2019</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
        <p:nvSpPr>
          <p:cNvPr id="8" name="Slide Number Placeholder 7"/>
          <p:cNvSpPr>
            <a:spLocks noGrp="1"/>
          </p:cNvSpPr>
          <p:nvPr>
            <p:ph type="sldNum" sz="quarter" idx="12"/>
          </p:nvPr>
        </p:nvSpPr>
        <p:spPr/>
        <p:txBody>
          <a:bodyPr>
            <a:normAutofit/>
          </a:bodyPr>
          <a:lstStyle/>
          <a:p>
            <a:fld id="{B6F15528-21DE-4FAA-801E-634DDDAF4B2B}" type="slidenum">
              <a:rPr lang="en-US" smtClean="0"/>
              <a:pPr/>
              <a:t>11</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649069"/>
            <a:ext cx="8594967"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The Pattern of trade</a:t>
            </a:r>
            <a:endParaRPr lang="en-US" sz="3600" b="1" dirty="0">
              <a:latin typeface="Times New Roman" pitchFamily="18" charset="0"/>
              <a:cs typeface="Times New Roman" pitchFamily="18" charset="0"/>
            </a:endParaRPr>
          </a:p>
        </p:txBody>
      </p:sp>
      <p:sp>
        <p:nvSpPr>
          <p:cNvPr id="5" name="Rectangle 4"/>
          <p:cNvSpPr/>
          <p:nvPr/>
        </p:nvSpPr>
        <p:spPr>
          <a:xfrm>
            <a:off x="457200" y="1368253"/>
            <a:ext cx="8534400" cy="5632311"/>
          </a:xfrm>
          <a:prstGeom prst="rect">
            <a:avLst/>
          </a:prstGeom>
        </p:spPr>
        <p:txBody>
          <a:bodyPr wrap="square">
            <a:spAutoFit/>
          </a:bodyPr>
          <a:lstStyle/>
          <a:p>
            <a:pPr>
              <a:lnSpc>
                <a:spcPct val="150000"/>
              </a:lnSpc>
            </a:pPr>
            <a:r>
              <a:rPr lang="en-US" sz="2400" dirty="0" smtClean="0">
                <a:latin typeface="Times New Roman" pitchFamily="18" charset="0"/>
                <a:cs typeface="Times New Roman" pitchFamily="18" charset="0"/>
              </a:rPr>
              <a:t>• The pattern of trade describes who sells what to whom.</a:t>
            </a:r>
          </a:p>
          <a:p>
            <a:pPr>
              <a:lnSpc>
                <a:spcPct val="150000"/>
              </a:lnSpc>
            </a:pPr>
            <a:r>
              <a:rPr lang="en-US" sz="2400" dirty="0" smtClean="0">
                <a:latin typeface="Times New Roman" pitchFamily="18" charset="0"/>
                <a:cs typeface="Times New Roman" pitchFamily="18" charset="0"/>
              </a:rPr>
              <a:t>• Differences in </a:t>
            </a:r>
            <a:r>
              <a:rPr lang="en-US" sz="2400" i="1" dirty="0" smtClean="0">
                <a:latin typeface="Times New Roman" pitchFamily="18" charset="0"/>
                <a:cs typeface="Times New Roman" pitchFamily="18" charset="0"/>
              </a:rPr>
              <a:t>climate and resources explain why </a:t>
            </a:r>
            <a:r>
              <a:rPr lang="en-US" sz="2400" dirty="0" smtClean="0">
                <a:latin typeface="Times New Roman" pitchFamily="18" charset="0"/>
                <a:cs typeface="Times New Roman" pitchFamily="18" charset="0"/>
              </a:rPr>
              <a:t>Brazil exports coffee and Saudi Arabia exports oil.</a:t>
            </a:r>
          </a:p>
          <a:p>
            <a:pPr>
              <a:lnSpc>
                <a:spcPct val="150000"/>
              </a:lnSpc>
            </a:pPr>
            <a:r>
              <a:rPr lang="en-US" sz="2400" dirty="0" smtClean="0">
                <a:latin typeface="Times New Roman" pitchFamily="18" charset="0"/>
                <a:cs typeface="Times New Roman" pitchFamily="18" charset="0"/>
              </a:rPr>
              <a:t>• But why does Japan export automobiles, while the U.S. exports aircraft?</a:t>
            </a:r>
          </a:p>
          <a:p>
            <a:pPr>
              <a:lnSpc>
                <a:spcPct val="150000"/>
              </a:lnSpc>
            </a:pPr>
            <a:r>
              <a:rPr lang="en-US" sz="2400" dirty="0" smtClean="0">
                <a:latin typeface="Times New Roman" pitchFamily="18" charset="0"/>
                <a:cs typeface="Times New Roman" pitchFamily="18" charset="0"/>
              </a:rPr>
              <a:t>• Why some countries export certain products can stem from differences in:</a:t>
            </a:r>
          </a:p>
          <a:p>
            <a:pPr>
              <a:lnSpc>
                <a:spcPct val="150000"/>
              </a:lnSpc>
            </a:pP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Labor productivity</a:t>
            </a:r>
          </a:p>
          <a:p>
            <a:pPr>
              <a:lnSpc>
                <a:spcPct val="150000"/>
              </a:lnSpc>
            </a:pP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Relative supplies of capital, labor and land and their use in the  </a:t>
            </a:r>
          </a:p>
          <a:p>
            <a:pPr>
              <a:lnSpc>
                <a:spcPct val="150000"/>
              </a:lnSpc>
            </a:pPr>
            <a:r>
              <a:rPr lang="en-US" sz="2400" dirty="0" smtClean="0">
                <a:latin typeface="Times New Roman" pitchFamily="18" charset="0"/>
                <a:cs typeface="Times New Roman" pitchFamily="18" charset="0"/>
              </a:rPr>
              <a:t>production of different goods and services</a:t>
            </a:r>
            <a:endParaRPr lang="en-US" sz="2400"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E3F7260B-EBDC-4B81-9167-6835759BCBFA}" type="datetime1">
              <a:rPr lang="en-US" smtClean="0"/>
              <a:t>2/14/2019</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
        <p:nvSpPr>
          <p:cNvPr id="8" name="Slide Number Placeholder 7"/>
          <p:cNvSpPr>
            <a:spLocks noGrp="1"/>
          </p:cNvSpPr>
          <p:nvPr>
            <p:ph type="sldNum" sz="quarter" idx="12"/>
          </p:nvPr>
        </p:nvSpPr>
        <p:spPr/>
        <p:txBody>
          <a:bodyPr>
            <a:normAutofit/>
          </a:bodyPr>
          <a:lstStyle/>
          <a:p>
            <a:fld id="{B6F15528-21DE-4FAA-801E-634DDDAF4B2B}" type="slidenum">
              <a:rPr lang="en-US" smtClean="0"/>
              <a:pPr/>
              <a:t>12</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524000"/>
            <a:ext cx="8382000" cy="4457952"/>
          </a:xfrm>
          <a:prstGeom prst="rect">
            <a:avLst/>
          </a:prstGeom>
        </p:spPr>
        <p:txBody>
          <a:bodyPr wrap="square">
            <a:spAutoFit/>
          </a:bodyPr>
          <a:lstStyle/>
          <a:p>
            <a:pPr>
              <a:lnSpc>
                <a:spcPct val="150000"/>
              </a:lnSpc>
            </a:pPr>
            <a:r>
              <a:rPr lang="en-US" sz="2400" dirty="0" smtClean="0">
                <a:latin typeface="Times New Roman" pitchFamily="18" charset="0"/>
                <a:cs typeface="Times New Roman" pitchFamily="18" charset="0"/>
              </a:rPr>
              <a:t>• Policy makers affect the amount of trade through </a:t>
            </a:r>
          </a:p>
          <a:p>
            <a:pPr>
              <a:lnSpc>
                <a:spcPct val="150000"/>
              </a:lnSpc>
            </a:pP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tariffs: a tax on imports or exports,</a:t>
            </a:r>
          </a:p>
          <a:p>
            <a:pPr>
              <a:lnSpc>
                <a:spcPct val="150000"/>
              </a:lnSpc>
            </a:pP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quotas: a quantity restriction on imports or exports,</a:t>
            </a:r>
          </a:p>
          <a:p>
            <a:pPr>
              <a:lnSpc>
                <a:spcPct val="150000"/>
              </a:lnSpc>
            </a:pP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export subsidies: a payment to producers that export,</a:t>
            </a:r>
          </a:p>
          <a:p>
            <a:pPr>
              <a:lnSpc>
                <a:spcPct val="150000"/>
              </a:lnSpc>
            </a:pPr>
            <a:r>
              <a:rPr lang="en-US" sz="2400" dirty="0" smtClean="0">
                <a:latin typeface="Times New Roman" pitchFamily="18" charset="0"/>
                <a:cs typeface="Times New Roman" pitchFamily="18" charset="0"/>
              </a:rPr>
              <a:t>– or through other regulations (ex., product specifications)</a:t>
            </a:r>
          </a:p>
          <a:p>
            <a:pPr>
              <a:lnSpc>
                <a:spcPct val="150000"/>
              </a:lnSpc>
            </a:pPr>
            <a:r>
              <a:rPr lang="en-US" sz="2400" dirty="0" smtClean="0">
                <a:latin typeface="Times New Roman" pitchFamily="18" charset="0"/>
                <a:cs typeface="Times New Roman" pitchFamily="18" charset="0"/>
              </a:rPr>
              <a:t>that exclude foreign products from the market, but still allow domestic products.</a:t>
            </a:r>
          </a:p>
          <a:p>
            <a:pPr>
              <a:lnSpc>
                <a:spcPct val="150000"/>
              </a:lnSpc>
            </a:pPr>
            <a:r>
              <a:rPr lang="en-US" sz="2400" dirty="0" smtClean="0">
                <a:latin typeface="Times New Roman" pitchFamily="18" charset="0"/>
                <a:cs typeface="Times New Roman" pitchFamily="18" charset="0"/>
              </a:rPr>
              <a:t>• What are the costs and benefits of these policies?</a:t>
            </a:r>
            <a:endParaRPr lang="en-US" sz="2400" dirty="0">
              <a:latin typeface="Times New Roman" pitchFamily="18" charset="0"/>
              <a:cs typeface="Times New Roman" pitchFamily="18" charset="0"/>
            </a:endParaRPr>
          </a:p>
        </p:txBody>
      </p:sp>
      <p:sp>
        <p:nvSpPr>
          <p:cNvPr id="5" name="Rectangle 4"/>
          <p:cNvSpPr/>
          <p:nvPr/>
        </p:nvSpPr>
        <p:spPr>
          <a:xfrm>
            <a:off x="533400" y="725269"/>
            <a:ext cx="8305800" cy="646331"/>
          </a:xfrm>
          <a:prstGeom prst="rect">
            <a:avLst/>
          </a:prstGeom>
        </p:spPr>
        <p:txBody>
          <a:bodyPr wrap="square">
            <a:spAutoFit/>
          </a:bodyPr>
          <a:lstStyle/>
          <a:p>
            <a:r>
              <a:rPr lang="en-US" sz="3600" b="1" dirty="0" smtClean="0">
                <a:latin typeface="Times New Roman" pitchFamily="18" charset="0"/>
                <a:cs typeface="Times New Roman" pitchFamily="18" charset="0"/>
              </a:rPr>
              <a:t>Effects of Government Policies on Trade</a:t>
            </a:r>
          </a:p>
        </p:txBody>
      </p:sp>
      <p:sp>
        <p:nvSpPr>
          <p:cNvPr id="7" name="Date Placeholder 6"/>
          <p:cNvSpPr>
            <a:spLocks noGrp="1"/>
          </p:cNvSpPr>
          <p:nvPr>
            <p:ph type="dt" sz="half" idx="10"/>
          </p:nvPr>
        </p:nvSpPr>
        <p:spPr/>
        <p:txBody>
          <a:bodyPr/>
          <a:lstStyle/>
          <a:p>
            <a:fld id="{324CFEBB-D61D-41F4-8EBC-0358DB154A02}" type="datetime1">
              <a:rPr lang="en-US" smtClean="0"/>
              <a:t>2/14/2019</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
        <p:nvSpPr>
          <p:cNvPr id="8" name="Slide Number Placeholder 7"/>
          <p:cNvSpPr>
            <a:spLocks noGrp="1"/>
          </p:cNvSpPr>
          <p:nvPr>
            <p:ph type="sldNum" sz="quarter" idx="12"/>
          </p:nvPr>
        </p:nvSpPr>
        <p:spPr/>
        <p:txBody>
          <a:bodyPr>
            <a:normAutofit/>
          </a:bodyPr>
          <a:lstStyle/>
          <a:p>
            <a:fld id="{B6F15528-21DE-4FAA-801E-634DDDAF4B2B}" type="slidenum">
              <a:rPr lang="en-US" smtClean="0"/>
              <a:pPr/>
              <a:t>13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725269"/>
            <a:ext cx="8305800" cy="646331"/>
          </a:xfrm>
          <a:prstGeom prst="rect">
            <a:avLst/>
          </a:prstGeom>
        </p:spPr>
        <p:txBody>
          <a:bodyPr wrap="square">
            <a:spAutoFit/>
          </a:bodyPr>
          <a:lstStyle/>
          <a:p>
            <a:r>
              <a:rPr lang="en-US" sz="3600" b="1" dirty="0" smtClean="0">
                <a:latin typeface="Times New Roman" pitchFamily="18" charset="0"/>
                <a:cs typeface="Times New Roman" pitchFamily="18" charset="0"/>
              </a:rPr>
              <a:t>Effects of Government Policies on Trade</a:t>
            </a:r>
          </a:p>
        </p:txBody>
      </p:sp>
      <p:sp>
        <p:nvSpPr>
          <p:cNvPr id="5" name="Rectangle 4"/>
          <p:cNvSpPr/>
          <p:nvPr/>
        </p:nvSpPr>
        <p:spPr>
          <a:xfrm>
            <a:off x="685800" y="1720840"/>
            <a:ext cx="7848600" cy="3349956"/>
          </a:xfrm>
          <a:prstGeom prst="rect">
            <a:avLst/>
          </a:prstGeom>
        </p:spPr>
        <p:txBody>
          <a:bodyPr wrap="square">
            <a:spAutoFit/>
          </a:bodyPr>
          <a:lstStyle/>
          <a:p>
            <a:pPr>
              <a:lnSpc>
                <a:spcPct val="150000"/>
              </a:lnSpc>
            </a:pPr>
            <a:r>
              <a:rPr lang="en-US" sz="2400" dirty="0" smtClean="0">
                <a:latin typeface="Times New Roman" pitchFamily="18" charset="0"/>
                <a:cs typeface="Times New Roman" pitchFamily="18" charset="0"/>
              </a:rPr>
              <a:t>If a government restricts trade, what are the costs if foreign governments respond likewise?</a:t>
            </a:r>
          </a:p>
          <a:p>
            <a:pPr>
              <a:lnSpc>
                <a:spcPct val="150000"/>
              </a:lnSpc>
            </a:pPr>
            <a:r>
              <a:rPr lang="en-US" sz="2400" dirty="0" smtClean="0">
                <a:latin typeface="Times New Roman" pitchFamily="18" charset="0"/>
                <a:cs typeface="Times New Roman" pitchFamily="18" charset="0"/>
              </a:rPr>
              <a:t>• Trade policies are often chosen to cater to special interest groups, rather than to maximize national welfare.</a:t>
            </a:r>
          </a:p>
          <a:p>
            <a:pPr>
              <a:lnSpc>
                <a:spcPct val="150000"/>
              </a:lnSpc>
            </a:pPr>
            <a:r>
              <a:rPr lang="en-US" sz="2400" dirty="0" smtClean="0">
                <a:latin typeface="Times New Roman" pitchFamily="18" charset="0"/>
                <a:cs typeface="Times New Roman" pitchFamily="18" charset="0"/>
              </a:rPr>
              <a:t>• Governments tend to adopt tariffs, then negotiate them down in exchange for reduction in trade barriers of other countries.</a:t>
            </a:r>
            <a:endParaRPr lang="en-US" sz="2400"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7DB7E232-6E8C-4D7C-AC1E-F492C7A7D319}" type="datetime1">
              <a:rPr lang="en-US" smtClean="0"/>
              <a:t>2/14/2019</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
        <p:nvSpPr>
          <p:cNvPr id="8" name="Slide Number Placeholder 7"/>
          <p:cNvSpPr>
            <a:spLocks noGrp="1"/>
          </p:cNvSpPr>
          <p:nvPr>
            <p:ph type="sldNum" sz="quarter" idx="12"/>
          </p:nvPr>
        </p:nvSpPr>
        <p:spPr/>
        <p:txBody>
          <a:bodyPr>
            <a:normAutofit/>
          </a:bodyPr>
          <a:lstStyle/>
          <a:p>
            <a:fld id="{B6F15528-21DE-4FAA-801E-634DDDAF4B2B}" type="slidenum">
              <a:rPr lang="en-US" smtClean="0"/>
              <a:pPr/>
              <a:t>14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685800"/>
            <a:ext cx="8382000" cy="646331"/>
          </a:xfrm>
          <a:prstGeom prst="rect">
            <a:avLst/>
          </a:prstGeom>
        </p:spPr>
        <p:txBody>
          <a:bodyPr wrap="square">
            <a:spAutoFit/>
          </a:bodyPr>
          <a:lstStyle/>
          <a:p>
            <a:r>
              <a:rPr lang="en-US" sz="3600" b="1" dirty="0" smtClean="0">
                <a:latin typeface="Times New Roman" pitchFamily="18" charset="0"/>
                <a:cs typeface="Times New Roman" pitchFamily="18" charset="0"/>
              </a:rPr>
              <a:t>International Trade Versus Finance</a:t>
            </a:r>
            <a:endParaRPr lang="en-US" sz="3600" dirty="0">
              <a:latin typeface="Times New Roman" pitchFamily="18" charset="0"/>
              <a:cs typeface="Times New Roman" pitchFamily="18" charset="0"/>
            </a:endParaRPr>
          </a:p>
        </p:txBody>
      </p:sp>
      <p:sp>
        <p:nvSpPr>
          <p:cNvPr id="5" name="Rectangle 4"/>
          <p:cNvSpPr/>
          <p:nvPr/>
        </p:nvSpPr>
        <p:spPr>
          <a:xfrm>
            <a:off x="609600" y="1524000"/>
            <a:ext cx="8534400" cy="2862322"/>
          </a:xfrm>
          <a:prstGeom prst="rect">
            <a:avLst/>
          </a:prstGeom>
        </p:spPr>
        <p:txBody>
          <a:bodyPr wrap="square">
            <a:spAutoFit/>
          </a:bodyPr>
          <a:lstStyle/>
          <a:p>
            <a:pPr>
              <a:lnSpc>
                <a:spcPct val="150000"/>
              </a:lnSpc>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International trade focuses on transactions involving movement of goods and services across nations</a:t>
            </a:r>
            <a:r>
              <a:rPr lang="en-US" sz="2400" dirty="0" smtClean="0">
                <a:latin typeface="Times New Roman" pitchFamily="18" charset="0"/>
                <a:cs typeface="Times New Roman" pitchFamily="18" charset="0"/>
              </a:rPr>
              <a:t>.</a:t>
            </a:r>
          </a:p>
          <a:p>
            <a:pPr>
              <a:lnSpc>
                <a:spcPct val="150000"/>
              </a:lnSpc>
            </a:pPr>
            <a:r>
              <a:rPr lang="en-US" sz="2400" dirty="0" smtClean="0">
                <a:latin typeface="Times New Roman" pitchFamily="18" charset="0"/>
                <a:cs typeface="Times New Roman" pitchFamily="18" charset="0"/>
              </a:rPr>
              <a:t>	International trade theory and International trade policy </a:t>
            </a:r>
          </a:p>
          <a:p>
            <a:pPr>
              <a:lnSpc>
                <a:spcPct val="150000"/>
              </a:lnSpc>
            </a:pPr>
            <a:r>
              <a:rPr lang="en-US" sz="2400" b="1" dirty="0" smtClean="0">
                <a:latin typeface="Times New Roman" pitchFamily="18" charset="0"/>
                <a:cs typeface="Times New Roman" pitchFamily="18" charset="0"/>
              </a:rPr>
              <a:t>• International finance focuses on financial or monetary transactions across nations.</a:t>
            </a:r>
            <a:endParaRPr lang="en-US" sz="2400" b="1"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CC5827E9-0071-4CEB-97DD-13DFD48A5D91}" type="datetime1">
              <a:rPr lang="en-US" smtClean="0"/>
              <a:t>2/14/2019</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
        <p:nvSpPr>
          <p:cNvPr id="8" name="Slide Number Placeholder 7"/>
          <p:cNvSpPr>
            <a:spLocks noGrp="1"/>
          </p:cNvSpPr>
          <p:nvPr>
            <p:ph type="sldNum" sz="quarter" idx="12"/>
          </p:nvPr>
        </p:nvSpPr>
        <p:spPr/>
        <p:txBody>
          <a:bodyPr>
            <a:normAutofit/>
          </a:bodyPr>
          <a:lstStyle/>
          <a:p>
            <a:fld id="{B6F15528-21DE-4FAA-801E-634DDDAF4B2B}" type="slidenum">
              <a:rPr lang="en-US" smtClean="0"/>
              <a:pPr/>
              <a:t>15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685800"/>
            <a:ext cx="8610600" cy="646331"/>
          </a:xfrm>
          <a:prstGeom prst="rect">
            <a:avLst/>
          </a:prstGeom>
        </p:spPr>
        <p:txBody>
          <a:bodyPr wrap="square">
            <a:spAutoFit/>
          </a:bodyPr>
          <a:lstStyle/>
          <a:p>
            <a:r>
              <a:rPr lang="en-US" sz="3600" b="1" dirty="0" smtClean="0">
                <a:latin typeface="Times New Roman" pitchFamily="18" charset="0"/>
                <a:cs typeface="Times New Roman" pitchFamily="18" charset="0"/>
              </a:rPr>
              <a:t>International Trade Versus Finance   Cont.</a:t>
            </a:r>
            <a:endParaRPr lang="en-US" sz="3600" dirty="0">
              <a:latin typeface="Times New Roman" pitchFamily="18" charset="0"/>
              <a:cs typeface="Times New Roman" pitchFamily="18" charset="0"/>
            </a:endParaRPr>
          </a:p>
        </p:txBody>
      </p:sp>
      <p:sp>
        <p:nvSpPr>
          <p:cNvPr id="5" name="Rectangle 4"/>
          <p:cNvSpPr/>
          <p:nvPr/>
        </p:nvSpPr>
        <p:spPr>
          <a:xfrm>
            <a:off x="685800" y="1676400"/>
            <a:ext cx="7924800" cy="2308324"/>
          </a:xfrm>
          <a:prstGeom prst="rect">
            <a:avLst/>
          </a:prstGeom>
        </p:spPr>
        <p:txBody>
          <a:bodyPr wrap="square">
            <a:spAutoFit/>
          </a:bodyPr>
          <a:lstStyle/>
          <a:p>
            <a:pPr algn="just">
              <a:lnSpc>
                <a:spcPct val="150000"/>
              </a:lnSpc>
            </a:pPr>
            <a:r>
              <a:rPr lang="en-US" sz="2400" dirty="0" smtClean="0">
                <a:latin typeface="Times New Roman" pitchFamily="18" charset="0"/>
                <a:cs typeface="Times New Roman" pitchFamily="18" charset="0"/>
              </a:rPr>
              <a:t>The </a:t>
            </a:r>
            <a:r>
              <a:rPr lang="en-US" sz="2400" b="1" dirty="0" smtClean="0">
                <a:latin typeface="Times New Roman" pitchFamily="18" charset="0"/>
                <a:cs typeface="Times New Roman" pitchFamily="18" charset="0"/>
              </a:rPr>
              <a:t>Balance of Payments </a:t>
            </a:r>
            <a:r>
              <a:rPr lang="en-US" sz="2400" dirty="0" smtClean="0">
                <a:latin typeface="Times New Roman" pitchFamily="18" charset="0"/>
                <a:cs typeface="Times New Roman" pitchFamily="18" charset="0"/>
              </a:rPr>
              <a:t>statements set out a country's transactions with the rest of the world. The current account </a:t>
            </a:r>
            <a:r>
              <a:rPr lang="en-US" sz="2400" b="1" dirty="0" smtClean="0">
                <a:latin typeface="Times New Roman" pitchFamily="18" charset="0"/>
                <a:cs typeface="Times New Roman" pitchFamily="18" charset="0"/>
              </a:rPr>
              <a:t>balance</a:t>
            </a:r>
            <a:r>
              <a:rPr lang="en-US" sz="2400" dirty="0" smtClean="0">
                <a:latin typeface="Times New Roman" pitchFamily="18" charset="0"/>
                <a:cs typeface="Times New Roman" pitchFamily="18" charset="0"/>
              </a:rPr>
              <a:t> is the sum of the balances of trade in goods and services, current transfers, and investment income.</a:t>
            </a:r>
            <a:endParaRPr lang="en-US" sz="2400"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4655E077-D7BB-484E-9883-C46E5C28541E}" type="datetime1">
              <a:rPr lang="en-US" smtClean="0"/>
              <a:t>2/14/2019</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
        <p:nvSpPr>
          <p:cNvPr id="8" name="Slide Number Placeholder 7"/>
          <p:cNvSpPr>
            <a:spLocks noGrp="1"/>
          </p:cNvSpPr>
          <p:nvPr>
            <p:ph type="sldNum" sz="quarter" idx="12"/>
          </p:nvPr>
        </p:nvSpPr>
        <p:spPr/>
        <p:txBody>
          <a:bodyPr>
            <a:normAutofit/>
          </a:bodyPr>
          <a:lstStyle/>
          <a:p>
            <a:fld id="{B6F15528-21DE-4FAA-801E-634DDDAF4B2B}" type="slidenum">
              <a:rPr lang="en-US" smtClean="0"/>
              <a:pPr/>
              <a:t>16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725269"/>
            <a:ext cx="5929828" cy="646331"/>
          </a:xfrm>
          <a:prstGeom prst="rect">
            <a:avLst/>
          </a:prstGeom>
        </p:spPr>
        <p:txBody>
          <a:bodyPr wrap="none">
            <a:spAutoFit/>
          </a:bodyPr>
          <a:lstStyle/>
          <a:p>
            <a:r>
              <a:rPr lang="en-US" sz="3600" b="1" dirty="0" smtClean="0">
                <a:latin typeface="Times New Roman" pitchFamily="18" charset="0"/>
                <a:cs typeface="Times New Roman" pitchFamily="18" charset="0"/>
              </a:rPr>
              <a:t>Exchange rate determination</a:t>
            </a:r>
            <a:endParaRPr lang="en-US" sz="3600" b="1" dirty="0"/>
          </a:p>
        </p:txBody>
      </p:sp>
      <p:sp>
        <p:nvSpPr>
          <p:cNvPr id="5" name="Rectangle 4"/>
          <p:cNvSpPr/>
          <p:nvPr/>
        </p:nvSpPr>
        <p:spPr>
          <a:xfrm>
            <a:off x="609600" y="1495485"/>
            <a:ext cx="8001000" cy="4524315"/>
          </a:xfrm>
          <a:prstGeom prst="rect">
            <a:avLst/>
          </a:prstGeom>
        </p:spPr>
        <p:txBody>
          <a:bodyPr wrap="square">
            <a:spAutoFit/>
          </a:bodyPr>
          <a:lstStyle/>
          <a:p>
            <a:pPr algn="just">
              <a:lnSpc>
                <a:spcPct val="150000"/>
              </a:lnSpc>
            </a:pPr>
            <a:r>
              <a:rPr lang="en-US" sz="2400" dirty="0" smtClean="0">
                <a:latin typeface="Times New Roman" pitchFamily="18" charset="0"/>
                <a:cs typeface="Times New Roman" pitchFamily="18" charset="0"/>
              </a:rPr>
              <a:t>Factors that cause the supply and demand schedules of currencies to change</a:t>
            </a:r>
          </a:p>
          <a:p>
            <a:pPr lvl="1" algn="just">
              <a:lnSpc>
                <a:spcPct val="150000"/>
              </a:lnSpc>
              <a:buFont typeface="Arial" pitchFamily="34" charset="0"/>
              <a:buChar char="•"/>
            </a:pPr>
            <a:r>
              <a:rPr lang="en-US" sz="2400" dirty="0" smtClean="0">
                <a:latin typeface="Times New Roman" pitchFamily="18" charset="0"/>
                <a:cs typeface="Times New Roman" pitchFamily="18" charset="0"/>
              </a:rPr>
              <a:t> Market fundamentals (economic variables) </a:t>
            </a:r>
          </a:p>
          <a:p>
            <a:pPr lvl="2" algn="just">
              <a:lnSpc>
                <a:spcPct val="150000"/>
              </a:lnSpc>
              <a:buFont typeface="Wingdings" pitchFamily="2" charset="2"/>
              <a:buChar char="ü"/>
            </a:pPr>
            <a:r>
              <a:rPr lang="en-US" sz="2400" dirty="0" smtClean="0">
                <a:latin typeface="Times New Roman" pitchFamily="18" charset="0"/>
                <a:cs typeface="Times New Roman" pitchFamily="18" charset="0"/>
              </a:rPr>
              <a:t>Productivity, inflation rates, real interest rates, consumer preferences, and government trade policy</a:t>
            </a:r>
          </a:p>
          <a:p>
            <a:pPr lvl="1" algn="just">
              <a:lnSpc>
                <a:spcPct val="150000"/>
              </a:lnSpc>
              <a:buFont typeface="Arial" pitchFamily="34" charset="0"/>
              <a:buChar char="•"/>
            </a:pPr>
            <a:r>
              <a:rPr lang="en-US" sz="2400" dirty="0" smtClean="0">
                <a:latin typeface="Times New Roman" pitchFamily="18" charset="0"/>
                <a:cs typeface="Times New Roman" pitchFamily="18" charset="0"/>
              </a:rPr>
              <a:t> Market expectations </a:t>
            </a:r>
          </a:p>
          <a:p>
            <a:pPr lvl="2" algn="just">
              <a:lnSpc>
                <a:spcPct val="150000"/>
              </a:lnSpc>
              <a:buFont typeface="Wingdings" pitchFamily="2" charset="2"/>
              <a:buChar char="ü"/>
            </a:pPr>
            <a:r>
              <a:rPr lang="en-US" sz="2400" dirty="0" smtClean="0">
                <a:latin typeface="Times New Roman" pitchFamily="18" charset="0"/>
                <a:cs typeface="Times New Roman" pitchFamily="18" charset="0"/>
              </a:rPr>
              <a:t>News about future market fundamentals </a:t>
            </a:r>
          </a:p>
          <a:p>
            <a:pPr lvl="2" algn="just">
              <a:lnSpc>
                <a:spcPct val="150000"/>
              </a:lnSpc>
              <a:buFont typeface="Wingdings" pitchFamily="2" charset="2"/>
              <a:buChar char="ü"/>
            </a:pPr>
            <a:r>
              <a:rPr lang="en-US" sz="2400" dirty="0" smtClean="0">
                <a:latin typeface="Times New Roman" pitchFamily="18" charset="0"/>
                <a:cs typeface="Times New Roman" pitchFamily="18" charset="0"/>
              </a:rPr>
              <a:t>Traders’ opinions about future exchange rates</a:t>
            </a:r>
          </a:p>
        </p:txBody>
      </p:sp>
      <p:sp>
        <p:nvSpPr>
          <p:cNvPr id="7" name="Date Placeholder 6"/>
          <p:cNvSpPr>
            <a:spLocks noGrp="1"/>
          </p:cNvSpPr>
          <p:nvPr>
            <p:ph type="dt" sz="half" idx="10"/>
          </p:nvPr>
        </p:nvSpPr>
        <p:spPr/>
        <p:txBody>
          <a:bodyPr/>
          <a:lstStyle/>
          <a:p>
            <a:fld id="{315D14FA-2493-42DA-A3A8-541D47F5D967}" type="datetime1">
              <a:rPr lang="en-US" smtClean="0"/>
              <a:t>2/14/2019</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
        <p:nvSpPr>
          <p:cNvPr id="8" name="Slide Number Placeholder 7"/>
          <p:cNvSpPr>
            <a:spLocks noGrp="1"/>
          </p:cNvSpPr>
          <p:nvPr>
            <p:ph type="sldNum" sz="quarter" idx="12"/>
          </p:nvPr>
        </p:nvSpPr>
        <p:spPr/>
        <p:txBody>
          <a:bodyPr>
            <a:normAutofit/>
          </a:bodyPr>
          <a:lstStyle/>
          <a:p>
            <a:fld id="{B6F15528-21DE-4FAA-801E-634DDDAF4B2B}" type="slidenum">
              <a:rPr lang="en-US" smtClean="0"/>
              <a:pPr/>
              <a:t>17</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685800"/>
            <a:ext cx="8776762" cy="646331"/>
          </a:xfrm>
          <a:prstGeom prst="rect">
            <a:avLst/>
          </a:prstGeom>
        </p:spPr>
        <p:txBody>
          <a:bodyPr wrap="none">
            <a:spAutoFit/>
          </a:bodyPr>
          <a:lstStyle/>
          <a:p>
            <a:r>
              <a:rPr lang="en-US" sz="3600" b="1" dirty="0" smtClean="0">
                <a:latin typeface="Times New Roman" pitchFamily="18" charset="0"/>
                <a:cs typeface="Times New Roman" pitchFamily="18" charset="0"/>
              </a:rPr>
              <a:t>Exchange rate determination 		 Cont.</a:t>
            </a:r>
            <a:endParaRPr lang="en-US" sz="3600" b="1" dirty="0"/>
          </a:p>
        </p:txBody>
      </p:sp>
      <p:sp>
        <p:nvSpPr>
          <p:cNvPr id="5" name="Rectangle 4"/>
          <p:cNvSpPr/>
          <p:nvPr/>
        </p:nvSpPr>
        <p:spPr>
          <a:xfrm>
            <a:off x="533400" y="1398687"/>
            <a:ext cx="8382000" cy="5078313"/>
          </a:xfrm>
          <a:prstGeom prst="rect">
            <a:avLst/>
          </a:prstGeom>
        </p:spPr>
        <p:txBody>
          <a:bodyPr wrap="square">
            <a:spAutoFit/>
          </a:bodyPr>
          <a:lstStyle/>
          <a:p>
            <a:pPr>
              <a:lnSpc>
                <a:spcPct val="150000"/>
              </a:lnSpc>
              <a:buFont typeface="Arial" pitchFamily="34" charset="0"/>
              <a:buChar char="•"/>
            </a:pPr>
            <a:r>
              <a:rPr lang="en-US" sz="2400" dirty="0" smtClean="0">
                <a:latin typeface="Times New Roman" pitchFamily="18" charset="0"/>
                <a:cs typeface="Times New Roman" pitchFamily="18" charset="0"/>
              </a:rPr>
              <a:t> Factors affecting exchange rates</a:t>
            </a:r>
          </a:p>
          <a:p>
            <a:pPr lvl="1">
              <a:lnSpc>
                <a:spcPct val="150000"/>
              </a:lnSpc>
              <a:buFont typeface="Arial" pitchFamily="34" charset="0"/>
              <a:buChar char="•"/>
            </a:pPr>
            <a:r>
              <a:rPr lang="en-US" sz="2400" dirty="0" smtClean="0">
                <a:latin typeface="Times New Roman" pitchFamily="18" charset="0"/>
                <a:cs typeface="Times New Roman" pitchFamily="18" charset="0"/>
              </a:rPr>
              <a:t> Short term: transfers of assets </a:t>
            </a:r>
          </a:p>
          <a:p>
            <a:pPr lvl="2">
              <a:lnSpc>
                <a:spcPct val="150000"/>
              </a:lnSpc>
              <a:buFont typeface="Arial" pitchFamily="34" charset="0"/>
              <a:buChar char="•"/>
            </a:pPr>
            <a:r>
              <a:rPr lang="en-US" sz="2400" dirty="0" smtClean="0">
                <a:latin typeface="Times New Roman" pitchFamily="18" charset="0"/>
                <a:cs typeface="Times New Roman" pitchFamily="18" charset="0"/>
              </a:rPr>
              <a:t> Differences in real interest rates and to the shifting expectations of future exchange rates</a:t>
            </a:r>
          </a:p>
          <a:p>
            <a:pPr lvl="1">
              <a:lnSpc>
                <a:spcPct val="150000"/>
              </a:lnSpc>
              <a:buFont typeface="Arial" pitchFamily="34" charset="0"/>
              <a:buChar char="•"/>
            </a:pPr>
            <a:r>
              <a:rPr lang="en-US" sz="2400" dirty="0" smtClean="0">
                <a:latin typeface="Times New Roman" pitchFamily="18" charset="0"/>
                <a:cs typeface="Times New Roman" pitchFamily="18" charset="0"/>
              </a:rPr>
              <a:t> Interim: cyclical factors</a:t>
            </a:r>
          </a:p>
          <a:p>
            <a:pPr lvl="2">
              <a:lnSpc>
                <a:spcPct val="150000"/>
              </a:lnSpc>
              <a:buFont typeface="Arial" pitchFamily="34" charset="0"/>
              <a:buChar char="•"/>
            </a:pPr>
            <a:r>
              <a:rPr lang="en-US" sz="2400" dirty="0" smtClean="0">
                <a:latin typeface="Times New Roman" pitchFamily="18" charset="0"/>
                <a:cs typeface="Times New Roman" pitchFamily="18" charset="0"/>
              </a:rPr>
              <a:t> Fluctuations in economic activity</a:t>
            </a:r>
          </a:p>
          <a:p>
            <a:pPr lvl="1">
              <a:lnSpc>
                <a:spcPct val="150000"/>
              </a:lnSpc>
              <a:buFont typeface="Arial" pitchFamily="34" charset="0"/>
              <a:buChar char="•"/>
            </a:pPr>
            <a:r>
              <a:rPr lang="en-US" sz="2400" dirty="0" smtClean="0">
                <a:latin typeface="Times New Roman" pitchFamily="18" charset="0"/>
                <a:cs typeface="Times New Roman" pitchFamily="18" charset="0"/>
              </a:rPr>
              <a:t> Long term: flows of goods, services, and investment capital</a:t>
            </a:r>
          </a:p>
          <a:p>
            <a:pPr lvl="2">
              <a:lnSpc>
                <a:spcPct val="150000"/>
              </a:lnSpc>
              <a:buFont typeface="Arial" pitchFamily="34" charset="0"/>
              <a:buChar char="•"/>
            </a:pPr>
            <a:r>
              <a:rPr lang="en-US" sz="2400" dirty="0" smtClean="0">
                <a:latin typeface="Times New Roman" pitchFamily="18" charset="0"/>
                <a:cs typeface="Times New Roman" pitchFamily="18" charset="0"/>
              </a:rPr>
              <a:t> Inflation rates, investment profitability, consumer tastes, productivity, and government trade policy</a:t>
            </a:r>
            <a:endParaRPr lang="en-US" sz="2400"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BFAD3502-4832-4075-8DD3-5184CA653021}" type="datetime1">
              <a:rPr lang="en-US" smtClean="0"/>
              <a:t>2/14/2019</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
        <p:nvSpPr>
          <p:cNvPr id="8" name="Slide Number Placeholder 7"/>
          <p:cNvSpPr>
            <a:spLocks noGrp="1"/>
          </p:cNvSpPr>
          <p:nvPr>
            <p:ph type="sldNum" sz="quarter" idx="12"/>
          </p:nvPr>
        </p:nvSpPr>
        <p:spPr/>
        <p:txBody>
          <a:bodyPr>
            <a:normAutofit/>
          </a:bodyPr>
          <a:lstStyle/>
          <a:p>
            <a:fld id="{B6F15528-21DE-4FAA-801E-634DDDAF4B2B}" type="slidenum">
              <a:rPr lang="en-US" smtClean="0"/>
              <a:pPr/>
              <a:t>18</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85800"/>
            <a:ext cx="6878806" cy="646331"/>
          </a:xfrm>
          <a:prstGeom prst="rect">
            <a:avLst/>
          </a:prstGeom>
        </p:spPr>
        <p:txBody>
          <a:bodyPr wrap="none">
            <a:spAutoFit/>
          </a:bodyPr>
          <a:lstStyle/>
          <a:p>
            <a:r>
              <a:rPr lang="en-US" sz="3600" b="1" dirty="0" smtClean="0">
                <a:latin typeface="Times New Roman" pitchFamily="18" charset="0"/>
                <a:cs typeface="Times New Roman" pitchFamily="18" charset="0"/>
              </a:rPr>
              <a:t>International Policy Coordination</a:t>
            </a:r>
            <a:endParaRPr lang="en-US" sz="3600" b="1" dirty="0">
              <a:latin typeface="Times New Roman" pitchFamily="18" charset="0"/>
              <a:cs typeface="Times New Roman" pitchFamily="18" charset="0"/>
            </a:endParaRPr>
          </a:p>
        </p:txBody>
      </p:sp>
      <p:sp>
        <p:nvSpPr>
          <p:cNvPr id="3" name="Rectangle 3"/>
          <p:cNvSpPr txBox="1">
            <a:spLocks noChangeArrowheads="1"/>
          </p:cNvSpPr>
          <p:nvPr/>
        </p:nvSpPr>
        <p:spPr>
          <a:xfrm>
            <a:off x="457200" y="1447800"/>
            <a:ext cx="8153400" cy="4114800"/>
          </a:xfrm>
          <a:prstGeom prst="rect">
            <a:avLst/>
          </a:prstGeom>
        </p:spPr>
        <p:txBody>
          <a:bodyPr vert="horz">
            <a:noAutofit/>
          </a:bodyPr>
          <a:lstStyle/>
          <a:p>
            <a:pPr marL="320040" marR="0" lvl="0" indent="-320040" algn="l" defTabSz="914400" rtl="0" eaLnBrk="1" fontAlgn="auto" latinLnBrk="0" hangingPunct="1">
              <a:lnSpc>
                <a:spcPct val="170000"/>
              </a:lnSpc>
              <a:spcBef>
                <a:spcPts val="700"/>
              </a:spcBef>
              <a:spcAft>
                <a:spcPts val="0"/>
              </a:spcAft>
              <a:buClr>
                <a:schemeClr val="accent2"/>
              </a:buClr>
              <a:buSzPct val="60000"/>
              <a:buFont typeface="Wingdings"/>
              <a:buChar char=""/>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There are two ways that nations may work together to achieve their economic objectives.</a:t>
            </a:r>
          </a:p>
          <a:p>
            <a:pPr marL="320040" marR="0" lvl="0" indent="-320040" algn="l" defTabSz="914400" rtl="0" eaLnBrk="1" fontAlgn="auto" latinLnBrk="0" hangingPunct="1">
              <a:lnSpc>
                <a:spcPct val="170000"/>
              </a:lnSpc>
              <a:spcBef>
                <a:spcPts val="700"/>
              </a:spcBef>
              <a:spcAft>
                <a:spcPts val="0"/>
              </a:spcAft>
              <a:buClr>
                <a:schemeClr val="accent2"/>
              </a:buClr>
              <a:buSzPct val="60000"/>
              <a:buFont typeface="Wingdings"/>
              <a:buChar char=""/>
              <a:tabLst/>
              <a:defRPr/>
            </a:pPr>
            <a:r>
              <a:rPr kumimoji="0" lang="en-US" sz="24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International Policy Cooperation</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is the adoption of institutions and procedures by which policymakers can inform each other of  their objectives and share data.</a:t>
            </a:r>
          </a:p>
          <a:p>
            <a:pPr marL="320040" marR="0" lvl="0" indent="-320040" algn="l" defTabSz="914400" rtl="0" eaLnBrk="1" fontAlgn="auto" latinLnBrk="0" hangingPunct="1">
              <a:lnSpc>
                <a:spcPct val="170000"/>
              </a:lnSpc>
              <a:spcBef>
                <a:spcPts val="700"/>
              </a:spcBef>
              <a:spcAft>
                <a:spcPts val="0"/>
              </a:spcAft>
              <a:buClr>
                <a:schemeClr val="accent2"/>
              </a:buClr>
              <a:buSzPct val="60000"/>
              <a:buFont typeface="Wingdings"/>
              <a:buChar char=""/>
              <a:tabLst/>
              <a:defRPr/>
            </a:pPr>
            <a:r>
              <a:rPr kumimoji="0" lang="en-US" sz="24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International Policy Coordination</a:t>
            </a:r>
            <a:r>
              <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is the joint determination of economic policies within a group of nations, intended to benefit the whole.</a:t>
            </a:r>
            <a:endParaRPr kumimoji="0" lang="en-US" sz="24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
        <p:nvSpPr>
          <p:cNvPr id="5" name="Date Placeholder 4"/>
          <p:cNvSpPr>
            <a:spLocks noGrp="1"/>
          </p:cNvSpPr>
          <p:nvPr>
            <p:ph type="dt" sz="half" idx="10"/>
          </p:nvPr>
        </p:nvSpPr>
        <p:spPr/>
        <p:txBody>
          <a:bodyPr/>
          <a:lstStyle/>
          <a:p>
            <a:fld id="{191EB5C4-97FF-4A1F-A93B-E031274688A9}" type="datetime1">
              <a:rPr lang="en-US" smtClean="0"/>
              <a:t>2/14/2019</a:t>
            </a:fld>
            <a:endParaRPr lang="en-US"/>
          </a:p>
        </p:txBody>
      </p:sp>
      <p:sp>
        <p:nvSpPr>
          <p:cNvPr id="7" name="Footer Placeholder 6"/>
          <p:cNvSpPr>
            <a:spLocks noGrp="1"/>
          </p:cNvSpPr>
          <p:nvPr>
            <p:ph type="ftr" sz="quarter" idx="11"/>
          </p:nvPr>
        </p:nvSpPr>
        <p:spPr/>
        <p:txBody>
          <a:bodyPr/>
          <a:lstStyle/>
          <a:p>
            <a:r>
              <a:rPr lang="en-US" smtClean="0"/>
              <a:t>Week - 2</a:t>
            </a:r>
            <a:endParaRPr lang="en-US"/>
          </a:p>
        </p:txBody>
      </p:sp>
      <p:sp>
        <p:nvSpPr>
          <p:cNvPr id="6" name="Slide Number Placeholder 5"/>
          <p:cNvSpPr>
            <a:spLocks noGrp="1"/>
          </p:cNvSpPr>
          <p:nvPr>
            <p:ph type="sldNum" sz="quarter" idx="12"/>
          </p:nvPr>
        </p:nvSpPr>
        <p:spPr/>
        <p:txBody>
          <a:bodyPr>
            <a:normAutofit/>
          </a:bodyPr>
          <a:lstStyle/>
          <a:p>
            <a:fld id="{B6F15528-21DE-4FAA-801E-634DDDAF4B2B}" type="slidenum">
              <a:rPr lang="en-US" smtClean="0"/>
              <a:pPr/>
              <a:t>19</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7380" y="609600"/>
            <a:ext cx="4019049" cy="646331"/>
          </a:xfrm>
          <a:prstGeom prst="rect">
            <a:avLst/>
          </a:prstGeom>
          <a:noFill/>
        </p:spPr>
        <p:txBody>
          <a:bodyPr wrap="none" rtlCol="0">
            <a:spAutoFit/>
          </a:bodyPr>
          <a:lstStyle/>
          <a:p>
            <a:r>
              <a:rPr lang="en-US" sz="3600" b="1" dirty="0" smtClean="0">
                <a:latin typeface="Times New Roman" pitchFamily="18" charset="0"/>
                <a:cs typeface="Times New Roman" pitchFamily="18" charset="0"/>
              </a:rPr>
              <a:t>Learning Objective</a:t>
            </a:r>
            <a:endParaRPr lang="en-US" sz="3600" b="1" dirty="0">
              <a:latin typeface="Times New Roman" pitchFamily="18" charset="0"/>
              <a:cs typeface="Times New Roman" pitchFamily="18" charset="0"/>
            </a:endParaRPr>
          </a:p>
        </p:txBody>
      </p:sp>
      <p:sp>
        <p:nvSpPr>
          <p:cNvPr id="6" name="TextBox 5"/>
          <p:cNvSpPr txBox="1"/>
          <p:nvPr/>
        </p:nvSpPr>
        <p:spPr>
          <a:xfrm>
            <a:off x="533400" y="1571685"/>
            <a:ext cx="8305800" cy="4524315"/>
          </a:xfrm>
          <a:prstGeom prst="rect">
            <a:avLst/>
          </a:prstGeom>
          <a:noFill/>
        </p:spPr>
        <p:txBody>
          <a:bodyPr wrap="square" rtlCol="0">
            <a:spAutoFit/>
          </a:bodyPr>
          <a:lstStyle/>
          <a:p>
            <a:pPr marL="742950" indent="-742950" algn="just">
              <a:lnSpc>
                <a:spcPct val="150000"/>
              </a:lnSpc>
              <a:buFont typeface="+mj-lt"/>
              <a:buAutoNum type="arabicPeriod"/>
            </a:pPr>
            <a:r>
              <a:rPr lang="en-US" sz="2400" b="1" dirty="0" smtClean="0">
                <a:latin typeface="Times New Roman" pitchFamily="18" charset="0"/>
                <a:cs typeface="Times New Roman" pitchFamily="18" charset="0"/>
              </a:rPr>
              <a:t>What is international economics about?</a:t>
            </a:r>
          </a:p>
          <a:p>
            <a:pPr marL="742950" indent="-742950" algn="just">
              <a:lnSpc>
                <a:spcPct val="150000"/>
              </a:lnSpc>
              <a:buFont typeface="+mj-lt"/>
              <a:buAutoNum type="arabicPeriod"/>
            </a:pPr>
            <a:r>
              <a:rPr lang="en-US" sz="2400" b="1" dirty="0" smtClean="0">
                <a:latin typeface="Times New Roman" pitchFamily="18" charset="0"/>
                <a:cs typeface="Times New Roman" pitchFamily="18" charset="0"/>
              </a:rPr>
              <a:t>International trade topics</a:t>
            </a:r>
          </a:p>
          <a:p>
            <a:pPr algn="just">
              <a:lnSpc>
                <a:spcPct val="150000"/>
              </a:lnSpc>
            </a:pPr>
            <a:r>
              <a:rPr lang="en-US" sz="2400" dirty="0" smtClean="0">
                <a:latin typeface="Times New Roman" pitchFamily="18" charset="0"/>
                <a:cs typeface="Times New Roman" pitchFamily="18" charset="0"/>
              </a:rPr>
              <a:t>          Gains from trade, explaining patterns of trade, effects of  </a:t>
            </a:r>
          </a:p>
          <a:p>
            <a:pPr algn="just">
              <a:lnSpc>
                <a:spcPct val="150000"/>
              </a:lnSpc>
            </a:pPr>
            <a:r>
              <a:rPr lang="en-US" sz="2400" dirty="0" smtClean="0">
                <a:latin typeface="Times New Roman" pitchFamily="18" charset="0"/>
                <a:cs typeface="Times New Roman" pitchFamily="18" charset="0"/>
              </a:rPr>
              <a:t>          government policies on trade</a:t>
            </a:r>
          </a:p>
          <a:p>
            <a:pPr marL="742950" indent="-742950" algn="just">
              <a:lnSpc>
                <a:spcPct val="150000"/>
              </a:lnSpc>
              <a:buAutoNum type="arabicPeriod" startAt="3"/>
            </a:pPr>
            <a:r>
              <a:rPr lang="en-US" sz="2400" b="1" dirty="0" smtClean="0">
                <a:latin typeface="Times New Roman" pitchFamily="18" charset="0"/>
                <a:cs typeface="Times New Roman" pitchFamily="18" charset="0"/>
              </a:rPr>
              <a:t>International finance topics</a:t>
            </a:r>
          </a:p>
          <a:p>
            <a:pPr marL="742950" indent="-742950" algn="just">
              <a:lnSpc>
                <a:spcPct val="150000"/>
              </a:lnSpc>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Balance of payments, exchange rate determination, international policy coordination and capital markets</a:t>
            </a:r>
          </a:p>
          <a:p>
            <a:pPr algn="just">
              <a:lnSpc>
                <a:spcPct val="150000"/>
              </a:lnSpc>
            </a:pPr>
            <a:r>
              <a:rPr lang="en-US" sz="2400" b="1" dirty="0" smtClean="0">
                <a:latin typeface="Times New Roman" pitchFamily="18" charset="0"/>
                <a:cs typeface="Times New Roman" pitchFamily="18" charset="0"/>
              </a:rPr>
              <a:t>4.       International trade versus finance</a:t>
            </a:r>
            <a:endParaRPr lang="en-US" sz="2400" b="1"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EE04EEC9-968C-4AD2-896F-7C1F046F9A0B}" type="datetime1">
              <a:rPr lang="en-US" smtClean="0"/>
              <a:t>2/14/2019</a:t>
            </a:fld>
            <a:endParaRPr lang="en-US"/>
          </a:p>
        </p:txBody>
      </p:sp>
      <p:sp>
        <p:nvSpPr>
          <p:cNvPr id="9" name="Footer Placeholder 8"/>
          <p:cNvSpPr>
            <a:spLocks noGrp="1"/>
          </p:cNvSpPr>
          <p:nvPr>
            <p:ph type="ftr" sz="quarter" idx="11"/>
          </p:nvPr>
        </p:nvSpPr>
        <p:spPr/>
        <p:txBody>
          <a:bodyPr/>
          <a:lstStyle/>
          <a:p>
            <a:r>
              <a:rPr lang="en-US" smtClean="0"/>
              <a:t>Week - 2</a:t>
            </a:r>
            <a:endParaRPr lang="en-US" dirty="0"/>
          </a:p>
        </p:txBody>
      </p:sp>
      <p:sp>
        <p:nvSpPr>
          <p:cNvPr id="8" name="Slide Number Placeholder 7"/>
          <p:cNvSpPr>
            <a:spLocks noGrp="1"/>
          </p:cNvSpPr>
          <p:nvPr>
            <p:ph type="sldNum" sz="quarter" idx="12"/>
          </p:nvPr>
        </p:nvSpPr>
        <p:spPr/>
        <p:txBody>
          <a:bodyPr>
            <a:normAutofit/>
          </a:bodyPr>
          <a:lstStyle/>
          <a:p>
            <a:fld id="{B6F15528-21DE-4FAA-801E-634DDDAF4B2B}" type="slidenum">
              <a:rPr lang="en-US" smtClean="0"/>
              <a:pPr/>
              <a:t>2</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533400" y="381000"/>
            <a:ext cx="7772400" cy="1143000"/>
          </a:xfrm>
        </p:spPr>
        <p:txBody>
          <a:bodyPr>
            <a:normAutofit/>
          </a:bodyPr>
          <a:lstStyle/>
          <a:p>
            <a:r>
              <a:rPr lang="en-US" sz="3600" b="1" dirty="0">
                <a:solidFill>
                  <a:schemeClr val="tx1"/>
                </a:solidFill>
                <a:latin typeface="Times New Roman" pitchFamily="18" charset="0"/>
                <a:cs typeface="Times New Roman" pitchFamily="18" charset="0"/>
              </a:rPr>
              <a:t>Potential Benefits of Coordination</a:t>
            </a:r>
          </a:p>
        </p:txBody>
      </p:sp>
      <p:sp>
        <p:nvSpPr>
          <p:cNvPr id="7" name="Date Placeholder 6"/>
          <p:cNvSpPr>
            <a:spLocks noGrp="1"/>
          </p:cNvSpPr>
          <p:nvPr>
            <p:ph type="dt" sz="half" idx="10"/>
          </p:nvPr>
        </p:nvSpPr>
        <p:spPr/>
        <p:txBody>
          <a:bodyPr/>
          <a:lstStyle/>
          <a:p>
            <a:fld id="{4F20834A-4764-4462-87EB-2BBCB33AA5F5}" type="datetime1">
              <a:rPr lang="en-US" smtClean="0"/>
              <a:t>2/14/2019</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
        <p:nvSpPr>
          <p:cNvPr id="8" name="Slide Number Placeholder 7"/>
          <p:cNvSpPr>
            <a:spLocks noGrp="1"/>
          </p:cNvSpPr>
          <p:nvPr>
            <p:ph type="sldNum" sz="quarter" idx="12"/>
          </p:nvPr>
        </p:nvSpPr>
        <p:spPr/>
        <p:txBody>
          <a:bodyPr>
            <a:normAutofit/>
          </a:bodyPr>
          <a:lstStyle/>
          <a:p>
            <a:fld id="{B6F15528-21DE-4FAA-801E-634DDDAF4B2B}" type="slidenum">
              <a:rPr lang="en-US" smtClean="0"/>
              <a:pPr/>
              <a:t>20</a:t>
            </a:fld>
            <a:endParaRPr lang="en-US"/>
          </a:p>
        </p:txBody>
      </p:sp>
      <p:sp>
        <p:nvSpPr>
          <p:cNvPr id="6" name="Rectangle 5"/>
          <p:cNvSpPr/>
          <p:nvPr/>
        </p:nvSpPr>
        <p:spPr>
          <a:xfrm>
            <a:off x="609600" y="1631072"/>
            <a:ext cx="8001000" cy="3595856"/>
          </a:xfrm>
          <a:prstGeom prst="rect">
            <a:avLst/>
          </a:prstGeom>
        </p:spPr>
        <p:txBody>
          <a:bodyPr wrap="square">
            <a:spAutoFit/>
          </a:bodyPr>
          <a:lstStyle/>
          <a:p>
            <a:pPr marL="609600" lvl="0" indent="-609600">
              <a:lnSpc>
                <a:spcPct val="150000"/>
              </a:lnSpc>
              <a:spcBef>
                <a:spcPts val="700"/>
              </a:spcBef>
              <a:buClr>
                <a:schemeClr val="accent2"/>
              </a:buClr>
              <a:buSzPct val="60000"/>
              <a:buFont typeface="+mj-lt"/>
              <a:buAutoNum type="arabicPeriod"/>
              <a:defRPr/>
            </a:pPr>
            <a:r>
              <a:rPr lang="en-US" sz="2400" dirty="0" smtClean="0">
                <a:latin typeface="Times New Roman" pitchFamily="18" charset="0"/>
                <a:cs typeface="Times New Roman" pitchFamily="18" charset="0"/>
              </a:rPr>
              <a:t>Take account of and minimize policy externalities</a:t>
            </a:r>
          </a:p>
          <a:p>
            <a:pPr marL="609600" lvl="0" indent="-609600">
              <a:lnSpc>
                <a:spcPct val="150000"/>
              </a:lnSpc>
              <a:spcBef>
                <a:spcPts val="700"/>
              </a:spcBef>
              <a:buClr>
                <a:schemeClr val="accent2"/>
              </a:buClr>
              <a:buSzPct val="60000"/>
              <a:buFont typeface="+mj-lt"/>
              <a:buAutoNum type="arabicPeriod"/>
              <a:defRPr/>
            </a:pPr>
            <a:r>
              <a:rPr lang="en-US" sz="2400" dirty="0" smtClean="0">
                <a:latin typeface="Times New Roman" pitchFamily="18" charset="0"/>
                <a:cs typeface="Times New Roman" pitchFamily="18" charset="0"/>
              </a:rPr>
              <a:t>Achieve a larger number of policy objectives with available instruments</a:t>
            </a:r>
          </a:p>
          <a:p>
            <a:pPr marL="609600" lvl="0" indent="-609600">
              <a:lnSpc>
                <a:spcPct val="150000"/>
              </a:lnSpc>
              <a:spcBef>
                <a:spcPts val="700"/>
              </a:spcBef>
              <a:buClr>
                <a:schemeClr val="accent2"/>
              </a:buClr>
              <a:buSzPct val="60000"/>
              <a:buFont typeface="+mj-lt"/>
              <a:buAutoNum type="arabicPeriod"/>
              <a:defRPr/>
            </a:pPr>
            <a:r>
              <a:rPr lang="en-US" sz="2400" dirty="0" smtClean="0">
                <a:latin typeface="Times New Roman" pitchFamily="18" charset="0"/>
                <a:cs typeface="Times New Roman" pitchFamily="18" charset="0"/>
              </a:rPr>
              <a:t>Policymakers may present a “united front” in the face of home political pressures that could push them to adopt harmful policies.</a:t>
            </a:r>
            <a:endParaRPr lang="en-US" sz="2400" dirty="0">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533400" y="381000"/>
            <a:ext cx="7772400" cy="1143000"/>
          </a:xfrm>
        </p:spPr>
        <p:txBody>
          <a:bodyPr>
            <a:normAutofit/>
          </a:bodyPr>
          <a:lstStyle/>
          <a:p>
            <a:r>
              <a:rPr lang="en-US" sz="3600" b="1" dirty="0" smtClean="0">
                <a:solidFill>
                  <a:schemeClr val="tx1"/>
                </a:solidFill>
                <a:latin typeface="Times New Roman" pitchFamily="18" charset="0"/>
                <a:cs typeface="Times New Roman" pitchFamily="18" charset="0"/>
              </a:rPr>
              <a:t>International Capital Market</a:t>
            </a:r>
            <a:endParaRPr lang="en-US" sz="3600" b="1" dirty="0">
              <a:solidFill>
                <a:schemeClr val="tx1"/>
              </a:solidFill>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8370AA88-A58A-462E-903F-14DC24DE0D92}" type="datetime1">
              <a:rPr lang="en-US" smtClean="0"/>
              <a:t>2/14/2019</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
        <p:nvSpPr>
          <p:cNvPr id="8" name="Slide Number Placeholder 7"/>
          <p:cNvSpPr>
            <a:spLocks noGrp="1"/>
          </p:cNvSpPr>
          <p:nvPr>
            <p:ph type="sldNum" sz="quarter" idx="12"/>
          </p:nvPr>
        </p:nvSpPr>
        <p:spPr/>
        <p:txBody>
          <a:bodyPr>
            <a:normAutofit/>
          </a:bodyPr>
          <a:lstStyle/>
          <a:p>
            <a:fld id="{B6F15528-21DE-4FAA-801E-634DDDAF4B2B}" type="slidenum">
              <a:rPr lang="en-US" smtClean="0"/>
              <a:pPr/>
              <a:t>21</a:t>
            </a:fld>
            <a:endParaRPr lang="en-US"/>
          </a:p>
        </p:txBody>
      </p:sp>
      <p:sp>
        <p:nvSpPr>
          <p:cNvPr id="5" name="Rectangle 1027"/>
          <p:cNvSpPr txBox="1">
            <a:spLocks noChangeArrowheads="1"/>
          </p:cNvSpPr>
          <p:nvPr/>
        </p:nvSpPr>
        <p:spPr>
          <a:xfrm>
            <a:off x="457200" y="1371600"/>
            <a:ext cx="8229600" cy="5410200"/>
          </a:xfrm>
          <a:prstGeom prst="rect">
            <a:avLst/>
          </a:prstGeom>
        </p:spPr>
        <p:txBody>
          <a:bodyPr vert="horz">
            <a:normAutofit fontScale="92500" lnSpcReduction="20000"/>
          </a:bodyPr>
          <a:lstStyle/>
          <a:p>
            <a:pPr marL="320040" marR="0" lvl="0" indent="-320040" algn="l" defTabSz="914400" rtl="0" eaLnBrk="1" fontAlgn="auto" latinLnBrk="0" hangingPunct="1">
              <a:lnSpc>
                <a:spcPct val="150000"/>
              </a:lnSpc>
              <a:spcBef>
                <a:spcPts val="700"/>
              </a:spcBef>
              <a:spcAft>
                <a:spcPts val="0"/>
              </a:spcAft>
              <a:buClr>
                <a:schemeClr val="accent2"/>
              </a:buClr>
              <a:buSzPct val="60000"/>
              <a:buFont typeface="Wingdings"/>
              <a:buChar char=""/>
              <a:tabLst/>
              <a:defRPr/>
            </a:pPr>
            <a:r>
              <a:rPr kumimoji="0" lang="en-US" sz="29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International capital market</a:t>
            </a:r>
          </a:p>
          <a:p>
            <a:pPr marL="640080" marR="0" lvl="1" indent="-274320" algn="l" defTabSz="914400" rtl="0" eaLnBrk="1" fontAlgn="auto" latinLnBrk="0" hangingPunct="1">
              <a:lnSpc>
                <a:spcPct val="150000"/>
              </a:lnSpc>
              <a:spcBef>
                <a:spcPts val="550"/>
              </a:spcBef>
              <a:spcAft>
                <a:spcPts val="0"/>
              </a:spcAft>
              <a:buClr>
                <a:schemeClr val="accent1"/>
              </a:buClr>
              <a:buSzPct val="70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The group of closed interconnected markets in which residents of different countries trade assets such as currencies, stocks and bonds</a:t>
            </a:r>
          </a:p>
          <a:p>
            <a:pPr marL="640080" marR="0" lvl="1" indent="-274320" algn="l" defTabSz="914400" rtl="0" eaLnBrk="1" fontAlgn="auto" latinLnBrk="0" hangingPunct="1">
              <a:lnSpc>
                <a:spcPct val="150000"/>
              </a:lnSpc>
              <a:spcBef>
                <a:spcPts val="550"/>
              </a:spcBef>
              <a:spcAft>
                <a:spcPts val="0"/>
              </a:spcAft>
              <a:buClr>
                <a:schemeClr val="accent1"/>
              </a:buClr>
              <a:buSzPct val="70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This chapter focus on three main questions:</a:t>
            </a:r>
          </a:p>
          <a:p>
            <a:pPr marL="914400" marR="0" lvl="2" indent="-228600" algn="l" defTabSz="914400" rtl="0" eaLnBrk="1" fontAlgn="auto" latinLnBrk="0" hangingPunct="1">
              <a:lnSpc>
                <a:spcPct val="150000"/>
              </a:lnSpc>
              <a:spcBef>
                <a:spcPts val="500"/>
              </a:spcBef>
              <a:spcAft>
                <a:spcPts val="0"/>
              </a:spcAft>
              <a:buClr>
                <a:schemeClr val="accent2"/>
              </a:buClr>
              <a:buSzPct val="75000"/>
              <a:buFont typeface="Wingdings"/>
              <a:buChar char=""/>
              <a:tabLst/>
              <a:defRPr/>
            </a:pPr>
            <a:r>
              <a:rPr kumimoji="0" lang="en-US" sz="23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How has the international capital market enhanced countries’ gains from trade?</a:t>
            </a:r>
          </a:p>
          <a:p>
            <a:pPr marL="914400" marR="0" lvl="2" indent="-228600" algn="l" defTabSz="914400" rtl="0" eaLnBrk="1" fontAlgn="auto" latinLnBrk="0" hangingPunct="1">
              <a:lnSpc>
                <a:spcPct val="150000"/>
              </a:lnSpc>
              <a:spcBef>
                <a:spcPts val="500"/>
              </a:spcBef>
              <a:spcAft>
                <a:spcPts val="0"/>
              </a:spcAft>
              <a:buClr>
                <a:schemeClr val="accent2"/>
              </a:buClr>
              <a:buSzPct val="75000"/>
              <a:buFont typeface="Wingdings"/>
              <a:buChar char=""/>
              <a:tabLst/>
              <a:defRPr/>
            </a:pPr>
            <a:r>
              <a:rPr kumimoji="0" lang="en-US" sz="23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What caused the rapid growth in international financial activity that has occurred since the early 1960s?</a:t>
            </a:r>
          </a:p>
          <a:p>
            <a:pPr marL="914400" marR="0" lvl="2" indent="-228600" algn="l" defTabSz="914400" rtl="0" eaLnBrk="1" fontAlgn="auto" latinLnBrk="0" hangingPunct="1">
              <a:lnSpc>
                <a:spcPct val="150000"/>
              </a:lnSpc>
              <a:spcBef>
                <a:spcPts val="500"/>
              </a:spcBef>
              <a:spcAft>
                <a:spcPts val="0"/>
              </a:spcAft>
              <a:buClr>
                <a:schemeClr val="accent2"/>
              </a:buClr>
              <a:buSzPct val="75000"/>
              <a:buFont typeface="Wingdings"/>
              <a:buChar char=""/>
              <a:tabLst/>
              <a:defRPr/>
            </a:pPr>
            <a:r>
              <a:rPr kumimoji="0" lang="en-US" sz="23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How can policymakers minimize problems raised by a worldwide capital market without sharply reducing the benefits it provides?</a:t>
            </a:r>
            <a:endParaRPr kumimoji="0" lang="en-US" sz="23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B5D56FB-D1B5-4325-8A1E-5B50AD29F970}" type="datetime1">
              <a:rPr lang="en-US" smtClean="0"/>
              <a:t>2/14/2019</a:t>
            </a:fld>
            <a:endParaRPr lang="en-US"/>
          </a:p>
        </p:txBody>
      </p:sp>
      <p:sp>
        <p:nvSpPr>
          <p:cNvPr id="4" name="Footer Placeholder 3"/>
          <p:cNvSpPr>
            <a:spLocks noGrp="1"/>
          </p:cNvSpPr>
          <p:nvPr>
            <p:ph type="ftr" sz="quarter" idx="11"/>
          </p:nvPr>
        </p:nvSpPr>
        <p:spPr/>
        <p:txBody>
          <a:bodyPr/>
          <a:lstStyle/>
          <a:p>
            <a:r>
              <a:rPr lang="en-US" smtClean="0"/>
              <a:t>Week - 2</a:t>
            </a:r>
            <a:endParaRPr lang="en-US"/>
          </a:p>
        </p:txBody>
      </p:sp>
      <p:sp>
        <p:nvSpPr>
          <p:cNvPr id="5" name="Slide Number Placeholder 4"/>
          <p:cNvSpPr>
            <a:spLocks noGrp="1"/>
          </p:cNvSpPr>
          <p:nvPr>
            <p:ph type="sldNum" sz="quarter" idx="12"/>
          </p:nvPr>
        </p:nvSpPr>
        <p:spPr/>
        <p:txBody>
          <a:bodyPr>
            <a:normAutofit/>
          </a:bodyPr>
          <a:lstStyle/>
          <a:p>
            <a:fld id="{B6F15528-21DE-4FAA-801E-634DDDAF4B2B}" type="slidenum">
              <a:rPr lang="en-US" smtClean="0"/>
              <a:pPr/>
              <a:t>22</a:t>
            </a:fld>
            <a:endParaRPr lang="en-US"/>
          </a:p>
        </p:txBody>
      </p:sp>
      <p:sp>
        <p:nvSpPr>
          <p:cNvPr id="8" name="Rectangle 7"/>
          <p:cNvSpPr/>
          <p:nvPr/>
        </p:nvSpPr>
        <p:spPr>
          <a:xfrm>
            <a:off x="3320141" y="541948"/>
            <a:ext cx="2433743" cy="769441"/>
          </a:xfrm>
          <a:prstGeom prst="rect">
            <a:avLst/>
          </a:prstGeom>
        </p:spPr>
        <p:txBody>
          <a:bodyPr wrap="none">
            <a:spAutoFit/>
          </a:bodyPr>
          <a:lstStyle/>
          <a:p>
            <a:r>
              <a:rPr lang="en-US" sz="4400" b="1" dirty="0"/>
              <a:t>Summary</a:t>
            </a:r>
          </a:p>
        </p:txBody>
      </p:sp>
      <p:sp>
        <p:nvSpPr>
          <p:cNvPr id="9" name="TextBox 8"/>
          <p:cNvSpPr txBox="1"/>
          <p:nvPr/>
        </p:nvSpPr>
        <p:spPr>
          <a:xfrm>
            <a:off x="685800" y="2057400"/>
            <a:ext cx="7772400" cy="3706336"/>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sz="3200" dirty="0" smtClean="0">
                <a:solidFill>
                  <a:srgbClr val="00B0F0"/>
                </a:solidFill>
              </a:rPr>
              <a:t>Know about the overview of International economics – 1</a:t>
            </a:r>
          </a:p>
          <a:p>
            <a:pPr marL="285750" indent="-285750" algn="just">
              <a:lnSpc>
                <a:spcPct val="150000"/>
              </a:lnSpc>
              <a:buFont typeface="Arial" panose="020B0604020202020204" pitchFamily="34" charset="0"/>
              <a:buChar char="•"/>
            </a:pPr>
            <a:r>
              <a:rPr lang="en-US" sz="3200" dirty="0" smtClean="0">
                <a:solidFill>
                  <a:srgbClr val="00B0F0"/>
                </a:solidFill>
              </a:rPr>
              <a:t>International trade is possible in present scenario and easy to get information </a:t>
            </a:r>
          </a:p>
          <a:p>
            <a:pPr marL="285750" indent="-285750" algn="just">
              <a:lnSpc>
                <a:spcPct val="150000"/>
              </a:lnSpc>
              <a:buFont typeface="Arial" panose="020B0604020202020204" pitchFamily="34" charset="0"/>
              <a:buChar char="•"/>
            </a:pPr>
            <a:r>
              <a:rPr lang="en-US" sz="3200" dirty="0" smtClean="0">
                <a:solidFill>
                  <a:srgbClr val="00B0F0"/>
                </a:solidFill>
              </a:rPr>
              <a:t>Know about policies and trade information</a:t>
            </a:r>
            <a:endParaRPr lang="en-US" sz="3200" dirty="0">
              <a:solidFill>
                <a:srgbClr val="00B0F0"/>
              </a:solidFill>
            </a:endParaRPr>
          </a:p>
        </p:txBody>
      </p:sp>
    </p:spTree>
    <p:extLst>
      <p:ext uri="{BB962C8B-B14F-4D97-AF65-F5344CB8AC3E}">
        <p14:creationId xmlns:p14="http://schemas.microsoft.com/office/powerpoint/2010/main" val="16479223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1600200"/>
            <a:ext cx="7899085" cy="2215991"/>
          </a:xfrm>
          <a:prstGeom prst="rect">
            <a:avLst/>
          </a:prstGeom>
          <a:noFill/>
        </p:spPr>
        <p:txBody>
          <a:bodyPr wrap="none" rtlCol="0">
            <a:spAutoFit/>
          </a:bodyPr>
          <a:lstStyle/>
          <a:p>
            <a:r>
              <a:rPr lang="en-US" sz="13800" b="1" dirty="0" smtClean="0"/>
              <a:t>Thank You</a:t>
            </a:r>
            <a:endParaRPr lang="en-US" sz="13800" b="1" dirty="0"/>
          </a:p>
        </p:txBody>
      </p:sp>
      <p:sp>
        <p:nvSpPr>
          <p:cNvPr id="4" name="Date Placeholder 3"/>
          <p:cNvSpPr>
            <a:spLocks noGrp="1"/>
          </p:cNvSpPr>
          <p:nvPr>
            <p:ph type="dt" sz="half" idx="10"/>
          </p:nvPr>
        </p:nvSpPr>
        <p:spPr/>
        <p:txBody>
          <a:bodyPr/>
          <a:lstStyle/>
          <a:p>
            <a:fld id="{2431899A-F74D-45AC-A2BF-3E9FA8B12EB7}" type="datetime1">
              <a:rPr lang="en-US" smtClean="0"/>
              <a:t>2/14/2019</a:t>
            </a:fld>
            <a:endParaRPr lang="en-US"/>
          </a:p>
        </p:txBody>
      </p:sp>
      <p:sp>
        <p:nvSpPr>
          <p:cNvPr id="7" name="Footer Placeholder 6"/>
          <p:cNvSpPr>
            <a:spLocks noGrp="1"/>
          </p:cNvSpPr>
          <p:nvPr>
            <p:ph type="ftr" sz="quarter" idx="11"/>
          </p:nvPr>
        </p:nvSpPr>
        <p:spPr/>
        <p:txBody>
          <a:bodyPr/>
          <a:lstStyle/>
          <a:p>
            <a:r>
              <a:rPr lang="en-US" smtClean="0"/>
              <a:t>Week - 2</a:t>
            </a:r>
            <a:endParaRPr lang="en-US"/>
          </a:p>
        </p:txBody>
      </p:sp>
      <p:sp>
        <p:nvSpPr>
          <p:cNvPr id="6" name="Slide Number Placeholder 5"/>
          <p:cNvSpPr>
            <a:spLocks noGrp="1"/>
          </p:cNvSpPr>
          <p:nvPr>
            <p:ph type="sldNum" sz="quarter" idx="12"/>
          </p:nvPr>
        </p:nvSpPr>
        <p:spPr/>
        <p:txBody>
          <a:bodyPr>
            <a:normAutofit/>
          </a:bodyPr>
          <a:lstStyle/>
          <a:p>
            <a:fld id="{B6F15528-21DE-4FAA-801E-634DDDAF4B2B}" type="slidenum">
              <a:rPr lang="en-US" smtClean="0"/>
              <a:pPr/>
              <a:t>23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9033" y="609600"/>
            <a:ext cx="2805255" cy="646331"/>
          </a:xfrm>
          <a:prstGeom prst="rect">
            <a:avLst/>
          </a:prstGeom>
          <a:noFill/>
        </p:spPr>
        <p:txBody>
          <a:bodyPr wrap="none" rtlCol="0">
            <a:spAutoFit/>
          </a:bodyPr>
          <a:lstStyle/>
          <a:p>
            <a:r>
              <a:rPr lang="en-US" sz="3600" b="1" dirty="0" smtClean="0">
                <a:latin typeface="Times New Roman" pitchFamily="18" charset="0"/>
                <a:cs typeface="Times New Roman" pitchFamily="18" charset="0"/>
              </a:rPr>
              <a:t>Introduction </a:t>
            </a:r>
            <a:endParaRPr lang="en-US" sz="3600" b="1" dirty="0">
              <a:latin typeface="Times New Roman" pitchFamily="18" charset="0"/>
              <a:cs typeface="Times New Roman" pitchFamily="18" charset="0"/>
            </a:endParaRPr>
          </a:p>
        </p:txBody>
      </p:sp>
      <p:sp>
        <p:nvSpPr>
          <p:cNvPr id="5" name="Rectangle 4"/>
          <p:cNvSpPr/>
          <p:nvPr/>
        </p:nvSpPr>
        <p:spPr>
          <a:xfrm>
            <a:off x="609600" y="1600200"/>
            <a:ext cx="8229600" cy="3970318"/>
          </a:xfrm>
          <a:prstGeom prst="rect">
            <a:avLst/>
          </a:prstGeom>
        </p:spPr>
        <p:txBody>
          <a:bodyPr wrap="square">
            <a:spAutoFit/>
          </a:bodyPr>
          <a:lstStyle/>
          <a:p>
            <a:pPr>
              <a:lnSpc>
                <a:spcPct val="150000"/>
              </a:lnSpc>
            </a:pPr>
            <a:r>
              <a:rPr lang="en-US" sz="2400" b="1" dirty="0" smtClean="0">
                <a:latin typeface="Times New Roman" pitchFamily="18" charset="0"/>
                <a:cs typeface="Times New Roman" pitchFamily="18" charset="0"/>
              </a:rPr>
              <a:t>• International economics is about how nations interact through: </a:t>
            </a:r>
          </a:p>
          <a:p>
            <a:pPr>
              <a:lnSpc>
                <a:spcPct val="150000"/>
              </a:lnSpc>
            </a:pPr>
            <a:r>
              <a:rPr lang="en-US" sz="2400" dirty="0" smtClean="0">
                <a:latin typeface="Times New Roman" pitchFamily="18" charset="0"/>
                <a:cs typeface="Times New Roman" pitchFamily="18" charset="0"/>
              </a:rPr>
              <a:t>  trade of goods and services, flows of money, and investment.</a:t>
            </a:r>
          </a:p>
          <a:p>
            <a:pPr>
              <a:lnSpc>
                <a:spcPct val="150000"/>
              </a:lnSpc>
            </a:pPr>
            <a:r>
              <a:rPr lang="en-US" sz="2400" b="1" dirty="0" smtClean="0">
                <a:latin typeface="Times New Roman" pitchFamily="18" charset="0"/>
                <a:cs typeface="Times New Roman" pitchFamily="18" charset="0"/>
              </a:rPr>
              <a:t>• International economics is an old subject, but continues to grow in importance as countries become tied more to the international economy.</a:t>
            </a:r>
          </a:p>
          <a:p>
            <a:pPr>
              <a:lnSpc>
                <a:spcPct val="150000"/>
              </a:lnSpc>
            </a:pPr>
            <a:r>
              <a:rPr lang="en-US" sz="2400" b="1" dirty="0" smtClean="0">
                <a:latin typeface="Times New Roman" pitchFamily="18" charset="0"/>
                <a:cs typeface="Times New Roman" pitchFamily="18" charset="0"/>
              </a:rPr>
              <a:t>• Nations are now more closely linked than ever before.</a:t>
            </a:r>
            <a:endParaRPr lang="en-US" sz="2400" b="1"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F48B8E1F-9951-4494-B05F-1847C0E9F725}" type="datetime1">
              <a:rPr lang="en-US" smtClean="0"/>
              <a:t>2/14/2019</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
        <p:nvSpPr>
          <p:cNvPr id="8" name="Slide Number Placeholder 7"/>
          <p:cNvSpPr>
            <a:spLocks noGrp="1"/>
          </p:cNvSpPr>
          <p:nvPr>
            <p:ph type="sldNum" sz="quarter" idx="12"/>
          </p:nvPr>
        </p:nvSpPr>
        <p:spPr/>
        <p:txBody>
          <a:bodyPr>
            <a:normAutofit/>
          </a:bodyPr>
          <a:lstStyle/>
          <a:p>
            <a:fld id="{B6F15528-21DE-4FAA-801E-634DDDAF4B2B}" type="slidenum">
              <a:rPr lang="en-US" smtClean="0"/>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609600"/>
            <a:ext cx="8594967"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Introduction  					       Cont.</a:t>
            </a:r>
            <a:endParaRPr lang="en-US" sz="3600" b="1" dirty="0">
              <a:latin typeface="Times New Roman" pitchFamily="18" charset="0"/>
              <a:cs typeface="Times New Roman" pitchFamily="18" charset="0"/>
            </a:endParaRPr>
          </a:p>
        </p:txBody>
      </p:sp>
      <p:sp>
        <p:nvSpPr>
          <p:cNvPr id="5" name="Rectangle 4"/>
          <p:cNvSpPr/>
          <p:nvPr/>
        </p:nvSpPr>
        <p:spPr>
          <a:xfrm>
            <a:off x="609600" y="1447800"/>
            <a:ext cx="8305800" cy="2862322"/>
          </a:xfrm>
          <a:prstGeom prst="rect">
            <a:avLst/>
          </a:prstGeom>
        </p:spPr>
        <p:txBody>
          <a:bodyPr wrap="square">
            <a:spAutoFit/>
          </a:bodyPr>
          <a:lstStyle/>
          <a:p>
            <a:pPr>
              <a:lnSpc>
                <a:spcPct val="150000"/>
              </a:lnSpc>
            </a:pPr>
            <a:r>
              <a:rPr lang="en-US" sz="2400" b="1" dirty="0" smtClean="0">
                <a:latin typeface="Times New Roman" pitchFamily="18" charset="0"/>
                <a:cs typeface="Times New Roman" pitchFamily="18" charset="0"/>
              </a:rPr>
              <a:t>U.S. exports and imports as shares of gross domestic product have been on a long-term upward trend.</a:t>
            </a:r>
          </a:p>
          <a:p>
            <a:pPr>
              <a:lnSpc>
                <a:spcPct val="150000"/>
              </a:lnSpc>
              <a:buFont typeface="Arial" pitchFamily="34" charset="0"/>
              <a:buChar char="•"/>
            </a:pPr>
            <a:r>
              <a:rPr lang="en-US" sz="2400" dirty="0" smtClean="0">
                <a:latin typeface="Times New Roman" pitchFamily="18" charset="0"/>
                <a:cs typeface="Times New Roman" pitchFamily="18" charset="0"/>
              </a:rPr>
              <a:t>International trade has roughly tripled in importance compared to the economy as a whole in the past 50 years.</a:t>
            </a:r>
          </a:p>
          <a:p>
            <a:pPr>
              <a:lnSpc>
                <a:spcPct val="150000"/>
              </a:lnSpc>
              <a:buFont typeface="Arial" pitchFamily="34" charset="0"/>
              <a:buChar char="•"/>
            </a:pPr>
            <a:r>
              <a:rPr lang="en-US" sz="2400" dirty="0" smtClean="0">
                <a:latin typeface="Times New Roman" pitchFamily="18" charset="0"/>
                <a:cs typeface="Times New Roman" pitchFamily="18" charset="0"/>
              </a:rPr>
              <a:t>Both imports and exports fell in 2009 due to the recession</a:t>
            </a:r>
            <a:r>
              <a:rPr lang="en-US" dirty="0" smtClean="0"/>
              <a:t>.</a:t>
            </a:r>
            <a:endParaRPr lang="en-US" dirty="0"/>
          </a:p>
        </p:txBody>
      </p:sp>
      <p:sp>
        <p:nvSpPr>
          <p:cNvPr id="7" name="Date Placeholder 6"/>
          <p:cNvSpPr>
            <a:spLocks noGrp="1"/>
          </p:cNvSpPr>
          <p:nvPr>
            <p:ph type="dt" sz="half" idx="10"/>
          </p:nvPr>
        </p:nvSpPr>
        <p:spPr/>
        <p:txBody>
          <a:bodyPr/>
          <a:lstStyle/>
          <a:p>
            <a:fld id="{E047535C-23FD-4E7E-9E87-44D74155B70B}" type="datetime1">
              <a:rPr lang="en-US" smtClean="0"/>
              <a:t>2/14/2019</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
        <p:nvSpPr>
          <p:cNvPr id="8" name="Slide Number Placeholder 7"/>
          <p:cNvSpPr>
            <a:spLocks noGrp="1"/>
          </p:cNvSpPr>
          <p:nvPr>
            <p:ph type="sldNum" sz="quarter" idx="12"/>
          </p:nvPr>
        </p:nvSpPr>
        <p:spPr/>
        <p:txBody>
          <a:bodyPr>
            <a:normAutofit/>
          </a:bodyPr>
          <a:lstStyle/>
          <a:p>
            <a:fld id="{B6F15528-21DE-4FAA-801E-634DDDAF4B2B}" type="slidenum">
              <a:rPr lang="en-US" smtClean="0"/>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685800" y="2286000"/>
            <a:ext cx="8153400" cy="4419600"/>
          </a:xfrm>
          <a:prstGeom prst="rect">
            <a:avLst/>
          </a:prstGeom>
          <a:noFill/>
          <a:ln w="9525">
            <a:noFill/>
            <a:miter lim="800000"/>
            <a:headEnd/>
            <a:tailEnd/>
          </a:ln>
          <a:effectLst/>
        </p:spPr>
      </p:pic>
      <p:sp>
        <p:nvSpPr>
          <p:cNvPr id="5" name="Rectangle 4"/>
          <p:cNvSpPr/>
          <p:nvPr/>
        </p:nvSpPr>
        <p:spPr>
          <a:xfrm>
            <a:off x="609600" y="1531203"/>
            <a:ext cx="8534400" cy="830997"/>
          </a:xfrm>
          <a:prstGeom prst="rect">
            <a:avLst/>
          </a:prstGeom>
        </p:spPr>
        <p:txBody>
          <a:bodyPr wrap="square">
            <a:spAutoFit/>
          </a:bodyPr>
          <a:lstStyle/>
          <a:p>
            <a:pPr algn="ctr"/>
            <a:r>
              <a:rPr lang="en-US" sz="2400" b="1" dirty="0" smtClean="0">
                <a:latin typeface="Times New Roman" pitchFamily="18" charset="0"/>
                <a:cs typeface="Times New Roman" pitchFamily="18" charset="0"/>
              </a:rPr>
              <a:t>Fig. 1-1: Exports and Imports as a Percentage of U.S. National Income</a:t>
            </a:r>
            <a:endParaRPr lang="en-US" sz="2400" dirty="0">
              <a:latin typeface="Times New Roman" pitchFamily="18" charset="0"/>
              <a:cs typeface="Times New Roman" pitchFamily="18" charset="0"/>
            </a:endParaRPr>
          </a:p>
        </p:txBody>
      </p:sp>
      <p:sp>
        <p:nvSpPr>
          <p:cNvPr id="6" name="TextBox 5"/>
          <p:cNvSpPr txBox="1"/>
          <p:nvPr/>
        </p:nvSpPr>
        <p:spPr>
          <a:xfrm>
            <a:off x="533400" y="685800"/>
            <a:ext cx="8594967"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Introduction  					       Cont.</a:t>
            </a:r>
            <a:endParaRPr lang="en-US" sz="3600" b="1" dirty="0">
              <a:latin typeface="Times New Roman" pitchFamily="18" charset="0"/>
              <a:cs typeface="Times New Roman" pitchFamily="18" charset="0"/>
            </a:endParaRPr>
          </a:p>
        </p:txBody>
      </p:sp>
      <p:sp>
        <p:nvSpPr>
          <p:cNvPr id="8" name="Date Placeholder 7"/>
          <p:cNvSpPr>
            <a:spLocks noGrp="1"/>
          </p:cNvSpPr>
          <p:nvPr>
            <p:ph type="dt" sz="half" idx="10"/>
          </p:nvPr>
        </p:nvSpPr>
        <p:spPr/>
        <p:txBody>
          <a:bodyPr/>
          <a:lstStyle/>
          <a:p>
            <a:fld id="{3FC4E4ED-9F96-4D8B-ABD4-E115A159EB1C}" type="datetime1">
              <a:rPr lang="en-US" smtClean="0"/>
              <a:t>2/14/2019</a:t>
            </a:fld>
            <a:endParaRPr lang="en-US"/>
          </a:p>
        </p:txBody>
      </p:sp>
      <p:sp>
        <p:nvSpPr>
          <p:cNvPr id="10" name="Footer Placeholder 9"/>
          <p:cNvSpPr>
            <a:spLocks noGrp="1"/>
          </p:cNvSpPr>
          <p:nvPr>
            <p:ph type="ftr" sz="quarter" idx="11"/>
          </p:nvPr>
        </p:nvSpPr>
        <p:spPr/>
        <p:txBody>
          <a:bodyPr/>
          <a:lstStyle/>
          <a:p>
            <a:r>
              <a:rPr lang="en-US" smtClean="0"/>
              <a:t>Week - 2</a:t>
            </a:r>
            <a:endParaRPr lang="en-US"/>
          </a:p>
        </p:txBody>
      </p:sp>
      <p:sp>
        <p:nvSpPr>
          <p:cNvPr id="9" name="Slide Number Placeholder 8"/>
          <p:cNvSpPr>
            <a:spLocks noGrp="1"/>
          </p:cNvSpPr>
          <p:nvPr>
            <p:ph type="sldNum" sz="quarter" idx="12"/>
          </p:nvPr>
        </p:nvSpPr>
        <p:spPr/>
        <p:txBody>
          <a:bodyPr>
            <a:normAutofit/>
          </a:bodyPr>
          <a:lstStyle/>
          <a:p>
            <a:fld id="{B6F15528-21DE-4FAA-801E-634DDDAF4B2B}" type="slidenum">
              <a:rPr lang="en-US" smtClean="0"/>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725269"/>
            <a:ext cx="8594967"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Introduction  					       Cont.</a:t>
            </a:r>
            <a:endParaRPr lang="en-US" sz="3600" b="1" dirty="0">
              <a:latin typeface="Times New Roman" pitchFamily="18" charset="0"/>
              <a:cs typeface="Times New Roman" pitchFamily="18" charset="0"/>
            </a:endParaRPr>
          </a:p>
        </p:txBody>
      </p:sp>
      <p:sp>
        <p:nvSpPr>
          <p:cNvPr id="5" name="Rectangle 4"/>
          <p:cNvSpPr/>
          <p:nvPr/>
        </p:nvSpPr>
        <p:spPr>
          <a:xfrm>
            <a:off x="609600" y="1524000"/>
            <a:ext cx="8382000" cy="3416320"/>
          </a:xfrm>
          <a:prstGeom prst="rect">
            <a:avLst/>
          </a:prstGeom>
        </p:spPr>
        <p:txBody>
          <a:bodyPr wrap="square">
            <a:spAutoFit/>
          </a:bodyPr>
          <a:lstStyle/>
          <a:p>
            <a:pPr>
              <a:lnSpc>
                <a:spcPct val="150000"/>
              </a:lnSpc>
            </a:pPr>
            <a:r>
              <a:rPr lang="en-US" sz="2400" b="1" dirty="0" smtClean="0">
                <a:latin typeface="Times New Roman" pitchFamily="18" charset="0"/>
                <a:cs typeface="Times New Roman" pitchFamily="18" charset="0"/>
              </a:rPr>
              <a:t>Compared to the United States, other countries are even more tied to international trade.</a:t>
            </a:r>
          </a:p>
          <a:p>
            <a:pPr>
              <a:lnSpc>
                <a:spcPct val="150000"/>
              </a:lnSpc>
              <a:buFont typeface="Arial" pitchFamily="34" charset="0"/>
              <a:buChar char="•"/>
            </a:pPr>
            <a:r>
              <a:rPr lang="en-US" sz="2400" dirty="0" smtClean="0">
                <a:latin typeface="Times New Roman" pitchFamily="18" charset="0"/>
                <a:cs typeface="Times New Roman" pitchFamily="18" charset="0"/>
              </a:rPr>
              <a:t>Their imports and exports as a share of GDP are substantially higher.</a:t>
            </a:r>
          </a:p>
          <a:p>
            <a:pPr>
              <a:lnSpc>
                <a:spcPct val="150000"/>
              </a:lnSpc>
              <a:buFont typeface="Arial" pitchFamily="34" charset="0"/>
              <a:buChar char="•"/>
            </a:pPr>
            <a:r>
              <a:rPr lang="en-US" sz="2400" dirty="0" smtClean="0">
                <a:latin typeface="Times New Roman" pitchFamily="18" charset="0"/>
                <a:cs typeface="Times New Roman" pitchFamily="18" charset="0"/>
              </a:rPr>
              <a:t>The United States, due to its size and diversity of resources, relies less on international trade than almost any other country.</a:t>
            </a:r>
            <a:endParaRPr lang="en-US" sz="2400"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FF1AD073-3EFC-4B35-A84D-7AAF32D5D79B}" type="datetime1">
              <a:rPr lang="en-US" smtClean="0"/>
              <a:t>2/14/2019</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
        <p:nvSpPr>
          <p:cNvPr id="8" name="Slide Number Placeholder 7"/>
          <p:cNvSpPr>
            <a:spLocks noGrp="1"/>
          </p:cNvSpPr>
          <p:nvPr>
            <p:ph type="sldNum" sz="quarter" idx="12"/>
          </p:nvPr>
        </p:nvSpPr>
        <p:spPr/>
        <p:txBody>
          <a:bodyPr>
            <a:normAutofit/>
          </a:bodyPr>
          <a:lstStyle/>
          <a:p>
            <a:fld id="{B6F15528-21DE-4FAA-801E-634DDDAF4B2B}" type="slidenum">
              <a:rPr lang="en-US" smtClean="0"/>
              <a:pP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380635"/>
            <a:ext cx="8382000" cy="1133965"/>
          </a:xfrm>
          <a:prstGeom prst="rect">
            <a:avLst/>
          </a:prstGeom>
        </p:spPr>
        <p:txBody>
          <a:bodyPr wrap="square">
            <a:spAutoFit/>
          </a:bodyPr>
          <a:lstStyle/>
          <a:p>
            <a:pPr>
              <a:lnSpc>
                <a:spcPct val="150000"/>
              </a:lnSpc>
            </a:pPr>
            <a:r>
              <a:rPr lang="en-US" sz="2400" b="1" dirty="0" smtClean="0">
                <a:latin typeface="Times New Roman" pitchFamily="18" charset="0"/>
                <a:cs typeface="Times New Roman" pitchFamily="18" charset="0"/>
              </a:rPr>
              <a:t>Fig. 1-2: Average of Exports and Imports as Percentage of National Income in 2011</a:t>
            </a:r>
            <a:endParaRPr lang="en-US" sz="24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srcRect/>
          <a:stretch>
            <a:fillRect/>
          </a:stretch>
        </p:blipFill>
        <p:spPr bwMode="auto">
          <a:xfrm>
            <a:off x="609600" y="2514600"/>
            <a:ext cx="8077200" cy="4191000"/>
          </a:xfrm>
          <a:prstGeom prst="rect">
            <a:avLst/>
          </a:prstGeom>
          <a:noFill/>
          <a:ln w="9525">
            <a:noFill/>
            <a:miter lim="800000"/>
            <a:headEnd/>
            <a:tailEnd/>
          </a:ln>
          <a:effectLst/>
        </p:spPr>
      </p:pic>
      <p:sp>
        <p:nvSpPr>
          <p:cNvPr id="6" name="TextBox 5"/>
          <p:cNvSpPr txBox="1"/>
          <p:nvPr/>
        </p:nvSpPr>
        <p:spPr>
          <a:xfrm>
            <a:off x="472833" y="725269"/>
            <a:ext cx="8594967"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Introduction  					        Cont.</a:t>
            </a:r>
            <a:endParaRPr lang="en-US" sz="3600" b="1"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12E0F488-65E9-4799-A9F8-7146341CCB18}" type="datetime1">
              <a:rPr lang="en-US" smtClean="0"/>
              <a:t>2/14/2019</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
        <p:nvSpPr>
          <p:cNvPr id="8" name="Slide Number Placeholder 7"/>
          <p:cNvSpPr>
            <a:spLocks noGrp="1"/>
          </p:cNvSpPr>
          <p:nvPr>
            <p:ph type="sldNum" sz="quarter" idx="12"/>
          </p:nvPr>
        </p:nvSpPr>
        <p:spPr/>
        <p:txBody>
          <a:bodyPr>
            <a:normAutofit/>
          </a:bodyPr>
          <a:lstStyle/>
          <a:p>
            <a:fld id="{B6F15528-21DE-4FAA-801E-634DDDAF4B2B}" type="slidenum">
              <a:rPr lang="en-US" smtClean="0"/>
              <a:pPr/>
              <a:t>7</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685800"/>
            <a:ext cx="8594967"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Gains from Trade</a:t>
            </a:r>
            <a:endParaRPr lang="en-US" sz="3600" b="1" dirty="0">
              <a:latin typeface="Times New Roman" pitchFamily="18" charset="0"/>
              <a:cs typeface="Times New Roman" pitchFamily="18" charset="0"/>
            </a:endParaRPr>
          </a:p>
        </p:txBody>
      </p:sp>
      <p:sp>
        <p:nvSpPr>
          <p:cNvPr id="5" name="Rectangle 4"/>
          <p:cNvSpPr/>
          <p:nvPr/>
        </p:nvSpPr>
        <p:spPr>
          <a:xfrm>
            <a:off x="533400" y="1524000"/>
            <a:ext cx="8229600" cy="4524315"/>
          </a:xfrm>
          <a:prstGeom prst="rect">
            <a:avLst/>
          </a:prstGeom>
        </p:spPr>
        <p:txBody>
          <a:bodyPr wrap="square">
            <a:spAutoFit/>
          </a:bodyPr>
          <a:lstStyle/>
          <a:p>
            <a:pPr>
              <a:lnSpc>
                <a:spcPct val="150000"/>
              </a:lnSpc>
              <a:buFont typeface="Arial" pitchFamily="34" charset="0"/>
              <a:buChar char="•"/>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That there are gains from trade is probably the most important insight in international economics.</a:t>
            </a:r>
          </a:p>
          <a:p>
            <a:pPr>
              <a:lnSpc>
                <a:spcPct val="150000"/>
              </a:lnSpc>
            </a:pPr>
            <a:r>
              <a:rPr lang="en-US" sz="2400" b="1" dirty="0" smtClean="0">
                <a:latin typeface="Times New Roman" pitchFamily="18" charset="0"/>
                <a:cs typeface="Times New Roman" pitchFamily="18" charset="0"/>
              </a:rPr>
              <a:t>• Countries selling goods and services to each other almost always generates mutual benefits.</a:t>
            </a:r>
          </a:p>
          <a:p>
            <a:pPr>
              <a:lnSpc>
                <a:spcPct val="150000"/>
              </a:lnSpc>
            </a:pPr>
            <a:r>
              <a:rPr lang="en-US" sz="2400" dirty="0" smtClean="0">
                <a:latin typeface="Times New Roman" pitchFamily="18" charset="0"/>
                <a:cs typeface="Times New Roman" pitchFamily="18" charset="0"/>
              </a:rPr>
              <a:t>1. When a buyer and a seller engage in a voluntary transaction, both can be made better off.</a:t>
            </a:r>
          </a:p>
          <a:p>
            <a:pPr marL="914400" lvl="1" indent="-457200">
              <a:lnSpc>
                <a:spcPct val="150000"/>
              </a:lnSpc>
              <a:buFont typeface="+mj-lt"/>
              <a:buAutoNum type="alphaLcPeriod"/>
            </a:pPr>
            <a:r>
              <a:rPr lang="en-US" sz="2400" dirty="0" smtClean="0">
                <a:latin typeface="Times New Roman" pitchFamily="18" charset="0"/>
                <a:cs typeface="Times New Roman" pitchFamily="18" charset="0"/>
              </a:rPr>
              <a:t>Norwegian consumers import oranges that they would have a hard time producing.</a:t>
            </a:r>
            <a:endParaRPr lang="en-US" sz="2400"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EF1B906E-A6F2-462A-93F8-B304F268C7AD}" type="datetime1">
              <a:rPr lang="en-US" smtClean="0"/>
              <a:t>2/14/2019</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
        <p:nvSpPr>
          <p:cNvPr id="8" name="Slide Number Placeholder 7"/>
          <p:cNvSpPr>
            <a:spLocks noGrp="1"/>
          </p:cNvSpPr>
          <p:nvPr>
            <p:ph type="sldNum" sz="quarter" idx="12"/>
          </p:nvPr>
        </p:nvSpPr>
        <p:spPr/>
        <p:txBody>
          <a:bodyPr>
            <a:normAutofit/>
          </a:bodyPr>
          <a:lstStyle/>
          <a:p>
            <a:fld id="{B6F15528-21DE-4FAA-801E-634DDDAF4B2B}" type="slidenum">
              <a:rPr lang="en-US" smtClean="0"/>
              <a:pPr/>
              <a:t>8</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685800"/>
            <a:ext cx="8594967"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Gains from Trade 					Cont.</a:t>
            </a:r>
            <a:endParaRPr lang="en-US" sz="3600" b="1" dirty="0">
              <a:latin typeface="Times New Roman" pitchFamily="18" charset="0"/>
              <a:cs typeface="Times New Roman" pitchFamily="18" charset="0"/>
            </a:endParaRPr>
          </a:p>
        </p:txBody>
      </p:sp>
      <p:sp>
        <p:nvSpPr>
          <p:cNvPr id="5" name="Rectangle 4"/>
          <p:cNvSpPr/>
          <p:nvPr/>
        </p:nvSpPr>
        <p:spPr>
          <a:xfrm>
            <a:off x="609600" y="1582341"/>
            <a:ext cx="8077200" cy="4457952"/>
          </a:xfrm>
          <a:prstGeom prst="rect">
            <a:avLst/>
          </a:prstGeom>
        </p:spPr>
        <p:txBody>
          <a:bodyPr wrap="square">
            <a:spAutoFit/>
          </a:bodyPr>
          <a:lstStyle/>
          <a:p>
            <a:pPr algn="just">
              <a:lnSpc>
                <a:spcPct val="150000"/>
              </a:lnSpc>
            </a:pPr>
            <a:r>
              <a:rPr lang="en-US" sz="2400" b="1" dirty="0" smtClean="0">
                <a:latin typeface="Times New Roman" pitchFamily="18" charset="0"/>
                <a:cs typeface="Times New Roman" pitchFamily="18" charset="0"/>
              </a:rPr>
              <a:t>2. How could a country that is the most (least) efficient producer of everything gain from trade?</a:t>
            </a:r>
          </a:p>
          <a:p>
            <a:pPr algn="just">
              <a:lnSpc>
                <a:spcPct val="150000"/>
              </a:lnSpc>
            </a:pPr>
            <a:r>
              <a:rPr lang="en-US" sz="2400" dirty="0" smtClean="0">
                <a:latin typeface="Times New Roman" pitchFamily="18" charset="0"/>
                <a:cs typeface="Times New Roman" pitchFamily="18" charset="0"/>
              </a:rPr>
              <a:t>• Countries use finite resources to produce what they are most productive at (compared to their other production choices), then trade those products for goods and services that they want to consume.</a:t>
            </a:r>
          </a:p>
          <a:p>
            <a:pPr algn="just">
              <a:lnSpc>
                <a:spcPct val="150000"/>
              </a:lnSpc>
            </a:pPr>
            <a:r>
              <a:rPr lang="en-US" sz="2400" dirty="0" smtClean="0">
                <a:latin typeface="Times New Roman" pitchFamily="18" charset="0"/>
                <a:cs typeface="Times New Roman" pitchFamily="18" charset="0"/>
              </a:rPr>
              <a:t>• Countries can specialize in production, while consuming</a:t>
            </a:r>
          </a:p>
          <a:p>
            <a:pPr algn="just">
              <a:lnSpc>
                <a:spcPct val="150000"/>
              </a:lnSpc>
            </a:pPr>
            <a:r>
              <a:rPr lang="en-US" sz="2400" dirty="0" smtClean="0">
                <a:latin typeface="Times New Roman" pitchFamily="18" charset="0"/>
                <a:cs typeface="Times New Roman" pitchFamily="18" charset="0"/>
              </a:rPr>
              <a:t>many goods and services through trade.</a:t>
            </a:r>
            <a:endParaRPr lang="en-US" sz="2400"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4D5037EE-9213-43E3-9497-CB60EB41D3A0}" type="datetime1">
              <a:rPr lang="en-US" smtClean="0"/>
              <a:t>2/14/2019</a:t>
            </a:fld>
            <a:endParaRPr lang="en-US"/>
          </a:p>
        </p:txBody>
      </p:sp>
      <p:sp>
        <p:nvSpPr>
          <p:cNvPr id="9" name="Footer Placeholder 8"/>
          <p:cNvSpPr>
            <a:spLocks noGrp="1"/>
          </p:cNvSpPr>
          <p:nvPr>
            <p:ph type="ftr" sz="quarter" idx="11"/>
          </p:nvPr>
        </p:nvSpPr>
        <p:spPr/>
        <p:txBody>
          <a:bodyPr/>
          <a:lstStyle/>
          <a:p>
            <a:r>
              <a:rPr lang="en-US" smtClean="0"/>
              <a:t>Week - 2</a:t>
            </a:r>
            <a:endParaRPr lang="en-US"/>
          </a:p>
        </p:txBody>
      </p:sp>
      <p:sp>
        <p:nvSpPr>
          <p:cNvPr id="8" name="Slide Number Placeholder 7"/>
          <p:cNvSpPr>
            <a:spLocks noGrp="1"/>
          </p:cNvSpPr>
          <p:nvPr>
            <p:ph type="sldNum" sz="quarter" idx="12"/>
          </p:nvPr>
        </p:nvSpPr>
        <p:spPr/>
        <p:txBody>
          <a:bodyPr>
            <a:normAutofit/>
          </a:bodyPr>
          <a:lstStyle/>
          <a:p>
            <a:fld id="{B6F15528-21DE-4FAA-801E-634DDDAF4B2B}" type="slidenum">
              <a:rPr lang="en-US" smtClean="0"/>
              <a:pPr/>
              <a:t>9</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TM04033925[[fn=Droplet]]</Template>
  <TotalTime>230</TotalTime>
  <Words>1283</Words>
  <Application>Microsoft Office PowerPoint</Application>
  <PresentationFormat>On-screen Show (4:3)</PresentationFormat>
  <Paragraphs>179</Paragraphs>
  <Slides>23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Times New Roman</vt:lpstr>
      <vt:lpstr>Tw Cen MT</vt:lpstr>
      <vt:lpstr>Wingdings</vt:lpstr>
      <vt:lpstr>Wingdings 2</vt:lpstr>
      <vt:lpstr>Droplet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Potential Benefits of Coordination</vt:lpstr>
      <vt:lpstr>International Capital Market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Waqar Ahmad</cp:lastModifiedBy>
  <cp:revision>27</cp:revision>
  <dcterms:created xsi:type="dcterms:W3CDTF">2006-08-16T00:00:00Z</dcterms:created>
  <dcterms:modified xsi:type="dcterms:W3CDTF">2019-02-14T07:02:11Z</dcterms:modified>
</cp:coreProperties>
</file>