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</p:sldIdLst>
  <p:sldSz cx="9144000" cy="6858000" type="screen4x3"/>
  <p:notesSz cx="9144000" cy="6858000"/>
  <p:embeddedFontLst>
    <p:embeddedFont>
      <p:font typeface="RRABOQ+ArialMT" panose="020B0604020202020204"/>
      <p:regular r:id="rId27"/>
    </p:embeddedFont>
    <p:embeddedFont>
      <p:font typeface="NLVPEM+Arial-ItalicMT" panose="020B0604020202020204"/>
      <p:regular r:id="rId28"/>
    </p:embeddedFont>
    <p:embeddedFont>
      <p:font typeface="MUDLLF+TimesNewRomanPS-BoldMT" panose="020B0604020202020204"/>
      <p:regular r:id="rId29"/>
    </p:embeddedFont>
    <p:embeddedFont>
      <p:font typeface="MIPEUI+Arial-BoldItalicMT" panose="020B0604020202020204"/>
      <p:regular r:id="rId30"/>
    </p:embeddedFont>
    <p:embeddedFont>
      <p:font typeface="Bell MT" panose="02020503060305020303" pitchFamily="18" charset="0"/>
      <p:regular r:id="rId31"/>
      <p:bold r:id="rId32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  <p:embeddedFont>
      <p:font typeface="WSPVAK+TimesNewRomanPSMT" panose="020B0604020202020204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3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ÙØªÙØ¬Ø© Ø¨Ø­Ø« Ø§ÙØµÙØ± Ø¹Ù âªmacroeconomicsâ¬â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"/>
            <a:ext cx="3733800" cy="5257800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304800" y="2247875"/>
            <a:ext cx="5257800" cy="262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170" marR="0" algn="ctr">
              <a:spcBef>
                <a:spcPts val="0"/>
              </a:spcBef>
              <a:spcAft>
                <a:spcPts val="0"/>
              </a:spcAft>
            </a:pPr>
            <a:r>
              <a:rPr sz="55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 </a:t>
            </a:r>
            <a:endParaRPr lang="en-US" sz="55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4170" marR="0" algn="ctr">
              <a:spcBef>
                <a:spcPts val="0"/>
              </a:spcBef>
              <a:spcAft>
                <a:spcPts val="0"/>
              </a:spcAft>
            </a:pPr>
            <a:r>
              <a:rPr sz="55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endParaRPr sz="5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algn="ctr">
              <a:spcBef>
                <a:spcPts val="695"/>
              </a:spcBef>
              <a:spcAft>
                <a:spcPts val="0"/>
              </a:spcAft>
            </a:pPr>
            <a:r>
              <a:rPr sz="55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Macroeconomics</a:t>
            </a:r>
            <a:endParaRPr sz="5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2766579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6027003"/>
            <a:ext cx="3429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rial" charset="0"/>
              </a:rPr>
              <a:t>Prepared by: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rial" charset="0"/>
              </a:rPr>
              <a:t>Dr.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rial" charset="0"/>
              </a:rPr>
              <a:t>Waqar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rial" charset="0"/>
              </a:rPr>
              <a:t>Ahmad, Asstt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rial" charset="0"/>
              </a:rPr>
              <a:t>.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rial" charset="0"/>
              </a:rPr>
              <a:t>Professor</a:t>
            </a:r>
          </a:p>
          <a:p>
            <a:pPr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rial" charset="0"/>
              </a:rPr>
              <a:t>Business Management, FASE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80946"/>
            <a:ext cx="16786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Week- 1</a:t>
            </a:r>
            <a:endParaRPr lang="en-US" sz="2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193" cy="762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7240" y="418246"/>
            <a:ext cx="8714570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RRABOQ+ArialMT"/>
                <a:cs typeface="RRABOQ+ArialMT"/>
              </a:rPr>
              <a:t>The Roots of Macroeconomics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1769" y="1205110"/>
            <a:ext cx="7056020" cy="2985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2400" spc="1193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The accepted economic theory of the pre –</a:t>
            </a:r>
          </a:p>
          <a:p>
            <a:pPr marL="342900" marR="0">
              <a:lnSpc>
                <a:spcPts val="2500"/>
              </a:lnSpc>
              <a:spcBef>
                <a:spcPts val="509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Keynesian era, believed that the economy</a:t>
            </a:r>
          </a:p>
          <a:p>
            <a:pPr marL="34290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usually remains at full employment</a:t>
            </a:r>
          </a:p>
          <a:p>
            <a:pPr marL="34290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level(</a:t>
            </a:r>
            <a:r>
              <a:rPr sz="2400" spc="18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full utilization of</a:t>
            </a:r>
            <a:r>
              <a:rPr sz="2400" spc="15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resources).</a:t>
            </a:r>
            <a:r>
              <a:rPr sz="2400" spc="11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If</a:t>
            </a:r>
            <a:r>
              <a:rPr sz="2400" spc="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there</a:t>
            </a:r>
          </a:p>
          <a:p>
            <a:pPr marL="34290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are any departures from</a:t>
            </a:r>
            <a:r>
              <a:rPr sz="2400" spc="4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this situation,</a:t>
            </a:r>
          </a:p>
          <a:p>
            <a:pPr marL="34290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these are purely</a:t>
            </a:r>
            <a:r>
              <a:rPr sz="2400" spc="11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temporary and for a short</a:t>
            </a:r>
          </a:p>
          <a:p>
            <a:pPr marL="34290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period of</a:t>
            </a:r>
            <a:r>
              <a:rPr sz="2400" spc="15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time.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61769" y="3841631"/>
            <a:ext cx="6798388" cy="1522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2400" spc="1193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However,</a:t>
            </a:r>
            <a:r>
              <a:rPr sz="2400" spc="14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these classical models failed to</a:t>
            </a:r>
          </a:p>
          <a:p>
            <a:pPr marL="342900" marR="0">
              <a:lnSpc>
                <a:spcPts val="2500"/>
              </a:lnSpc>
              <a:spcBef>
                <a:spcPts val="509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explain the prolonged existence of high</a:t>
            </a:r>
          </a:p>
          <a:p>
            <a:pPr marL="34290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unemployment during the Great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04670" y="4955420"/>
            <a:ext cx="6579964" cy="114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Depression.</a:t>
            </a:r>
            <a:r>
              <a:rPr sz="2400" spc="671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This provided the impetus for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the development</a:t>
            </a:r>
            <a:r>
              <a:rPr sz="2400" spc="11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of macroeconomics.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193" cy="762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7240" y="601126"/>
            <a:ext cx="8714570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RRABOQ+ArialMT"/>
                <a:cs typeface="RRABOQ+ArialMT"/>
              </a:rPr>
              <a:t>The Roots of Macroeconomics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369" y="1684516"/>
            <a:ext cx="8745770" cy="1777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2800" spc="94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In 1936, John Maynard Keynes published</a:t>
            </a:r>
            <a:r>
              <a:rPr sz="2800" spc="76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i="1" dirty="0">
                <a:solidFill>
                  <a:srgbClr val="800000"/>
                </a:solidFill>
                <a:latin typeface="NLVPEM+Arial-ItalicMT"/>
                <a:cs typeface="NLVPEM+Arial-ItalicMT"/>
              </a:rPr>
              <a:t>The</a:t>
            </a:r>
          </a:p>
          <a:p>
            <a:pPr marL="34290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sz="2800" i="1" dirty="0">
                <a:solidFill>
                  <a:srgbClr val="800000"/>
                </a:solidFill>
                <a:latin typeface="NLVPEM+Arial-ItalicMT"/>
                <a:cs typeface="NLVPEM+Arial-ItalicMT"/>
              </a:rPr>
              <a:t>General Theory of Employment, Interest, and</a:t>
            </a:r>
          </a:p>
          <a:p>
            <a:pPr marL="34290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sz="2800" i="1" dirty="0">
                <a:solidFill>
                  <a:srgbClr val="800000"/>
                </a:solidFill>
                <a:latin typeface="NLVPEM+Arial-ItalicMT"/>
                <a:cs typeface="NLVPEM+Arial-ItalicMT"/>
              </a:rPr>
              <a:t>Money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369" y="3053576"/>
            <a:ext cx="9195603" cy="1776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2800" spc="94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Keynes believed</a:t>
            </a:r>
            <a:r>
              <a:rPr sz="2800" spc="-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governments could intervene in</a:t>
            </a:r>
          </a:p>
          <a:p>
            <a:pPr marL="342900" marR="0">
              <a:lnSpc>
                <a:spcPts val="2917"/>
              </a:lnSpc>
              <a:spcBef>
                <a:spcPts val="592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the economy and</a:t>
            </a:r>
            <a:r>
              <a:rPr sz="2800" spc="14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affect the level of output and</a:t>
            </a:r>
          </a:p>
          <a:p>
            <a:pPr marL="34290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employment.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7369" y="4421366"/>
            <a:ext cx="9086824" cy="1777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2800" spc="94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During periods of low</a:t>
            </a:r>
            <a:r>
              <a:rPr sz="2800" spc="-18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private demand, the</a:t>
            </a:r>
          </a:p>
          <a:p>
            <a:pPr marL="34290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government can stimulate aggregate demand to</a:t>
            </a:r>
          </a:p>
          <a:p>
            <a:pPr marL="34290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lift</a:t>
            </a:r>
            <a:r>
              <a:rPr sz="2800" spc="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the</a:t>
            </a:r>
            <a:r>
              <a:rPr sz="2800" spc="14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economy</a:t>
            </a:r>
            <a:r>
              <a:rPr sz="2800" spc="-1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out of recession.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193" cy="762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1819" y="601126"/>
            <a:ext cx="9142555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RRABOQ+ArialMT"/>
                <a:cs typeface="RRABOQ+ArialMT"/>
              </a:rPr>
              <a:t>Importance of Macro economics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369" y="1691481"/>
            <a:ext cx="7232817" cy="1542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60033"/>
                </a:solidFill>
                <a:latin typeface="RRABOQ+ArialMT"/>
                <a:cs typeface="RRABOQ+ArialMT"/>
              </a:rPr>
              <a:t>•</a:t>
            </a:r>
            <a:r>
              <a:rPr sz="3200" spc="690" dirty="0">
                <a:solidFill>
                  <a:srgbClr val="660033"/>
                </a:solidFill>
                <a:latin typeface="RRABOQ+ArialMT"/>
                <a:cs typeface="RRABOQ+ArialMT"/>
              </a:rPr>
              <a:t> </a:t>
            </a:r>
            <a:r>
              <a:rPr sz="3200" i="1" strike="sngStrike" dirty="0">
                <a:solidFill>
                  <a:srgbClr val="660033"/>
                </a:solidFill>
                <a:latin typeface="NLVPEM+Arial-ItalicMT"/>
                <a:cs typeface="NLVPEM+Arial-ItalicMT"/>
              </a:rPr>
              <a:t>To understand the working of</a:t>
            </a:r>
            <a:r>
              <a:rPr sz="3200" i="1" strike="sngStrike" spc="-10" dirty="0">
                <a:solidFill>
                  <a:srgbClr val="660033"/>
                </a:solidFill>
                <a:latin typeface="NLVPEM+Arial-ItalicMT"/>
                <a:cs typeface="NLVPEM+Arial-ItalicMT"/>
              </a:rPr>
              <a:t> </a:t>
            </a:r>
            <a:r>
              <a:rPr sz="3200" i="1" strike="sngStrike" dirty="0">
                <a:solidFill>
                  <a:srgbClr val="660033"/>
                </a:solidFill>
                <a:latin typeface="NLVPEM+Arial-ItalicMT"/>
                <a:cs typeface="NLVPEM+Arial-ItalicMT"/>
              </a:rPr>
              <a:t>the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i="1" strike="sngStrike" dirty="0">
                <a:solidFill>
                  <a:srgbClr val="660033"/>
                </a:solidFill>
                <a:latin typeface="NLVPEM+Arial-ItalicMT"/>
                <a:cs typeface="NLVPEM+Arial-ItalicMT"/>
              </a:rPr>
              <a:t>economy: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5189" y="2788761"/>
            <a:ext cx="8277717" cy="249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Macroeconomic variables like Total</a:t>
            </a:r>
          </a:p>
          <a:p>
            <a:pPr marL="508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Income,</a:t>
            </a:r>
            <a:r>
              <a:rPr sz="3200" spc="-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Total Output, Employment</a:t>
            </a:r>
            <a:r>
              <a:rPr sz="3200" spc="868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and</a:t>
            </a:r>
          </a:p>
          <a:p>
            <a:pPr marL="508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General Price level help us </a:t>
            </a:r>
            <a:r>
              <a:rPr sz="3200" spc="-10" dirty="0">
                <a:solidFill>
                  <a:srgbClr val="800000"/>
                </a:solidFill>
                <a:latin typeface="RRABOQ+ArialMT"/>
                <a:cs typeface="RRABOQ+ArialMT"/>
              </a:rPr>
              <a:t>in</a:t>
            </a:r>
            <a:r>
              <a:rPr sz="3200" spc="1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analysing</a:t>
            </a:r>
          </a:p>
          <a:p>
            <a:pPr marL="508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the functioning of</a:t>
            </a:r>
            <a:r>
              <a:rPr sz="3200" spc="-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the economy.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7245" y="865535"/>
            <a:ext cx="9142555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RRABOQ+ArialMT"/>
                <a:cs typeface="RRABOQ+ArialMT"/>
              </a:rPr>
              <a:t>Importance of Macro economics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98159" y="2288768"/>
            <a:ext cx="3481977" cy="1404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800000"/>
                </a:solidFill>
                <a:latin typeface="RRABOQ+ArialMT"/>
                <a:cs typeface="RRABOQ+ArialMT"/>
              </a:rPr>
              <a:t>With the help </a:t>
            </a:r>
            <a:r>
              <a:rPr sz="1800" spc="-10" dirty="0">
                <a:solidFill>
                  <a:srgbClr val="800000"/>
                </a:solidFill>
                <a:latin typeface="RRABOQ+ArialMT"/>
                <a:cs typeface="RRABOQ+ArialMT"/>
              </a:rPr>
              <a:t>of</a:t>
            </a:r>
            <a:r>
              <a:rPr sz="1800" spc="17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1800" dirty="0">
                <a:solidFill>
                  <a:srgbClr val="800000"/>
                </a:solidFill>
                <a:latin typeface="RRABOQ+ArialMT"/>
                <a:cs typeface="RRABOQ+ArialMT"/>
              </a:rPr>
              <a:t>GDP analysis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sz="1800" dirty="0">
                <a:solidFill>
                  <a:srgbClr val="800000"/>
                </a:solidFill>
                <a:latin typeface="RRABOQ+ArialMT"/>
                <a:cs typeface="RRABOQ+ArialMT"/>
              </a:rPr>
              <a:t>( a macroeconomic variable)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sz="1800" dirty="0">
                <a:solidFill>
                  <a:srgbClr val="800000"/>
                </a:solidFill>
                <a:latin typeface="RRABOQ+ArialMT"/>
                <a:cs typeface="RRABOQ+ArialMT"/>
              </a:rPr>
              <a:t>comment on the condition </a:t>
            </a:r>
            <a:r>
              <a:rPr sz="1800" spc="-10" dirty="0">
                <a:solidFill>
                  <a:srgbClr val="800000"/>
                </a:solidFill>
                <a:latin typeface="RRABOQ+ArialMT"/>
                <a:cs typeface="RRABOQ+ArialMT"/>
              </a:rPr>
              <a:t>of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sz="1800" dirty="0">
                <a:solidFill>
                  <a:srgbClr val="800000"/>
                </a:solidFill>
                <a:latin typeface="RRABOQ+ArialMT"/>
                <a:cs typeface="RRABOQ+ArialMT"/>
              </a:rPr>
              <a:t>the economy.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193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38199" cy="6925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1819" y="601126"/>
            <a:ext cx="9142555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RRABOQ+ArialMT"/>
                <a:cs typeface="RRABOQ+ArialMT"/>
              </a:rPr>
              <a:t>Importance of Macro economics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6430" y="1704836"/>
            <a:ext cx="4118204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i="1" strike="sngStrike" dirty="0">
                <a:solidFill>
                  <a:srgbClr val="660033"/>
                </a:solidFill>
                <a:latin typeface="NLVPEM+Arial-ItalicMT"/>
                <a:cs typeface="NLVPEM+Arial-ItalicMT"/>
              </a:rPr>
              <a:t>In Economic Policies</a:t>
            </a:r>
            <a:r>
              <a:rPr sz="2800" i="1" strike="sngStrike" spc="34" dirty="0">
                <a:solidFill>
                  <a:srgbClr val="660033"/>
                </a:solidFill>
                <a:latin typeface="NLVPEM+Arial-ItalicMT"/>
                <a:cs typeface="NLVPEM+Arial-Italic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–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0269" y="2220455"/>
            <a:ext cx="8824576" cy="1329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Macro economic study helps us to find a solution</a:t>
            </a:r>
          </a:p>
          <a:p>
            <a:pPr marL="0" marR="0">
              <a:lnSpc>
                <a:spcPts val="2917"/>
              </a:lnSpc>
              <a:spcBef>
                <a:spcPts val="432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to complex</a:t>
            </a:r>
            <a:r>
              <a:rPr sz="2800" spc="-21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economic problems of modern times.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0269" y="3161526"/>
            <a:ext cx="5476454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4" dirty="0">
                <a:solidFill>
                  <a:srgbClr val="800000"/>
                </a:solidFill>
                <a:latin typeface="RRABOQ+ArialMT"/>
                <a:cs typeface="RRABOQ+ArialMT"/>
              </a:rPr>
              <a:t>Ex.</a:t>
            </a:r>
            <a:r>
              <a:rPr sz="2800" spc="15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1.General Unemployment,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0269" y="3677146"/>
            <a:ext cx="8732858" cy="2182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056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2.</a:t>
            </a:r>
            <a:r>
              <a:rPr sz="2800" spc="15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National Income</a:t>
            </a:r>
            <a:r>
              <a:rPr sz="2800" spc="-1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data helps in forecasting</a:t>
            </a:r>
          </a:p>
          <a:p>
            <a:pPr marL="57150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the level of economic activity</a:t>
            </a:r>
            <a:r>
              <a:rPr sz="2800" spc="-11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&amp;</a:t>
            </a:r>
            <a:r>
              <a:rPr sz="2800" spc="769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to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understand the distribution of income among</a:t>
            </a:r>
          </a:p>
          <a:p>
            <a:pPr marL="571500" marR="0">
              <a:lnSpc>
                <a:spcPts val="2917"/>
              </a:lnSpc>
              <a:spcBef>
                <a:spcPts val="432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different groups </a:t>
            </a:r>
            <a:r>
              <a:rPr sz="2800" spc="10" dirty="0">
                <a:solidFill>
                  <a:srgbClr val="800000"/>
                </a:solidFill>
                <a:latin typeface="RRABOQ+ArialMT"/>
                <a:cs typeface="RRABOQ+ArialMT"/>
              </a:rPr>
              <a:t>of</a:t>
            </a:r>
            <a:r>
              <a:rPr sz="2800" spc="-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people in the economy.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193" cy="762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1819" y="601126"/>
            <a:ext cx="9142555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RRABOQ+ArialMT"/>
                <a:cs typeface="RRABOQ+ArialMT"/>
              </a:rPr>
              <a:t>Importance of Macro economics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369" y="1691481"/>
            <a:ext cx="4994162" cy="10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60033"/>
                </a:solidFill>
                <a:latin typeface="RRABOQ+ArialMT"/>
                <a:cs typeface="RRABOQ+ArialMT"/>
              </a:rPr>
              <a:t>•</a:t>
            </a:r>
            <a:r>
              <a:rPr sz="3200" spc="690" dirty="0">
                <a:solidFill>
                  <a:srgbClr val="660033"/>
                </a:solidFill>
                <a:latin typeface="RRABOQ+ArialMT"/>
                <a:cs typeface="RRABOQ+ArialMT"/>
              </a:rPr>
              <a:t> </a:t>
            </a:r>
            <a:r>
              <a:rPr sz="3200" i="1" strike="sngStrike" dirty="0">
                <a:solidFill>
                  <a:srgbClr val="660033"/>
                </a:solidFill>
                <a:latin typeface="NLVPEM+Arial-ItalicMT"/>
                <a:cs typeface="NLVPEM+Arial-ItalicMT"/>
              </a:rPr>
              <a:t>In</a:t>
            </a:r>
            <a:r>
              <a:rPr sz="3200" i="1" strike="sngStrike" spc="11" dirty="0">
                <a:solidFill>
                  <a:srgbClr val="660033"/>
                </a:solidFill>
                <a:latin typeface="NLVPEM+Arial-ItalicMT"/>
                <a:cs typeface="NLVPEM+Arial-ItalicMT"/>
              </a:rPr>
              <a:t> </a:t>
            </a:r>
            <a:r>
              <a:rPr sz="3200" i="1" strike="sngStrike" dirty="0">
                <a:solidFill>
                  <a:srgbClr val="660033"/>
                </a:solidFill>
                <a:latin typeface="NLVPEM+Arial-ItalicMT"/>
                <a:cs typeface="NLVPEM+Arial-ItalicMT"/>
              </a:rPr>
              <a:t>Economic Growth –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0400" y="2302351"/>
            <a:ext cx="7655180" cy="249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To plan for economic growth, it</a:t>
            </a:r>
            <a:r>
              <a:rPr sz="3200" spc="-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is</a:t>
            </a:r>
          </a:p>
          <a:p>
            <a:pPr marL="229869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necessary that</a:t>
            </a:r>
            <a:r>
              <a:rPr sz="3200" spc="-1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the macro</a:t>
            </a:r>
            <a:r>
              <a:rPr sz="3200" spc="-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economic</a:t>
            </a:r>
          </a:p>
          <a:p>
            <a:pPr marL="229869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variables like income,</a:t>
            </a:r>
            <a:r>
              <a:rPr sz="3200" spc="-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output and</a:t>
            </a:r>
          </a:p>
          <a:p>
            <a:pPr marL="229869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employment</a:t>
            </a:r>
            <a:r>
              <a:rPr sz="3200" spc="-18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are evaluated.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7369" y="4353401"/>
            <a:ext cx="4967173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i="1" strike="sngStrike" dirty="0">
                <a:solidFill>
                  <a:srgbClr val="660033"/>
                </a:solidFill>
                <a:latin typeface="NLVPEM+Arial-ItalicMT"/>
                <a:cs typeface="NLVPEM+Arial-ItalicMT"/>
              </a:rPr>
              <a:t>In Monetary Problems –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7369" y="4942681"/>
            <a:ext cx="9181289" cy="151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Frequent changes in the value of</a:t>
            </a:r>
            <a:r>
              <a:rPr sz="3200" spc="-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money</a:t>
            </a:r>
            <a:r>
              <a:rPr sz="3200" spc="-17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( ?)</a:t>
            </a:r>
          </a:p>
          <a:p>
            <a:pPr marL="342900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affects the economy</a:t>
            </a:r>
            <a:r>
              <a:rPr sz="3200" spc="-17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adversely!!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193" cy="762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1819" y="601126"/>
            <a:ext cx="9146293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800000"/>
                </a:solidFill>
                <a:latin typeface="RRABOQ+ArialMT"/>
                <a:cs typeface="RRABOQ+ArialMT"/>
              </a:rPr>
              <a:t>Importance</a:t>
            </a:r>
            <a:r>
              <a:rPr sz="4400" spc="21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4400" dirty="0">
                <a:solidFill>
                  <a:srgbClr val="000000"/>
                </a:solidFill>
                <a:latin typeface="RRABOQ+ArialMT"/>
                <a:cs typeface="RRABOQ+ArialMT"/>
              </a:rPr>
              <a:t>of Macro economics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369" y="1691481"/>
            <a:ext cx="4738049" cy="10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60033"/>
                </a:solidFill>
                <a:latin typeface="RRABOQ+ArialMT"/>
                <a:cs typeface="RRABOQ+ArialMT"/>
              </a:rPr>
              <a:t>•</a:t>
            </a:r>
            <a:r>
              <a:rPr sz="3200" spc="690" dirty="0">
                <a:solidFill>
                  <a:srgbClr val="660033"/>
                </a:solidFill>
                <a:latin typeface="RRABOQ+ArialMT"/>
                <a:cs typeface="RRABOQ+ArialMT"/>
              </a:rPr>
              <a:t> </a:t>
            </a:r>
            <a:r>
              <a:rPr sz="3200" i="1" strike="sngStrike" dirty="0">
                <a:solidFill>
                  <a:srgbClr val="660033"/>
                </a:solidFill>
                <a:latin typeface="NLVPEM+Arial-ItalicMT"/>
                <a:cs typeface="NLVPEM+Arial-ItalicMT"/>
              </a:rPr>
              <a:t>In</a:t>
            </a:r>
            <a:r>
              <a:rPr sz="3200" i="1" strike="sngStrike" spc="11" dirty="0">
                <a:solidFill>
                  <a:srgbClr val="660033"/>
                </a:solidFill>
                <a:latin typeface="NLVPEM+Arial-ItalicMT"/>
                <a:cs typeface="NLVPEM+Arial-ItalicMT"/>
              </a:rPr>
              <a:t> </a:t>
            </a:r>
            <a:r>
              <a:rPr sz="3200" i="1" strike="sngStrike" dirty="0">
                <a:solidFill>
                  <a:srgbClr val="660033"/>
                </a:solidFill>
                <a:latin typeface="NLVPEM+Arial-ItalicMT"/>
                <a:cs typeface="NLVPEM+Arial-ItalicMT"/>
              </a:rPr>
              <a:t>Business Cycles –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0269" y="2302351"/>
            <a:ext cx="8662906" cy="2982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60033"/>
                </a:solidFill>
                <a:latin typeface="RRABOQ+ArialMT"/>
                <a:cs typeface="RRABOQ+ArialMT"/>
              </a:rPr>
              <a:t>Macro economics began to be studied</a:t>
            </a:r>
          </a:p>
          <a:p>
            <a:pPr marL="0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sz="3200" dirty="0">
                <a:solidFill>
                  <a:srgbClr val="660033"/>
                </a:solidFill>
                <a:latin typeface="RRABOQ+ArialMT"/>
                <a:cs typeface="RRABOQ+ArialMT"/>
              </a:rPr>
              <a:t>only after the Great</a:t>
            </a:r>
            <a:r>
              <a:rPr sz="3200" spc="-14" dirty="0">
                <a:solidFill>
                  <a:srgbClr val="660033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660033"/>
                </a:solidFill>
                <a:latin typeface="RRABOQ+ArialMT"/>
                <a:cs typeface="RRABOQ+ArialMT"/>
              </a:rPr>
              <a:t>Depression. Thus, its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660033"/>
                </a:solidFill>
                <a:latin typeface="RRABOQ+ArialMT"/>
                <a:cs typeface="RRABOQ+ArialMT"/>
              </a:rPr>
              <a:t>importance lies in analyzing the causes of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660033"/>
                </a:solidFill>
                <a:latin typeface="RRABOQ+ArialMT"/>
                <a:cs typeface="RRABOQ+ArialMT"/>
              </a:rPr>
              <a:t>economic fluctuations and in providing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660033"/>
                </a:solidFill>
                <a:latin typeface="RRABOQ+ArialMT"/>
                <a:cs typeface="RRABOQ+ArialMT"/>
              </a:rPr>
              <a:t>remedies.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0000" y="318571"/>
            <a:ext cx="7588076" cy="1900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RRABOQ+ArialMT"/>
                <a:cs typeface="RRABOQ+ArialMT"/>
              </a:rPr>
              <a:t>Need for a separate theory</a:t>
            </a:r>
            <a:r>
              <a:rPr sz="4000" spc="-12" dirty="0">
                <a:solidFill>
                  <a:srgbClr val="000000"/>
                </a:solidFill>
                <a:latin typeface="RRABOQ+ArialMT"/>
                <a:cs typeface="RRABOQ+ArialMT"/>
              </a:rPr>
              <a:t> </a:t>
            </a:r>
            <a:r>
              <a:rPr sz="4000" dirty="0">
                <a:solidFill>
                  <a:srgbClr val="000000"/>
                </a:solidFill>
                <a:latin typeface="RRABOQ+ArialMT"/>
                <a:cs typeface="RRABOQ+ArialMT"/>
              </a:rPr>
              <a:t>of</a:t>
            </a:r>
          </a:p>
          <a:p>
            <a:pPr marL="131191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RRABOQ+ArialMT"/>
                <a:cs typeface="RRABOQ+ArialMT"/>
              </a:rPr>
              <a:t>Macro economics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369" y="1691481"/>
            <a:ext cx="8819036" cy="251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3200" spc="69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Fallacy of composition – Behaviour of</a:t>
            </a:r>
            <a:r>
              <a:rPr sz="3200" spc="-18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an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aggregate system. Example crowd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behaviour,</a:t>
            </a:r>
            <a:r>
              <a:rPr sz="3200" spc="-14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unemployment</a:t>
            </a:r>
            <a:r>
              <a:rPr sz="3200" spc="-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problem,</a:t>
            </a:r>
          </a:p>
          <a:p>
            <a:pPr marL="342900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paradox</a:t>
            </a:r>
            <a:r>
              <a:rPr sz="3200" spc="-25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of thrift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193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193" cy="762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93750" y="601126"/>
            <a:ext cx="8677405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RRABOQ+ArialMT"/>
                <a:cs typeface="RRABOQ+ArialMT"/>
              </a:rPr>
              <a:t>Circular Flow of Income 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369" y="1691481"/>
            <a:ext cx="6065747" cy="10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3200" spc="69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Functioning of</a:t>
            </a:r>
            <a:r>
              <a:rPr sz="3200" spc="-18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an Economy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369" y="2280761"/>
            <a:ext cx="9184980" cy="251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3200" spc="69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A model</a:t>
            </a:r>
            <a:r>
              <a:rPr sz="3200" spc="-11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to understand the functioning of</a:t>
            </a:r>
            <a:r>
              <a:rPr sz="3200" spc="-18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a</a:t>
            </a:r>
          </a:p>
          <a:p>
            <a:pPr marL="342900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macro economic system or the economy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as a whole is called the ‘Circular Flow</a:t>
            </a:r>
            <a:r>
              <a:rPr sz="3200" spc="-21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of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Income Model’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5030" y="639266"/>
            <a:ext cx="8495557" cy="1710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RRABOQ+ArialMT"/>
                <a:cs typeface="RRABOQ+ArialMT"/>
              </a:rPr>
              <a:t>Circular Flow of</a:t>
            </a:r>
            <a:r>
              <a:rPr sz="3600" spc="-15" dirty="0">
                <a:solidFill>
                  <a:srgbClr val="000000"/>
                </a:solidFill>
                <a:latin typeface="RRABOQ+ArialMT"/>
                <a:cs typeface="RRABOQ+ArialMT"/>
              </a:rPr>
              <a:t> </a:t>
            </a:r>
            <a:r>
              <a:rPr sz="3600" dirty="0">
                <a:solidFill>
                  <a:srgbClr val="000000"/>
                </a:solidFill>
                <a:latin typeface="RRABOQ+ArialMT"/>
                <a:cs typeface="RRABOQ+ArialMT"/>
              </a:rPr>
              <a:t>Income ( Real Flow)</a:t>
            </a:r>
          </a:p>
          <a:p>
            <a:pPr marL="1525269" marR="0">
              <a:lnSpc>
                <a:spcPts val="3751"/>
              </a:lnSpc>
              <a:spcBef>
                <a:spcPts val="568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RRABOQ+ArialMT"/>
                <a:cs typeface="RRABOQ+ArialMT"/>
              </a:rPr>
              <a:t>Two Sector Economy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2900" y="2221765"/>
            <a:ext cx="1693672" cy="950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800000"/>
                </a:solidFill>
                <a:latin typeface="WSPVAK+TimesNewRomanPSMT"/>
                <a:cs typeface="WSPVAK+TimesNewRomanPSMT"/>
              </a:rPr>
              <a:t>Goods </a:t>
            </a:r>
            <a:r>
              <a:rPr sz="2000" spc="10" dirty="0">
                <a:solidFill>
                  <a:srgbClr val="800000"/>
                </a:solidFill>
                <a:latin typeface="WSPVAK+TimesNewRomanPSMT"/>
                <a:cs typeface="WSPVAK+TimesNewRomanPSMT"/>
              </a:rPr>
              <a:t>for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sz="2000" dirty="0">
                <a:solidFill>
                  <a:srgbClr val="800000"/>
                </a:solidFill>
                <a:latin typeface="WSPVAK+TimesNewRomanPSMT"/>
                <a:cs typeface="WSPVAK+TimesNewRomanPSMT"/>
              </a:rPr>
              <a:t>consumption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67169" y="3854906"/>
            <a:ext cx="1752897" cy="116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800000"/>
                </a:solidFill>
                <a:latin typeface="WSPVAK+TimesNewRomanPSMT"/>
                <a:cs typeface="WSPVAK+TimesNewRomanPSMT"/>
              </a:rPr>
              <a:t>Firms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14169" y="3929836"/>
            <a:ext cx="2844775" cy="116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800000"/>
                </a:solidFill>
                <a:latin typeface="WSPVAK+TimesNewRomanPSMT"/>
                <a:cs typeface="WSPVAK+TimesNewRomanPSMT"/>
              </a:rPr>
              <a:t>Households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23770" y="5721578"/>
            <a:ext cx="2083005" cy="855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800000"/>
                </a:solidFill>
                <a:latin typeface="WSPVAK+TimesNewRomanPSMT"/>
                <a:cs typeface="WSPVAK+TimesNewRomanPSMT"/>
              </a:rPr>
              <a:t>Factor</a:t>
            </a:r>
            <a:r>
              <a:rPr sz="1800" spc="10" dirty="0">
                <a:solidFill>
                  <a:srgbClr val="800000"/>
                </a:solidFill>
                <a:latin typeface="WSPVAK+TimesNewRomanPSMT"/>
                <a:cs typeface="WSPVAK+TimesNewRomanPSMT"/>
              </a:rPr>
              <a:t> </a:t>
            </a:r>
            <a:r>
              <a:rPr sz="1800" dirty="0">
                <a:solidFill>
                  <a:srgbClr val="800000"/>
                </a:solidFill>
                <a:latin typeface="WSPVAK+TimesNewRomanPSMT"/>
                <a:cs typeface="WSPVAK+TimesNewRomanPSMT"/>
              </a:rPr>
              <a:t>Services for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sz="1800" dirty="0">
                <a:solidFill>
                  <a:srgbClr val="800000"/>
                </a:solidFill>
                <a:latin typeface="WSPVAK+TimesNewRomanPSMT"/>
                <a:cs typeface="WSPVAK+TimesNewRomanPSMT"/>
              </a:rPr>
              <a:t>production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193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91589" y="601126"/>
            <a:ext cx="7534817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RRABOQ+ArialMT"/>
                <a:cs typeface="RRABOQ+ArialMT"/>
              </a:rPr>
              <a:t>What is Macroeconomics?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369" y="1642605"/>
            <a:ext cx="8596631" cy="116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66"/>
                </a:solidFill>
                <a:latin typeface="RRABOQ+ArialMT"/>
                <a:cs typeface="RRABOQ+ArialMT"/>
              </a:rPr>
              <a:t>•</a:t>
            </a:r>
            <a:r>
              <a:rPr sz="2800" spc="942" dirty="0">
                <a:solidFill>
                  <a:srgbClr val="000066"/>
                </a:solidFill>
                <a:latin typeface="RRABOQ+ArialMT"/>
                <a:cs typeface="RRABOQ+ArialMT"/>
              </a:rPr>
              <a:t> </a:t>
            </a:r>
            <a:r>
              <a:rPr sz="2800" b="1" i="1">
                <a:solidFill>
                  <a:srgbClr val="000066"/>
                </a:solidFill>
                <a:latin typeface="MIPEUI+Arial-BoldItalicMT"/>
                <a:cs typeface="MIPEUI+Arial-BoldItalicMT"/>
              </a:rPr>
              <a:t>Microeconomics</a:t>
            </a:r>
            <a:r>
              <a:rPr sz="2800" b="1" i="1" spc="31">
                <a:solidFill>
                  <a:srgbClr val="000066"/>
                </a:solidFill>
                <a:latin typeface="MIPEUI+Arial-BoldItalicMT"/>
                <a:cs typeface="MIPEUI+Arial-BoldItalicMT"/>
              </a:rPr>
              <a:t> </a:t>
            </a:r>
            <a:r>
              <a:rPr lang="en-US" sz="2800" b="1" i="1" spc="31" dirty="0" smtClean="0">
                <a:solidFill>
                  <a:srgbClr val="000066"/>
                </a:solidFill>
                <a:latin typeface="MIPEUI+Arial-BoldItalicMT"/>
                <a:cs typeface="MIPEUI+Arial-BoldItalicMT"/>
              </a:rPr>
              <a:t> </a:t>
            </a:r>
            <a:r>
              <a:rPr sz="2800" smtClean="0">
                <a:solidFill>
                  <a:srgbClr val="000066"/>
                </a:solidFill>
                <a:latin typeface="RRABOQ+ArialMT"/>
                <a:cs typeface="RRABOQ+ArialMT"/>
              </a:rPr>
              <a:t>examines </a:t>
            </a:r>
            <a:r>
              <a:rPr sz="2800" dirty="0">
                <a:solidFill>
                  <a:srgbClr val="000066"/>
                </a:solidFill>
                <a:latin typeface="RRABOQ+ArialMT"/>
                <a:cs typeface="RRABOQ+ArialMT"/>
              </a:rPr>
              <a:t>the behavior of</a:t>
            </a:r>
          </a:p>
          <a:p>
            <a:pPr marL="342900" marR="0" algn="just">
              <a:lnSpc>
                <a:spcPts val="2917"/>
              </a:lnSpc>
              <a:spcBef>
                <a:spcPts val="252"/>
              </a:spcBef>
              <a:spcAft>
                <a:spcPts val="0"/>
              </a:spcAft>
            </a:pPr>
            <a:r>
              <a:rPr sz="2800" dirty="0">
                <a:solidFill>
                  <a:srgbClr val="000066"/>
                </a:solidFill>
                <a:latin typeface="RRABOQ+ArialMT"/>
                <a:cs typeface="RRABOQ+ArialMT"/>
              </a:rPr>
              <a:t>individual decision-making units—business firms</a:t>
            </a:r>
          </a:p>
          <a:p>
            <a:pPr marL="342900" marR="0" algn="just">
              <a:lnSpc>
                <a:spcPts val="2917"/>
              </a:lnSpc>
              <a:spcBef>
                <a:spcPts val="112"/>
              </a:spcBef>
              <a:spcAft>
                <a:spcPts val="0"/>
              </a:spcAft>
            </a:pPr>
            <a:r>
              <a:rPr sz="2800" dirty="0">
                <a:solidFill>
                  <a:srgbClr val="000066"/>
                </a:solidFill>
                <a:latin typeface="RRABOQ+ArialMT"/>
                <a:cs typeface="RRABOQ+ArialMT"/>
              </a:rPr>
              <a:t>and households.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369" y="2971026"/>
            <a:ext cx="9002817" cy="2458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66"/>
                </a:solidFill>
                <a:latin typeface="RRABOQ+ArialMT"/>
                <a:cs typeface="RRABOQ+ArialMT"/>
              </a:rPr>
              <a:t>•</a:t>
            </a:r>
            <a:r>
              <a:rPr sz="2800" spc="942" dirty="0">
                <a:solidFill>
                  <a:srgbClr val="000066"/>
                </a:solidFill>
                <a:latin typeface="RRABOQ+ArialMT"/>
                <a:cs typeface="RRABOQ+ArialMT"/>
              </a:rPr>
              <a:t> </a:t>
            </a:r>
            <a:r>
              <a:rPr sz="2800" b="1" i="1" dirty="0">
                <a:solidFill>
                  <a:srgbClr val="000066"/>
                </a:solidFill>
                <a:latin typeface="MIPEUI+Arial-BoldItalicMT"/>
                <a:cs typeface="MIPEUI+Arial-BoldItalicMT"/>
              </a:rPr>
              <a:t>Macroeconomics</a:t>
            </a:r>
            <a:r>
              <a:rPr sz="2800" b="1" i="1" spc="31" dirty="0">
                <a:solidFill>
                  <a:srgbClr val="000066"/>
                </a:solidFill>
                <a:latin typeface="MIPEUI+Arial-BoldItalicMT"/>
                <a:cs typeface="MIPEUI+Arial-BoldItalicMT"/>
              </a:rPr>
              <a:t> </a:t>
            </a:r>
            <a:r>
              <a:rPr sz="2800" dirty="0">
                <a:solidFill>
                  <a:srgbClr val="000066"/>
                </a:solidFill>
                <a:latin typeface="RRABOQ+ArialMT"/>
                <a:cs typeface="RRABOQ+ArialMT"/>
              </a:rPr>
              <a:t>deals with the economy</a:t>
            </a:r>
            <a:r>
              <a:rPr sz="2800" spc="-15" dirty="0">
                <a:solidFill>
                  <a:srgbClr val="000066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000066"/>
                </a:solidFill>
                <a:latin typeface="RRABOQ+ArialMT"/>
                <a:cs typeface="RRABOQ+ArialMT"/>
              </a:rPr>
              <a:t>as a</a:t>
            </a:r>
          </a:p>
          <a:p>
            <a:pPr marL="342900" marR="0">
              <a:lnSpc>
                <a:spcPts val="2917"/>
              </a:lnSpc>
              <a:spcBef>
                <a:spcPts val="252"/>
              </a:spcBef>
              <a:spcAft>
                <a:spcPts val="0"/>
              </a:spcAft>
            </a:pPr>
            <a:r>
              <a:rPr sz="2800" dirty="0">
                <a:solidFill>
                  <a:srgbClr val="000066"/>
                </a:solidFill>
                <a:latin typeface="RRABOQ+ArialMT"/>
                <a:cs typeface="RRABOQ+ArialMT"/>
              </a:rPr>
              <a:t>whole; it examines the behavior of economic</a:t>
            </a:r>
          </a:p>
          <a:p>
            <a:pPr marL="342900" marR="0">
              <a:lnSpc>
                <a:spcPts val="2917"/>
              </a:lnSpc>
              <a:spcBef>
                <a:spcPts val="112"/>
              </a:spcBef>
              <a:spcAft>
                <a:spcPts val="0"/>
              </a:spcAft>
            </a:pPr>
            <a:r>
              <a:rPr sz="2800" dirty="0">
                <a:solidFill>
                  <a:srgbClr val="000066"/>
                </a:solidFill>
                <a:latin typeface="RRABOQ+ArialMT"/>
                <a:cs typeface="RRABOQ+ArialMT"/>
              </a:rPr>
              <a:t>aggregates such as aggregate income,</a:t>
            </a:r>
          </a:p>
          <a:p>
            <a:pPr marL="342900" marR="0">
              <a:lnSpc>
                <a:spcPts val="2917"/>
              </a:lnSpc>
              <a:spcBef>
                <a:spcPts val="102"/>
              </a:spcBef>
              <a:spcAft>
                <a:spcPts val="0"/>
              </a:spcAft>
            </a:pPr>
            <a:r>
              <a:rPr sz="2800" dirty="0">
                <a:solidFill>
                  <a:srgbClr val="000066"/>
                </a:solidFill>
                <a:latin typeface="RRABOQ+ArialMT"/>
                <a:cs typeface="RRABOQ+ArialMT"/>
              </a:rPr>
              <a:t>consumption, investment, and the</a:t>
            </a:r>
            <a:r>
              <a:rPr sz="2800" spc="10" dirty="0">
                <a:solidFill>
                  <a:srgbClr val="000066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000066"/>
                </a:solidFill>
                <a:latin typeface="RRABOQ+ArialMT"/>
                <a:cs typeface="RRABOQ+ArialMT"/>
              </a:rPr>
              <a:t>overall level</a:t>
            </a:r>
          </a:p>
          <a:p>
            <a:pPr marL="342900" marR="0">
              <a:lnSpc>
                <a:spcPts val="2917"/>
              </a:lnSpc>
              <a:spcBef>
                <a:spcPts val="102"/>
              </a:spcBef>
              <a:spcAft>
                <a:spcPts val="0"/>
              </a:spcAft>
            </a:pPr>
            <a:r>
              <a:rPr sz="2800" dirty="0">
                <a:solidFill>
                  <a:srgbClr val="000066"/>
                </a:solidFill>
                <a:latin typeface="RRABOQ+ArialMT"/>
                <a:cs typeface="RRABOQ+ArialMT"/>
              </a:rPr>
              <a:t>of prices.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4569" y="5054481"/>
            <a:ext cx="7860762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66"/>
                </a:solidFill>
                <a:latin typeface="RRABOQ+ArialMT"/>
                <a:cs typeface="RRABOQ+ArialMT"/>
              </a:rPr>
              <a:t>–</a:t>
            </a:r>
            <a:r>
              <a:rPr sz="2400" spc="248" dirty="0">
                <a:solidFill>
                  <a:srgbClr val="000066"/>
                </a:solidFill>
                <a:latin typeface="RRABOQ+ArialMT"/>
                <a:cs typeface="RRABOQ+ArialMT"/>
              </a:rPr>
              <a:t> </a:t>
            </a:r>
            <a:r>
              <a:rPr sz="2400" b="1" i="1" dirty="0">
                <a:solidFill>
                  <a:srgbClr val="000066"/>
                </a:solidFill>
                <a:latin typeface="MIPEUI+Arial-BoldItalicMT"/>
                <a:cs typeface="MIPEUI+Arial-BoldItalicMT"/>
              </a:rPr>
              <a:t>Aggregate </a:t>
            </a:r>
            <a:r>
              <a:rPr sz="2400" b="1" i="1">
                <a:solidFill>
                  <a:srgbClr val="000066"/>
                </a:solidFill>
                <a:latin typeface="MIPEUI+Arial-BoldItalicMT"/>
                <a:cs typeface="MIPEUI+Arial-BoldItalicMT"/>
              </a:rPr>
              <a:t>behavior</a:t>
            </a:r>
            <a:r>
              <a:rPr sz="2400" b="1" i="1" spc="20">
                <a:solidFill>
                  <a:srgbClr val="000066"/>
                </a:solidFill>
                <a:latin typeface="MIPEUI+Arial-BoldItalicMT"/>
                <a:cs typeface="MIPEUI+Arial-BoldItalicMT"/>
              </a:rPr>
              <a:t> </a:t>
            </a:r>
            <a:r>
              <a:rPr lang="en-US" sz="2400" b="1" i="1" spc="20" dirty="0" smtClean="0">
                <a:solidFill>
                  <a:srgbClr val="000066"/>
                </a:solidFill>
                <a:latin typeface="MIPEUI+Arial-BoldItalicMT"/>
                <a:cs typeface="MIPEUI+Arial-BoldItalicMT"/>
              </a:rPr>
              <a:t> </a:t>
            </a:r>
            <a:r>
              <a:rPr sz="2400" smtClean="0">
                <a:solidFill>
                  <a:srgbClr val="000066"/>
                </a:solidFill>
                <a:latin typeface="RRABOQ+ArialMT"/>
                <a:cs typeface="RRABOQ+ArialMT"/>
              </a:rPr>
              <a:t>refers </a:t>
            </a:r>
            <a:r>
              <a:rPr sz="2400" dirty="0">
                <a:solidFill>
                  <a:srgbClr val="000066"/>
                </a:solidFill>
                <a:latin typeface="RRABOQ+ArialMT"/>
                <a:cs typeface="RRABOQ+ArialMT"/>
              </a:rPr>
              <a:t>to the behavior of all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90319" y="5401190"/>
            <a:ext cx="4809425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66"/>
                </a:solidFill>
                <a:latin typeface="RRABOQ+ArialMT"/>
                <a:cs typeface="RRABOQ+ArialMT"/>
              </a:rPr>
              <a:t>households and firms together.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06632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0600" y="691991"/>
            <a:ext cx="8225068" cy="1520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RRABOQ+ArialMT"/>
                <a:cs typeface="RRABOQ+ArialMT"/>
              </a:rPr>
              <a:t>Circular</a:t>
            </a:r>
            <a:r>
              <a:rPr sz="3200" spc="-10" dirty="0">
                <a:solidFill>
                  <a:srgbClr val="0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000000"/>
                </a:solidFill>
                <a:latin typeface="RRABOQ+ArialMT"/>
                <a:cs typeface="RRABOQ+ArialMT"/>
              </a:rPr>
              <a:t>Flow</a:t>
            </a:r>
            <a:r>
              <a:rPr sz="3200" spc="-25" dirty="0">
                <a:solidFill>
                  <a:srgbClr val="0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000000"/>
                </a:solidFill>
                <a:latin typeface="RRABOQ+ArialMT"/>
                <a:cs typeface="RRABOQ+ArialMT"/>
              </a:rPr>
              <a:t>of Income ( Real</a:t>
            </a:r>
            <a:r>
              <a:rPr sz="3200" spc="-18" dirty="0">
                <a:solidFill>
                  <a:srgbClr val="0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000000"/>
                </a:solidFill>
                <a:latin typeface="RRABOQ+ArialMT"/>
                <a:cs typeface="RRABOQ+ArialMT"/>
              </a:rPr>
              <a:t>+ Money</a:t>
            </a:r>
          </a:p>
          <a:p>
            <a:pPr marL="70866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RRABOQ+ArialMT"/>
                <a:cs typeface="RRABOQ+ArialMT"/>
              </a:rPr>
              <a:t>Flow) in a Two Sector Economy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1769" y="2288460"/>
            <a:ext cx="1479252" cy="760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800000"/>
                </a:solidFill>
                <a:latin typeface="MUDLLF+TimesNewRomanPS-BoldMT"/>
                <a:cs typeface="MUDLLF+TimesNewRomanPS-BoldMT"/>
              </a:rPr>
              <a:t>Consumption</a:t>
            </a:r>
          </a:p>
          <a:p>
            <a:pPr marL="0" marR="0">
              <a:lnSpc>
                <a:spcPts val="1667"/>
              </a:lnSpc>
              <a:spcBef>
                <a:spcPts val="252"/>
              </a:spcBef>
              <a:spcAft>
                <a:spcPts val="0"/>
              </a:spcAft>
            </a:pPr>
            <a:r>
              <a:rPr sz="1600" b="1" dirty="0">
                <a:solidFill>
                  <a:srgbClr val="800000"/>
                </a:solidFill>
                <a:latin typeface="MUDLLF+TimesNewRomanPS-BoldMT"/>
                <a:cs typeface="MUDLLF+TimesNewRomanPS-BoldMT"/>
              </a:rPr>
              <a:t>Expenditure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7969" y="3431460"/>
            <a:ext cx="1166946" cy="51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800000"/>
                </a:solidFill>
                <a:latin typeface="MUDLLF+TimesNewRomanPS-BoldMT"/>
                <a:cs typeface="MUDLLF+TimesNewRomanPS-BoldMT"/>
              </a:rPr>
              <a:t>Goods for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37969" y="3675300"/>
            <a:ext cx="2730014" cy="1226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800000"/>
                </a:solidFill>
                <a:latin typeface="MUDLLF+TimesNewRomanPS-BoldMT"/>
                <a:cs typeface="MUDLLF+TimesNewRomanPS-BoldMT"/>
              </a:rPr>
              <a:t>consumption</a:t>
            </a:r>
          </a:p>
          <a:p>
            <a:pPr marL="7620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800000"/>
                </a:solidFill>
                <a:latin typeface="WSPVAK+TimesNewRomanPSMT"/>
                <a:cs typeface="WSPVAK+TimesNewRomanPSMT"/>
              </a:rPr>
              <a:t>Households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67169" y="3854906"/>
            <a:ext cx="1752897" cy="116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800000"/>
                </a:solidFill>
                <a:latin typeface="WSPVAK+TimesNewRomanPSMT"/>
                <a:cs typeface="WSPVAK+TimesNewRomanPSMT"/>
              </a:rPr>
              <a:t>Firms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57769" y="4807178"/>
            <a:ext cx="1494094" cy="1129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800000"/>
                </a:solidFill>
                <a:latin typeface="MUDLLF+TimesNewRomanPS-BoldMT"/>
                <a:cs typeface="MUDLLF+TimesNewRomanPS-BoldMT"/>
              </a:rPr>
              <a:t>Factor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sz="1800" b="1" dirty="0">
                <a:solidFill>
                  <a:srgbClr val="800000"/>
                </a:solidFill>
                <a:latin typeface="MUDLLF+TimesNewRomanPS-BoldMT"/>
                <a:cs typeface="MUDLLF+TimesNewRomanPS-BoldMT"/>
              </a:rPr>
              <a:t>Services for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sz="1800" b="1" dirty="0">
                <a:solidFill>
                  <a:srgbClr val="800000"/>
                </a:solidFill>
                <a:latin typeface="MUDLLF+TimesNewRomanPS-BoldMT"/>
                <a:cs typeface="MUDLLF+TimesNewRomanPS-BoldMT"/>
              </a:rPr>
              <a:t>production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37969" y="4986248"/>
            <a:ext cx="1295251" cy="855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800000"/>
                </a:solidFill>
                <a:latin typeface="MUDLLF+TimesNewRomanPS-BoldMT"/>
                <a:cs typeface="MUDLLF+TimesNewRomanPS-BoldMT"/>
              </a:rPr>
              <a:t>Factor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sz="1800" b="1" dirty="0">
                <a:solidFill>
                  <a:srgbClr val="800000"/>
                </a:solidFill>
                <a:latin typeface="MUDLLF+TimesNewRomanPS-BoldMT"/>
                <a:cs typeface="MUDLLF+TimesNewRomanPS-BoldMT"/>
              </a:rPr>
              <a:t>Payments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193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193" cy="762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7059" y="623371"/>
            <a:ext cx="9112451" cy="1291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RRABOQ+ArialMT"/>
                <a:cs typeface="RRABOQ+ArialMT"/>
              </a:rPr>
              <a:t>Significance of Circular Flow</a:t>
            </a:r>
            <a:r>
              <a:rPr sz="4000" spc="10" dirty="0">
                <a:solidFill>
                  <a:srgbClr val="000000"/>
                </a:solidFill>
                <a:latin typeface="RRABOQ+ArialMT"/>
                <a:cs typeface="RRABOQ+ArialMT"/>
              </a:rPr>
              <a:t> </a:t>
            </a:r>
            <a:r>
              <a:rPr sz="4000" dirty="0">
                <a:solidFill>
                  <a:srgbClr val="000000"/>
                </a:solidFill>
                <a:latin typeface="RRABOQ+ArialMT"/>
                <a:cs typeface="RRABOQ+ArialMT"/>
              </a:rPr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369" y="1691481"/>
            <a:ext cx="9132565" cy="251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3200" spc="69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What starts from</a:t>
            </a:r>
            <a:r>
              <a:rPr sz="3200" spc="2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one variable comes back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to</a:t>
            </a:r>
            <a:r>
              <a:rPr sz="3200" spc="11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it after one round e.g (money</a:t>
            </a:r>
            <a:r>
              <a:rPr sz="3200" spc="-2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paid by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households for G &amp;S comes back to it </a:t>
            </a:r>
            <a:r>
              <a:rPr sz="3200" spc="-10" dirty="0">
                <a:solidFill>
                  <a:srgbClr val="800000"/>
                </a:solidFill>
                <a:latin typeface="RRABOQ+ArialMT"/>
                <a:cs typeface="RRABOQ+ArialMT"/>
              </a:rPr>
              <a:t>in</a:t>
            </a:r>
          </a:p>
          <a:p>
            <a:pPr marL="342900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form</a:t>
            </a:r>
            <a:r>
              <a:rPr sz="3200" spc="2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of factor incomes.)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369" y="3742531"/>
            <a:ext cx="8080927" cy="1542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3200" spc="69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Anybody </a:t>
            </a:r>
            <a:r>
              <a:rPr sz="3200" spc="-10" dirty="0">
                <a:solidFill>
                  <a:srgbClr val="800000"/>
                </a:solidFill>
                <a:latin typeface="RRABOQ+ArialMT"/>
                <a:cs typeface="RRABOQ+ArialMT"/>
              </a:rPr>
              <a:t>who</a:t>
            </a:r>
            <a:r>
              <a:rPr sz="3200" spc="1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strives to stop the flow,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harms</a:t>
            </a:r>
            <a:r>
              <a:rPr sz="3200" spc="-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itself, after sometimes.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1960" y="601126"/>
            <a:ext cx="6572075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RRABOQ+ArialMT"/>
                <a:cs typeface="RRABOQ+ArialMT"/>
              </a:rPr>
              <a:t>Three Sector Economy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53379" y="2072868"/>
            <a:ext cx="965410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800000"/>
                </a:solidFill>
                <a:latin typeface="RRABOQ+ArialMT"/>
                <a:cs typeface="RRABOQ+ArialMT"/>
              </a:rPr>
              <a:t>Taxes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06089" y="2355770"/>
            <a:ext cx="858142" cy="51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800000"/>
                </a:solidFill>
                <a:latin typeface="RRABOQ+ArialMT"/>
                <a:cs typeface="RRABOQ+ArialMT"/>
              </a:rPr>
              <a:t>Taxes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74740" y="2432278"/>
            <a:ext cx="914176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800000"/>
                </a:solidFill>
                <a:latin typeface="RRABOQ+ArialMT"/>
                <a:cs typeface="RRABOQ+ArialMT"/>
              </a:rPr>
              <a:t>Firms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56709" y="2575788"/>
            <a:ext cx="889901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800000"/>
                </a:solidFill>
                <a:latin typeface="RRABOQ+ArialMT"/>
                <a:cs typeface="RRABOQ+ArialMT"/>
              </a:rPr>
              <a:t>Govt.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2400" y="2720568"/>
            <a:ext cx="1550193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800000"/>
                </a:solidFill>
                <a:latin typeface="RRABOQ+ArialMT"/>
                <a:cs typeface="RRABOQ+ArialMT"/>
              </a:rPr>
              <a:t>Households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93109" y="3152368"/>
            <a:ext cx="1494548" cy="1129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800000"/>
                </a:solidFill>
                <a:latin typeface="RRABOQ+ArialMT"/>
                <a:cs typeface="RRABOQ+ArialMT"/>
              </a:rPr>
              <a:t>Payment of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sz="1800" dirty="0">
                <a:solidFill>
                  <a:srgbClr val="800000"/>
                </a:solidFill>
                <a:latin typeface="RRABOQ+ArialMT"/>
                <a:cs typeface="RRABOQ+ArialMT"/>
              </a:rPr>
              <a:t>salaries</a:t>
            </a:r>
            <a:r>
              <a:rPr sz="1800" spc="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1800" dirty="0">
                <a:solidFill>
                  <a:srgbClr val="800000"/>
                </a:solidFill>
                <a:latin typeface="RRABOQ+ArialMT"/>
                <a:cs typeface="RRABOQ+ArialMT"/>
              </a:rPr>
              <a:t>to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sz="1800" dirty="0">
                <a:solidFill>
                  <a:srgbClr val="800000"/>
                </a:solidFill>
                <a:latin typeface="RRABOQ+ArialMT"/>
                <a:cs typeface="RRABOQ+ArialMT"/>
              </a:rPr>
              <a:t>Govt.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85179" y="3152368"/>
            <a:ext cx="1245021" cy="855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800000"/>
                </a:solidFill>
                <a:latin typeface="RRABOQ+ArialMT"/>
                <a:cs typeface="RRABOQ+ArialMT"/>
              </a:rPr>
              <a:t>Payment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sz="1800" dirty="0">
                <a:solidFill>
                  <a:srgbClr val="800000"/>
                </a:solidFill>
                <a:latin typeface="RRABOQ+ArialMT"/>
                <a:cs typeface="RRABOQ+ArialMT"/>
              </a:rPr>
              <a:t>for G&amp;S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93109" y="3975328"/>
            <a:ext cx="1448395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800000"/>
                </a:solidFill>
                <a:latin typeface="RRABOQ+ArialMT"/>
                <a:cs typeface="RRABOQ+ArialMT"/>
              </a:rPr>
              <a:t>employees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193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15820" y="267116"/>
            <a:ext cx="5746046" cy="2089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RRABOQ+ArialMT"/>
                <a:cs typeface="RRABOQ+ArialMT"/>
              </a:rPr>
              <a:t>The Components of</a:t>
            </a:r>
          </a:p>
          <a:p>
            <a:pPr marL="77469" marR="0">
              <a:lnSpc>
                <a:spcPts val="4584"/>
              </a:lnSpc>
              <a:spcBef>
                <a:spcPts val="685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RRABOQ+ArialMT"/>
                <a:cs typeface="RRABOQ+ArialMT"/>
              </a:rPr>
              <a:t>the Macroeconomy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90970" y="1907420"/>
            <a:ext cx="2303018" cy="79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2400" spc="118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Everyone’s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32600" y="2290960"/>
            <a:ext cx="2425036" cy="2969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expenditure is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someone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else’s receipt.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Every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transaction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sz="2400" spc="10" dirty="0">
                <a:solidFill>
                  <a:srgbClr val="800000"/>
                </a:solidFill>
                <a:latin typeface="RRABOQ+ArialMT"/>
                <a:cs typeface="RRABOQ+ArialMT"/>
              </a:rPr>
              <a:t>must</a:t>
            </a: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 have</a:t>
            </a:r>
            <a:r>
              <a:rPr sz="2400" spc="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two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sz="2400" dirty="0">
                <a:solidFill>
                  <a:srgbClr val="800000"/>
                </a:solidFill>
                <a:latin typeface="RRABOQ+ArialMT"/>
                <a:cs typeface="RRABOQ+ArialMT"/>
              </a:rPr>
              <a:t>sides.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193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3521" y="640140"/>
            <a:ext cx="53292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Questions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57400"/>
            <a:ext cx="586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i="1" dirty="0" smtClean="0">
                <a:solidFill>
                  <a:srgbClr val="0070C0"/>
                </a:solidFill>
                <a:latin typeface="Bell MT" panose="02020503060305020303" pitchFamily="18" charset="0"/>
              </a:rPr>
              <a:t>What is Macroeconomics ?</a:t>
            </a:r>
          </a:p>
          <a:p>
            <a:pPr marL="342900" indent="-342900">
              <a:buAutoNum type="arabicPeriod"/>
            </a:pPr>
            <a:r>
              <a:rPr lang="en-US" sz="2800" b="1" i="1" dirty="0" smtClean="0">
                <a:solidFill>
                  <a:srgbClr val="0070C0"/>
                </a:solidFill>
                <a:latin typeface="Bell MT" panose="02020503060305020303" pitchFamily="18" charset="0"/>
              </a:rPr>
              <a:t>Why Macroeconomics is different from Microeconomics?</a:t>
            </a:r>
          </a:p>
          <a:p>
            <a:pPr marL="342900" indent="-342900">
              <a:buAutoNum type="arabicPeriod"/>
            </a:pPr>
            <a:r>
              <a:rPr lang="en-US" sz="2800" b="1" i="1" dirty="0" smtClean="0">
                <a:solidFill>
                  <a:srgbClr val="0070C0"/>
                </a:solidFill>
                <a:latin typeface="Bell MT" panose="02020503060305020303" pitchFamily="18" charset="0"/>
              </a:rPr>
              <a:t>What is circular flow of income trend?</a:t>
            </a:r>
          </a:p>
          <a:p>
            <a:pPr marL="342900" indent="-342900">
              <a:buAutoNum type="arabicPeriod"/>
            </a:pPr>
            <a:r>
              <a:rPr lang="en-US" sz="2800" b="1" i="1" dirty="0" smtClean="0">
                <a:solidFill>
                  <a:srgbClr val="0070C0"/>
                </a:solidFill>
                <a:latin typeface="Bell MT" panose="02020503060305020303" pitchFamily="18" charset="0"/>
              </a:rPr>
              <a:t>What is </a:t>
            </a:r>
            <a:r>
              <a:rPr lang="en-US" sz="2800" b="1" i="1" dirty="0" smtClean="0">
                <a:solidFill>
                  <a:srgbClr val="0070C0"/>
                </a:solidFill>
                <a:latin typeface="Bell MT" panose="02020503060305020303" pitchFamily="18" charset="0"/>
              </a:rPr>
              <a:t>great </a:t>
            </a:r>
            <a:r>
              <a:rPr lang="en-US" sz="2800" b="1" i="1" dirty="0" smtClean="0">
                <a:solidFill>
                  <a:srgbClr val="0070C0"/>
                </a:solidFill>
                <a:latin typeface="Bell MT" panose="02020503060305020303" pitchFamily="18" charset="0"/>
              </a:rPr>
              <a:t>depression and when it was arisen?</a:t>
            </a:r>
          </a:p>
          <a:p>
            <a:pPr marL="342900" indent="-342900">
              <a:buAutoNum type="arabicPeriod"/>
            </a:pPr>
            <a:r>
              <a:rPr lang="en-US" sz="2800" b="1" i="1" dirty="0" smtClean="0">
                <a:solidFill>
                  <a:srgbClr val="0070C0"/>
                </a:solidFill>
                <a:latin typeface="Bell MT" panose="02020503060305020303" pitchFamily="18" charset="0"/>
              </a:rPr>
              <a:t>Who introduced Macroeconomics in which years?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-914132"/>
            <a:ext cx="256192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83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4952999" cy="4092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4114800"/>
            <a:ext cx="4158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6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91589" y="601126"/>
            <a:ext cx="7534817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RRABOQ+ArialMT"/>
                <a:cs typeface="RRABOQ+ArialMT"/>
              </a:rPr>
              <a:t>What is Macroeconomics?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8800" y="1720691"/>
            <a:ext cx="8688175" cy="3004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3200" spc="69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When </a:t>
            </a:r>
            <a:r>
              <a:rPr sz="3200" spc="-20" dirty="0">
                <a:solidFill>
                  <a:srgbClr val="800000"/>
                </a:solidFill>
                <a:latin typeface="RRABOQ+ArialMT"/>
                <a:cs typeface="RRABOQ+ArialMT"/>
              </a:rPr>
              <a:t>we</a:t>
            </a:r>
            <a:r>
              <a:rPr sz="3200" spc="23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study</a:t>
            </a:r>
            <a:r>
              <a:rPr sz="3200" spc="-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the consumption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behaviour</a:t>
            </a:r>
            <a:r>
              <a:rPr sz="3200" spc="-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or equilibrium of</a:t>
            </a:r>
            <a:r>
              <a:rPr sz="3200" spc="-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a consumer;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the production pattern &amp; equilibrium</a:t>
            </a:r>
            <a:r>
              <a:rPr sz="3200" spc="18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of</a:t>
            </a:r>
            <a:r>
              <a:rPr sz="3200" spc="-18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a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firm,</a:t>
            </a:r>
            <a:r>
              <a:rPr sz="3200" spc="-15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the entire analysis is ‘micro’ in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nature……because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1700" y="4279741"/>
            <a:ext cx="8590438" cy="1520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0" dirty="0">
                <a:solidFill>
                  <a:srgbClr val="800000"/>
                </a:solidFill>
                <a:latin typeface="RRABOQ+ArialMT"/>
                <a:cs typeface="RRABOQ+ArialMT"/>
              </a:rPr>
              <a:t>we</a:t>
            </a:r>
            <a:r>
              <a:rPr sz="3200" spc="23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study</a:t>
            </a:r>
            <a:r>
              <a:rPr sz="3200" spc="-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a UNIT and not</a:t>
            </a:r>
            <a:r>
              <a:rPr sz="3200" spc="-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the SYSTEM in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which </a:t>
            </a:r>
            <a:r>
              <a:rPr sz="3200" spc="-10" dirty="0">
                <a:solidFill>
                  <a:srgbClr val="800000"/>
                </a:solidFill>
                <a:latin typeface="RRABOQ+ArialMT"/>
                <a:cs typeface="RRABOQ+ArialMT"/>
              </a:rPr>
              <a:t>it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 is operating.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06632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56206" y="865535"/>
            <a:ext cx="8568794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RRABOQ+ArialMT"/>
                <a:cs typeface="RRABOQ+ArialMT"/>
              </a:rPr>
              <a:t>Why study Macro economics?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369" y="1691481"/>
            <a:ext cx="8484804" cy="251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3200" spc="69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The economic well being of</a:t>
            </a:r>
            <a:r>
              <a:rPr sz="3200" spc="-18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consumers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rich or</a:t>
            </a:r>
            <a:r>
              <a:rPr sz="3200" spc="-15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poor</a:t>
            </a:r>
            <a:r>
              <a:rPr sz="3200" spc="-15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is affected by movement</a:t>
            </a:r>
            <a:r>
              <a:rPr sz="3200" spc="-1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in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interest rates,</a:t>
            </a:r>
            <a:r>
              <a:rPr sz="3200" spc="-14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exchange rates, inflation</a:t>
            </a:r>
          </a:p>
          <a:p>
            <a:pPr marL="342900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etc.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369" y="3742531"/>
            <a:ext cx="7130932" cy="10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3200" spc="69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Businesses stand to gain or lose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0269" y="4251801"/>
            <a:ext cx="8654960" cy="200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considerable amounts of money</a:t>
            </a:r>
            <a:r>
              <a:rPr sz="3200" spc="-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when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their economic environment</a:t>
            </a:r>
            <a:r>
              <a:rPr sz="3200" spc="-15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changes,</a:t>
            </a:r>
          </a:p>
          <a:p>
            <a:pPr marL="0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regardless of how</a:t>
            </a:r>
            <a:r>
              <a:rPr sz="3200" spc="-28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well they are managed.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06632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193" cy="762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2010" y="601126"/>
            <a:ext cx="8568794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RRABOQ+ArialMT"/>
                <a:cs typeface="RRABOQ+ArialMT"/>
              </a:rPr>
              <a:t>Why study Macro economics?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369" y="1432401"/>
            <a:ext cx="8276283" cy="3004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3200" spc="69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Being prepared for such changes in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fortunes can have considerable value;</a:t>
            </a:r>
          </a:p>
          <a:p>
            <a:pPr marL="342900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more generally,</a:t>
            </a:r>
            <a:r>
              <a:rPr sz="3200" spc="-1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it makes</a:t>
            </a:r>
            <a:r>
              <a:rPr sz="3200" spc="-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us all better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citizens able to grasp the complex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challenges that</a:t>
            </a:r>
            <a:r>
              <a:rPr sz="3200" spc="-1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our societies face.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369" y="4560411"/>
            <a:ext cx="9153200" cy="1541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3200" spc="69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Macroeconomics </a:t>
            </a:r>
            <a:r>
              <a:rPr sz="3200" spc="-10" dirty="0">
                <a:solidFill>
                  <a:srgbClr val="800000"/>
                </a:solidFill>
                <a:latin typeface="RRABOQ+ArialMT"/>
                <a:cs typeface="RRABOQ+ArialMT"/>
              </a:rPr>
              <a:t>is</a:t>
            </a:r>
            <a:r>
              <a:rPr sz="3200" spc="14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relevant to voters who</a:t>
            </a:r>
          </a:p>
          <a:p>
            <a:pPr marL="342900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wonder what their governments are up 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2010" y="601126"/>
            <a:ext cx="8568794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RRABOQ+ArialMT"/>
                <a:cs typeface="RRABOQ+ArialMT"/>
              </a:rPr>
              <a:t>Why study Macro economics?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369" y="1360011"/>
            <a:ext cx="9158737" cy="3004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3200" spc="69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Study</a:t>
            </a:r>
            <a:r>
              <a:rPr sz="3200" spc="-14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of</a:t>
            </a:r>
            <a:r>
              <a:rPr sz="3200" spc="-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Macroeconomics also help</a:t>
            </a:r>
          </a:p>
          <a:p>
            <a:pPr marL="342900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governments avoid the worst economic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crises that</a:t>
            </a:r>
            <a:r>
              <a:rPr sz="3200" spc="-15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have afflicted modern industrial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societies in the past</a:t>
            </a:r>
            <a:r>
              <a:rPr sz="3200" spc="-18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century—depressions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and hyperinflations.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369" y="3898741"/>
            <a:ext cx="8349808" cy="251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3200" spc="69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These extreme situations can tear</a:t>
            </a:r>
            <a:r>
              <a:rPr sz="3200" spc="-11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at</a:t>
            </a:r>
            <a:r>
              <a:rPr sz="3200" spc="-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a</a:t>
            </a:r>
          </a:p>
          <a:p>
            <a:pPr marL="342900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society’s social fabric,</a:t>
            </a:r>
            <a:r>
              <a:rPr sz="3200" spc="-1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yet can be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prevented when policy-makers apply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sound economic principles.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59839" y="601126"/>
            <a:ext cx="7607335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RRABOQ+ArialMT"/>
                <a:cs typeface="RRABOQ+ArialMT"/>
              </a:rPr>
              <a:t>Roots of Macro economics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369" y="1691481"/>
            <a:ext cx="9078430" cy="251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3200" spc="69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Before the publication of</a:t>
            </a:r>
            <a:r>
              <a:rPr sz="3200" spc="-18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Keynes “General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Theory….”, the distinction between Micro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&amp; Macro economic issues did not arise at</a:t>
            </a:r>
          </a:p>
          <a:p>
            <a:pPr marL="342900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all.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369" y="3742531"/>
            <a:ext cx="8459488" cy="251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3200" spc="69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The need for separate study of</a:t>
            </a:r>
            <a:r>
              <a:rPr sz="3200" spc="-18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macro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economics was felt</a:t>
            </a:r>
            <a:r>
              <a:rPr sz="3200" spc="-1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by</a:t>
            </a:r>
            <a:r>
              <a:rPr sz="3200" spc="-15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Keynes while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understanding and analysing the Great</a:t>
            </a:r>
          </a:p>
          <a:p>
            <a:pPr marL="342900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Depression of</a:t>
            </a:r>
            <a:r>
              <a:rPr sz="3200" spc="-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800000"/>
                </a:solidFill>
                <a:latin typeface="RRABOQ+ArialMT"/>
                <a:cs typeface="RRABOQ+ArialMT"/>
              </a:rPr>
              <a:t>1929.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193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193" cy="762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7240" y="601126"/>
            <a:ext cx="8714570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RRABOQ+ArialMT"/>
                <a:cs typeface="RRABOQ+ArialMT"/>
              </a:rPr>
              <a:t>The Roots of Macroeconomics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23389" y="1907381"/>
            <a:ext cx="6275125" cy="202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66"/>
                </a:solidFill>
                <a:latin typeface="RRABOQ+ArialMT"/>
                <a:cs typeface="RRABOQ+ArialMT"/>
              </a:rPr>
              <a:t>•</a:t>
            </a:r>
            <a:r>
              <a:rPr sz="3200" spc="690" dirty="0">
                <a:solidFill>
                  <a:srgbClr val="000066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000066"/>
                </a:solidFill>
                <a:latin typeface="RRABOQ+ArialMT"/>
                <a:cs typeface="RRABOQ+ArialMT"/>
              </a:rPr>
              <a:t>The </a:t>
            </a:r>
            <a:r>
              <a:rPr sz="3200" b="1" i="1" dirty="0">
                <a:solidFill>
                  <a:srgbClr val="000066"/>
                </a:solidFill>
                <a:latin typeface="MIPEUI+Arial-BoldItalicMT"/>
                <a:cs typeface="MIPEUI+Arial-BoldItalicMT"/>
              </a:rPr>
              <a:t>Great Depression</a:t>
            </a:r>
            <a:r>
              <a:rPr sz="3200" b="1" i="1" spc="46" dirty="0">
                <a:solidFill>
                  <a:srgbClr val="000066"/>
                </a:solidFill>
                <a:latin typeface="MIPEUI+Arial-BoldItalicMT"/>
                <a:cs typeface="MIPEUI+Arial-BoldItalicMT"/>
              </a:rPr>
              <a:t> </a:t>
            </a:r>
            <a:r>
              <a:rPr sz="3200" dirty="0">
                <a:solidFill>
                  <a:srgbClr val="000066"/>
                </a:solidFill>
                <a:latin typeface="RRABOQ+ArialMT"/>
                <a:cs typeface="RRABOQ+ArialMT"/>
              </a:rPr>
              <a:t>was</a:t>
            </a:r>
          </a:p>
          <a:p>
            <a:pPr marL="342900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sz="3200" dirty="0">
                <a:solidFill>
                  <a:srgbClr val="000066"/>
                </a:solidFill>
                <a:latin typeface="RRABOQ+ArialMT"/>
                <a:cs typeface="RRABOQ+ArialMT"/>
              </a:rPr>
              <a:t>a period of</a:t>
            </a:r>
            <a:r>
              <a:rPr sz="3200" spc="-10" dirty="0">
                <a:solidFill>
                  <a:srgbClr val="000066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000066"/>
                </a:solidFill>
                <a:latin typeface="RRABOQ+ArialMT"/>
                <a:cs typeface="RRABOQ+ArialMT"/>
              </a:rPr>
              <a:t>severe economic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000066"/>
                </a:solidFill>
                <a:latin typeface="RRABOQ+ArialMT"/>
                <a:cs typeface="RRABOQ+ArialMT"/>
              </a:rPr>
              <a:t>contraction and high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66289" y="3390741"/>
            <a:ext cx="5908902" cy="200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66"/>
                </a:solidFill>
                <a:latin typeface="RRABOQ+ArialMT"/>
                <a:cs typeface="RRABOQ+ArialMT"/>
              </a:rPr>
              <a:t>unemployment</a:t>
            </a:r>
            <a:r>
              <a:rPr sz="3200" spc="-18" dirty="0">
                <a:solidFill>
                  <a:srgbClr val="000066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000066"/>
                </a:solidFill>
                <a:latin typeface="RRABOQ+ArialMT"/>
                <a:cs typeface="RRABOQ+ArialMT"/>
              </a:rPr>
              <a:t>that</a:t>
            </a:r>
            <a:r>
              <a:rPr sz="3200" spc="-15" dirty="0">
                <a:solidFill>
                  <a:srgbClr val="000066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000066"/>
                </a:solidFill>
                <a:latin typeface="RRABOQ+ArialMT"/>
                <a:cs typeface="RRABOQ+ArialMT"/>
              </a:rPr>
              <a:t>began in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000066"/>
                </a:solidFill>
                <a:latin typeface="RRABOQ+ArialMT"/>
                <a:cs typeface="RRABOQ+ArialMT"/>
              </a:rPr>
              <a:t>1929 and continued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000066"/>
                </a:solidFill>
                <a:latin typeface="RRABOQ+ArialMT"/>
                <a:cs typeface="RRABOQ+ArialMT"/>
              </a:rPr>
              <a:t>throughout the 1930s.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193" cy="762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0250" y="378301"/>
            <a:ext cx="8817752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RRABOQ+ArialMT"/>
                <a:cs typeface="RRABOQ+ArialMT"/>
              </a:rPr>
              <a:t>The Great</a:t>
            </a:r>
            <a:r>
              <a:rPr sz="3200" spc="-15" dirty="0">
                <a:solidFill>
                  <a:srgbClr val="000000"/>
                </a:solidFill>
                <a:latin typeface="RRABOQ+ArialMT"/>
                <a:cs typeface="RRABOQ+ArialMT"/>
              </a:rPr>
              <a:t> </a:t>
            </a:r>
            <a:r>
              <a:rPr sz="3200" dirty="0">
                <a:solidFill>
                  <a:srgbClr val="000000"/>
                </a:solidFill>
                <a:latin typeface="RRABOQ+ArialMT"/>
                <a:cs typeface="RRABOQ+ArialMT"/>
              </a:rPr>
              <a:t>Depression – What happened 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369" y="949186"/>
            <a:ext cx="4668098" cy="924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2800" spc="94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Stock Markets crashed!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369" y="1421626"/>
            <a:ext cx="8965374" cy="4524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2800" spc="94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9000 banks filed for bankruptcy</a:t>
            </a:r>
          </a:p>
          <a:p>
            <a:pPr marL="0" marR="0">
              <a:lnSpc>
                <a:spcPts val="2917"/>
              </a:lnSpc>
              <a:spcBef>
                <a:spcPts val="802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2800" spc="94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Banks</a:t>
            </a:r>
            <a:r>
              <a:rPr sz="2800" spc="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that</a:t>
            </a:r>
            <a:r>
              <a:rPr sz="2800" spc="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survived stopped giving loans.</a:t>
            </a:r>
          </a:p>
          <a:p>
            <a:pPr marL="0" marR="0">
              <a:lnSpc>
                <a:spcPts val="2917"/>
              </a:lnSpc>
              <a:spcBef>
                <a:spcPts val="802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2800" spc="94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People cut</a:t>
            </a:r>
            <a:r>
              <a:rPr sz="2800" spc="10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down spending</a:t>
            </a:r>
          </a:p>
          <a:p>
            <a:pPr marL="0" marR="0">
              <a:lnSpc>
                <a:spcPts val="2917"/>
              </a:lnSpc>
              <a:spcBef>
                <a:spcPts val="642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2800" spc="94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Large amounts of inventories started piling up</a:t>
            </a:r>
          </a:p>
          <a:p>
            <a:pPr marL="0" marR="0">
              <a:lnSpc>
                <a:spcPts val="2917"/>
              </a:lnSpc>
              <a:spcBef>
                <a:spcPts val="802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2800" spc="94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Businesses stopped production….layoffs!( 25%</a:t>
            </a:r>
          </a:p>
          <a:p>
            <a:pPr marL="342900" marR="0">
              <a:lnSpc>
                <a:spcPts val="2917"/>
              </a:lnSpc>
              <a:spcBef>
                <a:spcPts val="252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unemployment)</a:t>
            </a:r>
          </a:p>
          <a:p>
            <a:pPr marL="0" marR="0">
              <a:lnSpc>
                <a:spcPts val="2917"/>
              </a:lnSpc>
              <a:spcBef>
                <a:spcPts val="652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2800" spc="94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Purchasing</a:t>
            </a:r>
            <a:r>
              <a:rPr sz="2800" spc="11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power declined</a:t>
            </a:r>
          </a:p>
          <a:p>
            <a:pPr marL="0" marR="0">
              <a:lnSpc>
                <a:spcPts val="2917"/>
              </a:lnSpc>
              <a:spcBef>
                <a:spcPts val="802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2800" spc="94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Hawley – Smoot tariff imposed on imports in</a:t>
            </a:r>
          </a:p>
          <a:p>
            <a:pPr marL="342900" marR="0">
              <a:lnSpc>
                <a:spcPts val="2917"/>
              </a:lnSpc>
              <a:spcBef>
                <a:spcPts val="252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1930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7369" y="5495786"/>
            <a:ext cx="8576746" cy="922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•</a:t>
            </a:r>
            <a:r>
              <a:rPr sz="2800" spc="94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Decline</a:t>
            </a:r>
            <a:r>
              <a:rPr sz="2800" spc="12" dirty="0">
                <a:solidFill>
                  <a:srgbClr val="800000"/>
                </a:solidFill>
                <a:latin typeface="RRABOQ+ArialMT"/>
                <a:cs typeface="RRABOQ+ArialMT"/>
              </a:rPr>
              <a:t> </a:t>
            </a:r>
            <a:r>
              <a:rPr sz="2800" dirty="0">
                <a:solidFill>
                  <a:srgbClr val="800000"/>
                </a:solidFill>
                <a:latin typeface="RRABOQ+ArialMT"/>
                <a:cs typeface="RRABOQ+ArialMT"/>
              </a:rPr>
              <a:t>in world trade &amp; economic retaliation.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1047</Words>
  <Application>Microsoft Office PowerPoint</Application>
  <PresentationFormat>On-screen Show (4:3)</PresentationFormat>
  <Paragraphs>211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RRABOQ+ArialMT</vt:lpstr>
      <vt:lpstr>NLVPEM+Arial-ItalicMT</vt:lpstr>
      <vt:lpstr>Times New Roman</vt:lpstr>
      <vt:lpstr>MUDLLF+TimesNewRomanPS-BoldMT</vt:lpstr>
      <vt:lpstr>Arial</vt:lpstr>
      <vt:lpstr>MIPEUI+Arial-BoldItalicMT</vt:lpstr>
      <vt:lpstr>Bell MT</vt:lpstr>
      <vt:lpstr>Calibri</vt:lpstr>
      <vt:lpstr>Verdana</vt:lpstr>
      <vt:lpstr>WSPVAK+TimesNewRomanPSMT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s8.pdfconvertonline.com</dc:creator>
  <cp:lastModifiedBy>Waqar Ahmad</cp:lastModifiedBy>
  <cp:revision>15</cp:revision>
  <dcterms:modified xsi:type="dcterms:W3CDTF">2019-02-17T06:27:45Z</dcterms:modified>
</cp:coreProperties>
</file>