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7" r:id="rId7"/>
    <p:sldId id="264" r:id="rId8"/>
    <p:sldId id="265" r:id="rId9"/>
    <p:sldId id="266" r:id="rId10"/>
    <p:sldId id="269" r:id="rId11"/>
    <p:sldId id="270" r:id="rId12"/>
    <p:sldId id="271" r:id="rId13"/>
    <p:sldId id="273" r:id="rId14"/>
    <p:sldId id="272" r:id="rId15"/>
    <p:sldId id="274" r:id="rId16"/>
    <p:sldId id="277" r:id="rId17"/>
    <p:sldId id="278" r:id="rId18"/>
    <p:sldId id="275" r:id="rId19"/>
    <p:sldId id="276" r:id="rId20"/>
    <p:sldId id="280" r:id="rId21"/>
    <p:sldId id="279" r:id="rId22"/>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163458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135783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0377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2860095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4960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147164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96090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421657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217370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0B84A7-49BA-495C-8FD3-B9A473BC935D}" type="datetimeFigureOut">
              <a:rPr lang="ar-IQ" smtClean="0"/>
              <a:t>08/06/1440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21418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0B84A7-49BA-495C-8FD3-B9A473BC935D}" type="datetimeFigureOut">
              <a:rPr lang="ar-IQ" smtClean="0"/>
              <a:t>08/06/1440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343259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0B84A7-49BA-495C-8FD3-B9A473BC935D}" type="datetimeFigureOut">
              <a:rPr lang="ar-IQ" smtClean="0"/>
              <a:t>08/06/1440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161695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0B84A7-49BA-495C-8FD3-B9A473BC935D}" type="datetimeFigureOut">
              <a:rPr lang="ar-IQ" smtClean="0"/>
              <a:t>08/06/1440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255211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B84A7-49BA-495C-8FD3-B9A473BC935D}" type="datetimeFigureOut">
              <a:rPr lang="ar-IQ" smtClean="0"/>
              <a:t>08/06/1440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150543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0B84A7-49BA-495C-8FD3-B9A473BC935D}" type="datetimeFigureOut">
              <a:rPr lang="ar-IQ" smtClean="0"/>
              <a:t>08/06/1440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333180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30B84A7-49BA-495C-8FD3-B9A473BC935D}" type="datetimeFigureOut">
              <a:rPr lang="ar-IQ" smtClean="0"/>
              <a:t>08/06/1440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B3CBC1-696A-40BA-9651-C9F20CBC2E52}" type="slidenum">
              <a:rPr lang="ar-IQ" smtClean="0"/>
              <a:t>‹#›</a:t>
            </a:fld>
            <a:endParaRPr lang="ar-IQ"/>
          </a:p>
        </p:txBody>
      </p:sp>
    </p:spTree>
    <p:extLst>
      <p:ext uri="{BB962C8B-B14F-4D97-AF65-F5344CB8AC3E}">
        <p14:creationId xmlns:p14="http://schemas.microsoft.com/office/powerpoint/2010/main" val="164232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B84A7-49BA-495C-8FD3-B9A473BC935D}" type="datetimeFigureOut">
              <a:rPr lang="ar-IQ" smtClean="0"/>
              <a:t>08/06/1440</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B3CBC1-696A-40BA-9651-C9F20CBC2E52}" type="slidenum">
              <a:rPr lang="ar-IQ" smtClean="0"/>
              <a:t>‹#›</a:t>
            </a:fld>
            <a:endParaRPr lang="ar-IQ"/>
          </a:p>
        </p:txBody>
      </p:sp>
    </p:spTree>
    <p:extLst>
      <p:ext uri="{BB962C8B-B14F-4D97-AF65-F5344CB8AC3E}">
        <p14:creationId xmlns:p14="http://schemas.microsoft.com/office/powerpoint/2010/main" val="1920554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orgenproject.org/10-facts-about-rwanda-refuge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List_of_countries_by_GNI_(nominal,_Atlas_method)_per_capi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nvestopedia.com/terms/i/inflation.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solidFill>
                  <a:schemeClr val="accent1">
                    <a:lumMod val="50000"/>
                  </a:schemeClr>
                </a:solidFill>
              </a:rPr>
              <a:t>Economic Development </a:t>
            </a:r>
            <a:br>
              <a:rPr lang="en-US" dirty="0" smtClean="0">
                <a:solidFill>
                  <a:schemeClr val="accent1">
                    <a:lumMod val="50000"/>
                  </a:schemeClr>
                </a:solidFill>
              </a:rPr>
            </a:br>
            <a:r>
              <a:rPr lang="en-US" dirty="0" smtClean="0">
                <a:solidFill>
                  <a:schemeClr val="accent1">
                    <a:lumMod val="50000"/>
                  </a:schemeClr>
                </a:solidFill>
              </a:rPr>
              <a:t>BUS420 </a:t>
            </a:r>
            <a:endParaRPr lang="ar-IQ" dirty="0">
              <a:solidFill>
                <a:schemeClr val="accent1">
                  <a:lumMod val="50000"/>
                </a:schemeClr>
              </a:solidFill>
            </a:endParaRPr>
          </a:p>
        </p:txBody>
      </p:sp>
      <p:sp>
        <p:nvSpPr>
          <p:cNvPr id="3" name="Subtitle 2"/>
          <p:cNvSpPr>
            <a:spLocks noGrp="1"/>
          </p:cNvSpPr>
          <p:nvPr>
            <p:ph type="subTitle" idx="1"/>
          </p:nvPr>
        </p:nvSpPr>
        <p:spPr/>
        <p:txBody>
          <a:bodyPr>
            <a:normAutofit lnSpcReduction="10000"/>
          </a:bodyPr>
          <a:lstStyle/>
          <a:p>
            <a:pPr algn="l"/>
            <a:endParaRPr lang="en-US" dirty="0" smtClean="0"/>
          </a:p>
          <a:p>
            <a:pPr algn="l"/>
            <a:r>
              <a:rPr lang="en-US" dirty="0" smtClean="0"/>
              <a:t>Ms. Khadija </a:t>
            </a:r>
            <a:r>
              <a:rPr lang="en-US" dirty="0" err="1" smtClean="0"/>
              <a:t>Alaa</a:t>
            </a:r>
            <a:endParaRPr lang="en-US" dirty="0" smtClean="0"/>
          </a:p>
          <a:p>
            <a:pPr algn="l"/>
            <a:r>
              <a:rPr lang="en-US" dirty="0" smtClean="0"/>
              <a:t>khadija.alaa@ishik.edu.iq </a:t>
            </a:r>
            <a:endParaRPr lang="ar-IQ" dirty="0"/>
          </a:p>
        </p:txBody>
      </p:sp>
    </p:spTree>
    <p:extLst>
      <p:ext uri="{BB962C8B-B14F-4D97-AF65-F5344CB8AC3E}">
        <p14:creationId xmlns:p14="http://schemas.microsoft.com/office/powerpoint/2010/main" val="878815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a:t>
            </a:r>
            <a:r>
              <a:rPr lang="en-US" dirty="0" smtClean="0"/>
              <a:t> </a:t>
            </a:r>
            <a:endParaRPr lang="en-US" dirty="0"/>
          </a:p>
        </p:txBody>
      </p:sp>
      <p:sp>
        <p:nvSpPr>
          <p:cNvPr id="3" name="Content Placeholder 2"/>
          <p:cNvSpPr>
            <a:spLocks noGrp="1"/>
          </p:cNvSpPr>
          <p:nvPr>
            <p:ph idx="1"/>
          </p:nvPr>
        </p:nvSpPr>
        <p:spPr>
          <a:xfrm>
            <a:off x="677334" y="1569493"/>
            <a:ext cx="8596668" cy="4471869"/>
          </a:xfrm>
        </p:spPr>
        <p:txBody>
          <a:bodyPr>
            <a:normAutofit/>
          </a:bodyPr>
          <a:lstStyle/>
          <a:p>
            <a:pPr marL="0" indent="0" algn="l">
              <a:buNone/>
            </a:pPr>
            <a:r>
              <a:rPr lang="en-US" sz="2800" b="1" u="sng" dirty="0">
                <a:solidFill>
                  <a:schemeClr val="accent5"/>
                </a:solidFill>
              </a:rPr>
              <a:t>Economic development</a:t>
            </a:r>
            <a:r>
              <a:rPr lang="en-US" sz="2800" dirty="0"/>
              <a:t> </a:t>
            </a:r>
            <a:r>
              <a:rPr lang="en-US" sz="2800" dirty="0" smtClean="0"/>
              <a:t>economic </a:t>
            </a:r>
            <a:r>
              <a:rPr lang="en-US" sz="2800" dirty="0"/>
              <a:t>development can be defined as efforts that seek to improve the economic well-being and quality of life for a community by creating and/or retaining jobs and supporting or growing incomes and the tax base.</a:t>
            </a:r>
          </a:p>
        </p:txBody>
      </p:sp>
    </p:spTree>
    <p:extLst>
      <p:ext uri="{BB962C8B-B14F-4D97-AF65-F5344CB8AC3E}">
        <p14:creationId xmlns:p14="http://schemas.microsoft.com/office/powerpoint/2010/main" val="365294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Definition </a:t>
            </a:r>
            <a:endParaRPr lang="en-US" dirty="0"/>
          </a:p>
        </p:txBody>
      </p:sp>
      <p:sp>
        <p:nvSpPr>
          <p:cNvPr id="3" name="Content Placeholder 2"/>
          <p:cNvSpPr>
            <a:spLocks noGrp="1"/>
          </p:cNvSpPr>
          <p:nvPr>
            <p:ph idx="1"/>
          </p:nvPr>
        </p:nvSpPr>
        <p:spPr/>
        <p:txBody>
          <a:bodyPr>
            <a:normAutofit/>
          </a:bodyPr>
          <a:lstStyle/>
          <a:p>
            <a:pPr marL="0" indent="0" algn="l">
              <a:buNone/>
            </a:pPr>
            <a:r>
              <a:rPr lang="en-US" sz="2800" b="1" u="sng" dirty="0">
                <a:solidFill>
                  <a:srgbClr val="C00000"/>
                </a:solidFill>
              </a:rPr>
              <a:t>Economic development</a:t>
            </a:r>
            <a:r>
              <a:rPr lang="en-US" sz="2800" dirty="0"/>
              <a:t> is the process by which emerging economies become advanced economies. In other words, the process by which countries with low living standards become nations with high living standards. Economic development also refers to the process by which the overall health, well-being, and academic level the general population improves.</a:t>
            </a:r>
          </a:p>
        </p:txBody>
      </p:sp>
    </p:spTree>
    <p:extLst>
      <p:ext uri="{BB962C8B-B14F-4D97-AF65-F5344CB8AC3E}">
        <p14:creationId xmlns:p14="http://schemas.microsoft.com/office/powerpoint/2010/main" val="387302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pPr marL="0" indent="0" algn="l">
              <a:buNone/>
            </a:pPr>
            <a:r>
              <a:rPr lang="en-US" sz="2400" dirty="0" smtClean="0">
                <a:solidFill>
                  <a:schemeClr val="accent1">
                    <a:lumMod val="50000"/>
                  </a:schemeClr>
                </a:solidFill>
                <a:latin typeface="Arial" panose="020B0604020202020204" pitchFamily="34" charset="0"/>
              </a:rPr>
              <a:t>1- During </a:t>
            </a:r>
            <a:r>
              <a:rPr lang="en-US" sz="2400" dirty="0">
                <a:solidFill>
                  <a:schemeClr val="accent1">
                    <a:lumMod val="50000"/>
                  </a:schemeClr>
                </a:solidFill>
                <a:latin typeface="Arial" panose="020B0604020202020204" pitchFamily="34" charset="0"/>
              </a:rPr>
              <a:t>the development, there is a population shift from agriculture to industry, and then to services.</a:t>
            </a:r>
          </a:p>
          <a:p>
            <a:pPr marL="0" indent="0" algn="l">
              <a:buNone/>
            </a:pPr>
            <a:r>
              <a:rPr lang="en-US" sz="2400" dirty="0" smtClean="0">
                <a:solidFill>
                  <a:schemeClr val="accent1">
                    <a:lumMod val="50000"/>
                  </a:schemeClr>
                </a:solidFill>
                <a:latin typeface="Arial" panose="020B0604020202020204" pitchFamily="34" charset="0"/>
              </a:rPr>
              <a:t>2- A </a:t>
            </a:r>
            <a:r>
              <a:rPr lang="en-US" sz="2400" dirty="0">
                <a:solidFill>
                  <a:schemeClr val="accent1">
                    <a:lumMod val="50000"/>
                  </a:schemeClr>
                </a:solidFill>
                <a:latin typeface="Arial" panose="020B0604020202020204" pitchFamily="34" charset="0"/>
              </a:rPr>
              <a:t>longer average life expectancy, for example, is one of the results of economic development. Improved productivity, higher literacy rates, and better public education, are also consequences.</a:t>
            </a:r>
          </a:p>
          <a:p>
            <a:pPr marL="0" indent="0" algn="l">
              <a:buNone/>
            </a:pPr>
            <a:r>
              <a:rPr lang="en-US" sz="2400" dirty="0" smtClean="0">
                <a:solidFill>
                  <a:schemeClr val="accent1">
                    <a:lumMod val="50000"/>
                  </a:schemeClr>
                </a:solidFill>
                <a:latin typeface="Arial" panose="020B0604020202020204" pitchFamily="34" charset="0"/>
              </a:rPr>
              <a:t>3- Put </a:t>
            </a:r>
            <a:r>
              <a:rPr lang="en-US" sz="2400" dirty="0">
                <a:solidFill>
                  <a:schemeClr val="accent1">
                    <a:lumMod val="50000"/>
                  </a:schemeClr>
                </a:solidFill>
                <a:latin typeface="Arial" panose="020B0604020202020204" pitchFamily="34" charset="0"/>
              </a:rPr>
              <a:t>simply; economic development is all about improving living standards. </a:t>
            </a:r>
            <a:r>
              <a:rPr lang="en-US" sz="2400" i="1" dirty="0">
                <a:solidFill>
                  <a:schemeClr val="accent1">
                    <a:lumMod val="50000"/>
                  </a:schemeClr>
                </a:solidFill>
                <a:latin typeface="Arial" panose="020B0604020202020204" pitchFamily="34" charset="0"/>
              </a:rPr>
              <a:t>‘Improved living </a:t>
            </a:r>
            <a:r>
              <a:rPr lang="en-US" sz="2400" i="1" dirty="0" smtClean="0">
                <a:solidFill>
                  <a:schemeClr val="accent1">
                    <a:lumMod val="50000"/>
                  </a:schemeClr>
                </a:solidFill>
                <a:latin typeface="Arial" panose="020B0604020202020204" pitchFamily="34" charset="0"/>
              </a:rPr>
              <a:t>standards refers</a:t>
            </a:r>
            <a:r>
              <a:rPr lang="en-US" sz="2400" dirty="0" smtClean="0">
                <a:solidFill>
                  <a:schemeClr val="accent1">
                    <a:lumMod val="50000"/>
                  </a:schemeClr>
                </a:solidFill>
                <a:latin typeface="Arial" panose="020B0604020202020204" pitchFamily="34" charset="0"/>
              </a:rPr>
              <a:t> </a:t>
            </a:r>
            <a:r>
              <a:rPr lang="en-US" sz="2400" dirty="0">
                <a:solidFill>
                  <a:schemeClr val="accent1">
                    <a:lumMod val="50000"/>
                  </a:schemeClr>
                </a:solidFill>
                <a:latin typeface="Arial" panose="020B0604020202020204" pitchFamily="34" charset="0"/>
              </a:rPr>
              <a:t>to higher levels of education and literacy, workers’ income, health, and lifespans.</a:t>
            </a:r>
          </a:p>
          <a:p>
            <a:pPr marL="0" indent="0" algn="l">
              <a:buNone/>
            </a:pPr>
            <a:endParaRPr lang="en-US" sz="2400" dirty="0">
              <a:solidFill>
                <a:schemeClr val="accent1">
                  <a:lumMod val="50000"/>
                </a:schemeClr>
              </a:solidFill>
            </a:endParaRPr>
          </a:p>
        </p:txBody>
      </p:sp>
    </p:spTree>
    <p:extLst>
      <p:ext uri="{BB962C8B-B14F-4D97-AF65-F5344CB8AC3E}">
        <p14:creationId xmlns:p14="http://schemas.microsoft.com/office/powerpoint/2010/main" val="2477521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 in Kurdistan over the last 10 years? </a:t>
            </a:r>
            <a:endParaRPr lang="en-US" dirty="0"/>
          </a:p>
        </p:txBody>
      </p:sp>
      <p:sp>
        <p:nvSpPr>
          <p:cNvPr id="3" name="Content Placeholder 2"/>
          <p:cNvSpPr>
            <a:spLocks noGrp="1"/>
          </p:cNvSpPr>
          <p:nvPr>
            <p:ph idx="1"/>
          </p:nvPr>
        </p:nvSpPr>
        <p:spPr>
          <a:xfrm>
            <a:off x="677334" y="2160589"/>
            <a:ext cx="8596668" cy="3880773"/>
          </a:xfrm>
        </p:spPr>
        <p:txBody>
          <a:bodyPr>
            <a:noAutofit/>
          </a:bodyPr>
          <a:lstStyle/>
          <a:p>
            <a:pPr marL="0" indent="0" algn="l">
              <a:buNone/>
            </a:pPr>
            <a:r>
              <a:rPr lang="en-US" sz="2400" dirty="0" smtClean="0">
                <a:solidFill>
                  <a:schemeClr val="accent1">
                    <a:lumMod val="50000"/>
                  </a:schemeClr>
                </a:solidFill>
                <a:latin typeface="Arial" panose="020B0604020202020204" pitchFamily="34" charset="0"/>
              </a:rPr>
              <a:t>1- Change in quality of food and nutrition. </a:t>
            </a:r>
          </a:p>
          <a:p>
            <a:pPr marL="0" indent="0" algn="l">
              <a:buNone/>
            </a:pPr>
            <a:r>
              <a:rPr lang="en-US" sz="2400" dirty="0" smtClean="0">
                <a:solidFill>
                  <a:schemeClr val="accent1">
                    <a:lumMod val="50000"/>
                  </a:schemeClr>
                </a:solidFill>
                <a:latin typeface="Arial" panose="020B0604020202020204" pitchFamily="34" charset="0"/>
              </a:rPr>
              <a:t>2- Change in income. </a:t>
            </a:r>
          </a:p>
          <a:p>
            <a:pPr marL="0" indent="0" algn="l">
              <a:buNone/>
            </a:pPr>
            <a:r>
              <a:rPr lang="en-US" sz="2400" dirty="0" smtClean="0">
                <a:solidFill>
                  <a:schemeClr val="accent1">
                    <a:lumMod val="50000"/>
                  </a:schemeClr>
                </a:solidFill>
                <a:latin typeface="Arial" panose="020B0604020202020204" pitchFamily="34" charset="0"/>
              </a:rPr>
              <a:t>2- Change in health services. </a:t>
            </a:r>
          </a:p>
          <a:p>
            <a:pPr marL="0" indent="0" algn="l">
              <a:buNone/>
            </a:pPr>
            <a:r>
              <a:rPr lang="en-US" sz="2400" dirty="0" smtClean="0">
                <a:solidFill>
                  <a:schemeClr val="accent1">
                    <a:lumMod val="50000"/>
                  </a:schemeClr>
                </a:solidFill>
                <a:latin typeface="Arial" panose="020B0604020202020204" pitchFamily="34" charset="0"/>
              </a:rPr>
              <a:t>3- Change in infrastructure. </a:t>
            </a:r>
          </a:p>
          <a:p>
            <a:pPr marL="0" indent="0" algn="l">
              <a:buNone/>
            </a:pPr>
            <a:r>
              <a:rPr lang="en-US" sz="2400" dirty="0" smtClean="0">
                <a:solidFill>
                  <a:schemeClr val="accent1">
                    <a:lumMod val="50000"/>
                  </a:schemeClr>
                </a:solidFill>
                <a:latin typeface="Arial" panose="020B0604020202020204" pitchFamily="34" charset="0"/>
              </a:rPr>
              <a:t>4- </a:t>
            </a:r>
            <a:r>
              <a:rPr lang="en-US" sz="2400" dirty="0">
                <a:solidFill>
                  <a:schemeClr val="accent1">
                    <a:lumMod val="50000"/>
                  </a:schemeClr>
                </a:solidFill>
                <a:latin typeface="Arial" panose="020B0604020202020204" pitchFamily="34" charset="0"/>
              </a:rPr>
              <a:t>Change in quality of </a:t>
            </a:r>
            <a:r>
              <a:rPr lang="en-US" sz="2400" dirty="0" smtClean="0">
                <a:solidFill>
                  <a:schemeClr val="accent1">
                    <a:lumMod val="50000"/>
                  </a:schemeClr>
                </a:solidFill>
                <a:latin typeface="Arial" panose="020B0604020202020204" pitchFamily="34" charset="0"/>
              </a:rPr>
              <a:t>telecommunication, technology, </a:t>
            </a:r>
            <a:r>
              <a:rPr lang="en-US" sz="2400" dirty="0">
                <a:solidFill>
                  <a:schemeClr val="accent1">
                    <a:lumMod val="50000"/>
                  </a:schemeClr>
                </a:solidFill>
                <a:latin typeface="Arial" panose="020B0604020202020204" pitchFamily="34" charset="0"/>
              </a:rPr>
              <a:t>and transportation. </a:t>
            </a:r>
            <a:endParaRPr lang="en-US" sz="2400" dirty="0" smtClean="0">
              <a:solidFill>
                <a:schemeClr val="accent1">
                  <a:lumMod val="50000"/>
                </a:schemeClr>
              </a:solidFill>
              <a:latin typeface="Arial" panose="020B0604020202020204" pitchFamily="34" charset="0"/>
            </a:endParaRPr>
          </a:p>
          <a:p>
            <a:pPr marL="0" indent="0" algn="l">
              <a:buNone/>
            </a:pPr>
            <a:r>
              <a:rPr lang="en-US" sz="2400" dirty="0" smtClean="0">
                <a:solidFill>
                  <a:schemeClr val="accent1">
                    <a:lumMod val="50000"/>
                  </a:schemeClr>
                </a:solidFill>
                <a:latin typeface="Arial" panose="020B0604020202020204" pitchFamily="34" charset="0"/>
              </a:rPr>
              <a:t>5- Change in mentality of people. </a:t>
            </a:r>
          </a:p>
          <a:p>
            <a:pPr marL="0" indent="0" algn="l">
              <a:buNone/>
            </a:pPr>
            <a:r>
              <a:rPr lang="en-US" sz="2400" dirty="0" smtClean="0">
                <a:solidFill>
                  <a:schemeClr val="accent1">
                    <a:lumMod val="50000"/>
                  </a:schemeClr>
                </a:solidFill>
                <a:latin typeface="Arial" panose="020B0604020202020204" pitchFamily="34" charset="0"/>
              </a:rPr>
              <a:t>6- Change in education level. </a:t>
            </a:r>
            <a:endParaRPr lang="en-US" sz="2400" dirty="0">
              <a:solidFill>
                <a:schemeClr val="accent1">
                  <a:lumMod val="50000"/>
                </a:schemeClr>
              </a:solidFill>
              <a:latin typeface="Arial" panose="020B0604020202020204" pitchFamily="34" charset="0"/>
            </a:endParaRPr>
          </a:p>
          <a:p>
            <a:pPr marL="0" indent="0" algn="l">
              <a:buNone/>
            </a:pPr>
            <a:r>
              <a:rPr lang="en-US" sz="2400" dirty="0" smtClean="0">
                <a:solidFill>
                  <a:schemeClr val="accent1">
                    <a:lumMod val="50000"/>
                  </a:schemeClr>
                </a:solidFill>
                <a:latin typeface="Arial" panose="020B0604020202020204" pitchFamily="34" charset="0"/>
              </a:rPr>
              <a:t> </a:t>
            </a:r>
            <a:endParaRPr lang="en-US" sz="2400" dirty="0">
              <a:solidFill>
                <a:schemeClr val="accent1">
                  <a:lumMod val="50000"/>
                </a:schemeClr>
              </a:solidFill>
              <a:latin typeface="Arial" panose="020B0604020202020204" pitchFamily="34" charset="0"/>
            </a:endParaRPr>
          </a:p>
          <a:p>
            <a:pPr marL="0" indent="0" algn="l">
              <a:buNone/>
            </a:pPr>
            <a:endParaRPr lang="en-US" sz="2400" dirty="0">
              <a:solidFill>
                <a:schemeClr val="accent1">
                  <a:lumMod val="50000"/>
                </a:schemeClr>
              </a:solidFill>
            </a:endParaRPr>
          </a:p>
        </p:txBody>
      </p:sp>
    </p:spTree>
    <p:extLst>
      <p:ext uri="{BB962C8B-B14F-4D97-AF65-F5344CB8AC3E}">
        <p14:creationId xmlns:p14="http://schemas.microsoft.com/office/powerpoint/2010/main" val="354600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Asian </a:t>
            </a:r>
            <a:r>
              <a:rPr lang="en-US" b="1" dirty="0" smtClean="0"/>
              <a:t>Tigers </a:t>
            </a:r>
            <a:r>
              <a:rPr lang="en-US" b="1" dirty="0"/>
              <a:t>commonly referred to as </a:t>
            </a:r>
            <a:r>
              <a:rPr lang="en-US" b="1" dirty="0" smtClean="0"/>
              <a:t>“the </a:t>
            </a:r>
            <a:r>
              <a:rPr lang="en-US" b="1" dirty="0"/>
              <a:t>Asian </a:t>
            </a:r>
            <a:r>
              <a:rPr lang="en-US" b="1" dirty="0" smtClean="0"/>
              <a:t>Miracle”</a:t>
            </a:r>
            <a:endParaRPr lang="en-US" b="1" dirty="0"/>
          </a:p>
        </p:txBody>
      </p:sp>
      <p:sp>
        <p:nvSpPr>
          <p:cNvPr id="3" name="Content Placeholder 2"/>
          <p:cNvSpPr>
            <a:spLocks noGrp="1"/>
          </p:cNvSpPr>
          <p:nvPr>
            <p:ph idx="1"/>
          </p:nvPr>
        </p:nvSpPr>
        <p:spPr/>
        <p:txBody>
          <a:bodyPr/>
          <a:lstStyle/>
          <a:p>
            <a:pPr marL="0" indent="0" algn="l">
              <a:buNone/>
            </a:pPr>
            <a:r>
              <a:rPr lang="en-US" sz="2800" dirty="0"/>
              <a:t>The </a:t>
            </a:r>
            <a:r>
              <a:rPr lang="en-US" sz="2800" b="1" dirty="0" smtClean="0"/>
              <a:t>Four Asian Tigers</a:t>
            </a:r>
            <a:r>
              <a:rPr lang="en-US" sz="2800" dirty="0"/>
              <a:t> or Asian Dragons are the highly developed economies of </a:t>
            </a:r>
            <a:r>
              <a:rPr lang="en-US" sz="2800" b="1" dirty="0"/>
              <a:t>Hong Kong</a:t>
            </a:r>
            <a:r>
              <a:rPr lang="en-US" sz="2800" dirty="0" smtClean="0"/>
              <a:t>, </a:t>
            </a:r>
            <a:r>
              <a:rPr lang="en-US" sz="2800" b="1" dirty="0" smtClean="0"/>
              <a:t>Singapore</a:t>
            </a:r>
            <a:r>
              <a:rPr lang="en-US" sz="2800" dirty="0"/>
              <a:t>, </a:t>
            </a:r>
            <a:r>
              <a:rPr lang="en-US" sz="2800" b="1" dirty="0"/>
              <a:t>South Korea</a:t>
            </a:r>
            <a:r>
              <a:rPr lang="en-US" sz="2800" dirty="0"/>
              <a:t> and </a:t>
            </a:r>
            <a:r>
              <a:rPr lang="en-US" sz="2800" b="1" dirty="0"/>
              <a:t>Taiwan</a:t>
            </a:r>
            <a:r>
              <a:rPr lang="en-US" sz="2800" dirty="0" smtClean="0"/>
              <a:t>. These countries </a:t>
            </a:r>
            <a:r>
              <a:rPr lang="en-US" sz="2800" dirty="0"/>
              <a:t>underwent rapid </a:t>
            </a:r>
            <a:r>
              <a:rPr lang="en-US" sz="2800" dirty="0" smtClean="0">
                <a:solidFill>
                  <a:schemeClr val="tx1"/>
                </a:solidFill>
              </a:rPr>
              <a:t>industrialization</a:t>
            </a:r>
            <a:r>
              <a:rPr lang="en-US" sz="2800" dirty="0">
                <a:solidFill>
                  <a:schemeClr val="tx1"/>
                </a:solidFill>
              </a:rPr>
              <a:t> and maintained exceptionally high growth</a:t>
            </a:r>
            <a:r>
              <a:rPr lang="en-US" sz="2800" dirty="0"/>
              <a:t> rates (in excess of 7 percent a year) between the early 1960s (mid-1950s for Hong Kong) and 1990s.</a:t>
            </a:r>
            <a:endParaRPr lang="en-US" sz="2800" dirty="0" smtClean="0"/>
          </a:p>
          <a:p>
            <a:pPr marL="0" indent="0" algn="l">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9677" y="609600"/>
            <a:ext cx="2682239" cy="1676400"/>
          </a:xfrm>
          <a:prstGeom prst="rect">
            <a:avLst/>
          </a:prstGeom>
        </p:spPr>
      </p:pic>
    </p:spTree>
    <p:extLst>
      <p:ext uri="{BB962C8B-B14F-4D97-AF65-F5344CB8AC3E}">
        <p14:creationId xmlns:p14="http://schemas.microsoft.com/office/powerpoint/2010/main" val="3667917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Singapore </a:t>
            </a:r>
            <a:endParaRPr lang="en-US" dirty="0"/>
          </a:p>
        </p:txBody>
      </p:sp>
      <p:sp>
        <p:nvSpPr>
          <p:cNvPr id="3" name="Content Placeholder 2"/>
          <p:cNvSpPr>
            <a:spLocks noGrp="1"/>
          </p:cNvSpPr>
          <p:nvPr>
            <p:ph idx="1"/>
          </p:nvPr>
        </p:nvSpPr>
        <p:spPr/>
        <p:txBody>
          <a:bodyPr>
            <a:normAutofit/>
          </a:bodyPr>
          <a:lstStyle/>
          <a:p>
            <a:pPr marL="0" indent="0" algn="l">
              <a:buNone/>
            </a:pPr>
            <a:r>
              <a:rPr lang="en-US" sz="2800" dirty="0"/>
              <a:t>Modern Singapore is a remarkable phenomenon, which has attracted the attention of social scientists from several disciplines and a wide range of ideological viewpoints. The island city state located at the tip of the Malay peninsula is now home to some four million people, and has one of the highest per capita gross domestic products in the world. </a:t>
            </a:r>
          </a:p>
        </p:txBody>
      </p:sp>
    </p:spTree>
    <p:extLst>
      <p:ext uri="{BB962C8B-B14F-4D97-AF65-F5344CB8AC3E}">
        <p14:creationId xmlns:p14="http://schemas.microsoft.com/office/powerpoint/2010/main" val="486862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Singapore</a:t>
            </a:r>
          </a:p>
        </p:txBody>
      </p:sp>
      <p:sp>
        <p:nvSpPr>
          <p:cNvPr id="3" name="Content Placeholder 2"/>
          <p:cNvSpPr>
            <a:spLocks noGrp="1"/>
          </p:cNvSpPr>
          <p:nvPr>
            <p:ph idx="1"/>
          </p:nvPr>
        </p:nvSpPr>
        <p:spPr>
          <a:xfrm>
            <a:off x="534459" y="1270000"/>
            <a:ext cx="8596668" cy="4687888"/>
          </a:xfrm>
        </p:spPr>
        <p:txBody>
          <a:bodyPr>
            <a:noAutofit/>
          </a:bodyPr>
          <a:lstStyle/>
          <a:p>
            <a:pPr marL="0" indent="0" algn="l">
              <a:buNone/>
            </a:pPr>
            <a:r>
              <a:rPr lang="en-US" sz="2800" dirty="0"/>
              <a:t>The </a:t>
            </a:r>
            <a:r>
              <a:rPr lang="en-US" sz="2800" b="1" dirty="0"/>
              <a:t>economy of Singapore</a:t>
            </a:r>
            <a:r>
              <a:rPr lang="en-US" sz="2800" dirty="0"/>
              <a:t> is a highly developed </a:t>
            </a:r>
            <a:r>
              <a:rPr lang="en-US" sz="2800" dirty="0" smtClean="0"/>
              <a:t>free-market economy.</a:t>
            </a:r>
            <a:r>
              <a:rPr lang="en-US" sz="2800" baseline="30000" dirty="0"/>
              <a:t> </a:t>
            </a:r>
            <a:endParaRPr lang="en-US" sz="2800" baseline="30000" dirty="0" smtClean="0"/>
          </a:p>
          <a:p>
            <a:pPr marL="0" indent="0" algn="l">
              <a:buNone/>
            </a:pPr>
            <a:r>
              <a:rPr lang="en-US" sz="2800" dirty="0" smtClean="0"/>
              <a:t>Singapore's </a:t>
            </a:r>
            <a:r>
              <a:rPr lang="en-US" sz="2800" dirty="0"/>
              <a:t>economy has been ranked as the most open in the world</a:t>
            </a:r>
            <a:r>
              <a:rPr lang="en-US" sz="2800" dirty="0" smtClean="0"/>
              <a:t>,</a:t>
            </a:r>
            <a:r>
              <a:rPr lang="en-US" sz="2800" dirty="0"/>
              <a:t> </a:t>
            </a:r>
            <a:r>
              <a:rPr lang="en-US" sz="2800" dirty="0">
                <a:solidFill>
                  <a:schemeClr val="accent4"/>
                </a:solidFill>
              </a:rPr>
              <a:t>7th least corrupt</a:t>
            </a:r>
            <a:r>
              <a:rPr lang="en-US" sz="2800" dirty="0" smtClean="0"/>
              <a:t>,</a:t>
            </a:r>
            <a:r>
              <a:rPr lang="en-US" sz="2800" dirty="0"/>
              <a:t> most </a:t>
            </a:r>
            <a:r>
              <a:rPr lang="en-US" sz="2800" dirty="0" smtClean="0"/>
              <a:t>pro-business,</a:t>
            </a:r>
            <a:r>
              <a:rPr lang="en-US" sz="2800" baseline="30000" dirty="0"/>
              <a:t> </a:t>
            </a:r>
            <a:r>
              <a:rPr lang="en-US" sz="2800" dirty="0" smtClean="0"/>
              <a:t>with </a:t>
            </a:r>
            <a:r>
              <a:rPr lang="en-US" sz="2800" dirty="0"/>
              <a:t>low tax rates (14.2% of Gross Domestic Product, </a:t>
            </a:r>
            <a:r>
              <a:rPr lang="en-US" sz="2800" dirty="0" smtClean="0"/>
              <a:t>GDP)</a:t>
            </a:r>
            <a:r>
              <a:rPr lang="en-US" sz="2800" baseline="30000" dirty="0" smtClean="0"/>
              <a:t>.</a:t>
            </a:r>
          </a:p>
          <a:p>
            <a:pPr marL="0" indent="0" algn="l">
              <a:buNone/>
            </a:pPr>
            <a:r>
              <a:rPr lang="en-US" sz="2800" dirty="0" smtClean="0"/>
              <a:t>It has </a:t>
            </a:r>
            <a:r>
              <a:rPr lang="en-US" sz="2800" dirty="0"/>
              <a:t>the third highest per-capita GDP in the world in terms of Purchasing Power Parity (PPP</a:t>
            </a:r>
            <a:r>
              <a:rPr lang="en-US" sz="2800" dirty="0" smtClean="0"/>
              <a:t>). Average </a:t>
            </a:r>
            <a:r>
              <a:rPr lang="en-US" sz="2800" dirty="0" smtClean="0">
                <a:solidFill>
                  <a:schemeClr val="accent4"/>
                </a:solidFill>
              </a:rPr>
              <a:t>GDP per capita is </a:t>
            </a:r>
            <a:r>
              <a:rPr lang="en-US" sz="2800" dirty="0">
                <a:solidFill>
                  <a:schemeClr val="accent4"/>
                </a:solidFill>
              </a:rPr>
              <a:t>57,714.30 USD (2017</a:t>
            </a:r>
            <a:r>
              <a:rPr lang="en-US" sz="2800" dirty="0" smtClean="0">
                <a:solidFill>
                  <a:schemeClr val="accent4"/>
                </a:solidFill>
              </a:rPr>
              <a:t>)</a:t>
            </a:r>
            <a:r>
              <a:rPr lang="en-US" sz="2800" dirty="0" smtClean="0"/>
              <a:t>. </a:t>
            </a:r>
            <a:r>
              <a:rPr lang="en-US" sz="2800" dirty="0" smtClean="0">
                <a:solidFill>
                  <a:srgbClr val="FF0000"/>
                </a:solidFill>
              </a:rPr>
              <a:t>Iraq GDP per capita 5,165.71 </a:t>
            </a:r>
            <a:r>
              <a:rPr lang="en-US" sz="2800" dirty="0">
                <a:solidFill>
                  <a:srgbClr val="FF0000"/>
                </a:solidFill>
              </a:rPr>
              <a:t>USD (2017</a:t>
            </a:r>
            <a:r>
              <a:rPr lang="en-US" sz="2800" dirty="0" smtClean="0">
                <a:solidFill>
                  <a:srgbClr val="FF0000"/>
                </a:solidFill>
              </a:rPr>
              <a:t>)</a:t>
            </a:r>
          </a:p>
        </p:txBody>
      </p:sp>
    </p:spTree>
    <p:extLst>
      <p:ext uri="{BB962C8B-B14F-4D97-AF65-F5344CB8AC3E}">
        <p14:creationId xmlns:p14="http://schemas.microsoft.com/office/powerpoint/2010/main" val="4129253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Singapore</a:t>
            </a:r>
          </a:p>
        </p:txBody>
      </p:sp>
      <p:sp>
        <p:nvSpPr>
          <p:cNvPr id="3" name="Content Placeholder 2"/>
          <p:cNvSpPr>
            <a:spLocks noGrp="1"/>
          </p:cNvSpPr>
          <p:nvPr>
            <p:ph idx="1"/>
          </p:nvPr>
        </p:nvSpPr>
        <p:spPr/>
        <p:txBody>
          <a:bodyPr>
            <a:normAutofit/>
          </a:bodyPr>
          <a:lstStyle/>
          <a:p>
            <a:pPr marL="0" indent="0" algn="l">
              <a:buNone/>
            </a:pPr>
            <a:r>
              <a:rPr lang="en-US" sz="2400" dirty="0"/>
              <a:t>Singapore’s largest industry by far is the </a:t>
            </a:r>
            <a:r>
              <a:rPr lang="en-US" sz="2400" dirty="0">
                <a:solidFill>
                  <a:srgbClr val="FF0000"/>
                </a:solidFill>
              </a:rPr>
              <a:t>manufacturing sector</a:t>
            </a:r>
            <a:r>
              <a:rPr lang="en-US" sz="2400" dirty="0"/>
              <a:t>, which contributes 20%-25% of the country’s annual GDP. </a:t>
            </a:r>
            <a:br>
              <a:rPr lang="en-US" sz="2400" dirty="0"/>
            </a:br>
            <a:r>
              <a:rPr lang="en-US" sz="2400" dirty="0"/>
              <a:t/>
            </a:r>
            <a:br>
              <a:rPr lang="en-US" sz="2400" dirty="0"/>
            </a:br>
            <a:r>
              <a:rPr lang="en-US" sz="2400" dirty="0"/>
              <a:t>Key industry clusters in Singapore’s manufacturing include electronics, chemicals, biomedical sciences, logistics and transport engineering. In the third quarter of 2017, the manufacturing sector grew by 35%, with clusters like electronics </a:t>
            </a:r>
            <a:r>
              <a:rPr lang="en-US" sz="2400" dirty="0" smtClean="0"/>
              <a:t>and </a:t>
            </a:r>
            <a:r>
              <a:rPr lang="en-US" sz="2400" dirty="0"/>
              <a:t>engineering benefiting from high demand. </a:t>
            </a:r>
            <a:br>
              <a:rPr lang="en-US" sz="2400" dirty="0"/>
            </a:br>
            <a:endParaRPr lang="en-US" sz="2400" dirty="0"/>
          </a:p>
          <a:p>
            <a:pPr marL="0" indent="0" algn="l">
              <a:buNone/>
            </a:pPr>
            <a:endParaRPr lang="en-US" dirty="0"/>
          </a:p>
        </p:txBody>
      </p:sp>
    </p:spTree>
    <p:extLst>
      <p:ext uri="{BB962C8B-B14F-4D97-AF65-F5344CB8AC3E}">
        <p14:creationId xmlns:p14="http://schemas.microsoft.com/office/powerpoint/2010/main" val="890791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355" y="957264"/>
            <a:ext cx="9320434" cy="4810918"/>
          </a:xfrm>
        </p:spPr>
      </p:pic>
    </p:spTree>
    <p:extLst>
      <p:ext uri="{BB962C8B-B14F-4D97-AF65-F5344CB8AC3E}">
        <p14:creationId xmlns:p14="http://schemas.microsoft.com/office/powerpoint/2010/main" val="1896974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Singapore Achieve this Economic Success? </a:t>
            </a:r>
            <a:endParaRPr lang="en-US" dirty="0"/>
          </a:p>
        </p:txBody>
      </p:sp>
      <p:sp>
        <p:nvSpPr>
          <p:cNvPr id="3" name="Content Placeholder 2"/>
          <p:cNvSpPr>
            <a:spLocks noGrp="1"/>
          </p:cNvSpPr>
          <p:nvPr>
            <p:ph idx="1"/>
          </p:nvPr>
        </p:nvSpPr>
        <p:spPr/>
        <p:txBody>
          <a:bodyPr/>
          <a:lstStyle/>
          <a:p>
            <a:pPr marL="0" indent="0" algn="l">
              <a:buNone/>
            </a:pPr>
            <a:r>
              <a:rPr lang="en-US" sz="3200" dirty="0"/>
              <a:t>Singapore owes its success as a highly developed free-market economy in </a:t>
            </a:r>
            <a:r>
              <a:rPr lang="en-US" sz="3200" dirty="0" smtClean="0"/>
              <a:t>large </a:t>
            </a:r>
            <a:r>
              <a:rPr lang="en-US" sz="3200" dirty="0"/>
              <a:t>part to its remarkably open and corruption-free business environment, prudent monetary and fiscal policies, and a transparent legal framework. </a:t>
            </a:r>
            <a:endParaRPr lang="en-US" sz="3200" dirty="0" smtClean="0"/>
          </a:p>
          <a:p>
            <a:pPr marL="0" indent="0" algn="l">
              <a:buNone/>
            </a:pPr>
            <a:endParaRPr lang="en-US" dirty="0"/>
          </a:p>
        </p:txBody>
      </p:sp>
    </p:spTree>
    <p:extLst>
      <p:ext uri="{BB962C8B-B14F-4D97-AF65-F5344CB8AC3E}">
        <p14:creationId xmlns:p14="http://schemas.microsoft.com/office/powerpoint/2010/main" val="366049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2" y="2775816"/>
            <a:ext cx="10515600" cy="1325563"/>
          </a:xfrm>
        </p:spPr>
        <p:txBody>
          <a:bodyPr>
            <a:normAutofit fontScale="90000"/>
          </a:bodyPr>
          <a:lstStyle/>
          <a:p>
            <a:pPr algn="ctr"/>
            <a:r>
              <a:rPr lang="en-US" sz="6000" b="1" dirty="0" smtClean="0">
                <a:solidFill>
                  <a:srgbClr val="FF0000"/>
                </a:solidFill>
              </a:rPr>
              <a:t>Welcome Back from the Break </a:t>
            </a:r>
            <a:r>
              <a:rPr lang="en-US" sz="6000" b="1" dirty="0" smtClean="0">
                <a:solidFill>
                  <a:srgbClr val="FF0000"/>
                </a:solidFill>
                <a:sym typeface="Wingdings" panose="05000000000000000000" pitchFamily="2" charset="2"/>
              </a:rPr>
              <a:t></a:t>
            </a:r>
            <a:endParaRPr lang="ar-IQ" sz="6000" b="1" dirty="0">
              <a:solidFill>
                <a:srgbClr val="FF0000"/>
              </a:solidFill>
            </a:endParaRPr>
          </a:p>
        </p:txBody>
      </p:sp>
    </p:spTree>
    <p:extLst>
      <p:ext uri="{BB962C8B-B14F-4D97-AF65-F5344CB8AC3E}">
        <p14:creationId xmlns:p14="http://schemas.microsoft.com/office/powerpoint/2010/main" val="4033247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Singapore Achieve this Economic Success? </a:t>
            </a:r>
          </a:p>
        </p:txBody>
      </p:sp>
      <p:sp>
        <p:nvSpPr>
          <p:cNvPr id="3" name="Content Placeholder 2"/>
          <p:cNvSpPr>
            <a:spLocks noGrp="1"/>
          </p:cNvSpPr>
          <p:nvPr>
            <p:ph idx="1"/>
          </p:nvPr>
        </p:nvSpPr>
        <p:spPr/>
        <p:txBody>
          <a:bodyPr/>
          <a:lstStyle/>
          <a:p>
            <a:pPr marL="0" indent="0" algn="l">
              <a:buNone/>
            </a:pPr>
            <a:r>
              <a:rPr lang="en-US" sz="2400" dirty="0"/>
              <a:t>The government has continued to promote economic growth through an active industrial policy that targets fiscal incentives, increases public investment, promotes development of skill sets attractive to foreign investors, and focuses on </a:t>
            </a:r>
            <a:r>
              <a:rPr lang="en-US" sz="2400" dirty="0">
                <a:solidFill>
                  <a:srgbClr val="FF0000"/>
                </a:solidFill>
              </a:rPr>
              <a:t>economic diversification. </a:t>
            </a:r>
            <a:r>
              <a:rPr lang="en-US" sz="2400" dirty="0"/>
              <a:t>Well-secured </a:t>
            </a:r>
            <a:r>
              <a:rPr lang="en-US" sz="2400" dirty="0">
                <a:solidFill>
                  <a:srgbClr val="FF0000"/>
                </a:solidFill>
              </a:rPr>
              <a:t>property rights </a:t>
            </a:r>
            <a:r>
              <a:rPr lang="en-US" sz="2400" dirty="0"/>
              <a:t>promote entrepreneurship and productivity growth. </a:t>
            </a:r>
          </a:p>
          <a:p>
            <a:pPr marL="0" indent="0" algn="l">
              <a:buNone/>
            </a:pPr>
            <a:endParaRPr lang="en-US" sz="2400" dirty="0"/>
          </a:p>
          <a:p>
            <a:pPr marL="0" indent="0" algn="l">
              <a:buNone/>
            </a:pPr>
            <a:r>
              <a:rPr lang="en-US" sz="2400" dirty="0"/>
              <a:t>The rule of law is undergirded by a societal intolerance of corruption.</a:t>
            </a:r>
          </a:p>
          <a:p>
            <a:pPr marL="0" indent="0" algn="l">
              <a:buNone/>
            </a:pPr>
            <a:endParaRPr lang="en-US" dirty="0"/>
          </a:p>
        </p:txBody>
      </p:sp>
    </p:spTree>
    <p:extLst>
      <p:ext uri="{BB962C8B-B14F-4D97-AF65-F5344CB8AC3E}">
        <p14:creationId xmlns:p14="http://schemas.microsoft.com/office/powerpoint/2010/main" val="512278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Bank </a:t>
            </a:r>
            <a:r>
              <a:rPr lang="en-US" dirty="0" smtClean="0"/>
              <a:t> </a:t>
            </a:r>
            <a:endParaRPr lang="en-US" dirty="0"/>
          </a:p>
        </p:txBody>
      </p:sp>
      <p:sp>
        <p:nvSpPr>
          <p:cNvPr id="3" name="Title 1"/>
          <p:cNvSpPr txBox="1">
            <a:spLocks/>
          </p:cNvSpPr>
          <p:nvPr/>
        </p:nvSpPr>
        <p:spPr>
          <a:xfrm>
            <a:off x="677334" y="2805112"/>
            <a:ext cx="8596668" cy="1320800"/>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US" dirty="0" smtClean="0"/>
              <a:t>What do we learn from Singapore? </a:t>
            </a:r>
            <a:endParaRPr lang="en-US" dirty="0"/>
          </a:p>
        </p:txBody>
      </p:sp>
    </p:spTree>
    <p:extLst>
      <p:ext uri="{BB962C8B-B14F-4D97-AF65-F5344CB8AC3E}">
        <p14:creationId xmlns:p14="http://schemas.microsoft.com/office/powerpoint/2010/main" val="4745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Poor Kids in Rishikesh, India </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2437" y="2050472"/>
            <a:ext cx="7135090" cy="3948545"/>
          </a:xfrm>
        </p:spPr>
      </p:pic>
    </p:spTree>
    <p:extLst>
      <p:ext uri="{BB962C8B-B14F-4D97-AF65-F5344CB8AC3E}">
        <p14:creationId xmlns:p14="http://schemas.microsoft.com/office/powerpoint/2010/main" val="1115122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Severely malnourished Rwandan refugee children </a:t>
            </a:r>
            <a:r>
              <a:rPr lang="en-US" sz="2800" dirty="0" smtClean="0"/>
              <a:t>wait </a:t>
            </a:r>
            <a:r>
              <a:rPr lang="en-US" sz="2800" dirty="0"/>
              <a:t>for food within a makeshift camp some 25 miles south of Kisangani</a:t>
            </a:r>
            <a:endParaRPr lang="ar-IQ"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5964" y="2230582"/>
            <a:ext cx="7370618" cy="2951018"/>
          </a:xfrm>
        </p:spPr>
      </p:pic>
      <p:sp>
        <p:nvSpPr>
          <p:cNvPr id="5" name="Rectangle 4"/>
          <p:cNvSpPr/>
          <p:nvPr/>
        </p:nvSpPr>
        <p:spPr>
          <a:xfrm>
            <a:off x="1191491" y="5481782"/>
            <a:ext cx="6096000" cy="923330"/>
          </a:xfrm>
          <a:prstGeom prst="rect">
            <a:avLst/>
          </a:prstGeom>
        </p:spPr>
        <p:txBody>
          <a:bodyPr>
            <a:spAutoFit/>
          </a:bodyPr>
          <a:lstStyle/>
          <a:p>
            <a:r>
              <a:rPr lang="en-GB" dirty="0" smtClean="0">
                <a:hlinkClick r:id="rId3"/>
              </a:rPr>
              <a:t>https://borgenproject.org/10-facts-about-rwanda-refugees/</a:t>
            </a:r>
            <a:endParaRPr lang="en-GB" dirty="0" smtClean="0"/>
          </a:p>
          <a:p>
            <a:endParaRPr lang="ar-IQ" dirty="0"/>
          </a:p>
        </p:txBody>
      </p:sp>
    </p:spTree>
    <p:extLst>
      <p:ext uri="{BB962C8B-B14F-4D97-AF65-F5344CB8AC3E}">
        <p14:creationId xmlns:p14="http://schemas.microsoft.com/office/powerpoint/2010/main" val="3064544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by being poor?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sz="2800" dirty="0"/>
              <a:t>Almost 3 billion people lack access to toilets and almost 1 billion lack access to clean drinking </a:t>
            </a:r>
            <a:r>
              <a:rPr lang="en-US" sz="2800" dirty="0" smtClean="0"/>
              <a:t>water</a:t>
            </a:r>
          </a:p>
          <a:p>
            <a:pPr marL="0" indent="0" algn="l">
              <a:buNone/>
            </a:pPr>
            <a:endParaRPr lang="en-US" sz="2800" dirty="0"/>
          </a:p>
          <a:p>
            <a:pPr marL="0" indent="0" algn="l">
              <a:buNone/>
            </a:pPr>
            <a:r>
              <a:rPr lang="en-US" sz="2800" dirty="0"/>
              <a:t>“The poorest 20% of the world’s children are twice as likely as the richest 20% to be stunted by poor nutrition and to die before their 5th birthday</a:t>
            </a:r>
            <a:r>
              <a:rPr lang="en-US" sz="2800" dirty="0" smtClean="0"/>
              <a:t>.”</a:t>
            </a:r>
          </a:p>
          <a:p>
            <a:pPr marL="0" indent="0" algn="l">
              <a:buNone/>
            </a:pPr>
            <a:endParaRPr lang="en-US" sz="2800" dirty="0"/>
          </a:p>
          <a:p>
            <a:pPr marL="0" indent="0" algn="l">
              <a:buNone/>
            </a:pPr>
            <a:r>
              <a:rPr lang="en-US" sz="2800" dirty="0"/>
              <a:t>2.7 million newborns worldwide die within their first month of </a:t>
            </a:r>
            <a:r>
              <a:rPr lang="en-US" sz="2800" dirty="0" smtClean="0"/>
              <a:t>life</a:t>
            </a:r>
            <a:endParaRPr lang="en-US" sz="2800" dirty="0"/>
          </a:p>
        </p:txBody>
      </p:sp>
    </p:spTree>
    <p:extLst>
      <p:ext uri="{BB962C8B-B14F-4D97-AF65-F5344CB8AC3E}">
        <p14:creationId xmlns:p14="http://schemas.microsoft.com/office/powerpoint/2010/main" val="252776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60061"/>
            <a:ext cx="8596668" cy="4881302"/>
          </a:xfrm>
        </p:spPr>
        <p:txBody>
          <a:bodyPr>
            <a:normAutofit fontScale="85000" lnSpcReduction="20000"/>
          </a:bodyPr>
          <a:lstStyle/>
          <a:p>
            <a:pPr marL="0" indent="0" algn="l">
              <a:buNone/>
            </a:pPr>
            <a:r>
              <a:rPr lang="en-US" sz="3000" dirty="0"/>
              <a:t>Almost 200 million children under the age of 5 in developing regions are underweight for their </a:t>
            </a:r>
            <a:r>
              <a:rPr lang="en-US" sz="3000" dirty="0" smtClean="0"/>
              <a:t>age.</a:t>
            </a:r>
          </a:p>
          <a:p>
            <a:pPr marL="0" indent="0" algn="l">
              <a:buNone/>
            </a:pPr>
            <a:endParaRPr lang="en-US" sz="3000" dirty="0"/>
          </a:p>
          <a:p>
            <a:pPr marL="0" indent="0" algn="l">
              <a:buNone/>
            </a:pPr>
            <a:r>
              <a:rPr lang="en-US" sz="3000" dirty="0"/>
              <a:t>179 million infants in the least developed countries are not protected from diseases by routine </a:t>
            </a:r>
            <a:r>
              <a:rPr lang="en-US" sz="3000" dirty="0" smtClean="0"/>
              <a:t>immunization.</a:t>
            </a:r>
          </a:p>
          <a:p>
            <a:pPr marL="0" indent="0" algn="l">
              <a:buNone/>
            </a:pPr>
            <a:endParaRPr lang="en-US" sz="3000" dirty="0"/>
          </a:p>
          <a:p>
            <a:pPr marL="0" indent="0" algn="l">
              <a:buNone/>
            </a:pPr>
            <a:r>
              <a:rPr lang="en-US" sz="3000" dirty="0"/>
              <a:t>3.2 million children under the age of 15 currently live with </a:t>
            </a:r>
            <a:r>
              <a:rPr lang="en-US" sz="3000" dirty="0" smtClean="0"/>
              <a:t>HIV.</a:t>
            </a:r>
          </a:p>
          <a:p>
            <a:pPr marL="0" indent="0" algn="l">
              <a:buNone/>
            </a:pPr>
            <a:endParaRPr lang="en-US" sz="3000" dirty="0"/>
          </a:p>
          <a:p>
            <a:pPr marL="0" indent="0" algn="l">
              <a:buNone/>
            </a:pPr>
            <a:r>
              <a:rPr lang="en-US" sz="3000" dirty="0"/>
              <a:t>161 million children do not attend primary </a:t>
            </a:r>
            <a:r>
              <a:rPr lang="en-US" sz="3000" dirty="0" smtClean="0"/>
              <a:t>school.</a:t>
            </a:r>
            <a:endParaRPr lang="en-US" sz="3000" dirty="0"/>
          </a:p>
          <a:p>
            <a:pPr marL="0" indent="0" algn="l">
              <a:buNone/>
            </a:pPr>
            <a:r>
              <a:rPr lang="en-US" sz="3000" dirty="0"/>
              <a:t>UNICEF </a:t>
            </a:r>
            <a:endParaRPr lang="ar-IQ" sz="3000" dirty="0"/>
          </a:p>
          <a:p>
            <a:pPr marL="0" indent="0">
              <a:buNone/>
            </a:pPr>
            <a:endParaRPr lang="en-US" dirty="0"/>
          </a:p>
        </p:txBody>
      </p:sp>
    </p:spTree>
    <p:extLst>
      <p:ext uri="{BB962C8B-B14F-4D97-AF65-F5344CB8AC3E}">
        <p14:creationId xmlns:p14="http://schemas.microsoft.com/office/powerpoint/2010/main" val="424095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Iraq a poor country? </a:t>
            </a:r>
            <a:endParaRPr lang="ar-IQ" dirty="0"/>
          </a:p>
        </p:txBody>
      </p:sp>
      <p:sp>
        <p:nvSpPr>
          <p:cNvPr id="3" name="Content Placeholder 2"/>
          <p:cNvSpPr>
            <a:spLocks noGrp="1"/>
          </p:cNvSpPr>
          <p:nvPr>
            <p:ph idx="1"/>
          </p:nvPr>
        </p:nvSpPr>
        <p:spPr/>
        <p:txBody>
          <a:bodyPr>
            <a:normAutofit fontScale="32500" lnSpcReduction="20000"/>
          </a:bodyPr>
          <a:lstStyle/>
          <a:p>
            <a:pPr marL="0" indent="0" algn="l">
              <a:buNone/>
            </a:pPr>
            <a:r>
              <a:rPr lang="en-GB" sz="7000" dirty="0" smtClean="0"/>
              <a:t>Iraq ranks 86 out of 179 countries on the World Bank list.</a:t>
            </a:r>
          </a:p>
          <a:p>
            <a:pPr marL="0" indent="0" algn="l">
              <a:buNone/>
            </a:pPr>
            <a:r>
              <a:rPr lang="en-GB" sz="7000" dirty="0" smtClean="0"/>
              <a:t> </a:t>
            </a:r>
          </a:p>
          <a:p>
            <a:pPr marL="0" indent="0" algn="l">
              <a:buNone/>
            </a:pPr>
            <a:r>
              <a:rPr lang="en-GB" sz="7000" dirty="0" smtClean="0"/>
              <a:t>On </a:t>
            </a:r>
            <a:r>
              <a:rPr lang="en-GB" sz="7000" dirty="0"/>
              <a:t>average people make </a:t>
            </a:r>
            <a:r>
              <a:rPr lang="en-GB" sz="7000" dirty="0" smtClean="0"/>
              <a:t>$5,420 a year</a:t>
            </a:r>
            <a:r>
              <a:rPr lang="en-GB" sz="7000" dirty="0"/>
              <a:t>. ($</a:t>
            </a:r>
            <a:r>
              <a:rPr lang="en-GB" sz="7000" dirty="0" smtClean="0"/>
              <a:t>5,420/12month=$452)</a:t>
            </a:r>
          </a:p>
          <a:p>
            <a:pPr marL="0" indent="0" algn="l">
              <a:buNone/>
            </a:pPr>
            <a:endParaRPr lang="en-GB" sz="7000" dirty="0" smtClean="0"/>
          </a:p>
          <a:p>
            <a:pPr marL="0" indent="0" algn="l">
              <a:buNone/>
            </a:pPr>
            <a:r>
              <a:rPr lang="en-GB" sz="7000" dirty="0" smtClean="0"/>
              <a:t>Turkey is </a:t>
            </a:r>
            <a:r>
              <a:rPr lang="en-GB" sz="7000" dirty="0"/>
              <a:t>54 with $11,230 GNI per capita </a:t>
            </a:r>
            <a:endParaRPr lang="en-GB" sz="7000" dirty="0" smtClean="0"/>
          </a:p>
          <a:p>
            <a:pPr marL="0" indent="0" algn="l">
              <a:buNone/>
            </a:pPr>
            <a:r>
              <a:rPr lang="en-GB" sz="7000" dirty="0" smtClean="0"/>
              <a:t>Iran is </a:t>
            </a:r>
            <a:r>
              <a:rPr lang="en-GB" sz="7000" dirty="0"/>
              <a:t>85 with $</a:t>
            </a:r>
            <a:r>
              <a:rPr lang="en-GB" sz="7000" dirty="0" smtClean="0"/>
              <a:t>5,470 </a:t>
            </a:r>
            <a:r>
              <a:rPr lang="en-GB" sz="7000" dirty="0">
                <a:solidFill>
                  <a:prstClr val="black">
                    <a:lumMod val="75000"/>
                    <a:lumOff val="25000"/>
                  </a:prstClr>
                </a:solidFill>
              </a:rPr>
              <a:t>GNI per </a:t>
            </a:r>
            <a:r>
              <a:rPr lang="en-GB" sz="7000" dirty="0" smtClean="0">
                <a:solidFill>
                  <a:prstClr val="black">
                    <a:lumMod val="75000"/>
                    <a:lumOff val="25000"/>
                  </a:prstClr>
                </a:solidFill>
              </a:rPr>
              <a:t>capita</a:t>
            </a:r>
          </a:p>
          <a:p>
            <a:pPr marL="0" indent="0" algn="l">
              <a:buNone/>
            </a:pPr>
            <a:endParaRPr lang="en-GB" sz="2800" dirty="0">
              <a:solidFill>
                <a:prstClr val="black">
                  <a:lumMod val="75000"/>
                  <a:lumOff val="25000"/>
                </a:prstClr>
              </a:solidFill>
            </a:endParaRPr>
          </a:p>
          <a:p>
            <a:pPr marL="0" indent="0" algn="l">
              <a:buNone/>
            </a:pPr>
            <a:endParaRPr lang="en-GB" sz="2800" dirty="0" smtClean="0">
              <a:solidFill>
                <a:prstClr val="black">
                  <a:lumMod val="75000"/>
                  <a:lumOff val="25000"/>
                </a:prstClr>
              </a:solidFill>
            </a:endParaRPr>
          </a:p>
          <a:p>
            <a:pPr marL="0" indent="0" algn="l">
              <a:buNone/>
            </a:pPr>
            <a:r>
              <a:rPr lang="en-GB" sz="3400" dirty="0">
                <a:solidFill>
                  <a:prstClr val="black">
                    <a:lumMod val="75000"/>
                    <a:lumOff val="25000"/>
                  </a:prstClr>
                </a:solidFill>
                <a:hlinkClick r:id="rId2"/>
              </a:rPr>
              <a:t>https://en.wikipedia.org/wiki/List_of_countries_by_GNI_(nominal,_Atlas_method)_</a:t>
            </a:r>
            <a:r>
              <a:rPr lang="en-GB" sz="3400" dirty="0" smtClean="0">
                <a:solidFill>
                  <a:prstClr val="black">
                    <a:lumMod val="75000"/>
                    <a:lumOff val="25000"/>
                  </a:prstClr>
                </a:solidFill>
                <a:hlinkClick r:id="rId2"/>
              </a:rPr>
              <a:t>per_capita</a:t>
            </a:r>
            <a:endParaRPr lang="en-GB" sz="3400" dirty="0" smtClean="0">
              <a:solidFill>
                <a:prstClr val="black">
                  <a:lumMod val="75000"/>
                  <a:lumOff val="25000"/>
                </a:prstClr>
              </a:solidFill>
            </a:endParaRPr>
          </a:p>
          <a:p>
            <a:pPr marL="0" indent="0" algn="l">
              <a:buNone/>
            </a:pPr>
            <a:endParaRPr lang="en-GB" sz="2400" dirty="0" smtClean="0">
              <a:solidFill>
                <a:prstClr val="black">
                  <a:lumMod val="75000"/>
                  <a:lumOff val="25000"/>
                </a:prstClr>
              </a:solidFill>
            </a:endParaRPr>
          </a:p>
          <a:p>
            <a:pPr marL="0" indent="0" algn="l">
              <a:buNone/>
            </a:pPr>
            <a:r>
              <a:rPr lang="en-GB" sz="2800" dirty="0" smtClean="0"/>
              <a:t> </a:t>
            </a:r>
            <a:endParaRPr lang="ar-IQ" sz="2800" dirty="0"/>
          </a:p>
        </p:txBody>
      </p:sp>
    </p:spTree>
    <p:extLst>
      <p:ext uri="{BB962C8B-B14F-4D97-AF65-F5344CB8AC3E}">
        <p14:creationId xmlns:p14="http://schemas.microsoft.com/office/powerpoint/2010/main" val="14912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GNI per capita </a:t>
            </a:r>
            <a:br>
              <a:rPr lang="en-GB" dirty="0"/>
            </a:br>
            <a:endParaRPr lang="ar-IQ" dirty="0"/>
          </a:p>
        </p:txBody>
      </p:sp>
      <p:sp>
        <p:nvSpPr>
          <p:cNvPr id="3" name="Content Placeholder 2"/>
          <p:cNvSpPr>
            <a:spLocks noGrp="1"/>
          </p:cNvSpPr>
          <p:nvPr>
            <p:ph idx="1"/>
          </p:nvPr>
        </p:nvSpPr>
        <p:spPr/>
        <p:txBody>
          <a:bodyPr>
            <a:normAutofit/>
          </a:bodyPr>
          <a:lstStyle/>
          <a:p>
            <a:pPr marL="0" indent="0" algn="l">
              <a:buNone/>
            </a:pPr>
            <a:r>
              <a:rPr lang="en-US" dirty="0" smtClean="0"/>
              <a:t>Economic </a:t>
            </a:r>
            <a:r>
              <a:rPr lang="en-US" dirty="0"/>
              <a:t>performance is measured by an annual increase in gross national product </a:t>
            </a:r>
            <a:r>
              <a:rPr lang="en-US" sz="2400" b="1" dirty="0">
                <a:solidFill>
                  <a:srgbClr val="00B0F0"/>
                </a:solidFill>
              </a:rPr>
              <a:t>(</a:t>
            </a:r>
            <a:r>
              <a:rPr lang="en-US" sz="2400" b="1" dirty="0" smtClean="0">
                <a:solidFill>
                  <a:srgbClr val="00B0F0"/>
                </a:solidFill>
              </a:rPr>
              <a:t>GNP)</a:t>
            </a:r>
            <a:r>
              <a:rPr lang="en-US" sz="2400" b="1" dirty="0" smtClean="0">
                <a:solidFill>
                  <a:schemeClr val="tx1"/>
                </a:solidFill>
              </a:rPr>
              <a:t>.</a:t>
            </a:r>
            <a:r>
              <a:rPr lang="en-US" sz="2400" b="1" dirty="0" smtClean="0">
                <a:solidFill>
                  <a:srgbClr val="00B0F0"/>
                </a:solidFill>
              </a:rPr>
              <a:t> </a:t>
            </a:r>
            <a:r>
              <a:rPr lang="en-US" dirty="0" smtClean="0"/>
              <a:t>For </a:t>
            </a:r>
            <a:r>
              <a:rPr lang="en-US" dirty="0"/>
              <a:t>the purpose of comparability, GNP is expressed in a common currency, usually US dollars, and reported in per-capita terms to take into account the size of a nation’s </a:t>
            </a:r>
            <a:r>
              <a:rPr lang="en-US" dirty="0" smtClean="0"/>
              <a:t>population. </a:t>
            </a:r>
            <a:r>
              <a:rPr lang="en-US" dirty="0">
                <a:solidFill>
                  <a:srgbClr val="FF0000"/>
                </a:solidFill>
              </a:rPr>
              <a:t>The World Bank now replaces GNP per capita with gross national income </a:t>
            </a:r>
            <a:r>
              <a:rPr lang="en-US" sz="2400" b="1" dirty="0">
                <a:solidFill>
                  <a:srgbClr val="00B0F0"/>
                </a:solidFill>
              </a:rPr>
              <a:t>(GNI) </a:t>
            </a:r>
            <a:r>
              <a:rPr lang="en-US" dirty="0">
                <a:solidFill>
                  <a:srgbClr val="FF0000"/>
                </a:solidFill>
              </a:rPr>
              <a:t>per capita to compare wealth among countries. </a:t>
            </a:r>
            <a:r>
              <a:rPr lang="en-US" dirty="0"/>
              <a:t>The World Bank defines GNI as the sum of value added by all resident producers plus any product taxes </a:t>
            </a:r>
            <a:r>
              <a:rPr lang="en-US" dirty="0" smtClean="0"/>
              <a:t>not </a:t>
            </a:r>
            <a:r>
              <a:rPr lang="en-US" dirty="0"/>
              <a:t>included in the valuation of output plus net receipts of primary income (compensation of employees and property income) from abroad. </a:t>
            </a:r>
            <a:endParaRPr lang="en-GB" dirty="0"/>
          </a:p>
        </p:txBody>
      </p:sp>
    </p:spTree>
    <p:extLst>
      <p:ext uri="{BB962C8B-B14F-4D97-AF65-F5344CB8AC3E}">
        <p14:creationId xmlns:p14="http://schemas.microsoft.com/office/powerpoint/2010/main" val="3852988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and Development </a:t>
            </a:r>
            <a:endParaRPr lang="ar-IQ" dirty="0"/>
          </a:p>
        </p:txBody>
      </p:sp>
      <p:sp>
        <p:nvSpPr>
          <p:cNvPr id="3" name="Content Placeholder 2"/>
          <p:cNvSpPr>
            <a:spLocks noGrp="1"/>
          </p:cNvSpPr>
          <p:nvPr>
            <p:ph idx="1"/>
          </p:nvPr>
        </p:nvSpPr>
        <p:spPr/>
        <p:txBody>
          <a:bodyPr/>
          <a:lstStyle/>
          <a:p>
            <a:pPr marL="0" indent="0" algn="l">
              <a:buNone/>
            </a:pPr>
            <a:r>
              <a:rPr lang="en-US" sz="2400" b="1" dirty="0">
                <a:solidFill>
                  <a:schemeClr val="accent4"/>
                </a:solidFill>
              </a:rPr>
              <a:t>Economic growth </a:t>
            </a:r>
            <a:r>
              <a:rPr lang="en-US" dirty="0"/>
              <a:t>is an increase in the capacity of an economy to produce goods and services, compared from one period of time to another. It can be measured in nominal or real terms, the latter of which is adjusted for</a:t>
            </a:r>
            <a:r>
              <a:rPr lang="en-US" dirty="0">
                <a:solidFill>
                  <a:schemeClr val="tx1"/>
                </a:solidFill>
              </a:rPr>
              <a:t> </a:t>
            </a:r>
            <a:r>
              <a:rPr lang="en-US" dirty="0">
                <a:solidFill>
                  <a:schemeClr val="tx1"/>
                </a:solidFill>
                <a:hlinkClick r:id="rId2"/>
              </a:rPr>
              <a:t>inflation</a:t>
            </a:r>
            <a:r>
              <a:rPr lang="en-US" dirty="0"/>
              <a:t>. </a:t>
            </a:r>
            <a:br>
              <a:rPr lang="en-US" dirty="0"/>
            </a:br>
            <a:r>
              <a:rPr lang="en-US" dirty="0"/>
              <a:t/>
            </a:r>
            <a:br>
              <a:rPr lang="en-US" dirty="0"/>
            </a:br>
            <a:r>
              <a:rPr lang="en-US" dirty="0" smtClean="0">
                <a:solidFill>
                  <a:srgbClr val="00B0F0"/>
                </a:solidFill>
              </a:rPr>
              <a:t>The </a:t>
            </a:r>
            <a:r>
              <a:rPr lang="en-US" dirty="0">
                <a:solidFill>
                  <a:srgbClr val="00B0F0"/>
                </a:solidFill>
              </a:rPr>
              <a:t>goal of economic development</a:t>
            </a:r>
            <a:r>
              <a:rPr lang="en-US" dirty="0"/>
              <a:t> in its simplest form is to create the wealth of a nation. Prior to the 1970s, rapid </a:t>
            </a:r>
            <a:r>
              <a:rPr lang="en-US" b="1" dirty="0">
                <a:solidFill>
                  <a:schemeClr val="accent4"/>
                </a:solidFill>
              </a:rPr>
              <a:t>economic growth </a:t>
            </a:r>
            <a:r>
              <a:rPr lang="en-US" dirty="0"/>
              <a:t>has been considered a good proxy for other attributes of </a:t>
            </a:r>
            <a:r>
              <a:rPr lang="en-US" dirty="0" smtClean="0"/>
              <a:t>development.  </a:t>
            </a:r>
          </a:p>
          <a:p>
            <a:pPr marL="0" indent="0" algn="l">
              <a:buNone/>
            </a:pPr>
            <a:endParaRPr lang="ar-IQ" dirty="0"/>
          </a:p>
        </p:txBody>
      </p:sp>
    </p:spTree>
    <p:extLst>
      <p:ext uri="{BB962C8B-B14F-4D97-AF65-F5344CB8AC3E}">
        <p14:creationId xmlns:p14="http://schemas.microsoft.com/office/powerpoint/2010/main" val="2849634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557</TotalTime>
  <Words>751</Words>
  <Application>Microsoft Office PowerPoint</Application>
  <PresentationFormat>Widescreen</PresentationFormat>
  <Paragraphs>73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Tahoma</vt:lpstr>
      <vt:lpstr>Trebuchet MS</vt:lpstr>
      <vt:lpstr>Wingdings</vt:lpstr>
      <vt:lpstr>Wingdings 3</vt:lpstr>
      <vt:lpstr>Facet</vt:lpstr>
      <vt:lpstr>Economic Development  BUS420 </vt:lpstr>
      <vt:lpstr>Welcome Back from the Break </vt:lpstr>
      <vt:lpstr>Poor Kids in Rishikesh, India </vt:lpstr>
      <vt:lpstr>Severely malnourished Rwandan refugee children wait for food within a makeshift camp some 25 miles south of Kisangani</vt:lpstr>
      <vt:lpstr>What do we mean by being poor? </vt:lpstr>
      <vt:lpstr>PowerPoint Presentation</vt:lpstr>
      <vt:lpstr>Is Iraq a poor country? </vt:lpstr>
      <vt:lpstr>GNI per capita  </vt:lpstr>
      <vt:lpstr>Growth and Development </vt:lpstr>
      <vt:lpstr>Development </vt:lpstr>
      <vt:lpstr>Another Definition </vt:lpstr>
      <vt:lpstr>Examples</vt:lpstr>
      <vt:lpstr>What happened in Kurdistan over the last 10 years? </vt:lpstr>
      <vt:lpstr>Four Asian Tigers commonly referred to as “the Asian Miracle”</vt:lpstr>
      <vt:lpstr>Singapore </vt:lpstr>
      <vt:lpstr>Singapore</vt:lpstr>
      <vt:lpstr>Singapore</vt:lpstr>
      <vt:lpstr>PowerPoint Presentation</vt:lpstr>
      <vt:lpstr>How did Singapore Achieve this Economic Success? </vt:lpstr>
      <vt:lpstr>How did Singapore Achieve this Economic Success? </vt:lpstr>
      <vt:lpstr>Question Bank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Iraq Economy II BUS416 </dc:title>
  <dc:creator>KHADIJA</dc:creator>
  <cp:lastModifiedBy>khadija Alaa</cp:lastModifiedBy>
  <cp:revision>84</cp:revision>
  <dcterms:created xsi:type="dcterms:W3CDTF">2018-02-06T20:39:02Z</dcterms:created>
  <dcterms:modified xsi:type="dcterms:W3CDTF">2019-02-13T09:38:39Z</dcterms:modified>
</cp:coreProperties>
</file>