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45"/>
  </p:notesMasterIdLst>
  <p:handoutMasterIdLst>
    <p:handoutMasterId r:id="rId46"/>
  </p:handoutMasterIdLst>
  <p:sldIdLst>
    <p:sldId id="256" r:id="rId2"/>
    <p:sldId id="257" r:id="rId3"/>
    <p:sldId id="263" r:id="rId4"/>
    <p:sldId id="264" r:id="rId5"/>
    <p:sldId id="265" r:id="rId6"/>
    <p:sldId id="258" r:id="rId7"/>
    <p:sldId id="260" r:id="rId8"/>
    <p:sldId id="266" r:id="rId9"/>
    <p:sldId id="261" r:id="rId10"/>
    <p:sldId id="262"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5" r:id="rId38"/>
    <p:sldId id="293" r:id="rId39"/>
    <p:sldId id="294"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434" autoAdjust="0"/>
  </p:normalViewPr>
  <p:slideViewPr>
    <p:cSldViewPr snapToGrid="0">
      <p:cViewPr varScale="1">
        <p:scale>
          <a:sx n="67" d="100"/>
          <a:sy n="67" d="100"/>
        </p:scale>
        <p:origin x="136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5E2EDD-CB56-436B-9228-12732BA3C153}" type="datetimeFigureOut">
              <a:rPr lang="en-US" smtClean="0"/>
              <a:t>2/12/2019</a:t>
            </a:fld>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D58B80-31DF-47D8-BA16-1953D6079EA9}" type="slidenum">
              <a:rPr lang="en-US" smtClean="0"/>
              <a:t>‹#›</a:t>
            </a:fld>
            <a:endParaRPr lang="en-US"/>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3391271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F5C3-4F47-4963-BE2A-96A0850C0FFA}" type="datetimeFigureOut">
              <a:rPr lang="en-US" smtClean="0"/>
              <a:t>2/12/2019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AE86C-FE16-4E3B-8745-B4129F07996D}" type="slidenum">
              <a:rPr lang="en-US" smtClean="0"/>
              <a:t>‹#›</a:t>
            </a:fld>
            <a:endParaRPr lang="en-US"/>
          </a:p>
        </p:txBody>
      </p:sp>
    </p:spTree>
    <p:extLst>
      <p:ext uri="{BB962C8B-B14F-4D97-AF65-F5344CB8AC3E}">
        <p14:creationId xmlns:p14="http://schemas.microsoft.com/office/powerpoint/2010/main" val="318827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7AE86C-FE16-4E3B-8745-B4129F07996D}" type="slidenum">
              <a:rPr lang="en-US" smtClean="0"/>
              <a:t>1</a:t>
            </a:fld>
            <a:endParaRPr lang="en-US"/>
          </a:p>
        </p:txBody>
      </p:sp>
    </p:spTree>
    <p:extLst>
      <p:ext uri="{BB962C8B-B14F-4D97-AF65-F5344CB8AC3E}">
        <p14:creationId xmlns:p14="http://schemas.microsoft.com/office/powerpoint/2010/main" val="39599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4700" y="1295399"/>
            <a:ext cx="7683500" cy="2214563"/>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1622425" y="6362700"/>
            <a:ext cx="5899150" cy="282577"/>
          </a:xfrm>
          <a:prstGeom prst="rect">
            <a:avLst/>
          </a:prstGeom>
        </p:spPr>
        <p:txBody>
          <a:bodyPr/>
          <a:lstStyle>
            <a:lvl1pPr algn="ctr">
              <a:defRPr sz="1400">
                <a:solidFill>
                  <a:schemeClr val="bg2">
                    <a:lumMod val="50000"/>
                  </a:schemeClr>
                </a:solidFill>
              </a:defRPr>
            </a:lvl1pPr>
          </a:lstStyle>
          <a:p>
            <a:r>
              <a:rPr lang="en-US" dirty="0" smtClean="0"/>
              <a:t>Prepared by Ms. Khadija Alaa, FASE, </a:t>
            </a:r>
            <a:r>
              <a:rPr lang="en-US" dirty="0" err="1" smtClean="0"/>
              <a:t>Ishik</a:t>
            </a:r>
            <a:r>
              <a:rPr lang="en-US" dirty="0" smtClean="0"/>
              <a:t> University    </a:t>
            </a:r>
            <a:endParaRPr lang="en-US" dirty="0"/>
          </a:p>
        </p:txBody>
      </p:sp>
    </p:spTree>
    <p:extLst>
      <p:ext uri="{BB962C8B-B14F-4D97-AF65-F5344CB8AC3E}">
        <p14:creationId xmlns:p14="http://schemas.microsoft.com/office/powerpoint/2010/main" val="11272876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68577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83426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150845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121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lvl1pPr algn="ctr">
              <a:defRPr sz="1400">
                <a:solidFill>
                  <a:schemeClr val="bg2">
                    <a:lumMod val="50000"/>
                  </a:schemeClr>
                </a:solidFill>
              </a:defRPr>
            </a:lvl1pPr>
          </a:lstStyle>
          <a:p>
            <a:r>
              <a:rPr lang="en-US" dirty="0" smtClean="0"/>
              <a:t>Prepared by Ms. Khadija Alaa, FASE, </a:t>
            </a:r>
            <a:r>
              <a:rPr lang="en-US" dirty="0" err="1" smtClean="0"/>
              <a:t>Ishik</a:t>
            </a:r>
            <a:r>
              <a:rPr lang="en-US" dirty="0" smtClean="0"/>
              <a:t> University    </a:t>
            </a:r>
          </a:p>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endParaRPr lang="en-US" dirty="0"/>
          </a:p>
        </p:txBody>
      </p:sp>
    </p:spTree>
    <p:extLst>
      <p:ext uri="{BB962C8B-B14F-4D97-AF65-F5344CB8AC3E}">
        <p14:creationId xmlns:p14="http://schemas.microsoft.com/office/powerpoint/2010/main" val="34066740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245929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388659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335962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p>
        </p:txBody>
      </p:sp>
      <p:sp>
        <p:nvSpPr>
          <p:cNvPr id="4" name="Footer Placeholder 3"/>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324037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p>
        </p:txBody>
      </p:sp>
      <p:sp>
        <p:nvSpPr>
          <p:cNvPr id="3" name="Footer Placeholder 2"/>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155501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187406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5000"/>
                <a:lumOff val="95000"/>
              </a:schemeClr>
            </a:gs>
            <a:gs pos="100000">
              <a:schemeClr val="accent6">
                <a:lumMod val="45000"/>
                <a:lumOff val="55000"/>
              </a:schemeClr>
            </a:gs>
            <a:gs pos="100000">
              <a:schemeClr val="accent6">
                <a:lumMod val="99000"/>
                <a:lumOff val="1000"/>
              </a:schemeClr>
            </a:gs>
            <a:gs pos="100000">
              <a:schemeClr val="accent6">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470361"/>
            <a:ext cx="7886700" cy="37782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4"/>
          <a:stretch>
            <a:fillRect/>
          </a:stretch>
        </p:blipFill>
        <p:spPr>
          <a:xfrm>
            <a:off x="127000" y="135593"/>
            <a:ext cx="1143000" cy="865909"/>
          </a:xfrm>
          <a:prstGeom prst="rect">
            <a:avLst/>
          </a:prstGeom>
        </p:spPr>
      </p:pic>
    </p:spTree>
    <p:extLst>
      <p:ext uri="{BB962C8B-B14F-4D97-AF65-F5344CB8AC3E}">
        <p14:creationId xmlns:p14="http://schemas.microsoft.com/office/powerpoint/2010/main" val="987954033"/>
      </p:ext>
    </p:extLst>
  </p:cSld>
  <p:clrMap bg1="lt1" tx1="dk1" bg2="lt2" tx2="dk2" accent1="accent1" accent2="accent2" accent3="accent3" accent4="accent4" accent5="accent5" accent6="accent6" hlink="hlink" folHlink="folHlink"/>
  <p:sldLayoutIdLst>
    <p:sldLayoutId id="2147483798" r:id="rId1"/>
    <p:sldLayoutId id="2147483809"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accent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a:gsLst>
            <a:gs pos="0">
              <a:schemeClr val="accent6">
                <a:lumMod val="5000"/>
                <a:lumOff val="95000"/>
              </a:schemeClr>
            </a:gs>
            <a:gs pos="100000">
              <a:schemeClr val="accent6">
                <a:lumMod val="45000"/>
                <a:lumOff val="55000"/>
              </a:schemeClr>
            </a:gs>
            <a:gs pos="100000">
              <a:schemeClr val="accent6">
                <a:lumMod val="99000"/>
                <a:lumOff val="1000"/>
              </a:schemeClr>
            </a:gs>
            <a:gs pos="100000">
              <a:schemeClr val="accent6">
                <a:lumMod val="30000"/>
                <a:lumOff val="7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6034" y="1225228"/>
            <a:ext cx="7475220" cy="1187355"/>
          </a:xfrm>
          <a:noFill/>
        </p:spPr>
        <p:txBody>
          <a:bodyPr>
            <a:normAutofit fontScale="90000"/>
            <a:scene3d>
              <a:camera prst="orthographicFront"/>
              <a:lightRig rig="threePt" dir="t"/>
            </a:scene3d>
            <a:sp3d extrusionH="57150">
              <a:bevelT w="82550" h="38100" prst="coolSlant"/>
            </a:sp3d>
          </a:bodyPr>
          <a:lstStyle/>
          <a:p>
            <a:r>
              <a:rPr lang="en-US" b="1" dirty="0" smtClean="0">
                <a:effectLst>
                  <a:glow>
                    <a:schemeClr val="accent1">
                      <a:alpha val="40000"/>
                    </a:schemeClr>
                  </a:glow>
                </a:effectLst>
              </a:rPr>
              <a:t/>
            </a:r>
            <a:br>
              <a:rPr lang="en-US" b="1" dirty="0" smtClean="0">
                <a:effectLst>
                  <a:glow>
                    <a:schemeClr val="accent1">
                      <a:alpha val="40000"/>
                    </a:schemeClr>
                  </a:glow>
                </a:effectLst>
              </a:rPr>
            </a:br>
            <a:r>
              <a:rPr lang="en-US" b="1" dirty="0">
                <a:effectLst>
                  <a:glow>
                    <a:schemeClr val="accent1">
                      <a:alpha val="40000"/>
                    </a:schemeClr>
                  </a:glow>
                </a:effectLst>
              </a:rPr>
              <a:t/>
            </a:r>
            <a:br>
              <a:rPr lang="en-US" b="1" dirty="0">
                <a:effectLst>
                  <a:glow>
                    <a:schemeClr val="accent1">
                      <a:alpha val="40000"/>
                    </a:schemeClr>
                  </a:glow>
                </a:effectLst>
              </a:rPr>
            </a:br>
            <a:r>
              <a:rPr lang="en-US" b="1" dirty="0" smtClean="0">
                <a:effectLst>
                  <a:glow>
                    <a:schemeClr val="accent1">
                      <a:alpha val="40000"/>
                    </a:schemeClr>
                  </a:glow>
                </a:effectLst>
              </a:rPr>
              <a:t/>
            </a:r>
            <a:br>
              <a:rPr lang="en-US" b="1" dirty="0" smtClean="0">
                <a:effectLst>
                  <a:glow>
                    <a:schemeClr val="accent1">
                      <a:alpha val="40000"/>
                    </a:schemeClr>
                  </a:glow>
                </a:effectLst>
              </a:rPr>
            </a:br>
            <a:r>
              <a:rPr lang="en-US" b="1" dirty="0">
                <a:effectLst>
                  <a:glow>
                    <a:schemeClr val="accent1">
                      <a:alpha val="40000"/>
                    </a:schemeClr>
                  </a:glow>
                </a:effectLst>
              </a:rPr>
              <a:t/>
            </a:r>
            <a:br>
              <a:rPr lang="en-US" b="1" dirty="0">
                <a:effectLst>
                  <a:glow>
                    <a:schemeClr val="accent1">
                      <a:alpha val="40000"/>
                    </a:schemeClr>
                  </a:glow>
                </a:effectLst>
              </a:rPr>
            </a:br>
            <a:r>
              <a:rPr lang="en-US" b="1" dirty="0" smtClean="0">
                <a:effectLst>
                  <a:glow>
                    <a:schemeClr val="accent1">
                      <a:alpha val="40000"/>
                    </a:schemeClr>
                  </a:glow>
                </a:effectLst>
              </a:rPr>
              <a:t/>
            </a:r>
            <a:br>
              <a:rPr lang="en-US" b="1" dirty="0" smtClean="0">
                <a:effectLst>
                  <a:glow>
                    <a:schemeClr val="accent1">
                      <a:alpha val="40000"/>
                    </a:schemeClr>
                  </a:glow>
                </a:effectLst>
              </a:rPr>
            </a:br>
            <a:r>
              <a:rPr lang="en-US" b="1" dirty="0">
                <a:effectLst>
                  <a:glow>
                    <a:schemeClr val="accent1">
                      <a:alpha val="40000"/>
                    </a:schemeClr>
                  </a:glow>
                </a:effectLst>
              </a:rPr>
              <a:t/>
            </a:r>
            <a:br>
              <a:rPr lang="en-US" b="1" dirty="0">
                <a:effectLst>
                  <a:glow>
                    <a:schemeClr val="accent1">
                      <a:alpha val="40000"/>
                    </a:schemeClr>
                  </a:glow>
                </a:effectLst>
              </a:rPr>
            </a:br>
            <a:r>
              <a:rPr lang="en-US" b="1" dirty="0" smtClean="0">
                <a:effectLst>
                  <a:glow>
                    <a:schemeClr val="accent1">
                      <a:alpha val="40000"/>
                    </a:schemeClr>
                  </a:glow>
                </a:effectLst>
              </a:rPr>
              <a:t/>
            </a:r>
            <a:br>
              <a:rPr lang="en-US" b="1" dirty="0" smtClean="0">
                <a:effectLst>
                  <a:glow>
                    <a:schemeClr val="accent1">
                      <a:alpha val="40000"/>
                    </a:schemeClr>
                  </a:glow>
                </a:effectLst>
              </a:rPr>
            </a:br>
            <a:r>
              <a:rPr lang="en-US" sz="5300" b="1" dirty="0" smtClean="0">
                <a:effectLst>
                  <a:glow>
                    <a:schemeClr val="accent1">
                      <a:alpha val="40000"/>
                    </a:schemeClr>
                  </a:glow>
                </a:effectLst>
              </a:rPr>
              <a:t>Introduction to Economics</a:t>
            </a:r>
            <a:br>
              <a:rPr lang="en-US" sz="5300" b="1" dirty="0" smtClean="0">
                <a:effectLst>
                  <a:glow>
                    <a:schemeClr val="accent1">
                      <a:alpha val="40000"/>
                    </a:schemeClr>
                  </a:glow>
                </a:effectLst>
              </a:rPr>
            </a:br>
            <a:r>
              <a:rPr lang="en-US" sz="4000" b="1" dirty="0" smtClean="0">
                <a:effectLst>
                  <a:glow>
                    <a:schemeClr val="accent1">
                      <a:alpha val="40000"/>
                    </a:schemeClr>
                  </a:glow>
                </a:effectLst>
              </a:rPr>
              <a:t>Chapter 5: The Market Forces of Supply and Demand </a:t>
            </a:r>
            <a:br>
              <a:rPr lang="en-US" sz="4000" b="1" dirty="0" smtClean="0">
                <a:effectLst>
                  <a:glow>
                    <a:schemeClr val="accent1">
                      <a:alpha val="40000"/>
                    </a:schemeClr>
                  </a:glow>
                </a:effectLst>
              </a:rPr>
            </a:br>
            <a:endParaRPr lang="en-US" sz="2200" b="1" i="1" dirty="0">
              <a:effectLst>
                <a:glow>
                  <a:schemeClr val="accent1">
                    <a:alpha val="40000"/>
                  </a:schemeClr>
                </a:glow>
              </a:effectLst>
            </a:endParaRPr>
          </a:p>
        </p:txBody>
      </p:sp>
      <p:sp>
        <p:nvSpPr>
          <p:cNvPr id="5" name="Footer Placeholder 4"/>
          <p:cNvSpPr>
            <a:spLocks noGrp="1"/>
          </p:cNvSpPr>
          <p:nvPr>
            <p:ph type="ftr" sz="quarter" idx="11"/>
          </p:nvPr>
        </p:nvSpPr>
        <p:spPr/>
        <p:txBody>
          <a:bodyPr/>
          <a:lstStyle/>
          <a:p>
            <a:r>
              <a:rPr lang="en-US" smtClean="0"/>
              <a:t>Prepared by Ms. Khadija Alaa, FASE, Ishik University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1615" y="2412583"/>
            <a:ext cx="4524058" cy="2839417"/>
          </a:xfrm>
          <a:prstGeom prst="rect">
            <a:avLst/>
          </a:prstGeom>
        </p:spPr>
      </p:pic>
    </p:spTree>
    <p:extLst>
      <p:ext uri="{BB962C8B-B14F-4D97-AF65-F5344CB8AC3E}">
        <p14:creationId xmlns:p14="http://schemas.microsoft.com/office/powerpoint/2010/main" val="644678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3151"/>
            <a:ext cx="7886700" cy="852698"/>
          </a:xfrm>
        </p:spPr>
        <p:txBody>
          <a:bodyPr/>
          <a:lstStyle/>
          <a:p>
            <a:r>
              <a:rPr lang="en-US" dirty="0"/>
              <a:t>Demand</a:t>
            </a:r>
            <a:endParaRPr lang="ar-IQ" dirty="0"/>
          </a:p>
        </p:txBody>
      </p:sp>
      <p:sp>
        <p:nvSpPr>
          <p:cNvPr id="3" name="Content Placeholder 2"/>
          <p:cNvSpPr>
            <a:spLocks noGrp="1"/>
          </p:cNvSpPr>
          <p:nvPr>
            <p:ph idx="1"/>
          </p:nvPr>
        </p:nvSpPr>
        <p:spPr>
          <a:xfrm>
            <a:off x="628650" y="2378392"/>
            <a:ext cx="7886700" cy="3417676"/>
          </a:xfrm>
        </p:spPr>
        <p:txBody>
          <a:bodyPr>
            <a:normAutofit fontScale="85000" lnSpcReduction="10000"/>
          </a:bodyPr>
          <a:lstStyle/>
          <a:p>
            <a:pPr marL="0" indent="0">
              <a:buNone/>
            </a:pPr>
            <a:r>
              <a:rPr lang="en-US" dirty="0"/>
              <a:t>The quantity demanded of any good is the amount of the good that buyers </a:t>
            </a:r>
            <a:r>
              <a:rPr lang="en-US" dirty="0" smtClean="0"/>
              <a:t>are willing </a:t>
            </a:r>
            <a:r>
              <a:rPr lang="en-US" dirty="0"/>
              <a:t>and able to purchase. As we will see, many things determine the </a:t>
            </a:r>
            <a:r>
              <a:rPr lang="en-US" b="1" u="sng" dirty="0" smtClean="0">
                <a:solidFill>
                  <a:schemeClr val="accent2">
                    <a:lumMod val="75000"/>
                  </a:schemeClr>
                </a:solidFill>
              </a:rPr>
              <a:t>quantity demanded </a:t>
            </a:r>
            <a:r>
              <a:rPr lang="en-US" dirty="0"/>
              <a:t>of any good, but in our analysis of how markets work, one </a:t>
            </a:r>
            <a:r>
              <a:rPr lang="en-US" dirty="0" smtClean="0"/>
              <a:t>determinant plays </a:t>
            </a:r>
            <a:r>
              <a:rPr lang="en-US" dirty="0"/>
              <a:t>a central role—the </a:t>
            </a:r>
            <a:r>
              <a:rPr lang="en-US" b="1" u="sng" dirty="0">
                <a:solidFill>
                  <a:schemeClr val="accent2">
                    <a:lumMod val="75000"/>
                  </a:schemeClr>
                </a:solidFill>
              </a:rPr>
              <a:t>price</a:t>
            </a:r>
            <a:r>
              <a:rPr lang="en-US" dirty="0"/>
              <a:t> of the good</a:t>
            </a:r>
            <a:r>
              <a:rPr lang="en-US" dirty="0" smtClean="0"/>
              <a:t>.</a:t>
            </a:r>
          </a:p>
          <a:p>
            <a:pPr marL="0" indent="0">
              <a:buNone/>
            </a:pPr>
            <a:r>
              <a:rPr lang="en-US" dirty="0" smtClean="0"/>
              <a:t>If </a:t>
            </a:r>
            <a:r>
              <a:rPr lang="en-US" dirty="0"/>
              <a:t>the price of ice cream rose </a:t>
            </a:r>
            <a:r>
              <a:rPr lang="en-US" dirty="0" smtClean="0"/>
              <a:t>to $20 </a:t>
            </a:r>
            <a:r>
              <a:rPr lang="en-US" dirty="0"/>
              <a:t>per scoop, you would buy less ice cream. You might buy frozen yogurt </a:t>
            </a:r>
            <a:r>
              <a:rPr lang="en-US" dirty="0" smtClean="0"/>
              <a:t>instead. If </a:t>
            </a:r>
            <a:r>
              <a:rPr lang="en-US" dirty="0"/>
              <a:t>the price of ice cream fell to $0.20 per scoop, you would buy more. </a:t>
            </a:r>
            <a:r>
              <a:rPr lang="en-US" dirty="0" smtClean="0"/>
              <a:t>This relationship </a:t>
            </a:r>
            <a:r>
              <a:rPr lang="en-US" dirty="0"/>
              <a:t>between price and quantity demanded is true for most goods in </a:t>
            </a:r>
            <a:r>
              <a:rPr lang="en-US" dirty="0" smtClean="0"/>
              <a:t>the Economy.  </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54026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77" y="100013"/>
            <a:ext cx="8874730" cy="6148598"/>
          </a:xfrm>
          <a:prstGeom prst="rect">
            <a:avLst/>
          </a:prstGeom>
        </p:spPr>
      </p:pic>
    </p:spTree>
    <p:extLst>
      <p:ext uri="{BB962C8B-B14F-4D97-AF65-F5344CB8AC3E}">
        <p14:creationId xmlns:p14="http://schemas.microsoft.com/office/powerpoint/2010/main" val="124961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5" y="1441661"/>
            <a:ext cx="7886700" cy="3778250"/>
          </a:xfrm>
        </p:spPr>
        <p:txBody>
          <a:bodyPr>
            <a:normAutofit fontScale="92500"/>
          </a:bodyPr>
          <a:lstStyle/>
          <a:p>
            <a:pPr marL="0" indent="0">
              <a:buNone/>
            </a:pPr>
            <a:r>
              <a:rPr lang="en-US" b="1" i="1" dirty="0" smtClean="0">
                <a:solidFill>
                  <a:schemeClr val="accent2">
                    <a:lumMod val="75000"/>
                  </a:schemeClr>
                </a:solidFill>
              </a:rPr>
              <a:t>Quantity Demanded: </a:t>
            </a:r>
            <a:r>
              <a:rPr lang="en-US" dirty="0" smtClean="0"/>
              <a:t>the </a:t>
            </a:r>
            <a:r>
              <a:rPr lang="en-US" dirty="0"/>
              <a:t>amount of a good </a:t>
            </a:r>
            <a:r>
              <a:rPr lang="en-US" dirty="0" smtClean="0"/>
              <a:t>that buyers </a:t>
            </a:r>
            <a:r>
              <a:rPr lang="en-US" dirty="0"/>
              <a:t>are willing </a:t>
            </a:r>
            <a:r>
              <a:rPr lang="en-US" dirty="0" smtClean="0"/>
              <a:t>and able </a:t>
            </a:r>
            <a:r>
              <a:rPr lang="en-US" dirty="0"/>
              <a:t>to </a:t>
            </a:r>
            <a:r>
              <a:rPr lang="en-US" dirty="0" smtClean="0"/>
              <a:t>purchase. </a:t>
            </a:r>
          </a:p>
          <a:p>
            <a:pPr marL="0" indent="0">
              <a:buNone/>
            </a:pPr>
            <a:r>
              <a:rPr lang="en-US" b="1" i="1" dirty="0" smtClean="0">
                <a:solidFill>
                  <a:schemeClr val="accent2">
                    <a:lumMod val="75000"/>
                  </a:schemeClr>
                </a:solidFill>
              </a:rPr>
              <a:t>Law Of Demand</a:t>
            </a:r>
            <a:r>
              <a:rPr lang="en-US" i="1" dirty="0" smtClean="0">
                <a:solidFill>
                  <a:schemeClr val="accent2">
                    <a:lumMod val="75000"/>
                  </a:schemeClr>
                </a:solidFill>
              </a:rPr>
              <a:t>:</a:t>
            </a:r>
            <a:r>
              <a:rPr lang="en-US" dirty="0" smtClean="0">
                <a:solidFill>
                  <a:schemeClr val="accent2">
                    <a:lumMod val="75000"/>
                  </a:schemeClr>
                </a:solidFill>
              </a:rPr>
              <a:t> </a:t>
            </a:r>
            <a:r>
              <a:rPr lang="en-US" dirty="0" smtClean="0"/>
              <a:t>the </a:t>
            </a:r>
            <a:r>
              <a:rPr lang="en-US" dirty="0"/>
              <a:t>claim that, </a:t>
            </a:r>
            <a:r>
              <a:rPr lang="en-US" dirty="0" smtClean="0"/>
              <a:t>other things </a:t>
            </a:r>
            <a:r>
              <a:rPr lang="en-US" dirty="0"/>
              <a:t>being equal, </a:t>
            </a:r>
            <a:r>
              <a:rPr lang="en-US" dirty="0" smtClean="0"/>
              <a:t>the quantity </a:t>
            </a:r>
            <a:r>
              <a:rPr lang="en-US" dirty="0"/>
              <a:t>demanded of </a:t>
            </a:r>
            <a:r>
              <a:rPr lang="en-US" dirty="0" smtClean="0"/>
              <a:t>a good </a:t>
            </a:r>
            <a:r>
              <a:rPr lang="en-US" dirty="0"/>
              <a:t>falls when the </a:t>
            </a:r>
            <a:r>
              <a:rPr lang="en-US" dirty="0" smtClean="0"/>
              <a:t>price of </a:t>
            </a:r>
            <a:r>
              <a:rPr lang="en-US" dirty="0"/>
              <a:t>the good </a:t>
            </a:r>
            <a:r>
              <a:rPr lang="en-US" dirty="0" smtClean="0"/>
              <a:t>rises. </a:t>
            </a:r>
          </a:p>
          <a:p>
            <a:pPr marL="0" indent="0">
              <a:buNone/>
            </a:pPr>
            <a:r>
              <a:rPr lang="en-US" b="1" i="1" dirty="0" smtClean="0">
                <a:solidFill>
                  <a:schemeClr val="accent2">
                    <a:lumMod val="75000"/>
                  </a:schemeClr>
                </a:solidFill>
              </a:rPr>
              <a:t>Demand Schedule</a:t>
            </a:r>
            <a:r>
              <a:rPr lang="en-US" i="1" dirty="0" smtClean="0">
                <a:solidFill>
                  <a:schemeClr val="accent2">
                    <a:lumMod val="75000"/>
                  </a:schemeClr>
                </a:solidFill>
              </a:rPr>
              <a:t>:  </a:t>
            </a:r>
            <a:r>
              <a:rPr lang="en-US" dirty="0" smtClean="0"/>
              <a:t>a </a:t>
            </a:r>
            <a:r>
              <a:rPr lang="en-US" dirty="0"/>
              <a:t>table that shows </a:t>
            </a:r>
            <a:r>
              <a:rPr lang="en-US" dirty="0" smtClean="0"/>
              <a:t>the relationship </a:t>
            </a:r>
            <a:r>
              <a:rPr lang="en-US" dirty="0"/>
              <a:t>between </a:t>
            </a:r>
            <a:r>
              <a:rPr lang="en-US" dirty="0" smtClean="0"/>
              <a:t>the price </a:t>
            </a:r>
            <a:r>
              <a:rPr lang="en-US" dirty="0"/>
              <a:t>of a good and </a:t>
            </a:r>
            <a:r>
              <a:rPr lang="en-US" dirty="0" smtClean="0"/>
              <a:t>the quantity demanded. </a:t>
            </a:r>
          </a:p>
          <a:p>
            <a:pPr marL="0" indent="0">
              <a:buNone/>
            </a:pPr>
            <a:r>
              <a:rPr lang="en-US" b="1" i="1" dirty="0" smtClean="0">
                <a:solidFill>
                  <a:schemeClr val="accent2">
                    <a:lumMod val="75000"/>
                  </a:schemeClr>
                </a:solidFill>
              </a:rPr>
              <a:t>Demand Curve: </a:t>
            </a:r>
            <a:r>
              <a:rPr lang="en-US" dirty="0" smtClean="0"/>
              <a:t>a </a:t>
            </a:r>
            <a:r>
              <a:rPr lang="en-US" dirty="0"/>
              <a:t>graph of </a:t>
            </a:r>
            <a:r>
              <a:rPr lang="en-US" dirty="0" smtClean="0"/>
              <a:t>the relationship </a:t>
            </a:r>
            <a:r>
              <a:rPr lang="en-US" dirty="0"/>
              <a:t>between </a:t>
            </a:r>
            <a:r>
              <a:rPr lang="en-US" dirty="0" smtClean="0"/>
              <a:t>the price </a:t>
            </a:r>
            <a:r>
              <a:rPr lang="en-US" dirty="0"/>
              <a:t>of a good </a:t>
            </a:r>
            <a:r>
              <a:rPr lang="en-US" dirty="0" smtClean="0"/>
              <a:t>and the </a:t>
            </a:r>
            <a:r>
              <a:rPr lang="en-US" dirty="0"/>
              <a:t>quantity </a:t>
            </a:r>
            <a:r>
              <a:rPr lang="en-US" dirty="0" smtClean="0"/>
              <a:t>demanded.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51582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Demand versus Individual Demand</a:t>
            </a:r>
          </a:p>
        </p:txBody>
      </p:sp>
      <p:sp>
        <p:nvSpPr>
          <p:cNvPr id="3" name="Content Placeholder 2"/>
          <p:cNvSpPr>
            <a:spLocks noGrp="1"/>
          </p:cNvSpPr>
          <p:nvPr>
            <p:ph idx="1"/>
          </p:nvPr>
        </p:nvSpPr>
        <p:spPr/>
        <p:txBody>
          <a:bodyPr/>
          <a:lstStyle/>
          <a:p>
            <a:pPr marL="0" indent="0">
              <a:buNone/>
            </a:pPr>
            <a:r>
              <a:rPr lang="en-US" dirty="0"/>
              <a:t>The demand curve in Figure 1 shows an individual’s demand for a </a:t>
            </a:r>
            <a:r>
              <a:rPr lang="en-US" dirty="0" smtClean="0"/>
              <a:t>product. To </a:t>
            </a:r>
            <a:r>
              <a:rPr lang="en-US" dirty="0"/>
              <a:t>analyze how markets work, we need to determine the market demand, the </a:t>
            </a:r>
            <a:r>
              <a:rPr lang="en-US" dirty="0" smtClean="0"/>
              <a:t>sum of </a:t>
            </a:r>
            <a:r>
              <a:rPr lang="en-US" dirty="0"/>
              <a:t>all the individual demands for a particular good or service.</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820634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36637"/>
            <a:ext cx="8903915" cy="6384230"/>
          </a:xfrm>
          <a:prstGeom prst="rect">
            <a:avLst/>
          </a:prstGeom>
        </p:spPr>
      </p:pic>
    </p:spTree>
    <p:extLst>
      <p:ext uri="{BB962C8B-B14F-4D97-AF65-F5344CB8AC3E}">
        <p14:creationId xmlns:p14="http://schemas.microsoft.com/office/powerpoint/2010/main" val="148786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3150"/>
            <a:ext cx="7886700" cy="627063"/>
          </a:xfrm>
        </p:spPr>
        <p:txBody>
          <a:bodyPr>
            <a:normAutofit/>
          </a:bodyPr>
          <a:lstStyle/>
          <a:p>
            <a:r>
              <a:rPr lang="en-US" sz="3600" b="1" dirty="0"/>
              <a:t>Shifts in the Demand Curve</a:t>
            </a:r>
          </a:p>
        </p:txBody>
      </p:sp>
      <p:sp>
        <p:nvSpPr>
          <p:cNvPr id="3" name="Content Placeholder 2"/>
          <p:cNvSpPr>
            <a:spLocks noGrp="1"/>
          </p:cNvSpPr>
          <p:nvPr>
            <p:ph idx="1"/>
          </p:nvPr>
        </p:nvSpPr>
        <p:spPr>
          <a:xfrm>
            <a:off x="628650" y="1700213"/>
            <a:ext cx="7886700" cy="4548398"/>
          </a:xfrm>
        </p:spPr>
        <p:txBody>
          <a:bodyPr>
            <a:normAutofit/>
          </a:bodyPr>
          <a:lstStyle/>
          <a:p>
            <a:pPr marL="0" indent="0">
              <a:buNone/>
            </a:pPr>
            <a:r>
              <a:rPr lang="en-US" sz="2000" dirty="0" smtClean="0"/>
              <a:t>What shifts the demand curve? </a:t>
            </a:r>
          </a:p>
          <a:p>
            <a:pPr marL="0" indent="0">
              <a:buNone/>
            </a:pPr>
            <a:r>
              <a:rPr lang="en-US" sz="2000" b="1" dirty="0" smtClean="0"/>
              <a:t>Income, </a:t>
            </a:r>
            <a:r>
              <a:rPr lang="en-US" sz="2000" b="1" dirty="0"/>
              <a:t>p</a:t>
            </a:r>
            <a:r>
              <a:rPr lang="en-US" sz="2000" b="1" dirty="0" smtClean="0"/>
              <a:t>rices of related goods (complements or substitutes), tastes or preferences, </a:t>
            </a:r>
            <a:r>
              <a:rPr lang="en-US" sz="2000" b="1" dirty="0"/>
              <a:t>e</a:t>
            </a:r>
            <a:r>
              <a:rPr lang="en-US" sz="2000" b="1" dirty="0" smtClean="0"/>
              <a:t>xpectations, population or number of buyers. </a:t>
            </a:r>
            <a:endParaRPr lang="en-US" sz="2000"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144" y="2800351"/>
            <a:ext cx="8102212" cy="3448260"/>
          </a:xfrm>
          <a:prstGeom prst="rect">
            <a:avLst/>
          </a:prstGeom>
        </p:spPr>
      </p:pic>
    </p:spTree>
    <p:extLst>
      <p:ext uri="{BB962C8B-B14F-4D97-AF65-F5344CB8AC3E}">
        <p14:creationId xmlns:p14="http://schemas.microsoft.com/office/powerpoint/2010/main" val="4222620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What would happen to your demand for ice cream if you lost </a:t>
            </a:r>
            <a:r>
              <a:rPr lang="en-US" dirty="0" smtClean="0"/>
              <a:t>your job </a:t>
            </a:r>
            <a:r>
              <a:rPr lang="en-US" dirty="0"/>
              <a:t>one summer? Most likely, it would fall. A lower income means that you have less to spend in total, so you would have to spend less on some—and </a:t>
            </a:r>
            <a:r>
              <a:rPr lang="en-US" dirty="0" smtClean="0"/>
              <a:t>probably most—goods</a:t>
            </a:r>
            <a:r>
              <a:rPr lang="en-US" dirty="0"/>
              <a:t>. </a:t>
            </a:r>
            <a:endParaRPr lang="en-US" dirty="0" smtClean="0"/>
          </a:p>
          <a:p>
            <a:pPr marL="0" indent="0">
              <a:buNone/>
            </a:pPr>
            <a:r>
              <a:rPr lang="en-US" dirty="0" smtClean="0"/>
              <a:t>If </a:t>
            </a:r>
            <a:r>
              <a:rPr lang="en-US" dirty="0"/>
              <a:t>the demand for a good falls when income falls, the good is </a:t>
            </a:r>
            <a:r>
              <a:rPr lang="en-US" dirty="0" smtClean="0"/>
              <a:t>called a </a:t>
            </a:r>
            <a:r>
              <a:rPr lang="en-US" b="1" dirty="0">
                <a:solidFill>
                  <a:srgbClr val="FF0000"/>
                </a:solidFill>
              </a:rPr>
              <a:t>normal </a:t>
            </a:r>
            <a:r>
              <a:rPr lang="en-US" b="1" dirty="0" smtClean="0">
                <a:solidFill>
                  <a:srgbClr val="FF0000"/>
                </a:solidFill>
              </a:rPr>
              <a:t>good</a:t>
            </a:r>
            <a:r>
              <a:rPr lang="en-US" dirty="0" smtClean="0"/>
              <a:t>. Not </a:t>
            </a:r>
            <a:r>
              <a:rPr lang="en-US" dirty="0"/>
              <a:t>all goods are normal goods. </a:t>
            </a:r>
            <a:endParaRPr lang="en-US" dirty="0" smtClean="0"/>
          </a:p>
          <a:p>
            <a:pPr marL="0" indent="0">
              <a:buNone/>
            </a:pPr>
            <a:r>
              <a:rPr lang="en-US" dirty="0" smtClean="0"/>
              <a:t>If </a:t>
            </a:r>
            <a:r>
              <a:rPr lang="en-US" dirty="0"/>
              <a:t>the demand for a good rises when </a:t>
            </a:r>
            <a:r>
              <a:rPr lang="en-US" dirty="0" smtClean="0"/>
              <a:t>income falls</a:t>
            </a:r>
            <a:r>
              <a:rPr lang="en-US" dirty="0"/>
              <a:t>, the good is called an </a:t>
            </a:r>
            <a:r>
              <a:rPr lang="en-US" b="1" dirty="0">
                <a:solidFill>
                  <a:srgbClr val="FF0000"/>
                </a:solidFill>
              </a:rPr>
              <a:t>inferior good</a:t>
            </a:r>
            <a:r>
              <a:rPr lang="en-US" dirty="0"/>
              <a:t>. An example of an inferior good might </a:t>
            </a:r>
            <a:r>
              <a:rPr lang="en-US" dirty="0" smtClean="0"/>
              <a:t>be bus </a:t>
            </a:r>
            <a:r>
              <a:rPr lang="en-US" dirty="0"/>
              <a:t>rides. As your income falls, you are less likely to buy a car or take a cab </a:t>
            </a:r>
            <a:r>
              <a:rPr lang="en-US" dirty="0" smtClean="0"/>
              <a:t>and more </a:t>
            </a:r>
            <a:r>
              <a:rPr lang="en-US" dirty="0"/>
              <a:t>likely to ride a bus.</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958831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Prices of Related Goods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Suppose that the price of frozen yogurt falls. The </a:t>
            </a:r>
            <a:r>
              <a:rPr lang="en-US" dirty="0" smtClean="0"/>
              <a:t>law of </a:t>
            </a:r>
            <a:r>
              <a:rPr lang="en-US" dirty="0"/>
              <a:t>demand says that you will buy more frozen yogurt. At the same time, you </a:t>
            </a:r>
            <a:r>
              <a:rPr lang="en-US" dirty="0" smtClean="0"/>
              <a:t>will probably </a:t>
            </a:r>
            <a:r>
              <a:rPr lang="en-US" dirty="0"/>
              <a:t>buy less ice cream. Because ice cream and frozen yogurt are both </a:t>
            </a:r>
            <a:r>
              <a:rPr lang="en-US" dirty="0" smtClean="0"/>
              <a:t>cold, sweet</a:t>
            </a:r>
            <a:r>
              <a:rPr lang="en-US" dirty="0"/>
              <a:t>, creamy desserts, they satisfy similar desires. </a:t>
            </a:r>
            <a:endParaRPr lang="en-US" dirty="0" smtClean="0"/>
          </a:p>
          <a:p>
            <a:pPr marL="0" indent="0">
              <a:buNone/>
            </a:pPr>
            <a:r>
              <a:rPr lang="en-US" dirty="0" smtClean="0"/>
              <a:t>When </a:t>
            </a:r>
            <a:r>
              <a:rPr lang="en-US" dirty="0"/>
              <a:t>a fall in the price of </a:t>
            </a:r>
            <a:r>
              <a:rPr lang="en-US" dirty="0" smtClean="0"/>
              <a:t>one good </a:t>
            </a:r>
            <a:r>
              <a:rPr lang="en-US" dirty="0"/>
              <a:t>reduces the demand for another good, the two goods are called </a:t>
            </a:r>
            <a:r>
              <a:rPr lang="en-US" b="1" dirty="0" smtClean="0">
                <a:solidFill>
                  <a:srgbClr val="FF0000"/>
                </a:solidFill>
              </a:rPr>
              <a:t>substitutes</a:t>
            </a:r>
            <a:r>
              <a:rPr lang="en-US" dirty="0" smtClean="0"/>
              <a:t>. Substitutes </a:t>
            </a:r>
            <a:r>
              <a:rPr lang="en-US" dirty="0"/>
              <a:t>are often pairs of goods that are used in place of each other, </a:t>
            </a:r>
            <a:r>
              <a:rPr lang="en-US" dirty="0" smtClean="0"/>
              <a:t>such as </a:t>
            </a:r>
            <a:r>
              <a:rPr lang="en-US" dirty="0"/>
              <a:t>hot dogs and hamburgers, sweaters and sweatshirts, and movie tickets </a:t>
            </a:r>
            <a:r>
              <a:rPr lang="en-US" dirty="0" smtClean="0"/>
              <a:t>and </a:t>
            </a:r>
            <a:r>
              <a:rPr lang="en-US" dirty="0" smtClean="0">
                <a:solidFill>
                  <a:schemeClr val="tx2"/>
                </a:solidFill>
              </a:rPr>
              <a:t>DVD rentals</a:t>
            </a:r>
            <a:r>
              <a:rPr lang="en-US" dirty="0" smtClean="0"/>
              <a:t>. </a:t>
            </a:r>
          </a:p>
          <a:p>
            <a:pPr marL="0" indent="0">
              <a:buNone/>
            </a:pPr>
            <a:r>
              <a:rPr lang="en-US" dirty="0" smtClean="0"/>
              <a:t>Now </a:t>
            </a:r>
            <a:r>
              <a:rPr lang="en-US" dirty="0"/>
              <a:t>suppose that the price of hot fudge falls. According to the law of </a:t>
            </a:r>
            <a:r>
              <a:rPr lang="en-US" dirty="0" smtClean="0"/>
              <a:t>demand, you </a:t>
            </a:r>
            <a:r>
              <a:rPr lang="en-US" dirty="0"/>
              <a:t>will buy more hot fudge. Yet in this case, you will likely buy more ice </a:t>
            </a:r>
            <a:r>
              <a:rPr lang="en-US" dirty="0" smtClean="0"/>
              <a:t>cream as </a:t>
            </a:r>
            <a:r>
              <a:rPr lang="en-US" dirty="0"/>
              <a:t>well because ice cream and hot fudge are often used together. When a fall in </a:t>
            </a:r>
            <a:r>
              <a:rPr lang="en-US" dirty="0" smtClean="0"/>
              <a:t>the price </a:t>
            </a:r>
            <a:r>
              <a:rPr lang="en-US" dirty="0"/>
              <a:t>of one good raises the demand for another good, the two goods are </a:t>
            </a:r>
            <a:r>
              <a:rPr lang="en-US" dirty="0" smtClean="0"/>
              <a:t>called </a:t>
            </a:r>
            <a:r>
              <a:rPr lang="en-US" b="1" dirty="0" smtClean="0">
                <a:solidFill>
                  <a:srgbClr val="FF0000"/>
                </a:solidFill>
              </a:rPr>
              <a:t>complements</a:t>
            </a:r>
            <a:r>
              <a:rPr lang="en-US" dirty="0"/>
              <a:t>. Complements are often pairs of goods that are used together, </a:t>
            </a:r>
            <a:r>
              <a:rPr lang="en-US" dirty="0" smtClean="0"/>
              <a:t>such as </a:t>
            </a:r>
            <a:r>
              <a:rPr lang="en-US" dirty="0"/>
              <a:t>gasoline and automobiles, computers and software, and peanut butter and jelly.</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604091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Tastes or Preferences </a:t>
            </a:r>
            <a:endParaRPr lang="en-US" dirty="0"/>
          </a:p>
        </p:txBody>
      </p:sp>
      <p:sp>
        <p:nvSpPr>
          <p:cNvPr id="3" name="Content Placeholder 2"/>
          <p:cNvSpPr>
            <a:spLocks noGrp="1"/>
          </p:cNvSpPr>
          <p:nvPr>
            <p:ph idx="1"/>
          </p:nvPr>
        </p:nvSpPr>
        <p:spPr/>
        <p:txBody>
          <a:bodyPr>
            <a:normAutofit/>
          </a:bodyPr>
          <a:lstStyle/>
          <a:p>
            <a:pPr marL="0" indent="0">
              <a:buNone/>
            </a:pPr>
            <a:r>
              <a:rPr lang="en-US" dirty="0"/>
              <a:t>The most obvious determinant of your demand is your tastes. If you </a:t>
            </a:r>
            <a:r>
              <a:rPr lang="en-US" dirty="0" smtClean="0"/>
              <a:t>like ice </a:t>
            </a:r>
            <a:r>
              <a:rPr lang="en-US" dirty="0"/>
              <a:t>cream, you buy more of it. Economists normally do not try to explain </a:t>
            </a:r>
            <a:r>
              <a:rPr lang="en-US" dirty="0" smtClean="0"/>
              <a:t>people’s tastes </a:t>
            </a:r>
            <a:r>
              <a:rPr lang="en-US" dirty="0"/>
              <a:t>because tastes are based on historical </a:t>
            </a:r>
            <a:r>
              <a:rPr lang="en-US" dirty="0" smtClean="0"/>
              <a:t>and psychological </a:t>
            </a:r>
            <a:r>
              <a:rPr lang="en-US" dirty="0"/>
              <a:t>forces that are </a:t>
            </a:r>
            <a:r>
              <a:rPr lang="en-US" dirty="0" smtClean="0"/>
              <a:t>beyond the </a:t>
            </a:r>
            <a:r>
              <a:rPr lang="en-US" dirty="0"/>
              <a:t>realm of economics. Economists do, however, examine what </a:t>
            </a:r>
            <a:r>
              <a:rPr lang="en-US" dirty="0" smtClean="0"/>
              <a:t>happens when </a:t>
            </a:r>
            <a:r>
              <a:rPr lang="en-US" dirty="0"/>
              <a:t>tastes change.</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29783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Expectations</a:t>
            </a:r>
            <a:endParaRPr lang="en-US" dirty="0"/>
          </a:p>
        </p:txBody>
      </p:sp>
      <p:sp>
        <p:nvSpPr>
          <p:cNvPr id="3" name="Content Placeholder 2"/>
          <p:cNvSpPr>
            <a:spLocks noGrp="1"/>
          </p:cNvSpPr>
          <p:nvPr>
            <p:ph idx="1"/>
          </p:nvPr>
        </p:nvSpPr>
        <p:spPr/>
        <p:txBody>
          <a:bodyPr/>
          <a:lstStyle/>
          <a:p>
            <a:pPr marL="0" indent="0">
              <a:buNone/>
            </a:pPr>
            <a:r>
              <a:rPr lang="en-US" dirty="0"/>
              <a:t>Your expectations about the future may affect your demand for </a:t>
            </a:r>
            <a:r>
              <a:rPr lang="en-US" dirty="0" smtClean="0"/>
              <a:t>a good </a:t>
            </a:r>
            <a:r>
              <a:rPr lang="en-US" dirty="0"/>
              <a:t>or service today. If you expect to earn a higher income next month, you may choose to save less now and spend more of your current income buying ice </a:t>
            </a:r>
            <a:r>
              <a:rPr lang="en-US" dirty="0" smtClean="0"/>
              <a:t>cream. If </a:t>
            </a:r>
            <a:r>
              <a:rPr lang="en-US" dirty="0"/>
              <a:t>you expect the price of ice cream to fall tomorrow, you may be less willing to </a:t>
            </a:r>
            <a:r>
              <a:rPr lang="en-US" dirty="0" smtClean="0"/>
              <a:t>buy an </a:t>
            </a:r>
            <a:r>
              <a:rPr lang="en-US" dirty="0"/>
              <a:t>ice-cream cone at today’s price.</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419545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and Demand</a:t>
            </a:r>
            <a:endParaRPr lang="en-US" dirty="0"/>
          </a:p>
        </p:txBody>
      </p:sp>
      <p:sp>
        <p:nvSpPr>
          <p:cNvPr id="3" name="Content Placeholder 2"/>
          <p:cNvSpPr>
            <a:spLocks noGrp="1"/>
          </p:cNvSpPr>
          <p:nvPr>
            <p:ph idx="1"/>
          </p:nvPr>
        </p:nvSpPr>
        <p:spPr>
          <a:xfrm>
            <a:off x="628651" y="2470361"/>
            <a:ext cx="3943350" cy="2858877"/>
          </a:xfrm>
        </p:spPr>
        <p:txBody>
          <a:bodyPr>
            <a:normAutofit/>
          </a:bodyPr>
          <a:lstStyle/>
          <a:p>
            <a:pPr marL="0" indent="0">
              <a:buNone/>
            </a:pPr>
            <a:r>
              <a:rPr lang="en-US" dirty="0"/>
              <a:t>When a cold </a:t>
            </a:r>
            <a:r>
              <a:rPr lang="en-US" dirty="0" smtClean="0"/>
              <a:t>wave </a:t>
            </a:r>
            <a:r>
              <a:rPr lang="en-US" dirty="0"/>
              <a:t>hits </a:t>
            </a:r>
            <a:r>
              <a:rPr lang="en-US" dirty="0" smtClean="0"/>
              <a:t>Kurdistan, </a:t>
            </a:r>
            <a:r>
              <a:rPr lang="en-US" dirty="0"/>
              <a:t>the price of kerosene</a:t>
            </a:r>
            <a:r>
              <a:rPr lang="en-US" dirty="0" smtClean="0"/>
              <a:t> rises throughout the region. Why? </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9163" y="2051470"/>
            <a:ext cx="3786187" cy="3786187"/>
          </a:xfrm>
          <a:prstGeom prst="rect">
            <a:avLst/>
          </a:prstGeom>
        </p:spPr>
      </p:pic>
    </p:spTree>
    <p:extLst>
      <p:ext uri="{BB962C8B-B14F-4D97-AF65-F5344CB8AC3E}">
        <p14:creationId xmlns:p14="http://schemas.microsoft.com/office/powerpoint/2010/main" val="379877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Number of </a:t>
            </a:r>
            <a:r>
              <a:rPr lang="en-US" b="1" dirty="0" smtClean="0"/>
              <a:t>Buyers or Population </a:t>
            </a:r>
            <a:endParaRPr lang="en-US" dirty="0"/>
          </a:p>
        </p:txBody>
      </p:sp>
      <p:sp>
        <p:nvSpPr>
          <p:cNvPr id="3" name="Content Placeholder 2"/>
          <p:cNvSpPr>
            <a:spLocks noGrp="1"/>
          </p:cNvSpPr>
          <p:nvPr>
            <p:ph idx="1"/>
          </p:nvPr>
        </p:nvSpPr>
        <p:spPr/>
        <p:txBody>
          <a:bodyPr>
            <a:normAutofit/>
          </a:bodyPr>
          <a:lstStyle/>
          <a:p>
            <a:pPr marL="0" indent="0">
              <a:buNone/>
            </a:pPr>
            <a:r>
              <a:rPr lang="en-US" dirty="0"/>
              <a:t>In addition to the preceding factors, which influence </a:t>
            </a:r>
            <a:r>
              <a:rPr lang="en-US" dirty="0" smtClean="0"/>
              <a:t>the behavior </a:t>
            </a:r>
            <a:r>
              <a:rPr lang="en-US" dirty="0"/>
              <a:t>of individual buyers, market demand depends on the number of </a:t>
            </a:r>
            <a:r>
              <a:rPr lang="en-US" dirty="0" smtClean="0"/>
              <a:t>these buyers</a:t>
            </a:r>
            <a:r>
              <a:rPr lang="en-US" dirty="0"/>
              <a:t>. If Peter were to join Catherine and Nicholas as another consumer of </a:t>
            </a:r>
            <a:r>
              <a:rPr lang="en-US" dirty="0" smtClean="0"/>
              <a:t>ice cream</a:t>
            </a:r>
            <a:r>
              <a:rPr lang="en-US" dirty="0"/>
              <a:t>, the quantity demanded in the market would be higher at every price, </a:t>
            </a:r>
            <a:r>
              <a:rPr lang="en-US" dirty="0" smtClean="0"/>
              <a:t>and market </a:t>
            </a:r>
            <a:r>
              <a:rPr lang="en-US" dirty="0"/>
              <a:t>demand would increase.</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02610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876" y="1228725"/>
            <a:ext cx="8758238" cy="4230841"/>
          </a:xfrm>
        </p:spPr>
      </p:pic>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40708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quantity supplied of any good or service is the amount that sellers are </a:t>
            </a:r>
            <a:r>
              <a:rPr lang="en-US" dirty="0" smtClean="0"/>
              <a:t>willing and </a:t>
            </a:r>
            <a:r>
              <a:rPr lang="en-US" dirty="0"/>
              <a:t>able to sell. There are many determinants of </a:t>
            </a:r>
            <a:r>
              <a:rPr lang="en-US" b="1" u="sng" dirty="0">
                <a:solidFill>
                  <a:schemeClr val="accent2">
                    <a:lumMod val="75000"/>
                  </a:schemeClr>
                </a:solidFill>
              </a:rPr>
              <a:t>quantity supplied</a:t>
            </a:r>
            <a:r>
              <a:rPr lang="en-US" dirty="0"/>
              <a:t>, but </a:t>
            </a:r>
            <a:r>
              <a:rPr lang="en-US" dirty="0" smtClean="0"/>
              <a:t>once again</a:t>
            </a:r>
            <a:r>
              <a:rPr lang="en-US" dirty="0"/>
              <a:t>, </a:t>
            </a:r>
            <a:r>
              <a:rPr lang="en-US" b="1" u="sng" dirty="0">
                <a:solidFill>
                  <a:schemeClr val="accent2">
                    <a:lumMod val="75000"/>
                  </a:schemeClr>
                </a:solidFill>
              </a:rPr>
              <a:t>price</a:t>
            </a:r>
            <a:r>
              <a:rPr lang="en-US" b="1" dirty="0">
                <a:solidFill>
                  <a:schemeClr val="accent2">
                    <a:lumMod val="75000"/>
                  </a:schemeClr>
                </a:solidFill>
              </a:rPr>
              <a:t> </a:t>
            </a:r>
            <a:r>
              <a:rPr lang="en-US" dirty="0"/>
              <a:t>plays a special role in our analysis. </a:t>
            </a:r>
            <a:endParaRPr lang="en-US" dirty="0" smtClean="0"/>
          </a:p>
          <a:p>
            <a:pPr marL="0" indent="0">
              <a:buNone/>
            </a:pPr>
            <a:r>
              <a:rPr lang="en-US" dirty="0" smtClean="0"/>
              <a:t>When </a:t>
            </a:r>
            <a:r>
              <a:rPr lang="en-US" dirty="0"/>
              <a:t>the price of ice cream </a:t>
            </a:r>
            <a:r>
              <a:rPr lang="en-US" dirty="0" smtClean="0"/>
              <a:t>is high</a:t>
            </a:r>
            <a:r>
              <a:rPr lang="en-US" dirty="0"/>
              <a:t>, selling ice cream is profitable, and so the quantity supplied is large. </a:t>
            </a:r>
            <a:r>
              <a:rPr lang="en-US" dirty="0" smtClean="0"/>
              <a:t>Sellers of </a:t>
            </a:r>
            <a:r>
              <a:rPr lang="en-US" dirty="0"/>
              <a:t>ice cream work long hours, buy many ice-cream machines, and hire </a:t>
            </a:r>
            <a:r>
              <a:rPr lang="en-US" dirty="0" smtClean="0"/>
              <a:t>many workers</a:t>
            </a:r>
            <a:r>
              <a:rPr lang="en-US" dirty="0"/>
              <a:t>. By contrast, when the price of ice cream is low, the business is less </a:t>
            </a:r>
            <a:r>
              <a:rPr lang="en-US" dirty="0" smtClean="0"/>
              <a:t>profitable, so </a:t>
            </a:r>
            <a:r>
              <a:rPr lang="en-US" dirty="0"/>
              <a:t>sellers produce less ice cream. At a low price, some sellers may </a:t>
            </a:r>
            <a:r>
              <a:rPr lang="en-US" dirty="0" smtClean="0"/>
              <a:t>even choose </a:t>
            </a:r>
            <a:r>
              <a:rPr lang="en-US" dirty="0"/>
              <a:t>to shut down, and their quantity supplied falls to zero.</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21103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99" y="1100138"/>
            <a:ext cx="8657948" cy="4943474"/>
          </a:xfrm>
          <a:prstGeom prst="rect">
            <a:avLst/>
          </a:prstGeom>
        </p:spPr>
      </p:pic>
    </p:spTree>
    <p:extLst>
      <p:ext uri="{BB962C8B-B14F-4D97-AF65-F5344CB8AC3E}">
        <p14:creationId xmlns:p14="http://schemas.microsoft.com/office/powerpoint/2010/main" val="827393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0150"/>
            <a:ext cx="7886700" cy="5048461"/>
          </a:xfrm>
        </p:spPr>
        <p:txBody>
          <a:bodyPr>
            <a:noAutofit/>
          </a:bodyPr>
          <a:lstStyle/>
          <a:p>
            <a:pPr marL="0" indent="0">
              <a:buNone/>
            </a:pPr>
            <a:r>
              <a:rPr lang="en-US" b="1" i="1" dirty="0" smtClean="0">
                <a:solidFill>
                  <a:schemeClr val="accent2">
                    <a:lumMod val="75000"/>
                  </a:schemeClr>
                </a:solidFill>
              </a:rPr>
              <a:t>Quantity Supplied: </a:t>
            </a:r>
            <a:r>
              <a:rPr lang="en-US" dirty="0" smtClean="0"/>
              <a:t>the </a:t>
            </a:r>
            <a:r>
              <a:rPr lang="en-US" dirty="0"/>
              <a:t>amount of a good </a:t>
            </a:r>
            <a:r>
              <a:rPr lang="en-US" dirty="0" smtClean="0"/>
              <a:t>that sellers </a:t>
            </a:r>
            <a:r>
              <a:rPr lang="en-US" dirty="0"/>
              <a:t>are willing </a:t>
            </a:r>
            <a:r>
              <a:rPr lang="en-US" dirty="0" smtClean="0"/>
              <a:t>and able </a:t>
            </a:r>
            <a:r>
              <a:rPr lang="en-US" dirty="0"/>
              <a:t>to </a:t>
            </a:r>
            <a:r>
              <a:rPr lang="en-US" dirty="0" smtClean="0"/>
              <a:t>sell. </a:t>
            </a:r>
          </a:p>
          <a:p>
            <a:pPr marL="0" indent="0">
              <a:buNone/>
            </a:pPr>
            <a:r>
              <a:rPr lang="en-US" b="1" i="1" dirty="0" smtClean="0">
                <a:solidFill>
                  <a:schemeClr val="accent2">
                    <a:lumMod val="75000"/>
                  </a:schemeClr>
                </a:solidFill>
              </a:rPr>
              <a:t>Law Of Supply: </a:t>
            </a:r>
            <a:r>
              <a:rPr lang="en-US" dirty="0" smtClean="0"/>
              <a:t>the </a:t>
            </a:r>
            <a:r>
              <a:rPr lang="en-US" dirty="0"/>
              <a:t>claim that, </a:t>
            </a:r>
            <a:r>
              <a:rPr lang="en-US" dirty="0" smtClean="0"/>
              <a:t>other things </a:t>
            </a:r>
            <a:r>
              <a:rPr lang="en-US" dirty="0"/>
              <a:t>being equal, </a:t>
            </a:r>
            <a:r>
              <a:rPr lang="en-US" dirty="0" smtClean="0"/>
              <a:t>the quantity </a:t>
            </a:r>
            <a:r>
              <a:rPr lang="en-US" dirty="0"/>
              <a:t>supplied of </a:t>
            </a:r>
            <a:r>
              <a:rPr lang="en-US" dirty="0" smtClean="0"/>
              <a:t>a good </a:t>
            </a:r>
            <a:r>
              <a:rPr lang="en-US" dirty="0"/>
              <a:t>rises when the </a:t>
            </a:r>
            <a:r>
              <a:rPr lang="en-US" dirty="0" smtClean="0"/>
              <a:t>price of </a:t>
            </a:r>
            <a:r>
              <a:rPr lang="en-US" dirty="0"/>
              <a:t>the good </a:t>
            </a:r>
            <a:r>
              <a:rPr lang="en-US" dirty="0" smtClean="0"/>
              <a:t>rises.</a:t>
            </a:r>
          </a:p>
          <a:p>
            <a:pPr marL="0" indent="0">
              <a:buNone/>
            </a:pPr>
            <a:r>
              <a:rPr lang="en-US" b="1" i="1" dirty="0" smtClean="0">
                <a:solidFill>
                  <a:schemeClr val="accent2">
                    <a:lumMod val="75000"/>
                  </a:schemeClr>
                </a:solidFill>
              </a:rPr>
              <a:t>Supply Schedule: </a:t>
            </a:r>
            <a:r>
              <a:rPr lang="en-US" dirty="0" smtClean="0"/>
              <a:t>a </a:t>
            </a:r>
            <a:r>
              <a:rPr lang="en-US" dirty="0"/>
              <a:t>table that shows </a:t>
            </a:r>
            <a:r>
              <a:rPr lang="en-US" dirty="0" smtClean="0"/>
              <a:t>the relationship </a:t>
            </a:r>
            <a:r>
              <a:rPr lang="en-US" dirty="0"/>
              <a:t>between </a:t>
            </a:r>
            <a:r>
              <a:rPr lang="en-US" dirty="0" smtClean="0"/>
              <a:t>the price </a:t>
            </a:r>
            <a:r>
              <a:rPr lang="en-US" dirty="0"/>
              <a:t>of a good and </a:t>
            </a:r>
            <a:r>
              <a:rPr lang="en-US" dirty="0" smtClean="0"/>
              <a:t>the quantity supplied.</a:t>
            </a:r>
          </a:p>
          <a:p>
            <a:pPr marL="0" indent="0">
              <a:buNone/>
            </a:pPr>
            <a:r>
              <a:rPr lang="en-US" b="1" i="1" dirty="0" smtClean="0">
                <a:solidFill>
                  <a:schemeClr val="accent2">
                    <a:lumMod val="75000"/>
                  </a:schemeClr>
                </a:solidFill>
              </a:rPr>
              <a:t>Supply Curve: </a:t>
            </a:r>
            <a:r>
              <a:rPr lang="en-US" dirty="0" smtClean="0"/>
              <a:t>a </a:t>
            </a:r>
            <a:r>
              <a:rPr lang="en-US" dirty="0"/>
              <a:t>graph of </a:t>
            </a:r>
            <a:r>
              <a:rPr lang="en-US" dirty="0" smtClean="0"/>
              <a:t>the relationship </a:t>
            </a:r>
            <a:r>
              <a:rPr lang="en-US" dirty="0"/>
              <a:t>between </a:t>
            </a:r>
            <a:r>
              <a:rPr lang="en-US" dirty="0" smtClean="0"/>
              <a:t>the price </a:t>
            </a:r>
            <a:r>
              <a:rPr lang="en-US" dirty="0"/>
              <a:t>of a good and </a:t>
            </a:r>
            <a:r>
              <a:rPr lang="en-US" dirty="0" smtClean="0"/>
              <a:t>the quantity supplied. </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838096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Supply versus Individual Supply</a:t>
            </a:r>
          </a:p>
        </p:txBody>
      </p:sp>
      <p:sp>
        <p:nvSpPr>
          <p:cNvPr id="3" name="Content Placeholder 2"/>
          <p:cNvSpPr>
            <a:spLocks noGrp="1"/>
          </p:cNvSpPr>
          <p:nvPr>
            <p:ph idx="1"/>
          </p:nvPr>
        </p:nvSpPr>
        <p:spPr/>
        <p:txBody>
          <a:bodyPr/>
          <a:lstStyle/>
          <a:p>
            <a:pPr marL="0" indent="0">
              <a:buNone/>
            </a:pPr>
            <a:r>
              <a:rPr lang="en-US" dirty="0"/>
              <a:t>Just as market demand is the sum of the demands of all buyers, market </a:t>
            </a:r>
            <a:r>
              <a:rPr lang="en-US" dirty="0" smtClean="0"/>
              <a:t>supply is </a:t>
            </a:r>
            <a:r>
              <a:rPr lang="en-US" dirty="0"/>
              <a:t>the sum of the supplies of all sellers. </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59348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00013"/>
            <a:ext cx="8843963" cy="6529507"/>
          </a:xfrm>
          <a:prstGeom prst="rect">
            <a:avLst/>
          </a:prstGeom>
        </p:spPr>
      </p:pic>
    </p:spTree>
    <p:extLst>
      <p:ext uri="{BB962C8B-B14F-4D97-AF65-F5344CB8AC3E}">
        <p14:creationId xmlns:p14="http://schemas.microsoft.com/office/powerpoint/2010/main" val="306317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3151"/>
            <a:ext cx="7886700" cy="852698"/>
          </a:xfrm>
        </p:spPr>
        <p:txBody>
          <a:bodyPr>
            <a:normAutofit/>
          </a:bodyPr>
          <a:lstStyle/>
          <a:p>
            <a:r>
              <a:rPr lang="en-US" sz="4000" b="1" dirty="0"/>
              <a:t>Shifts in the Supply Curve</a:t>
            </a:r>
            <a:endParaRPr lang="en-US" sz="4000" dirty="0"/>
          </a:p>
        </p:txBody>
      </p:sp>
      <p:sp>
        <p:nvSpPr>
          <p:cNvPr id="3" name="Content Placeholder 2"/>
          <p:cNvSpPr>
            <a:spLocks noGrp="1"/>
          </p:cNvSpPr>
          <p:nvPr>
            <p:ph idx="1"/>
          </p:nvPr>
        </p:nvSpPr>
        <p:spPr>
          <a:xfrm>
            <a:off x="628650" y="2102317"/>
            <a:ext cx="7886700" cy="3778250"/>
          </a:xfrm>
        </p:spPr>
        <p:txBody>
          <a:bodyPr/>
          <a:lstStyle/>
          <a:p>
            <a:pPr marL="0" indent="0">
              <a:buNone/>
            </a:pPr>
            <a:r>
              <a:rPr lang="en-US" dirty="0" smtClean="0"/>
              <a:t>What shifts the supply curve? </a:t>
            </a:r>
          </a:p>
          <a:p>
            <a:pPr marL="0" lvl="2" indent="0">
              <a:spcBef>
                <a:spcPts val="1000"/>
              </a:spcBef>
              <a:buNone/>
            </a:pPr>
            <a:r>
              <a:rPr lang="en-US" b="1" dirty="0"/>
              <a:t>Input </a:t>
            </a:r>
            <a:r>
              <a:rPr lang="en-US" b="1" dirty="0" smtClean="0"/>
              <a:t>Prices, Technology, Expectations, </a:t>
            </a:r>
            <a:r>
              <a:rPr lang="en-US" b="1" dirty="0"/>
              <a:t>Number of </a:t>
            </a:r>
            <a:r>
              <a:rPr lang="en-US" b="1" dirty="0" smtClean="0"/>
              <a:t>Sellers, </a:t>
            </a:r>
            <a:r>
              <a:rPr lang="en-IN" b="1" dirty="0"/>
              <a:t>State of nature</a:t>
            </a:r>
          </a:p>
          <a:p>
            <a:pPr marL="0" indent="0">
              <a:buNone/>
            </a:pPr>
            <a:endParaRPr lang="en-US" b="1"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4450" y="3322988"/>
            <a:ext cx="6857544" cy="2847423"/>
          </a:xfrm>
          <a:prstGeom prst="rect">
            <a:avLst/>
          </a:prstGeom>
        </p:spPr>
      </p:pic>
    </p:spTree>
    <p:extLst>
      <p:ext uri="{BB962C8B-B14F-4D97-AF65-F5344CB8AC3E}">
        <p14:creationId xmlns:p14="http://schemas.microsoft.com/office/powerpoint/2010/main" val="3677198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3151"/>
            <a:ext cx="7886700" cy="812800"/>
          </a:xfrm>
        </p:spPr>
        <p:txBody>
          <a:bodyPr/>
          <a:lstStyle/>
          <a:p>
            <a:r>
              <a:rPr lang="en-US" b="1" dirty="0"/>
              <a:t>Input Prices</a:t>
            </a:r>
            <a:endParaRPr lang="en-US" dirty="0"/>
          </a:p>
        </p:txBody>
      </p:sp>
      <p:sp>
        <p:nvSpPr>
          <p:cNvPr id="3" name="Content Placeholder 2"/>
          <p:cNvSpPr>
            <a:spLocks noGrp="1"/>
          </p:cNvSpPr>
          <p:nvPr>
            <p:ph idx="1"/>
          </p:nvPr>
        </p:nvSpPr>
        <p:spPr>
          <a:xfrm>
            <a:off x="628650" y="1985963"/>
            <a:ext cx="7886700" cy="4262648"/>
          </a:xfrm>
        </p:spPr>
        <p:txBody>
          <a:bodyPr>
            <a:normAutofit fontScale="92500" lnSpcReduction="10000"/>
          </a:bodyPr>
          <a:lstStyle/>
          <a:p>
            <a:pPr marL="0" indent="0">
              <a:buNone/>
            </a:pPr>
            <a:r>
              <a:rPr lang="en-US" dirty="0"/>
              <a:t>To produce their output of ice cream, sellers use various </a:t>
            </a:r>
            <a:r>
              <a:rPr lang="en-US" dirty="0" smtClean="0"/>
              <a:t>inputs: cream</a:t>
            </a:r>
            <a:r>
              <a:rPr lang="en-US" dirty="0"/>
              <a:t>, sugar, flavoring, ice-cream machines, the buildings in which the ice </a:t>
            </a:r>
            <a:r>
              <a:rPr lang="en-US" dirty="0" smtClean="0"/>
              <a:t>cream is </a:t>
            </a:r>
            <a:r>
              <a:rPr lang="en-US" dirty="0"/>
              <a:t>made, and the labor of workers to mix the ingredients and operate the </a:t>
            </a:r>
            <a:r>
              <a:rPr lang="en-US" dirty="0" smtClean="0"/>
              <a:t>machines. </a:t>
            </a:r>
          </a:p>
          <a:p>
            <a:r>
              <a:rPr lang="en-US" dirty="0" smtClean="0"/>
              <a:t>When </a:t>
            </a:r>
            <a:r>
              <a:rPr lang="en-US" dirty="0"/>
              <a:t>the price of one or more of these inputs rises, producing ice cream is </a:t>
            </a:r>
            <a:r>
              <a:rPr lang="en-US" dirty="0" smtClean="0"/>
              <a:t>less profitable</a:t>
            </a:r>
            <a:r>
              <a:rPr lang="en-US" dirty="0"/>
              <a:t>, and firms supply less ice cream. </a:t>
            </a:r>
            <a:endParaRPr lang="en-US" dirty="0" smtClean="0"/>
          </a:p>
          <a:p>
            <a:r>
              <a:rPr lang="en-US" dirty="0" smtClean="0"/>
              <a:t>If </a:t>
            </a:r>
            <a:r>
              <a:rPr lang="en-US" dirty="0"/>
              <a:t>input prices rise </a:t>
            </a:r>
            <a:r>
              <a:rPr lang="en-US" dirty="0" smtClean="0"/>
              <a:t>significantly, </a:t>
            </a:r>
            <a:r>
              <a:rPr lang="en-US" dirty="0"/>
              <a:t>a firm might shut down and supply no ice cream at all. Thus, the supply of a good </a:t>
            </a:r>
            <a:r>
              <a:rPr lang="en-US" dirty="0" smtClean="0"/>
              <a:t>is negatively </a:t>
            </a:r>
            <a:r>
              <a:rPr lang="en-US" dirty="0"/>
              <a:t>related to the price of the inputs used to make the good.</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797134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Technology</a:t>
            </a:r>
            <a:endParaRPr lang="en-US" dirty="0"/>
          </a:p>
        </p:txBody>
      </p:sp>
      <p:sp>
        <p:nvSpPr>
          <p:cNvPr id="3" name="Content Placeholder 2"/>
          <p:cNvSpPr>
            <a:spLocks noGrp="1"/>
          </p:cNvSpPr>
          <p:nvPr>
            <p:ph idx="1"/>
          </p:nvPr>
        </p:nvSpPr>
        <p:spPr/>
        <p:txBody>
          <a:bodyPr/>
          <a:lstStyle/>
          <a:p>
            <a:pPr marL="0" indent="0">
              <a:buNone/>
            </a:pPr>
            <a:r>
              <a:rPr lang="en-US" dirty="0"/>
              <a:t>The technology for turning inputs into ice cream is another </a:t>
            </a:r>
            <a:r>
              <a:rPr lang="en-US" dirty="0" smtClean="0"/>
              <a:t>determinant of </a:t>
            </a:r>
            <a:r>
              <a:rPr lang="en-US" dirty="0"/>
              <a:t>supply. The invention of the mechanized ice-cream machine, for </a:t>
            </a:r>
            <a:r>
              <a:rPr lang="en-US" dirty="0" smtClean="0"/>
              <a:t>example, reduced </a:t>
            </a:r>
            <a:r>
              <a:rPr lang="en-US" dirty="0"/>
              <a:t>the amount of labor necessary to make ice cream. By reducing </a:t>
            </a:r>
            <a:r>
              <a:rPr lang="en-US" dirty="0" smtClean="0"/>
              <a:t>firms’ costs</a:t>
            </a:r>
            <a:r>
              <a:rPr lang="en-US" dirty="0"/>
              <a:t>, the advance in technology raised the supply of ice cream.</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37105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and Demand</a:t>
            </a:r>
          </a:p>
        </p:txBody>
      </p:sp>
      <p:sp>
        <p:nvSpPr>
          <p:cNvPr id="3" name="Content Placeholder 2"/>
          <p:cNvSpPr>
            <a:spLocks noGrp="1"/>
          </p:cNvSpPr>
          <p:nvPr>
            <p:ph idx="1"/>
          </p:nvPr>
        </p:nvSpPr>
        <p:spPr>
          <a:xfrm>
            <a:off x="628650" y="2470361"/>
            <a:ext cx="3114675" cy="2716002"/>
          </a:xfrm>
        </p:spPr>
        <p:txBody>
          <a:bodyPr/>
          <a:lstStyle/>
          <a:p>
            <a:pPr marL="0" indent="0">
              <a:buNone/>
            </a:pPr>
            <a:r>
              <a:rPr lang="en-US" dirty="0"/>
              <a:t>When the weather turns warm in the country every summer, the price of hotel rooms in the resorts rises. </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6225" y="2596356"/>
            <a:ext cx="3999723" cy="2999792"/>
          </a:xfrm>
          <a:prstGeom prst="rect">
            <a:avLst/>
          </a:prstGeom>
        </p:spPr>
      </p:pic>
    </p:spTree>
    <p:extLst>
      <p:ext uri="{BB962C8B-B14F-4D97-AF65-F5344CB8AC3E}">
        <p14:creationId xmlns:p14="http://schemas.microsoft.com/office/powerpoint/2010/main" val="415558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Expectations</a:t>
            </a:r>
            <a:endParaRPr lang="en-US" dirty="0"/>
          </a:p>
        </p:txBody>
      </p:sp>
      <p:sp>
        <p:nvSpPr>
          <p:cNvPr id="3" name="Content Placeholder 2"/>
          <p:cNvSpPr>
            <a:spLocks noGrp="1"/>
          </p:cNvSpPr>
          <p:nvPr>
            <p:ph idx="1"/>
          </p:nvPr>
        </p:nvSpPr>
        <p:spPr/>
        <p:txBody>
          <a:bodyPr/>
          <a:lstStyle/>
          <a:p>
            <a:pPr marL="0" indent="0">
              <a:buNone/>
            </a:pPr>
            <a:r>
              <a:rPr lang="en-US" dirty="0"/>
              <a:t>The amount of ice cream a firm supplies today may depend on </a:t>
            </a:r>
            <a:r>
              <a:rPr lang="en-US" dirty="0" smtClean="0"/>
              <a:t>its expectations </a:t>
            </a:r>
            <a:r>
              <a:rPr lang="en-US" dirty="0"/>
              <a:t>about the future. For example, if a firm expects the price of ice </a:t>
            </a:r>
            <a:r>
              <a:rPr lang="en-US" dirty="0" smtClean="0"/>
              <a:t>cream to </a:t>
            </a:r>
            <a:r>
              <a:rPr lang="en-US" dirty="0"/>
              <a:t>rise in the future, it will put some of its current production into storage and </a:t>
            </a:r>
            <a:r>
              <a:rPr lang="en-US" dirty="0" smtClean="0"/>
              <a:t>supply less </a:t>
            </a:r>
            <a:r>
              <a:rPr lang="en-US" dirty="0"/>
              <a:t>to the market today.</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965265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Number of Sellers</a:t>
            </a:r>
            <a:endParaRPr lang="en-US" dirty="0"/>
          </a:p>
        </p:txBody>
      </p:sp>
      <p:sp>
        <p:nvSpPr>
          <p:cNvPr id="3" name="Content Placeholder 2"/>
          <p:cNvSpPr>
            <a:spLocks noGrp="1"/>
          </p:cNvSpPr>
          <p:nvPr>
            <p:ph idx="1"/>
          </p:nvPr>
        </p:nvSpPr>
        <p:spPr/>
        <p:txBody>
          <a:bodyPr/>
          <a:lstStyle/>
          <a:p>
            <a:pPr marL="0" indent="0">
              <a:buNone/>
            </a:pPr>
            <a:r>
              <a:rPr lang="en-US" dirty="0"/>
              <a:t>In addition to the preceding factors, which influence </a:t>
            </a:r>
            <a:r>
              <a:rPr lang="en-US" dirty="0" smtClean="0"/>
              <a:t>the behavior </a:t>
            </a:r>
            <a:r>
              <a:rPr lang="en-US" dirty="0"/>
              <a:t>of individual sellers, market supply depends on the number of </a:t>
            </a:r>
            <a:r>
              <a:rPr lang="en-US" dirty="0" smtClean="0"/>
              <a:t>these sellers</a:t>
            </a:r>
            <a:r>
              <a:rPr lang="en-US" dirty="0"/>
              <a:t>. If Ben or Jerry were to retire from the ice-cream business, the supply in </a:t>
            </a:r>
            <a:r>
              <a:rPr lang="en-US" dirty="0" smtClean="0"/>
              <a:t>the market </a:t>
            </a:r>
            <a:r>
              <a:rPr lang="en-US" dirty="0"/>
              <a:t>would fall.</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986227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State of nature</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 state of nature includes all the natural forces that influence production—for example, the weather.</a:t>
            </a:r>
          </a:p>
          <a:p>
            <a:pPr marL="0" indent="0">
              <a:buNone/>
            </a:pPr>
            <a:r>
              <a:rPr lang="en-US" dirty="0"/>
              <a:t>A natural disaster decreases supply and shifts the supply curve leftward.</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528322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385889"/>
            <a:ext cx="8686800" cy="3564058"/>
          </a:xfrm>
        </p:spPr>
      </p:pic>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648747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and Demand Together</a:t>
            </a:r>
          </a:p>
        </p:txBody>
      </p:sp>
      <p:sp>
        <p:nvSpPr>
          <p:cNvPr id="3" name="Content Placeholder 2"/>
          <p:cNvSpPr>
            <a:spLocks noGrp="1"/>
          </p:cNvSpPr>
          <p:nvPr>
            <p:ph idx="1"/>
          </p:nvPr>
        </p:nvSpPr>
        <p:spPr>
          <a:xfrm>
            <a:off x="628650" y="2241761"/>
            <a:ext cx="7886700" cy="3778250"/>
          </a:xfrm>
        </p:spPr>
        <p:txBody>
          <a:bodyPr>
            <a:normAutofit lnSpcReduction="10000"/>
          </a:bodyPr>
          <a:lstStyle/>
          <a:p>
            <a:pPr marL="0" indent="0">
              <a:buNone/>
            </a:pPr>
            <a:r>
              <a:rPr lang="en-US" i="1" dirty="0" smtClean="0">
                <a:solidFill>
                  <a:srgbClr val="FF0000"/>
                </a:solidFill>
              </a:rPr>
              <a:t>Equilibrium:</a:t>
            </a:r>
            <a:r>
              <a:rPr lang="en-US" dirty="0" smtClean="0"/>
              <a:t> a </a:t>
            </a:r>
            <a:r>
              <a:rPr lang="en-US" dirty="0"/>
              <a:t>situation in which </a:t>
            </a:r>
            <a:r>
              <a:rPr lang="en-US" dirty="0" smtClean="0"/>
              <a:t>the market </a:t>
            </a:r>
            <a:r>
              <a:rPr lang="en-US" dirty="0"/>
              <a:t>price has </a:t>
            </a:r>
            <a:r>
              <a:rPr lang="en-US" dirty="0" smtClean="0"/>
              <a:t>reached the </a:t>
            </a:r>
            <a:r>
              <a:rPr lang="en-US" dirty="0"/>
              <a:t>level at </a:t>
            </a:r>
            <a:r>
              <a:rPr lang="en-US" dirty="0" smtClean="0"/>
              <a:t>which quantity </a:t>
            </a:r>
            <a:r>
              <a:rPr lang="en-US" dirty="0"/>
              <a:t>supplied </a:t>
            </a:r>
            <a:r>
              <a:rPr lang="en-US" dirty="0" smtClean="0"/>
              <a:t>equals quantity demanded. </a:t>
            </a:r>
            <a:endParaRPr lang="en-US" dirty="0"/>
          </a:p>
          <a:p>
            <a:pPr marL="0" indent="0">
              <a:buNone/>
            </a:pPr>
            <a:r>
              <a:rPr lang="en-US" i="1" dirty="0" smtClean="0">
                <a:solidFill>
                  <a:srgbClr val="FF0000"/>
                </a:solidFill>
              </a:rPr>
              <a:t>Equilibrium Price:</a:t>
            </a:r>
            <a:r>
              <a:rPr lang="en-US" i="1" dirty="0" smtClean="0"/>
              <a:t> </a:t>
            </a:r>
            <a:r>
              <a:rPr lang="en-US" dirty="0" smtClean="0"/>
              <a:t>the </a:t>
            </a:r>
            <a:r>
              <a:rPr lang="en-US" dirty="0"/>
              <a:t>price that </a:t>
            </a:r>
            <a:r>
              <a:rPr lang="en-US" dirty="0" smtClean="0"/>
              <a:t>balances quantity </a:t>
            </a:r>
            <a:r>
              <a:rPr lang="en-US" dirty="0"/>
              <a:t>supplied </a:t>
            </a:r>
            <a:r>
              <a:rPr lang="en-US" dirty="0" smtClean="0"/>
              <a:t>and quantity demanded. </a:t>
            </a:r>
            <a:endParaRPr lang="en-US" dirty="0"/>
          </a:p>
          <a:p>
            <a:pPr marL="0" indent="0">
              <a:buNone/>
            </a:pPr>
            <a:r>
              <a:rPr lang="en-US" i="1" dirty="0" smtClean="0">
                <a:solidFill>
                  <a:srgbClr val="FF0000"/>
                </a:solidFill>
              </a:rPr>
              <a:t>Equilibrium Quantity: </a:t>
            </a:r>
            <a:r>
              <a:rPr lang="en-US" dirty="0" smtClean="0"/>
              <a:t>the </a:t>
            </a:r>
            <a:r>
              <a:rPr lang="en-US" dirty="0"/>
              <a:t>quantity supplied </a:t>
            </a:r>
            <a:r>
              <a:rPr lang="en-US" dirty="0" smtClean="0"/>
              <a:t>and the </a:t>
            </a:r>
            <a:r>
              <a:rPr lang="en-US" dirty="0"/>
              <a:t>quantity demanded </a:t>
            </a:r>
            <a:r>
              <a:rPr lang="en-US" dirty="0" smtClean="0"/>
              <a:t>at the </a:t>
            </a:r>
            <a:r>
              <a:rPr lang="en-US" dirty="0"/>
              <a:t>equilibrium </a:t>
            </a:r>
            <a:r>
              <a:rPr lang="en-US" dirty="0" smtClean="0"/>
              <a:t>price.  </a:t>
            </a:r>
          </a:p>
          <a:p>
            <a:pPr marL="0" indent="0">
              <a:buNone/>
            </a:pPr>
            <a:r>
              <a:rPr lang="en-US" i="1" dirty="0" smtClean="0">
                <a:solidFill>
                  <a:srgbClr val="FF0000"/>
                </a:solidFill>
              </a:rPr>
              <a:t>Surplus:</a:t>
            </a:r>
            <a:r>
              <a:rPr lang="en-US" i="1" dirty="0" smtClean="0"/>
              <a:t> </a:t>
            </a:r>
            <a:r>
              <a:rPr lang="en-US" dirty="0" smtClean="0"/>
              <a:t>a </a:t>
            </a:r>
            <a:r>
              <a:rPr lang="en-US" dirty="0"/>
              <a:t>situation in </a:t>
            </a:r>
            <a:r>
              <a:rPr lang="en-US" dirty="0" smtClean="0"/>
              <a:t>which quantity </a:t>
            </a:r>
            <a:r>
              <a:rPr lang="en-US" dirty="0"/>
              <a:t>supplied </a:t>
            </a:r>
            <a:r>
              <a:rPr lang="en-US" dirty="0" smtClean="0"/>
              <a:t>is greater </a:t>
            </a:r>
            <a:r>
              <a:rPr lang="en-US" dirty="0"/>
              <a:t>than </a:t>
            </a:r>
            <a:r>
              <a:rPr lang="en-US" dirty="0" smtClean="0"/>
              <a:t>quantity demanded.</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913386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39" y="1200151"/>
            <a:ext cx="8729662" cy="4572000"/>
          </a:xfrm>
          <a:prstGeom prst="rect">
            <a:avLst/>
          </a:prstGeom>
        </p:spPr>
      </p:pic>
    </p:spTree>
    <p:extLst>
      <p:ext uri="{BB962C8B-B14F-4D97-AF65-F5344CB8AC3E}">
        <p14:creationId xmlns:p14="http://schemas.microsoft.com/office/powerpoint/2010/main" val="866980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63"/>
            <a:ext cx="8186738" cy="5177048"/>
          </a:xfrm>
        </p:spPr>
        <p:txBody>
          <a:bodyPr>
            <a:normAutofit fontScale="77500" lnSpcReduction="20000"/>
          </a:bodyPr>
          <a:lstStyle/>
          <a:p>
            <a:pPr marL="0" indent="0">
              <a:buNone/>
            </a:pPr>
            <a:r>
              <a:rPr lang="en-US" sz="5100" b="1" dirty="0">
                <a:solidFill>
                  <a:schemeClr val="accent2"/>
                </a:solidFill>
              </a:rPr>
              <a:t>Example: </a:t>
            </a:r>
            <a:r>
              <a:rPr lang="en-US" sz="5100" b="1" dirty="0" smtClean="0">
                <a:solidFill>
                  <a:schemeClr val="accent2"/>
                </a:solidFill>
              </a:rPr>
              <a:t>A Change </a:t>
            </a:r>
            <a:r>
              <a:rPr lang="en-US" sz="5100" b="1" dirty="0">
                <a:solidFill>
                  <a:schemeClr val="accent2"/>
                </a:solidFill>
              </a:rPr>
              <a:t>in Market Equilibrium Due to a Shift in </a:t>
            </a:r>
            <a:r>
              <a:rPr lang="en-US" sz="5100" b="1" dirty="0" smtClean="0">
                <a:solidFill>
                  <a:schemeClr val="accent2"/>
                </a:solidFill>
              </a:rPr>
              <a:t>Demand.</a:t>
            </a:r>
          </a:p>
          <a:p>
            <a:pPr marL="0" indent="0">
              <a:buNone/>
            </a:pPr>
            <a:r>
              <a:rPr lang="en-US" sz="4200" dirty="0" smtClean="0"/>
              <a:t>Suppose that </a:t>
            </a:r>
            <a:r>
              <a:rPr lang="en-US" sz="4200" dirty="0"/>
              <a:t>one summer the weather is very hot. How does this event affect </a:t>
            </a:r>
            <a:r>
              <a:rPr lang="en-US" sz="4200" dirty="0" smtClean="0"/>
              <a:t>the market </a:t>
            </a:r>
            <a:r>
              <a:rPr lang="en-US" sz="4200" dirty="0"/>
              <a:t>for ice cream? To answer this question, let’s follow our three steps.</a:t>
            </a:r>
          </a:p>
          <a:p>
            <a:pPr marL="0" indent="0">
              <a:buNone/>
            </a:pPr>
            <a:r>
              <a:rPr lang="en-US" sz="3800" dirty="0"/>
              <a:t>1. The hot weather affects the demand curve by changing people’s taste </a:t>
            </a:r>
            <a:r>
              <a:rPr lang="en-US" sz="3800" dirty="0" smtClean="0"/>
              <a:t>for ice </a:t>
            </a:r>
            <a:r>
              <a:rPr lang="en-US" sz="3800" dirty="0"/>
              <a:t>cream. That is, the weather changes the amount of ice cream that </a:t>
            </a:r>
            <a:r>
              <a:rPr lang="en-US" sz="3800" dirty="0" smtClean="0"/>
              <a:t>people want </a:t>
            </a:r>
            <a:r>
              <a:rPr lang="en-US" sz="3800" dirty="0"/>
              <a:t>to buy at any given price. The supply curve is unchanged because </a:t>
            </a:r>
            <a:r>
              <a:rPr lang="en-US" sz="3800" dirty="0" smtClean="0"/>
              <a:t>the weather </a:t>
            </a:r>
            <a:r>
              <a:rPr lang="en-US" sz="3800" dirty="0"/>
              <a:t>does not directly affect the firms that sell ice cream</a:t>
            </a:r>
            <a:r>
              <a:rPr lang="en-US" sz="3800" dirty="0" smtClean="0"/>
              <a:t>.</a:t>
            </a:r>
            <a:endParaRPr lang="en-US" sz="3800" dirty="0"/>
          </a:p>
        </p:txBody>
      </p:sp>
      <p:sp>
        <p:nvSpPr>
          <p:cNvPr id="4" name="Footer Placeholder 3"/>
          <p:cNvSpPr>
            <a:spLocks noGrp="1"/>
          </p:cNvSpPr>
          <p:nvPr>
            <p:ph type="ftr" sz="quarter" idx="11"/>
          </p:nvPr>
        </p:nvSpPr>
        <p:spPr/>
        <p:txBody>
          <a:bodyPr/>
          <a:lstStyle/>
          <a:p>
            <a:r>
              <a:rPr lang="en-US" dirty="0" smtClean="0"/>
              <a:t>Prepared by Ms. Khadija Alaa, FASE, </a:t>
            </a:r>
            <a:r>
              <a:rPr lang="en-US" dirty="0" err="1" smtClean="0"/>
              <a:t>Ishik</a:t>
            </a:r>
            <a:r>
              <a:rPr lang="en-US" dirty="0" smtClean="0"/>
              <a:t> University    </a:t>
            </a:r>
          </a:p>
          <a:p>
            <a:endParaRPr lang="en-US" dirty="0"/>
          </a:p>
        </p:txBody>
      </p:sp>
    </p:spTree>
    <p:extLst>
      <p:ext uri="{BB962C8B-B14F-4D97-AF65-F5344CB8AC3E}">
        <p14:creationId xmlns:p14="http://schemas.microsoft.com/office/powerpoint/2010/main" val="3658146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7288"/>
            <a:ext cx="7886700" cy="5091323"/>
          </a:xfrm>
        </p:spPr>
        <p:txBody>
          <a:bodyPr>
            <a:normAutofit lnSpcReduction="10000"/>
          </a:bodyPr>
          <a:lstStyle/>
          <a:p>
            <a:pPr marL="0" indent="0">
              <a:buNone/>
            </a:pPr>
            <a:r>
              <a:rPr lang="en-US" dirty="0"/>
              <a:t>2. Because hot weather makes people want to eat more ice cream, the demand curve shifts to the right. Figure 10 shows this increase in demand as a shift in the demand curve from D1 to D2. This shift indicates that the quantity of ice cream demanded is higher at every price.</a:t>
            </a:r>
          </a:p>
          <a:p>
            <a:pPr marL="0" indent="0">
              <a:buNone/>
            </a:pPr>
            <a:r>
              <a:rPr lang="en-US" dirty="0"/>
              <a:t>3. At the old price of $2, there is now an excess demand for ice cream, and this shortage induces firms to raise the price. As Figure 10 shows, the increase in demand raises the equilibrium price from $2.00 to $2.50 and the equilibrium quantity from 7 to 10 cones. In other words, the hot weather increases the price of ice cream and the quantity of ice cream sold.</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161238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88" y="1096296"/>
            <a:ext cx="8508603" cy="4445012"/>
          </a:xfrm>
          <a:prstGeom prst="rect">
            <a:avLst/>
          </a:prstGeom>
        </p:spPr>
      </p:pic>
    </p:spTree>
    <p:extLst>
      <p:ext uri="{BB962C8B-B14F-4D97-AF65-F5344CB8AC3E}">
        <p14:creationId xmlns:p14="http://schemas.microsoft.com/office/powerpoint/2010/main" val="305679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38" y="1128713"/>
            <a:ext cx="8343900" cy="5119898"/>
          </a:xfrm>
        </p:spPr>
        <p:txBody>
          <a:bodyPr>
            <a:normAutofit fontScale="92500"/>
          </a:bodyPr>
          <a:lstStyle/>
          <a:p>
            <a:pPr marL="0" indent="0">
              <a:buNone/>
            </a:pPr>
            <a:r>
              <a:rPr lang="en-US" b="1" dirty="0">
                <a:solidFill>
                  <a:schemeClr val="accent2"/>
                </a:solidFill>
              </a:rPr>
              <a:t>Example: A Change in Market Equilibrium Due to a Shift in </a:t>
            </a:r>
            <a:r>
              <a:rPr lang="en-US" b="1" dirty="0" smtClean="0">
                <a:solidFill>
                  <a:schemeClr val="accent2"/>
                </a:solidFill>
              </a:rPr>
              <a:t>Supply. </a:t>
            </a:r>
          </a:p>
          <a:p>
            <a:pPr marL="0" indent="0">
              <a:buNone/>
            </a:pPr>
            <a:r>
              <a:rPr lang="en-US" dirty="0">
                <a:solidFill>
                  <a:schemeClr val="accent1">
                    <a:lumMod val="50000"/>
                  </a:schemeClr>
                </a:solidFill>
              </a:rPr>
              <a:t>Suppose that during another summer, a hurricane destroys part of the </a:t>
            </a:r>
            <a:r>
              <a:rPr lang="en-US" dirty="0" smtClean="0">
                <a:solidFill>
                  <a:schemeClr val="accent1">
                    <a:lumMod val="50000"/>
                  </a:schemeClr>
                </a:solidFill>
              </a:rPr>
              <a:t>sugarcane crop </a:t>
            </a:r>
            <a:r>
              <a:rPr lang="en-US" dirty="0">
                <a:solidFill>
                  <a:schemeClr val="accent1">
                    <a:lumMod val="50000"/>
                  </a:schemeClr>
                </a:solidFill>
              </a:rPr>
              <a:t>and drives up the price of sugar. How does this event affect the market for </a:t>
            </a:r>
            <a:r>
              <a:rPr lang="en-US" dirty="0" smtClean="0">
                <a:solidFill>
                  <a:schemeClr val="accent1">
                    <a:lumMod val="50000"/>
                  </a:schemeClr>
                </a:solidFill>
              </a:rPr>
              <a:t>ice cream</a:t>
            </a:r>
            <a:r>
              <a:rPr lang="en-US" dirty="0">
                <a:solidFill>
                  <a:schemeClr val="accent1">
                    <a:lumMod val="50000"/>
                  </a:schemeClr>
                </a:solidFill>
              </a:rPr>
              <a:t>? Once again, to answer this question, we follow our three steps.</a:t>
            </a:r>
          </a:p>
          <a:p>
            <a:pPr marL="0" indent="0">
              <a:buNone/>
            </a:pPr>
            <a:r>
              <a:rPr lang="en-US" dirty="0">
                <a:solidFill>
                  <a:schemeClr val="accent1">
                    <a:lumMod val="50000"/>
                  </a:schemeClr>
                </a:solidFill>
              </a:rPr>
              <a:t>1. The change in the price of sugar, an input for making ice cream, affects </a:t>
            </a:r>
            <a:r>
              <a:rPr lang="en-US" dirty="0" smtClean="0">
                <a:solidFill>
                  <a:schemeClr val="accent1">
                    <a:lumMod val="50000"/>
                  </a:schemeClr>
                </a:solidFill>
              </a:rPr>
              <a:t>the supply </a:t>
            </a:r>
            <a:r>
              <a:rPr lang="en-US" dirty="0">
                <a:solidFill>
                  <a:schemeClr val="accent1">
                    <a:lumMod val="50000"/>
                  </a:schemeClr>
                </a:solidFill>
              </a:rPr>
              <a:t>curve. By raising the costs of production, it reduces the amount </a:t>
            </a:r>
            <a:r>
              <a:rPr lang="en-US" dirty="0" smtClean="0">
                <a:solidFill>
                  <a:schemeClr val="accent1">
                    <a:lumMod val="50000"/>
                  </a:schemeClr>
                </a:solidFill>
              </a:rPr>
              <a:t>of ice </a:t>
            </a:r>
            <a:r>
              <a:rPr lang="en-US" dirty="0">
                <a:solidFill>
                  <a:schemeClr val="accent1">
                    <a:lumMod val="50000"/>
                  </a:schemeClr>
                </a:solidFill>
              </a:rPr>
              <a:t>cream that firms produce and sell at any given price. The demand </a:t>
            </a:r>
            <a:r>
              <a:rPr lang="en-US" dirty="0" smtClean="0">
                <a:solidFill>
                  <a:schemeClr val="accent1">
                    <a:lumMod val="50000"/>
                  </a:schemeClr>
                </a:solidFill>
              </a:rPr>
              <a:t>curve does </a:t>
            </a:r>
            <a:r>
              <a:rPr lang="en-US" dirty="0">
                <a:solidFill>
                  <a:schemeClr val="accent1">
                    <a:lumMod val="50000"/>
                  </a:schemeClr>
                </a:solidFill>
              </a:rPr>
              <a:t>not change because the higher cost of inputs does not directly affect </a:t>
            </a:r>
            <a:r>
              <a:rPr lang="en-US" dirty="0" smtClean="0">
                <a:solidFill>
                  <a:schemeClr val="accent1">
                    <a:lumMod val="50000"/>
                  </a:schemeClr>
                </a:solidFill>
              </a:rPr>
              <a:t>the amount </a:t>
            </a:r>
            <a:r>
              <a:rPr lang="en-US" dirty="0">
                <a:solidFill>
                  <a:schemeClr val="accent1">
                    <a:lumMod val="50000"/>
                  </a:schemeClr>
                </a:solidFill>
              </a:rPr>
              <a:t>of ice cream households wish to buy.</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082135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and Demand</a:t>
            </a:r>
          </a:p>
        </p:txBody>
      </p:sp>
      <p:sp>
        <p:nvSpPr>
          <p:cNvPr id="3" name="Content Placeholder 2"/>
          <p:cNvSpPr>
            <a:spLocks noGrp="1"/>
          </p:cNvSpPr>
          <p:nvPr>
            <p:ph idx="1"/>
          </p:nvPr>
        </p:nvSpPr>
        <p:spPr>
          <a:xfrm>
            <a:off x="442913" y="2438720"/>
            <a:ext cx="3471863" cy="2816014"/>
          </a:xfrm>
        </p:spPr>
        <p:txBody>
          <a:bodyPr/>
          <a:lstStyle/>
          <a:p>
            <a:pPr marL="0" indent="0">
              <a:buNone/>
            </a:pPr>
            <a:r>
              <a:rPr lang="en-US" dirty="0"/>
              <a:t>When a war breaks out in the Middle East, the price of gasoline in the United States rises and the price of a used Cadillac falls. </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0513" y="2124075"/>
            <a:ext cx="4414837" cy="3445305"/>
          </a:xfrm>
          <a:prstGeom prst="rect">
            <a:avLst/>
          </a:prstGeom>
        </p:spPr>
      </p:pic>
    </p:spTree>
    <p:extLst>
      <p:ext uri="{BB962C8B-B14F-4D97-AF65-F5344CB8AC3E}">
        <p14:creationId xmlns:p14="http://schemas.microsoft.com/office/powerpoint/2010/main" val="686510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85900"/>
            <a:ext cx="7886700" cy="4762711"/>
          </a:xfrm>
        </p:spPr>
        <p:txBody>
          <a:bodyPr>
            <a:normAutofit lnSpcReduction="10000"/>
          </a:bodyPr>
          <a:lstStyle/>
          <a:p>
            <a:pPr marL="0" indent="0">
              <a:buNone/>
            </a:pPr>
            <a:r>
              <a:rPr lang="en-US" dirty="0" smtClean="0"/>
              <a:t>2. The </a:t>
            </a:r>
            <a:r>
              <a:rPr lang="en-US" dirty="0"/>
              <a:t>supply curve shifts to the left because, at every price, the total </a:t>
            </a:r>
            <a:r>
              <a:rPr lang="en-US" dirty="0" smtClean="0"/>
              <a:t>amount that </a:t>
            </a:r>
            <a:r>
              <a:rPr lang="en-US" dirty="0"/>
              <a:t>firms are willing and able to sell is reduced. Figure 11 illustrates this </a:t>
            </a:r>
            <a:r>
              <a:rPr lang="en-US" dirty="0" smtClean="0"/>
              <a:t>decrease in </a:t>
            </a:r>
            <a:r>
              <a:rPr lang="en-US" dirty="0"/>
              <a:t>supply as a shift in the supply curve from S1 to S2.</a:t>
            </a:r>
          </a:p>
          <a:p>
            <a:pPr marL="0" indent="0">
              <a:buNone/>
            </a:pPr>
            <a:r>
              <a:rPr lang="en-US" dirty="0"/>
              <a:t>3. At the old price of $2, there is now an excess demand for ice cream, and </a:t>
            </a:r>
            <a:r>
              <a:rPr lang="en-US" dirty="0" smtClean="0"/>
              <a:t>this shortage </a:t>
            </a:r>
            <a:r>
              <a:rPr lang="en-US" dirty="0"/>
              <a:t>causes firms to raise the price. As Figure 11 shows, the shift in </a:t>
            </a:r>
            <a:r>
              <a:rPr lang="en-US" dirty="0" smtClean="0"/>
              <a:t>the supply </a:t>
            </a:r>
            <a:r>
              <a:rPr lang="en-US" dirty="0"/>
              <a:t>curve raises the equilibrium price from $2.00 to $2.50 and lowers </a:t>
            </a:r>
            <a:r>
              <a:rPr lang="en-US" dirty="0" smtClean="0"/>
              <a:t>the equilibrium </a:t>
            </a:r>
            <a:r>
              <a:rPr lang="en-US" dirty="0"/>
              <a:t>quantity from 7 to 4 cones. As a result of the sugar price </a:t>
            </a:r>
            <a:r>
              <a:rPr lang="en-US" dirty="0" smtClean="0"/>
              <a:t>increase, the </a:t>
            </a:r>
            <a:r>
              <a:rPr lang="en-US" dirty="0"/>
              <a:t>price of ice cream rises, and the quantity of ice cream sold falls.</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469095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 y="1185863"/>
            <a:ext cx="8812475" cy="4943475"/>
          </a:xfrm>
        </p:spPr>
      </p:pic>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0143348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51"/>
            <a:ext cx="7886700" cy="755650"/>
          </a:xfrm>
        </p:spPr>
        <p:txBody>
          <a:bodyPr/>
          <a:lstStyle/>
          <a:p>
            <a:r>
              <a:rPr lang="en-US" dirty="0" smtClean="0"/>
              <a:t>Question Bank </a:t>
            </a:r>
            <a:endParaRPr lang="en-US" dirty="0"/>
          </a:p>
        </p:txBody>
      </p:sp>
      <p:sp>
        <p:nvSpPr>
          <p:cNvPr id="3" name="Content Placeholder 2"/>
          <p:cNvSpPr>
            <a:spLocks noGrp="1"/>
          </p:cNvSpPr>
          <p:nvPr>
            <p:ph idx="1"/>
          </p:nvPr>
        </p:nvSpPr>
        <p:spPr>
          <a:xfrm>
            <a:off x="628650" y="1714501"/>
            <a:ext cx="7886700" cy="4534110"/>
          </a:xfrm>
        </p:spPr>
        <p:txBody>
          <a:bodyPr>
            <a:normAutofit fontScale="85000" lnSpcReduction="10000"/>
          </a:bodyPr>
          <a:lstStyle/>
          <a:p>
            <a:pPr marL="0" indent="0">
              <a:buNone/>
            </a:pPr>
            <a:r>
              <a:rPr lang="en-US" dirty="0"/>
              <a:t>Describe changes and possible shifts in supply and demand and their subsequent effect on equilibrium market price and quantity of </a:t>
            </a:r>
            <a:r>
              <a:rPr lang="en-US" dirty="0" err="1"/>
              <a:t>Jli</a:t>
            </a:r>
            <a:r>
              <a:rPr lang="en-US" dirty="0"/>
              <a:t> </a:t>
            </a:r>
            <a:r>
              <a:rPr lang="en-US" dirty="0" err="1"/>
              <a:t>Kurdi</a:t>
            </a:r>
            <a:r>
              <a:rPr lang="en-US" dirty="0"/>
              <a:t> in the Bazar in the following </a:t>
            </a:r>
            <a:r>
              <a:rPr lang="en-US" dirty="0" smtClean="0"/>
              <a:t>scenarios: </a:t>
            </a:r>
            <a:endParaRPr lang="en-US" dirty="0"/>
          </a:p>
          <a:p>
            <a:pPr marL="0" indent="0">
              <a:buNone/>
            </a:pPr>
            <a:r>
              <a:rPr lang="en-US" dirty="0"/>
              <a:t>1.The sewing machine is invented and becomes affordable. </a:t>
            </a:r>
          </a:p>
          <a:p>
            <a:pPr marL="0" indent="0">
              <a:buNone/>
            </a:pPr>
            <a:r>
              <a:rPr lang="en-US" dirty="0"/>
              <a:t>2. Through the example of Kurdish film and music stars, </a:t>
            </a:r>
            <a:r>
              <a:rPr lang="en-US" dirty="0" err="1"/>
              <a:t>Jli</a:t>
            </a:r>
            <a:r>
              <a:rPr lang="en-US" dirty="0"/>
              <a:t> </a:t>
            </a:r>
            <a:r>
              <a:rPr lang="en-US" dirty="0" err="1"/>
              <a:t>Kurdi</a:t>
            </a:r>
            <a:r>
              <a:rPr lang="en-US" dirty="0"/>
              <a:t> becomes associated worldwide with success and professionalism. </a:t>
            </a:r>
          </a:p>
          <a:p>
            <a:pPr marL="0" indent="0">
              <a:buNone/>
            </a:pPr>
            <a:r>
              <a:rPr lang="en-US" dirty="0"/>
              <a:t>3. </a:t>
            </a:r>
            <a:r>
              <a:rPr lang="en-US" dirty="0" err="1"/>
              <a:t>Klash</a:t>
            </a:r>
            <a:r>
              <a:rPr lang="en-US" dirty="0"/>
              <a:t> (the traditional shoes) are suddenly cheaper</a:t>
            </a:r>
            <a:r>
              <a:rPr lang="en-US" dirty="0" smtClean="0"/>
              <a:t>.</a:t>
            </a:r>
            <a:endParaRPr lang="en-US" dirty="0"/>
          </a:p>
          <a:p>
            <a:pPr marL="0" indent="0">
              <a:buNone/>
            </a:pPr>
            <a:r>
              <a:rPr lang="en-US" dirty="0"/>
              <a:t>4. It is publicized that the boll weevil, an insect that destroys cotton plants, has become highly resistant to all pesticides</a:t>
            </a:r>
            <a:r>
              <a:rPr lang="en-US" dirty="0" smtClean="0"/>
              <a:t>.</a:t>
            </a:r>
            <a:endParaRPr lang="en-US" dirty="0"/>
          </a:p>
          <a:p>
            <a:pPr marL="0" indent="0">
              <a:buNone/>
            </a:pPr>
            <a:r>
              <a:rPr lang="en-US" dirty="0"/>
              <a:t>5. The KRG decides to share more of the oil revenue directly with the citizens by sending them all cash.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342321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Bank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This post goes over a common supply and demand shifters in a coffee market context, and how each of the following events will affect market for coffee: </a:t>
            </a:r>
          </a:p>
          <a:p>
            <a:pPr marL="0" indent="0">
              <a:buNone/>
            </a:pPr>
            <a:endParaRPr lang="en-US" dirty="0"/>
          </a:p>
          <a:p>
            <a:pPr marL="0" indent="0">
              <a:buNone/>
            </a:pPr>
            <a:r>
              <a:rPr lang="en-US" dirty="0"/>
              <a:t>a) a blight on coffee plants kills off much of the Brazilian </a:t>
            </a:r>
            <a:r>
              <a:rPr lang="en-US" dirty="0" smtClean="0"/>
              <a:t>crop. </a:t>
            </a:r>
            <a:endParaRPr lang="en-US" dirty="0"/>
          </a:p>
          <a:p>
            <a:pPr marL="0" indent="0">
              <a:buNone/>
            </a:pPr>
            <a:r>
              <a:rPr lang="en-US" dirty="0"/>
              <a:t>b) coffee workers organize themselves into a union and gain higher </a:t>
            </a:r>
            <a:r>
              <a:rPr lang="en-US" dirty="0" smtClean="0"/>
              <a:t>wages. </a:t>
            </a:r>
            <a:endParaRPr lang="en-US" dirty="0"/>
          </a:p>
          <a:p>
            <a:pPr marL="0" indent="0">
              <a:buNone/>
            </a:pPr>
            <a:r>
              <a:rPr lang="en-US" dirty="0"/>
              <a:t>c) coffee is shown to cause cancer in laboratory </a:t>
            </a:r>
            <a:r>
              <a:rPr lang="en-US" dirty="0" smtClean="0"/>
              <a:t>rats. </a:t>
            </a:r>
            <a:endParaRPr lang="en-US" dirty="0"/>
          </a:p>
          <a:p>
            <a:pPr marL="0" indent="0">
              <a:buNone/>
            </a:pPr>
            <a:r>
              <a:rPr lang="en-US" dirty="0"/>
              <a:t>d</a:t>
            </a:r>
            <a:r>
              <a:rPr lang="en-US" dirty="0" smtClean="0"/>
              <a:t>) price </a:t>
            </a:r>
            <a:r>
              <a:rPr lang="en-US" dirty="0"/>
              <a:t>of tea </a:t>
            </a:r>
            <a:r>
              <a:rPr lang="en-US" dirty="0" smtClean="0"/>
              <a:t>declines. </a:t>
            </a:r>
            <a:endParaRPr lang="en-US" dirty="0"/>
          </a:p>
          <a:p>
            <a:pPr marL="0" indent="0">
              <a:buNone/>
            </a:pPr>
            <a:r>
              <a:rPr lang="en-US" dirty="0"/>
              <a:t>e) Coffee prices are expected to rise rapidly in the </a:t>
            </a:r>
            <a:r>
              <a:rPr lang="en-US"/>
              <a:t>near </a:t>
            </a:r>
            <a:r>
              <a:rPr lang="en-US" smtClean="0"/>
              <a:t>future.</a:t>
            </a: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98026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088" y="2038526"/>
            <a:ext cx="3429000" cy="2701714"/>
          </a:xfrm>
        </p:spPr>
        <p:txBody>
          <a:bodyPr/>
          <a:lstStyle/>
          <a:p>
            <a:pPr marL="0" indent="0">
              <a:buNone/>
            </a:pPr>
            <a:r>
              <a:rPr lang="en-US" dirty="0"/>
              <a:t>What do these events have in common?</a:t>
            </a:r>
          </a:p>
          <a:p>
            <a:pPr marL="0" indent="0">
              <a:buNone/>
            </a:pPr>
            <a:r>
              <a:rPr lang="en-US" dirty="0"/>
              <a:t>They all show the workings of supply and demand.</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038526"/>
            <a:ext cx="3352897" cy="3133549"/>
          </a:xfrm>
          <a:prstGeom prst="rect">
            <a:avLst/>
          </a:prstGeom>
        </p:spPr>
      </p:pic>
    </p:spTree>
    <p:extLst>
      <p:ext uri="{BB962C8B-B14F-4D97-AF65-F5344CB8AC3E}">
        <p14:creationId xmlns:p14="http://schemas.microsoft.com/office/powerpoint/2010/main" val="117083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27399"/>
            <a:ext cx="7886700" cy="3778250"/>
          </a:xfrm>
        </p:spPr>
        <p:txBody>
          <a:bodyPr>
            <a:normAutofit lnSpcReduction="10000"/>
          </a:bodyPr>
          <a:lstStyle/>
          <a:p>
            <a:pPr marL="0" indent="0">
              <a:buNone/>
            </a:pPr>
            <a:r>
              <a:rPr lang="en-US" b="1" dirty="0">
                <a:solidFill>
                  <a:srgbClr val="FF0000"/>
                </a:solidFill>
              </a:rPr>
              <a:t>The terms </a:t>
            </a:r>
            <a:r>
              <a:rPr lang="en-US" b="1" dirty="0" smtClean="0">
                <a:solidFill>
                  <a:srgbClr val="FF0000"/>
                </a:solidFill>
              </a:rPr>
              <a:t>demand </a:t>
            </a:r>
            <a:r>
              <a:rPr lang="en-US" b="1" dirty="0">
                <a:solidFill>
                  <a:srgbClr val="FF0000"/>
                </a:solidFill>
              </a:rPr>
              <a:t>and </a:t>
            </a:r>
            <a:r>
              <a:rPr lang="en-US" b="1" dirty="0" smtClean="0">
                <a:solidFill>
                  <a:srgbClr val="FF0000"/>
                </a:solidFill>
              </a:rPr>
              <a:t>supply </a:t>
            </a:r>
            <a:r>
              <a:rPr lang="en-US" dirty="0"/>
              <a:t>refer to the behavior of people as they interact </a:t>
            </a:r>
            <a:r>
              <a:rPr lang="en-US" dirty="0" smtClean="0"/>
              <a:t>with one </a:t>
            </a:r>
            <a:r>
              <a:rPr lang="en-US" dirty="0"/>
              <a:t>another in competitive markets</a:t>
            </a:r>
            <a:r>
              <a:rPr lang="en-US" dirty="0" smtClean="0"/>
              <a:t>.</a:t>
            </a:r>
          </a:p>
          <a:p>
            <a:pPr marL="0" indent="0">
              <a:buNone/>
            </a:pPr>
            <a:endParaRPr lang="en-US" dirty="0" smtClean="0"/>
          </a:p>
          <a:p>
            <a:pPr marL="0" indent="0">
              <a:buNone/>
            </a:pPr>
            <a:r>
              <a:rPr lang="en-US" b="1" dirty="0" smtClean="0">
                <a:solidFill>
                  <a:srgbClr val="FF0000"/>
                </a:solidFill>
              </a:rPr>
              <a:t>A </a:t>
            </a:r>
            <a:r>
              <a:rPr lang="en-US" b="1" dirty="0">
                <a:solidFill>
                  <a:srgbClr val="FF0000"/>
                </a:solidFill>
              </a:rPr>
              <a:t>market </a:t>
            </a:r>
            <a:r>
              <a:rPr lang="en-US" dirty="0"/>
              <a:t>is a group of buyers and sellers of a particular good or service. The buyers as a group determine the demand for the product, and the sellers as a group determine the supply of the product.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endParaRPr lang="en-US" dirty="0"/>
          </a:p>
        </p:txBody>
      </p:sp>
    </p:spTree>
    <p:extLst>
      <p:ext uri="{BB962C8B-B14F-4D97-AF65-F5344CB8AC3E}">
        <p14:creationId xmlns:p14="http://schemas.microsoft.com/office/powerpoint/2010/main" val="3687113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00000">
              <a:schemeClr val="accent6">
                <a:lumMod val="45000"/>
                <a:lumOff val="55000"/>
              </a:schemeClr>
            </a:gs>
            <a:gs pos="100000">
              <a:schemeClr val="accent6">
                <a:lumMod val="99000"/>
                <a:lumOff val="1000"/>
              </a:schemeClr>
            </a:gs>
            <a:gs pos="0">
              <a:schemeClr val="accent6">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Competition?</a:t>
            </a:r>
            <a:endParaRPr lang="ar-IQ" dirty="0"/>
          </a:p>
        </p:txBody>
      </p:sp>
      <p:sp>
        <p:nvSpPr>
          <p:cNvPr id="3" name="Content Placeholder 2"/>
          <p:cNvSpPr>
            <a:spLocks noGrp="1"/>
          </p:cNvSpPr>
          <p:nvPr>
            <p:ph idx="1"/>
          </p:nvPr>
        </p:nvSpPr>
        <p:spPr>
          <a:xfrm>
            <a:off x="628651" y="2470361"/>
            <a:ext cx="4457700" cy="3444664"/>
          </a:xfrm>
        </p:spPr>
        <p:txBody>
          <a:bodyPr>
            <a:normAutofit fontScale="92500" lnSpcReduction="20000"/>
          </a:bodyPr>
          <a:lstStyle/>
          <a:p>
            <a:pPr marL="0" indent="0">
              <a:buNone/>
            </a:pPr>
            <a:r>
              <a:rPr lang="en-US" dirty="0"/>
              <a:t>Economists use the term </a:t>
            </a:r>
            <a:r>
              <a:rPr lang="en-US" b="1" u="sng" dirty="0">
                <a:solidFill>
                  <a:schemeClr val="accent2">
                    <a:lumMod val="75000"/>
                  </a:schemeClr>
                </a:solidFill>
              </a:rPr>
              <a:t>competitive market </a:t>
            </a:r>
            <a:r>
              <a:rPr lang="en-US" dirty="0"/>
              <a:t>to describe a market in </a:t>
            </a:r>
            <a:r>
              <a:rPr lang="en-US" dirty="0" smtClean="0"/>
              <a:t>which there </a:t>
            </a:r>
            <a:r>
              <a:rPr lang="en-US" dirty="0"/>
              <a:t>are so many buyers and so many sellers that each has </a:t>
            </a:r>
            <a:r>
              <a:rPr lang="en-US" dirty="0" smtClean="0"/>
              <a:t>an insignificant impact on </a:t>
            </a:r>
            <a:r>
              <a:rPr lang="en-US" dirty="0"/>
              <a:t>the market price. </a:t>
            </a:r>
            <a:endParaRPr lang="en-US" dirty="0" smtClean="0"/>
          </a:p>
          <a:p>
            <a:pPr marL="0" indent="0">
              <a:buNone/>
            </a:pPr>
            <a:r>
              <a:rPr lang="en-US" dirty="0" smtClean="0"/>
              <a:t>Each </a:t>
            </a:r>
            <a:r>
              <a:rPr lang="en-US" dirty="0"/>
              <a:t>seller of ice cream has limited control over the price </a:t>
            </a:r>
            <a:r>
              <a:rPr lang="en-US" dirty="0" smtClean="0"/>
              <a:t>because other </a:t>
            </a:r>
            <a:r>
              <a:rPr lang="en-US" dirty="0"/>
              <a:t>sellers are offering similar products. </a:t>
            </a:r>
            <a:endParaRPr lang="ar-IQ"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1" y="2398713"/>
            <a:ext cx="3428999" cy="3059084"/>
          </a:xfrm>
          <a:prstGeom prst="rect">
            <a:avLst/>
          </a:prstGeom>
        </p:spPr>
      </p:pic>
    </p:spTree>
    <p:extLst>
      <p:ext uri="{BB962C8B-B14F-4D97-AF65-F5344CB8AC3E}">
        <p14:creationId xmlns:p14="http://schemas.microsoft.com/office/powerpoint/2010/main" val="2927176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286"/>
            <a:ext cx="7886700" cy="1325563"/>
          </a:xfrm>
        </p:spPr>
        <p:txBody>
          <a:bodyPr/>
          <a:lstStyle/>
          <a:p>
            <a:r>
              <a:rPr lang="en-US" dirty="0" smtClean="0"/>
              <a:t>Who decides the market prices? </a:t>
            </a:r>
            <a:endParaRPr lang="en-US" dirty="0"/>
          </a:p>
        </p:txBody>
      </p:sp>
      <p:sp>
        <p:nvSpPr>
          <p:cNvPr id="3" name="Content Placeholder 2"/>
          <p:cNvSpPr>
            <a:spLocks noGrp="1"/>
          </p:cNvSpPr>
          <p:nvPr>
            <p:ph idx="1"/>
          </p:nvPr>
        </p:nvSpPr>
        <p:spPr>
          <a:xfrm>
            <a:off x="500063" y="2320342"/>
            <a:ext cx="4371975" cy="3058902"/>
          </a:xfrm>
        </p:spPr>
        <p:txBody>
          <a:bodyPr>
            <a:normAutofit fontScale="92500" lnSpcReduction="20000"/>
          </a:bodyPr>
          <a:lstStyle/>
          <a:p>
            <a:pPr marL="0" indent="0">
              <a:buNone/>
            </a:pPr>
            <a:r>
              <a:rPr lang="en-US" dirty="0"/>
              <a:t>A </a:t>
            </a:r>
            <a:r>
              <a:rPr lang="en-US" b="1" u="sng" dirty="0">
                <a:solidFill>
                  <a:schemeClr val="accent2">
                    <a:lumMod val="75000"/>
                  </a:schemeClr>
                </a:solidFill>
              </a:rPr>
              <a:t>seller</a:t>
            </a:r>
            <a:r>
              <a:rPr lang="en-US" dirty="0"/>
              <a:t> has little reason to charge less than the going price, and if he charges more, buyers will make their purchases elsewhere. </a:t>
            </a:r>
            <a:endParaRPr lang="en-US" dirty="0" smtClean="0"/>
          </a:p>
          <a:p>
            <a:pPr marL="0" indent="0">
              <a:buNone/>
            </a:pPr>
            <a:r>
              <a:rPr lang="en-US" dirty="0" smtClean="0"/>
              <a:t>Similarly</a:t>
            </a:r>
            <a:r>
              <a:rPr lang="en-US" dirty="0"/>
              <a:t>, no single </a:t>
            </a:r>
            <a:r>
              <a:rPr lang="en-US" b="1" u="sng" dirty="0">
                <a:solidFill>
                  <a:schemeClr val="accent2">
                    <a:lumMod val="75000"/>
                  </a:schemeClr>
                </a:solidFill>
              </a:rPr>
              <a:t>buyer</a:t>
            </a:r>
            <a:r>
              <a:rPr lang="en-US" dirty="0"/>
              <a:t> of ice cream can influence the price of ice cream because each buyer purchases only a small amount.</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0625" y="2470361"/>
            <a:ext cx="3578847" cy="2758864"/>
          </a:xfrm>
          <a:prstGeom prst="rect">
            <a:avLst/>
          </a:prstGeom>
        </p:spPr>
      </p:pic>
    </p:spTree>
    <p:extLst>
      <p:ext uri="{BB962C8B-B14F-4D97-AF65-F5344CB8AC3E}">
        <p14:creationId xmlns:p14="http://schemas.microsoft.com/office/powerpoint/2010/main" val="238895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ts val="1000"/>
              </a:spcBef>
            </a:pPr>
            <a:r>
              <a:rPr lang="en-US" sz="2600" dirty="0" smtClean="0">
                <a:solidFill>
                  <a:srgbClr val="4472C4">
                    <a:lumMod val="50000"/>
                  </a:srgbClr>
                </a:solidFill>
                <a:latin typeface="Calibri" panose="020F0502020204030204"/>
              </a:rPr>
              <a:t/>
            </a:r>
            <a:br>
              <a:rPr lang="en-US" sz="2600" dirty="0" smtClean="0">
                <a:solidFill>
                  <a:srgbClr val="4472C4">
                    <a:lumMod val="50000"/>
                  </a:srgbClr>
                </a:solidFill>
                <a:latin typeface="Calibri" panose="020F0502020204030204"/>
              </a:rPr>
            </a:br>
            <a:r>
              <a:rPr lang="en-US" sz="2700" dirty="0" smtClean="0">
                <a:latin typeface="Calibri" panose="020F0502020204030204"/>
              </a:rPr>
              <a:t>In </a:t>
            </a:r>
            <a:r>
              <a:rPr lang="en-US" sz="2700" dirty="0">
                <a:latin typeface="Calibri" panose="020F0502020204030204"/>
              </a:rPr>
              <a:t>this chapter, we assume that markets are perfectly competitive. To reach this highest form of competition, a market must have two characteristics: </a:t>
            </a:r>
            <a:br>
              <a:rPr lang="en-US" sz="2700" dirty="0">
                <a:latin typeface="Calibri" panose="020F0502020204030204"/>
              </a:rPr>
            </a:br>
            <a:endParaRPr lang="ar-IQ" sz="49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The goods </a:t>
            </a:r>
            <a:r>
              <a:rPr lang="en-US" dirty="0"/>
              <a:t>offered for sale are all exactly the </a:t>
            </a:r>
            <a:r>
              <a:rPr lang="en-US" dirty="0" smtClean="0"/>
              <a:t>same.  </a:t>
            </a:r>
            <a:endParaRPr lang="en-US" dirty="0"/>
          </a:p>
          <a:p>
            <a:pPr>
              <a:buFont typeface="Wingdings" panose="05000000000000000000" pitchFamily="2" charset="2"/>
              <a:buChar char="Ø"/>
            </a:pPr>
            <a:r>
              <a:rPr lang="en-US" dirty="0" smtClean="0"/>
              <a:t>The </a:t>
            </a:r>
            <a:r>
              <a:rPr lang="en-US" dirty="0"/>
              <a:t>buyers and sellers </a:t>
            </a:r>
            <a:r>
              <a:rPr lang="en-US" dirty="0" smtClean="0"/>
              <a:t>are so </a:t>
            </a:r>
            <a:r>
              <a:rPr lang="en-US" dirty="0"/>
              <a:t>numerous that no single buyer or seller has any influence over the </a:t>
            </a:r>
            <a:r>
              <a:rPr lang="en-US" dirty="0" smtClean="0"/>
              <a:t>market price</a:t>
            </a:r>
            <a:r>
              <a:rPr lang="en-US" dirty="0"/>
              <a:t>. Because buyers and sellers in perfectly competitive markets must accept </a:t>
            </a:r>
            <a:r>
              <a:rPr lang="en-US" dirty="0" smtClean="0"/>
              <a:t>the price </a:t>
            </a:r>
            <a:r>
              <a:rPr lang="en-US" dirty="0"/>
              <a:t>the market determines, they are said to be price takers. At the market </a:t>
            </a:r>
            <a:r>
              <a:rPr lang="en-US" dirty="0" smtClean="0"/>
              <a:t>price, buyers </a:t>
            </a:r>
            <a:r>
              <a:rPr lang="en-US" dirty="0"/>
              <a:t>can buy all they want, and sellers can sell all they want.</a:t>
            </a:r>
            <a:endParaRPr lang="ar-IQ"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514554919"/>
      </p:ext>
    </p:extLst>
  </p:cSld>
  <p:clrMapOvr>
    <a:masterClrMapping/>
  </p:clrMapOvr>
</p:sld>
</file>

<file path=ppt/theme/theme1.xml><?xml version="1.0" encoding="utf-8"?>
<a:theme xmlns:a="http://schemas.openxmlformats.org/drawingml/2006/main" name="Eco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1069</TotalTime>
  <Words>3009</Words>
  <Application>Microsoft Office PowerPoint</Application>
  <PresentationFormat>On-screen Show (4:3)</PresentationFormat>
  <Paragraphs>146</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Times New Roman</vt:lpstr>
      <vt:lpstr>Wingdings</vt:lpstr>
      <vt:lpstr>Econ Theme</vt:lpstr>
      <vt:lpstr>       Introduction to Economics Chapter 5: The Market Forces of Supply and Demand  </vt:lpstr>
      <vt:lpstr>Supply and Demand</vt:lpstr>
      <vt:lpstr>Supply and Demand</vt:lpstr>
      <vt:lpstr>Supply and Demand</vt:lpstr>
      <vt:lpstr>PowerPoint Presentation</vt:lpstr>
      <vt:lpstr>PowerPoint Presentation</vt:lpstr>
      <vt:lpstr>What Is Competition?</vt:lpstr>
      <vt:lpstr>Who decides the market prices? </vt:lpstr>
      <vt:lpstr> In this chapter, we assume that markets are perfectly competitive. To reach this highest form of competition, a market must have two characteristics:  </vt:lpstr>
      <vt:lpstr>Demand</vt:lpstr>
      <vt:lpstr>PowerPoint Presentation</vt:lpstr>
      <vt:lpstr>PowerPoint Presentation</vt:lpstr>
      <vt:lpstr>Market Demand versus Individual Demand</vt:lpstr>
      <vt:lpstr>PowerPoint Presentation</vt:lpstr>
      <vt:lpstr>Shifts in the Demand Curve</vt:lpstr>
      <vt:lpstr>Income</vt:lpstr>
      <vt:lpstr>Prices of Related Goods</vt:lpstr>
      <vt:lpstr>Tastes or Preferences </vt:lpstr>
      <vt:lpstr>Expectations</vt:lpstr>
      <vt:lpstr>Number of Buyers or Population </vt:lpstr>
      <vt:lpstr>PowerPoint Presentation</vt:lpstr>
      <vt:lpstr>Supply</vt:lpstr>
      <vt:lpstr>PowerPoint Presentation</vt:lpstr>
      <vt:lpstr>PowerPoint Presentation</vt:lpstr>
      <vt:lpstr>Market Supply versus Individual Supply</vt:lpstr>
      <vt:lpstr>PowerPoint Presentation</vt:lpstr>
      <vt:lpstr>Shifts in the Supply Curve</vt:lpstr>
      <vt:lpstr>Input Prices</vt:lpstr>
      <vt:lpstr>Technology</vt:lpstr>
      <vt:lpstr>Expectations</vt:lpstr>
      <vt:lpstr>Number of Sellers</vt:lpstr>
      <vt:lpstr>State of nature </vt:lpstr>
      <vt:lpstr>PowerPoint Presentation</vt:lpstr>
      <vt:lpstr>Supply and Demand Together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 Bank </vt:lpstr>
      <vt:lpstr>Question Bank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khadija Alaa</dc:creator>
  <cp:lastModifiedBy>khadija Alaa</cp:lastModifiedBy>
  <cp:revision>116</cp:revision>
  <dcterms:created xsi:type="dcterms:W3CDTF">2018-10-08T09:14:37Z</dcterms:created>
  <dcterms:modified xsi:type="dcterms:W3CDTF">2019-02-12T09:00:58Z</dcterms:modified>
</cp:coreProperties>
</file>