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23" r:id="rId6"/>
  </p:sldMasterIdLst>
  <p:notesMasterIdLst>
    <p:notesMasterId r:id="rId64"/>
  </p:notesMasterIdLst>
  <p:sldIdLst>
    <p:sldId id="267" r:id="rId7"/>
    <p:sldId id="271" r:id="rId8"/>
    <p:sldId id="356" r:id="rId9"/>
    <p:sldId id="351" r:id="rId10"/>
    <p:sldId id="376" r:id="rId11"/>
    <p:sldId id="344" r:id="rId12"/>
    <p:sldId id="360" r:id="rId13"/>
    <p:sldId id="345" r:id="rId14"/>
    <p:sldId id="347" r:id="rId15"/>
    <p:sldId id="380" r:id="rId16"/>
    <p:sldId id="348" r:id="rId17"/>
    <p:sldId id="346" r:id="rId18"/>
    <p:sldId id="349" r:id="rId19"/>
    <p:sldId id="350" r:id="rId20"/>
    <p:sldId id="283" r:id="rId21"/>
    <p:sldId id="284" r:id="rId22"/>
    <p:sldId id="285" r:id="rId23"/>
    <p:sldId id="278" r:id="rId24"/>
    <p:sldId id="279" r:id="rId25"/>
    <p:sldId id="280" r:id="rId26"/>
    <p:sldId id="361" r:id="rId27"/>
    <p:sldId id="281" r:id="rId28"/>
    <p:sldId id="287" r:id="rId29"/>
    <p:sldId id="377" r:id="rId30"/>
    <p:sldId id="378" r:id="rId31"/>
    <p:sldId id="379" r:id="rId32"/>
    <p:sldId id="375" r:id="rId33"/>
    <p:sldId id="288" r:id="rId34"/>
    <p:sldId id="290" r:id="rId35"/>
    <p:sldId id="291" r:id="rId36"/>
    <p:sldId id="292" r:id="rId37"/>
    <p:sldId id="293" r:id="rId38"/>
    <p:sldId id="295" r:id="rId39"/>
    <p:sldId id="296" r:id="rId40"/>
    <p:sldId id="297" r:id="rId41"/>
    <p:sldId id="298" r:id="rId42"/>
    <p:sldId id="299" r:id="rId43"/>
    <p:sldId id="300" r:id="rId44"/>
    <p:sldId id="363" r:id="rId45"/>
    <p:sldId id="364" r:id="rId46"/>
    <p:sldId id="365" r:id="rId47"/>
    <p:sldId id="366" r:id="rId48"/>
    <p:sldId id="367" r:id="rId49"/>
    <p:sldId id="369" r:id="rId50"/>
    <p:sldId id="371" r:id="rId51"/>
    <p:sldId id="372" r:id="rId52"/>
    <p:sldId id="374" r:id="rId53"/>
    <p:sldId id="304" r:id="rId54"/>
    <p:sldId id="305" r:id="rId55"/>
    <p:sldId id="307" r:id="rId56"/>
    <p:sldId id="311" r:id="rId57"/>
    <p:sldId id="357" r:id="rId58"/>
    <p:sldId id="358" r:id="rId59"/>
    <p:sldId id="359" r:id="rId60"/>
    <p:sldId id="355" r:id="rId61"/>
    <p:sldId id="352" r:id="rId62"/>
    <p:sldId id="35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854" autoAdjust="0"/>
  </p:normalViewPr>
  <p:slideViewPr>
    <p:cSldViewPr snapToGrid="0">
      <p:cViewPr varScale="1">
        <p:scale>
          <a:sx n="62" d="100"/>
          <a:sy n="62" d="100"/>
        </p:scale>
        <p:origin x="103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41530-5971-44A9-AC17-F2BDBAC52513}" type="datetimeFigureOut">
              <a:rPr lang="en-US" smtClean="0"/>
              <a:t>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1C77B4-86FC-43A9-94FA-0757FAD3DD27}" type="slidenum">
              <a:rPr lang="en-US" smtClean="0"/>
              <a:t>‹#›</a:t>
            </a:fld>
            <a:endParaRPr lang="en-US"/>
          </a:p>
        </p:txBody>
      </p:sp>
    </p:spTree>
    <p:extLst>
      <p:ext uri="{BB962C8B-B14F-4D97-AF65-F5344CB8AC3E}">
        <p14:creationId xmlns:p14="http://schemas.microsoft.com/office/powerpoint/2010/main" val="3225664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91131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9184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46917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94831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01389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3613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0" y="695325"/>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51405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0" y="695325"/>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69974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F4BE63-562C-404E-ABED-2D43025F34B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mtClean="0"/>
              <a:t>As you choose your words and actions, you are following a set of personal ethics—a set of formal or informal ethical principles you use to make decisions in your life.</a:t>
            </a:r>
          </a:p>
          <a:p>
            <a:pPr marL="171450" indent="-171450" eaLnBrk="1" hangingPunct="1">
              <a:buFontTx/>
              <a:buChar char="•"/>
            </a:pPr>
            <a:r>
              <a:rPr lang="en-US" altLang="en-US" smtClean="0"/>
              <a:t>Some people have a clear, well-defined set of principles they follow.</a:t>
            </a:r>
          </a:p>
          <a:p>
            <a:pPr marL="171450" indent="-171450" eaLnBrk="1" hangingPunct="1">
              <a:buFontTx/>
              <a:buChar char="•"/>
            </a:pPr>
            <a:r>
              <a:rPr lang="en-US" altLang="en-US" smtClean="0"/>
              <a:t>Others’ ethics are inconsistent or are applied differently in different situations.</a:t>
            </a:r>
          </a:p>
          <a:p>
            <a:pPr marL="171450" indent="-171450" eaLnBrk="1" hangingPunct="1">
              <a:buFontTx/>
              <a:buChar char="•"/>
            </a:pPr>
            <a:r>
              <a:rPr lang="en-US" altLang="en-US" smtClean="0"/>
              <a:t>It can be challenging to adhere to ethical principles if the consequences lead to an unhappy result.</a:t>
            </a:r>
          </a:p>
        </p:txBody>
      </p:sp>
    </p:spTree>
    <p:extLst>
      <p:ext uri="{BB962C8B-B14F-4D97-AF65-F5344CB8AC3E}">
        <p14:creationId xmlns:p14="http://schemas.microsoft.com/office/powerpoint/2010/main" val="106098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737192-B91E-4D87-A9B0-536D2323014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mtClean="0"/>
              <a:t>Your family has a major role in establishing the values you cherish in your own life, and these might include a cultural bias toward certain moral positions.</a:t>
            </a:r>
          </a:p>
          <a:p>
            <a:pPr marL="171450" indent="-171450" eaLnBrk="1" hangingPunct="1">
              <a:buFontTx/>
              <a:buChar char="•"/>
            </a:pPr>
            <a:r>
              <a:rPr lang="en-US" altLang="en-US" smtClean="0"/>
              <a:t>Your religious affiliation is another major influence in your ethical life, because most religions have established specific codes of ethical conduct.</a:t>
            </a:r>
          </a:p>
          <a:p>
            <a:pPr marL="171450" indent="-171450" eaLnBrk="1" hangingPunct="1">
              <a:buFontTx/>
              <a:buChar char="•"/>
            </a:pPr>
            <a:r>
              <a:rPr lang="en-US" altLang="en-US" smtClean="0"/>
              <a:t>As you mature, your life experiences also affect your personal ethics.</a:t>
            </a:r>
          </a:p>
        </p:txBody>
      </p:sp>
    </p:spTree>
    <p:extLst>
      <p:ext uri="{BB962C8B-B14F-4D97-AF65-F5344CB8AC3E}">
        <p14:creationId xmlns:p14="http://schemas.microsoft.com/office/powerpoint/2010/main" val="1930104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D0A6C7-9F58-43C7-A888-B82ED63542D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mtClean="0"/>
              <a:t>Society has established its own set of rules of conduct in the form of laws.</a:t>
            </a:r>
          </a:p>
          <a:p>
            <a:pPr marL="171450" indent="-171450" eaLnBrk="1" hangingPunct="1">
              <a:buFontTx/>
              <a:buChar char="•"/>
            </a:pPr>
            <a:r>
              <a:rPr lang="en-US" altLang="en-US" smtClean="0"/>
              <a:t>Ignoring or being inconsistent in following these rules can have an immediate impact. And more and more research is showing the health benefits of ethical living.</a:t>
            </a:r>
          </a:p>
          <a:p>
            <a:pPr marL="171450" indent="-171450" eaLnBrk="1" hangingPunct="1">
              <a:buFontTx/>
              <a:buChar char="•"/>
            </a:pPr>
            <a:r>
              <a:rPr lang="en-US" altLang="en-US" smtClean="0"/>
              <a:t>When your day-to-day decisions are in conflict with your ethical principles, you often develop stress and anger.</a:t>
            </a:r>
          </a:p>
        </p:txBody>
      </p:sp>
    </p:spTree>
    <p:extLst>
      <p:ext uri="{BB962C8B-B14F-4D97-AF65-F5344CB8AC3E}">
        <p14:creationId xmlns:p14="http://schemas.microsoft.com/office/powerpoint/2010/main" val="14224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7C4B09-AE4D-4E12-8851-E34B8FCF4AA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9606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597772-FFCC-463A-A863-6E9A978740B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mtClean="0"/>
              <a:t>Positive psychology is a new focus in the field of psychology.</a:t>
            </a:r>
          </a:p>
          <a:p>
            <a:pPr marL="171450" indent="-171450" eaLnBrk="1" hangingPunct="1">
              <a:buFontTx/>
              <a:buChar char="•"/>
            </a:pPr>
            <a:r>
              <a:rPr lang="en-US" altLang="en-US" smtClean="0"/>
              <a:t>Pioneered by Dr. Martin Seligman, this field works to discover the causes of happiness instead of addressing the treatment of dysfunctions.</a:t>
            </a:r>
          </a:p>
          <a:p>
            <a:pPr marL="171450" indent="-171450" eaLnBrk="1" hangingPunct="1">
              <a:buFontTx/>
              <a:buChar char="•"/>
            </a:pPr>
            <a:r>
              <a:rPr lang="en-US" altLang="en-US" smtClean="0"/>
              <a:t>Identifying your personal strengths and values, and then aligning your life and applying them every day, you can experience an increase in happiness.</a:t>
            </a:r>
          </a:p>
          <a:p>
            <a:pPr marL="171450" indent="-171450" eaLnBrk="1" hangingPunct="1">
              <a:buFontTx/>
              <a:buChar char="•"/>
            </a:pPr>
            <a:r>
              <a:rPr lang="en-US" altLang="en-US" smtClean="0"/>
              <a:t>Finding a way to identify and apply your ethics and values can have an impact on your health and happiness.</a:t>
            </a:r>
          </a:p>
        </p:txBody>
      </p:sp>
    </p:spTree>
    <p:extLst>
      <p:ext uri="{BB962C8B-B14F-4D97-AF65-F5344CB8AC3E}">
        <p14:creationId xmlns:p14="http://schemas.microsoft.com/office/powerpoint/2010/main" val="4131018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882080-BDCE-4AF6-A260-DCC6E1FD52D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mtClean="0"/>
              <a:t>You may have a set of personal ethics that guide your behavior, but do your ethics change when you go to work?</a:t>
            </a:r>
          </a:p>
          <a:p>
            <a:pPr marL="171450" indent="-171450" eaLnBrk="1" hangingPunct="1">
              <a:buFontTx/>
              <a:buChar char="•"/>
            </a:pPr>
            <a:r>
              <a:rPr lang="en-US" altLang="en-US" smtClean="0"/>
              <a:t>Of course, your employer expects you to follow the rules of conduct established for the business.</a:t>
            </a:r>
          </a:p>
          <a:p>
            <a:pPr marL="171450" indent="-171450" eaLnBrk="1" hangingPunct="1">
              <a:buFontTx/>
              <a:buChar char="•"/>
            </a:pPr>
            <a:r>
              <a:rPr lang="en-US" altLang="en-US" smtClean="0"/>
              <a:t>However, this doesn’t mean you need to blindly follow corporate practices that you feel are unethical or detrimental to society.</a:t>
            </a:r>
          </a:p>
        </p:txBody>
      </p:sp>
    </p:spTree>
    <p:extLst>
      <p:ext uri="{BB962C8B-B14F-4D97-AF65-F5344CB8AC3E}">
        <p14:creationId xmlns:p14="http://schemas.microsoft.com/office/powerpoint/2010/main" val="1863440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figure shows a summary of the ethical issues that will be discussed in this chapter.</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58B462-2384-41C0-AC8E-3A8F227DD6B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00991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FA0BB4-69C4-4306-AA96-E6AD5DE1728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a:ln/>
        </p:spPr>
        <p:txBody>
          <a:bodyPr/>
          <a:lstStyle/>
          <a:p>
            <a:pPr eaLnBrk="1" hangingPunct="1">
              <a:defRPr/>
            </a:pPr>
            <a:r>
              <a:rPr lang="en-US" dirty="0" smtClean="0"/>
              <a:t>Point</a:t>
            </a:r>
          </a:p>
          <a:p>
            <a:pPr marL="171450" indent="-171450" eaLnBrk="1" hangingPunct="1">
              <a:buFont typeface="Arial" panose="020B0604020202020204" pitchFamily="34" charset="0"/>
              <a:buChar char="•"/>
              <a:defRPr/>
            </a:pPr>
            <a:r>
              <a:rPr lang="en-US" dirty="0" smtClean="0"/>
              <a:t>The right to privacy is a basic human right.</a:t>
            </a:r>
          </a:p>
          <a:p>
            <a:pPr marL="171450" indent="-171450" eaLnBrk="1" hangingPunct="1">
              <a:buFont typeface="Arial" panose="020B0604020202020204" pitchFamily="34" charset="0"/>
              <a:buChar char="•"/>
              <a:defRPr/>
            </a:pPr>
            <a:r>
              <a:rPr lang="en-US" dirty="0" smtClean="0"/>
              <a:t>Employers might misuse or lose control of the data or violate current employment law.</a:t>
            </a:r>
          </a:p>
          <a:p>
            <a:pPr marL="171450" indent="-171450" eaLnBrk="1" hangingPunct="1">
              <a:buFont typeface="Arial" panose="020B0604020202020204" pitchFamily="34" charset="0"/>
              <a:buChar char="•"/>
              <a:defRPr/>
            </a:pPr>
            <a:r>
              <a:rPr lang="en-US" dirty="0" smtClean="0"/>
              <a:t>Privacy settings on social media sites should allow users control over who views their data.</a:t>
            </a:r>
          </a:p>
          <a:p>
            <a:pPr eaLnBrk="1" hangingPunct="1">
              <a:defRPr/>
            </a:pPr>
            <a:r>
              <a:rPr lang="en-US" dirty="0" smtClean="0"/>
              <a:t>Counterpoint</a:t>
            </a:r>
          </a:p>
          <a:p>
            <a:pPr marL="171450" indent="-171450" eaLnBrk="1" hangingPunct="1">
              <a:buFont typeface="Arial" panose="020B0604020202020204" pitchFamily="34" charset="0"/>
              <a:buChar char="•"/>
              <a:defRPr/>
            </a:pPr>
            <a:r>
              <a:rPr lang="en-US" dirty="0" smtClean="0"/>
              <a:t>Business concerns outweigh privacy concerns. Businesses should screen data in social media sites to determine the character and fitness of employment candidates.</a:t>
            </a:r>
          </a:p>
          <a:p>
            <a:pPr marL="171450" indent="-171450" eaLnBrk="1" hangingPunct="1">
              <a:buFont typeface="Arial" panose="020B0604020202020204" pitchFamily="34" charset="0"/>
              <a:buChar char="•"/>
              <a:defRPr/>
            </a:pPr>
            <a:r>
              <a:rPr lang="en-US" dirty="0" smtClean="0"/>
              <a:t>In the digital age</a:t>
            </a:r>
            <a:r>
              <a:rPr lang="en-US" smtClean="0"/>
              <a:t>, loss </a:t>
            </a:r>
            <a:r>
              <a:rPr lang="en-US" dirty="0" smtClean="0"/>
              <a:t>of a certain amount of privacy is inevitable.</a:t>
            </a:r>
          </a:p>
        </p:txBody>
      </p:sp>
    </p:spTree>
    <p:extLst>
      <p:ext uri="{BB962C8B-B14F-4D97-AF65-F5344CB8AC3E}">
        <p14:creationId xmlns:p14="http://schemas.microsoft.com/office/powerpoint/2010/main" val="2792564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US" dirty="0" smtClean="0"/>
              <a:t>Point</a:t>
            </a:r>
          </a:p>
          <a:p>
            <a:pPr marL="171450" indent="-171450" eaLnBrk="1" hangingPunct="1">
              <a:buFont typeface="Arial" panose="020B0604020202020204" pitchFamily="34" charset="0"/>
              <a:buChar char="•"/>
              <a:defRPr/>
            </a:pPr>
            <a:r>
              <a:rPr lang="en-US" dirty="0" smtClean="0"/>
              <a:t>People have become comfortable with sharing information.</a:t>
            </a:r>
          </a:p>
          <a:p>
            <a:pPr marL="171450" indent="-171450" eaLnBrk="1" hangingPunct="1">
              <a:buFont typeface="Arial" panose="020B0604020202020204" pitchFamily="34" charset="0"/>
              <a:buChar char="•"/>
              <a:defRPr/>
            </a:pPr>
            <a:r>
              <a:rPr lang="en-US" dirty="0" smtClean="0"/>
              <a:t>Businesses would lose revenue if geolocation ceased.</a:t>
            </a:r>
          </a:p>
          <a:p>
            <a:pPr marL="171450" indent="-171450" eaLnBrk="1" hangingPunct="1">
              <a:buFont typeface="Arial" panose="020B0604020202020204" pitchFamily="34" charset="0"/>
              <a:buChar char="•"/>
              <a:defRPr/>
            </a:pPr>
            <a:r>
              <a:rPr lang="en-US" dirty="0" smtClean="0"/>
              <a:t>Devices and apps might become useful as public safety and news-gathering devices.</a:t>
            </a:r>
          </a:p>
          <a:p>
            <a:pPr eaLnBrk="1" hangingPunct="1">
              <a:defRPr/>
            </a:pPr>
            <a:r>
              <a:rPr lang="en-US" dirty="0" smtClean="0"/>
              <a:t>Counterpoint</a:t>
            </a:r>
          </a:p>
          <a:p>
            <a:pPr marL="171450" indent="-171450" eaLnBrk="1" hangingPunct="1">
              <a:buFont typeface="Arial" panose="020B0604020202020204" pitchFamily="34" charset="0"/>
              <a:buChar char="•"/>
              <a:defRPr/>
            </a:pPr>
            <a:r>
              <a:rPr lang="en-US" dirty="0" smtClean="0"/>
              <a:t>Society has become too complacent with privacy issues.</a:t>
            </a:r>
          </a:p>
          <a:p>
            <a:pPr marL="171450" indent="-171450" eaLnBrk="1" hangingPunct="1">
              <a:buFont typeface="Arial" panose="020B0604020202020204" pitchFamily="34" charset="0"/>
              <a:buChar char="•"/>
              <a:defRPr/>
            </a:pPr>
            <a:r>
              <a:rPr lang="en-US" dirty="0" smtClean="0"/>
              <a:t>Consumers need to be educated about geolocation and the ways it can impact them so that they are able to make informed choices.</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007D1-37A3-4FF1-8246-CC12822FDD7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59670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US" dirty="0" smtClean="0"/>
              <a:t>Point</a:t>
            </a:r>
          </a:p>
          <a:p>
            <a:pPr marL="171450" indent="-171450" eaLnBrk="1" hangingPunct="1">
              <a:buFont typeface="Arial" panose="020B0604020202020204" pitchFamily="34" charset="0"/>
              <a:buChar char="•"/>
              <a:defRPr/>
            </a:pPr>
            <a:r>
              <a:rPr lang="en-US" dirty="0" smtClean="0"/>
              <a:t>Bullying is a personal behavior issue, and those decisions should be made by parents.</a:t>
            </a:r>
          </a:p>
          <a:p>
            <a:pPr marL="171450" indent="-171450" eaLnBrk="1" hangingPunct="1">
              <a:buFont typeface="Arial" panose="020B0604020202020204" pitchFamily="34" charset="0"/>
              <a:buChar char="•"/>
              <a:defRPr/>
            </a:pPr>
            <a:r>
              <a:rPr lang="en-US" dirty="0" smtClean="0"/>
              <a:t>Because educating children about bullying is key to preventing it, decisions about the content of such training needs to be controlled by parents.</a:t>
            </a:r>
          </a:p>
          <a:p>
            <a:pPr eaLnBrk="1" hangingPunct="1">
              <a:defRPr/>
            </a:pPr>
            <a:r>
              <a:rPr lang="en-US" dirty="0" smtClean="0"/>
              <a:t>Counterpoint</a:t>
            </a:r>
          </a:p>
          <a:p>
            <a:pPr marL="171450" indent="-171450" eaLnBrk="1" hangingPunct="1">
              <a:buFont typeface="Arial" panose="020B0604020202020204" pitchFamily="34" charset="0"/>
              <a:buChar char="•"/>
              <a:defRPr/>
            </a:pPr>
            <a:r>
              <a:rPr lang="en-US" dirty="0" smtClean="0"/>
              <a:t>Parents need to be assured that publicly funded institutions are “safe havens” where their children will not be exposed to malicious activities.</a:t>
            </a:r>
          </a:p>
          <a:p>
            <a:pPr marL="171450" indent="-171450" eaLnBrk="1" hangingPunct="1">
              <a:buFont typeface="Arial" panose="020B0604020202020204" pitchFamily="34" charset="0"/>
              <a:buChar char="•"/>
              <a:defRPr/>
            </a:pPr>
            <a:r>
              <a:rPr lang="en-US" dirty="0" smtClean="0"/>
              <a:t>Educators have better resources for teaching children about the serious effects of cyberbullying.</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5F68AE-7AC4-4581-9441-157CEA1FC21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25150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0" y="695325"/>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66175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p:cNvSpPr txBox="1">
            <a:spLocks noGrp="1" noRot="1" noChangeAspect="1" noChangeArrowheads="1"/>
          </p:cNvSpPr>
          <p:nvPr>
            <p:ph type="sldImg"/>
          </p:nvPr>
        </p:nvSpPr>
        <p:spPr bwMode="auto">
          <a:xfrm>
            <a:off x="0" y="695325"/>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32119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18043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62192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6A95D0-D445-4C72-8932-E0D7C1B08B4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00797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A2A8D-9B15-4463-82B9-640B7B9C1C2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1651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ftr" sz="quarter" idx="4"/>
          </p:nvPr>
        </p:nvSpPr>
        <p:spPr>
          <a:noFill/>
        </p:spPr>
        <p:txBody>
          <a:bodyPr/>
          <a:lstStyle>
            <a:lvl1pPr defTabSz="966788">
              <a:defRPr>
                <a:solidFill>
                  <a:schemeClr val="tx1"/>
                </a:solidFill>
                <a:latin typeface="Verdana" panose="020B0604030504040204" pitchFamily="34" charset="0"/>
                <a:ea typeface="Osaka" pitchFamily="-80" charset="-128"/>
              </a:defRPr>
            </a:lvl1pPr>
            <a:lvl2pPr marL="742950" indent="-285750" defTabSz="966788">
              <a:defRPr>
                <a:solidFill>
                  <a:schemeClr val="tx1"/>
                </a:solidFill>
                <a:latin typeface="Verdana" panose="020B0604030504040204" pitchFamily="34" charset="0"/>
                <a:ea typeface="Osaka" pitchFamily="-80" charset="-128"/>
              </a:defRPr>
            </a:lvl2pPr>
            <a:lvl3pPr marL="1143000" indent="-228600" defTabSz="966788">
              <a:defRPr>
                <a:solidFill>
                  <a:schemeClr val="tx1"/>
                </a:solidFill>
                <a:latin typeface="Verdana" panose="020B0604030504040204" pitchFamily="34" charset="0"/>
                <a:ea typeface="Osaka" pitchFamily="-80" charset="-128"/>
              </a:defRPr>
            </a:lvl3pPr>
            <a:lvl4pPr marL="1600200" indent="-228600" defTabSz="966788">
              <a:defRPr>
                <a:solidFill>
                  <a:schemeClr val="tx1"/>
                </a:solidFill>
                <a:latin typeface="Verdana" panose="020B0604030504040204" pitchFamily="34" charset="0"/>
                <a:ea typeface="Osaka" pitchFamily="-80" charset="-128"/>
              </a:defRPr>
            </a:lvl4pPr>
            <a:lvl5pPr marL="2057400" indent="-228600" defTabSz="966788">
              <a:defRPr>
                <a:solidFill>
                  <a:schemeClr val="tx1"/>
                </a:solidFill>
                <a:latin typeface="Verdana" panose="020B0604030504040204" pitchFamily="34" charset="0"/>
                <a:ea typeface="Osaka" pitchFamily="-80" charset="-128"/>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Osaka" pitchFamily="-80" charset="-128"/>
                <a:cs typeface="+mn-cs"/>
              </a:rPr>
              <a:t>Introduction To Ethics</a:t>
            </a:r>
          </a:p>
        </p:txBody>
      </p:sp>
      <p:sp>
        <p:nvSpPr>
          <p:cNvPr id="18435" name="Rectangle 2"/>
          <p:cNvSpPr>
            <a:spLocks noGrp="1" noRot="1" noChangeAspect="1" noChangeArrowheads="1" noTextEdit="1"/>
          </p:cNvSpPr>
          <p:nvPr>
            <p:ph type="sldImg"/>
          </p:nvPr>
        </p:nvSpPr>
        <p:spPr>
          <a:xfrm>
            <a:off x="1250950" y="706438"/>
            <a:ext cx="4813300" cy="3609975"/>
          </a:xfrm>
          <a:ln/>
        </p:spPr>
      </p:sp>
      <p:sp>
        <p:nvSpPr>
          <p:cNvPr id="18436" name="Rectangle 3"/>
          <p:cNvSpPr>
            <a:spLocks noGrp="1" noChangeArrowheads="1"/>
          </p:cNvSpPr>
          <p:nvPr>
            <p:ph type="body" idx="1"/>
          </p:nvPr>
        </p:nvSpPr>
        <p:spPr>
          <a:xfrm>
            <a:off x="954088" y="4552950"/>
            <a:ext cx="5407025" cy="4316413"/>
          </a:xfrm>
          <a:noFill/>
        </p:spPr>
        <p:txBody>
          <a:bodyPr lIns="94691" tIns="47345" rIns="94691" bIns="47345"/>
          <a:lstStyle/>
          <a:p>
            <a:pPr marL="228600" indent="-228600" eaLnBrk="1" hangingPunct="1"/>
            <a:r>
              <a:rPr lang="en-US" altLang="en-US" smtClean="0"/>
              <a:t>It is an interesting question as to how law and ethics relate.</a:t>
            </a:r>
          </a:p>
          <a:p>
            <a:pPr marL="228600" indent="-228600" eaLnBrk="1" hangingPunct="1"/>
            <a:endParaRPr lang="en-US" altLang="en-US" smtClean="0"/>
          </a:p>
          <a:p>
            <a:pPr marL="228600" indent="-228600" eaLnBrk="1" hangingPunct="1"/>
            <a:r>
              <a:rPr lang="en-US" altLang="en-US" smtClean="0"/>
              <a:t>Students should have done this exercise in the pre-reading.  Might want to ask for examples they came up with for each quadrant.  The following examples were given in the module:  </a:t>
            </a:r>
          </a:p>
          <a:p>
            <a:pPr marL="228600" indent="-228600" eaLnBrk="1" hangingPunct="1"/>
            <a:endParaRPr lang="en-US" altLang="en-US" smtClean="0"/>
          </a:p>
          <a:p>
            <a:pPr marL="228600" indent="-228600" eaLnBrk="1" hangingPunct="1">
              <a:buFontTx/>
              <a:buAutoNum type="arabicPeriod"/>
            </a:pPr>
            <a:r>
              <a:rPr lang="en-US" altLang="en-US" smtClean="0"/>
              <a:t>Coming to class</a:t>
            </a:r>
          </a:p>
          <a:p>
            <a:pPr marL="228600" indent="-228600" eaLnBrk="1" hangingPunct="1">
              <a:buFontTx/>
              <a:buAutoNum type="arabicPeriod"/>
            </a:pPr>
            <a:r>
              <a:rPr lang="en-US" altLang="en-US" smtClean="0"/>
              <a:t>Speeding to for an emergency,  not waiting for stop light during emergency </a:t>
            </a:r>
          </a:p>
          <a:p>
            <a:pPr marL="228600" indent="-228600" eaLnBrk="1" hangingPunct="1">
              <a:buFontTx/>
              <a:buAutoNum type="arabicPeriod"/>
            </a:pPr>
            <a:r>
              <a:rPr lang="en-US" altLang="en-US" smtClean="0"/>
              <a:t>Fraud, theft, murder</a:t>
            </a:r>
          </a:p>
          <a:p>
            <a:pPr marL="228600" indent="-228600" eaLnBrk="1" hangingPunct="1">
              <a:buFontTx/>
              <a:buAutoNum type="arabicPeriod"/>
            </a:pPr>
            <a:r>
              <a:rPr lang="en-US" altLang="en-US" smtClean="0"/>
              <a:t>Advertising in a self-selected way (drug ads before disclaimers) or sharing the content of an exam for the students who have not yet taken the exam</a:t>
            </a:r>
          </a:p>
          <a:p>
            <a:pPr marL="228600" indent="-228600" eaLnBrk="1" hangingPunct="1"/>
            <a:endParaRPr lang="en-US" altLang="en-US" smtClean="0"/>
          </a:p>
          <a:p>
            <a:pPr marL="228600" indent="-228600" eaLnBrk="1" hangingPunct="1"/>
            <a:r>
              <a:rPr lang="en-US" altLang="en-US" smtClean="0"/>
              <a:t>Summary:  Ethics is related but different from and above the law.  Ethical behavior is references to, but  more than legal behavior.  Mostly involves action (what we do), not knowledge (what we know).  May “know” the law and a) still not know what is morally or ethically correct, or b) may chose to violate the law.   The personalized way you see your values profile to make value-laden decisions is involved.</a:t>
            </a:r>
          </a:p>
        </p:txBody>
      </p:sp>
    </p:spTree>
    <p:extLst>
      <p:ext uri="{BB962C8B-B14F-4D97-AF65-F5344CB8AC3E}">
        <p14:creationId xmlns:p14="http://schemas.microsoft.com/office/powerpoint/2010/main" val="1317760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20506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63681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99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9080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76636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CFF82C-3118-4FDD-A8D5-1F4D9BC83092}"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186632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FF82C-3118-4FDD-A8D5-1F4D9BC83092}"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3449788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FF82C-3118-4FDD-A8D5-1F4D9BC83092}"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4100953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930400" y="5715000"/>
            <a:ext cx="7823200" cy="533400"/>
          </a:xfrm>
        </p:spPr>
        <p:txBody>
          <a:bodyPr/>
          <a:lstStyle>
            <a:lvl1pPr algn="ctr">
              <a:defRPr sz="2800" baseline="0">
                <a:solidFill>
                  <a:srgbClr val="C00000"/>
                </a:solidFill>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1930400" y="6172200"/>
            <a:ext cx="7823200" cy="533400"/>
          </a:xfrm>
        </p:spPr>
        <p:txBody>
          <a:bodyPr/>
          <a:lstStyle>
            <a:lvl1pPr marL="0" indent="0" algn="ctr">
              <a:buFontTx/>
              <a:buNone/>
              <a:defRPr sz="2000"/>
            </a:lvl1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609600" y="6781800"/>
            <a:ext cx="2844800" cy="76200"/>
          </a:xfrm>
        </p:spPr>
        <p:txBody>
          <a:bodyPr/>
          <a:lstStyle>
            <a:lvl1pPr>
              <a:defRPr/>
            </a:lvl1pPr>
          </a:lstStyle>
          <a:p>
            <a:pPr>
              <a:defRPr/>
            </a:pPr>
            <a:fld id="{331827E8-3FE9-414B-AD37-408BE2D54FB8}" type="datetime1">
              <a:rPr lang="en-US"/>
              <a:pPr>
                <a:defRPr/>
              </a:pPr>
              <a:t>1/13/2019</a:t>
            </a:fld>
            <a:endParaRPr lang="en-US"/>
          </a:p>
        </p:txBody>
      </p:sp>
      <p:sp>
        <p:nvSpPr>
          <p:cNvPr id="5" name="Rectangle 5"/>
          <p:cNvSpPr>
            <a:spLocks noGrp="1" noChangeArrowheads="1"/>
          </p:cNvSpPr>
          <p:nvPr>
            <p:ph type="ftr" sz="quarter" idx="11"/>
          </p:nvPr>
        </p:nvSpPr>
        <p:spPr>
          <a:xfrm>
            <a:off x="4165600" y="6781800"/>
            <a:ext cx="3860800" cy="76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781800"/>
            <a:ext cx="2844800" cy="76200"/>
          </a:xfrm>
        </p:spPr>
        <p:txBody>
          <a:bodyPr/>
          <a:lstStyle>
            <a:lvl1pPr>
              <a:defRPr>
                <a:solidFill>
                  <a:schemeClr val="bg1"/>
                </a:solidFill>
              </a:defRPr>
            </a:lvl1pPr>
          </a:lstStyle>
          <a:p>
            <a:fld id="{171B730E-0C59-4636-8C2C-9F2994F155FB}" type="slidenum">
              <a:rPr lang="en-US" altLang="en-US"/>
              <a:pPr/>
              <a:t>‹#›</a:t>
            </a:fld>
            <a:endParaRPr lang="en-US" altLang="en-US"/>
          </a:p>
        </p:txBody>
      </p:sp>
    </p:spTree>
    <p:extLst>
      <p:ext uri="{BB962C8B-B14F-4D97-AF65-F5344CB8AC3E}">
        <p14:creationId xmlns:p14="http://schemas.microsoft.com/office/powerpoint/2010/main" val="3324306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8EA1159-0592-40B9-BE0D-4E5D83B88525}" type="datetime1">
              <a:rPr lang="en-US"/>
              <a:pPr>
                <a:defRPr/>
              </a:pPr>
              <a:t>1/13/2019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851453D-0094-4A97-B0FC-906EA916F333}" type="slidenum">
              <a:rPr lang="en-US" altLang="en-US"/>
              <a:pPr/>
              <a:t>‹#›</a:t>
            </a:fld>
            <a:endParaRPr lang="en-US" altLang="en-US"/>
          </a:p>
        </p:txBody>
      </p:sp>
    </p:spTree>
    <p:extLst>
      <p:ext uri="{BB962C8B-B14F-4D97-AF65-F5344CB8AC3E}">
        <p14:creationId xmlns:p14="http://schemas.microsoft.com/office/powerpoint/2010/main" val="2765415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FB3C173-1E71-4389-9A22-DAFDB4F102F9}" type="datetime1">
              <a:rPr lang="en-US"/>
              <a:pPr>
                <a:defRPr/>
              </a:pPr>
              <a:t>1/13/2019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952CE0-E443-4B3B-99C2-55D5F3266860}" type="slidenum">
              <a:rPr lang="en-US" altLang="en-US"/>
              <a:pPr/>
              <a:t>‹#›</a:t>
            </a:fld>
            <a:endParaRPr lang="en-US" altLang="en-US"/>
          </a:p>
        </p:txBody>
      </p:sp>
    </p:spTree>
    <p:extLst>
      <p:ext uri="{BB962C8B-B14F-4D97-AF65-F5344CB8AC3E}">
        <p14:creationId xmlns:p14="http://schemas.microsoft.com/office/powerpoint/2010/main" val="2122051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143001"/>
            <a:ext cx="5689600" cy="498316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143001"/>
            <a:ext cx="5689600" cy="498316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fld id="{27330D4C-131A-410C-818E-06F813127C1F}" type="datetime1">
              <a:rPr lang="en-US"/>
              <a:pPr>
                <a:defRPr/>
              </a:pPr>
              <a:t>1/13/2019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61625-8760-4076-A1E0-61C5EF2EC32D}" type="slidenum">
              <a:rPr lang="en-US" altLang="en-US"/>
              <a:pPr/>
              <a:t>‹#›</a:t>
            </a:fld>
            <a:endParaRPr lang="en-US" altLang="en-US"/>
          </a:p>
        </p:txBody>
      </p:sp>
    </p:spTree>
    <p:extLst>
      <p:ext uri="{BB962C8B-B14F-4D97-AF65-F5344CB8AC3E}">
        <p14:creationId xmlns:p14="http://schemas.microsoft.com/office/powerpoint/2010/main" val="1192364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FE8EC11-DD49-411F-9FA6-BBA2A5BA6596}" type="datetime1">
              <a:rPr lang="en-US"/>
              <a:pPr>
                <a:defRPr/>
              </a:pPr>
              <a:t>1/13/2019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3FE070D-F711-413F-BCC1-17C8442A368D}" type="slidenum">
              <a:rPr lang="en-US" altLang="en-US"/>
              <a:pPr/>
              <a:t>‹#›</a:t>
            </a:fld>
            <a:endParaRPr lang="en-US" altLang="en-US"/>
          </a:p>
        </p:txBody>
      </p:sp>
    </p:spTree>
    <p:extLst>
      <p:ext uri="{BB962C8B-B14F-4D97-AF65-F5344CB8AC3E}">
        <p14:creationId xmlns:p14="http://schemas.microsoft.com/office/powerpoint/2010/main" val="1136231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BB89A95-931C-4DB4-8A07-6FE21D594BFD}" type="datetime1">
              <a:rPr lang="en-US"/>
              <a:pPr>
                <a:defRPr/>
              </a:pPr>
              <a:t>1/13/2019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899018C-8F32-4342-BF2D-DEE52030250E}" type="slidenum">
              <a:rPr lang="en-US" altLang="en-US"/>
              <a:pPr/>
              <a:t>‹#›</a:t>
            </a:fld>
            <a:endParaRPr lang="en-US" altLang="en-US"/>
          </a:p>
        </p:txBody>
      </p:sp>
    </p:spTree>
    <p:extLst>
      <p:ext uri="{BB962C8B-B14F-4D97-AF65-F5344CB8AC3E}">
        <p14:creationId xmlns:p14="http://schemas.microsoft.com/office/powerpoint/2010/main" val="558792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E77C874-90CC-45B7-9B3C-FCD709B39223}" type="datetime1">
              <a:rPr lang="en-US"/>
              <a:pPr>
                <a:defRPr/>
              </a:pPr>
              <a:t>1/13/2019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9AEC7E6-DC0D-411E-A876-B0BD021F056F}" type="slidenum">
              <a:rPr lang="en-US" altLang="en-US"/>
              <a:pPr/>
              <a:t>‹#›</a:t>
            </a:fld>
            <a:endParaRPr lang="en-US" altLang="en-US"/>
          </a:p>
        </p:txBody>
      </p:sp>
    </p:spTree>
    <p:extLst>
      <p:ext uri="{BB962C8B-B14F-4D97-AF65-F5344CB8AC3E}">
        <p14:creationId xmlns:p14="http://schemas.microsoft.com/office/powerpoint/2010/main" val="3041593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D77E26F-BE23-4E42-99E2-FE02281C3F7B}" type="datetime1">
              <a:rPr lang="en-US"/>
              <a:pPr>
                <a:defRPr/>
              </a:pPr>
              <a:t>1/13/2019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92E302B-24F1-4B23-8D60-AC3C8282FC95}" type="slidenum">
              <a:rPr lang="en-US" altLang="en-US"/>
              <a:pPr/>
              <a:t>‹#›</a:t>
            </a:fld>
            <a:endParaRPr lang="en-US" altLang="en-US"/>
          </a:p>
        </p:txBody>
      </p:sp>
    </p:spTree>
    <p:extLst>
      <p:ext uri="{BB962C8B-B14F-4D97-AF65-F5344CB8AC3E}">
        <p14:creationId xmlns:p14="http://schemas.microsoft.com/office/powerpoint/2010/main" val="135528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FF82C-3118-4FDD-A8D5-1F4D9BC83092}"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2150545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494767C-299B-440A-9BCB-8B438641BDE5}" type="datetime1">
              <a:rPr lang="en-US"/>
              <a:pPr>
                <a:defRPr/>
              </a:pPr>
              <a:t>1/13/2019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58C0891-8FDF-4613-B76A-046C13AA5B0F}" type="slidenum">
              <a:rPr lang="en-US" altLang="en-US"/>
              <a:pPr/>
              <a:t>‹#›</a:t>
            </a:fld>
            <a:endParaRPr lang="en-US" altLang="en-US"/>
          </a:p>
        </p:txBody>
      </p:sp>
    </p:spTree>
    <p:extLst>
      <p:ext uri="{BB962C8B-B14F-4D97-AF65-F5344CB8AC3E}">
        <p14:creationId xmlns:p14="http://schemas.microsoft.com/office/powerpoint/2010/main" val="1669799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6C7A49-32AD-4CB4-9CB4-D36BA396F48B}" type="datetime1">
              <a:rPr lang="en-US"/>
              <a:pPr>
                <a:defRPr/>
              </a:pPr>
              <a:t>1/13/2019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F8BC0E-3992-4E99-AEC1-7D3B07140890}" type="slidenum">
              <a:rPr lang="en-US" altLang="en-US"/>
              <a:pPr/>
              <a:t>‹#›</a:t>
            </a:fld>
            <a:endParaRPr lang="en-US" altLang="en-US"/>
          </a:p>
        </p:txBody>
      </p:sp>
    </p:spTree>
    <p:extLst>
      <p:ext uri="{BB962C8B-B14F-4D97-AF65-F5344CB8AC3E}">
        <p14:creationId xmlns:p14="http://schemas.microsoft.com/office/powerpoint/2010/main" val="2165405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152401"/>
            <a:ext cx="28956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1"/>
            <a:ext cx="84836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238D5C6-5F40-489A-B0DF-4F1BD5351CEA}" type="datetime1">
              <a:rPr lang="en-US"/>
              <a:pPr>
                <a:defRPr/>
              </a:pPr>
              <a:t>1/13/2019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72D0937-9B47-4BFA-B41D-C804E736283C}" type="slidenum">
              <a:rPr lang="en-US" altLang="en-US"/>
              <a:pPr/>
              <a:t>‹#›</a:t>
            </a:fld>
            <a:endParaRPr lang="en-US" altLang="en-US"/>
          </a:p>
        </p:txBody>
      </p:sp>
    </p:spTree>
    <p:extLst>
      <p:ext uri="{BB962C8B-B14F-4D97-AF65-F5344CB8AC3E}">
        <p14:creationId xmlns:p14="http://schemas.microsoft.com/office/powerpoint/2010/main" val="850332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914400" y="2286000"/>
            <a:ext cx="10363200" cy="1143000"/>
          </a:xfrm>
        </p:spPr>
        <p:txBody>
          <a:bodyPr/>
          <a:lstStyle>
            <a:lvl1pPr>
              <a:defRPr/>
            </a:lvl1pPr>
          </a:lstStyle>
          <a:p>
            <a:pPr lvl="0"/>
            <a:r>
              <a:rPr lang="en-US" altLang="en-US" noProof="0" smtClean="0"/>
              <a:t>Click to edit Master title style</a:t>
            </a:r>
          </a:p>
        </p:txBody>
      </p:sp>
      <p:sp>
        <p:nvSpPr>
          <p:cNvPr id="6553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alt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EDFC4D3-1B2E-485B-AAA1-5A9AE333E57E}" type="slidenum">
              <a:rPr lang="en-US" altLang="en-US"/>
              <a:pPr>
                <a:defRPr/>
              </a:pPr>
              <a:t>‹#›</a:t>
            </a:fld>
            <a:endParaRPr lang="en-US" altLang="en-US"/>
          </a:p>
        </p:txBody>
      </p:sp>
    </p:spTree>
    <p:extLst>
      <p:ext uri="{BB962C8B-B14F-4D97-AF65-F5344CB8AC3E}">
        <p14:creationId xmlns:p14="http://schemas.microsoft.com/office/powerpoint/2010/main" val="1410777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AA6872B-3B92-44B2-A223-B1AED609AC66}" type="slidenum">
              <a:rPr lang="en-US" altLang="en-US"/>
              <a:pPr>
                <a:defRPr/>
              </a:pPr>
              <a:t>‹#›</a:t>
            </a:fld>
            <a:endParaRPr lang="en-US" altLang="en-US"/>
          </a:p>
        </p:txBody>
      </p:sp>
    </p:spTree>
    <p:extLst>
      <p:ext uri="{BB962C8B-B14F-4D97-AF65-F5344CB8AC3E}">
        <p14:creationId xmlns:p14="http://schemas.microsoft.com/office/powerpoint/2010/main" val="1083960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87060B2-8E38-4B6E-83F9-5BA594D19671}" type="slidenum">
              <a:rPr lang="en-US" altLang="en-US"/>
              <a:pPr>
                <a:defRPr/>
              </a:pPr>
              <a:t>‹#›</a:t>
            </a:fld>
            <a:endParaRPr lang="en-US" altLang="en-US"/>
          </a:p>
        </p:txBody>
      </p:sp>
    </p:spTree>
    <p:extLst>
      <p:ext uri="{BB962C8B-B14F-4D97-AF65-F5344CB8AC3E}">
        <p14:creationId xmlns:p14="http://schemas.microsoft.com/office/powerpoint/2010/main" val="3975179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D5CBF91-E7A0-4809-9D0F-F3D499B56068}" type="slidenum">
              <a:rPr lang="en-US" altLang="en-US"/>
              <a:pPr>
                <a:defRPr/>
              </a:pPr>
              <a:t>‹#›</a:t>
            </a:fld>
            <a:endParaRPr lang="en-US" altLang="en-US"/>
          </a:p>
        </p:txBody>
      </p:sp>
    </p:spTree>
    <p:extLst>
      <p:ext uri="{BB962C8B-B14F-4D97-AF65-F5344CB8AC3E}">
        <p14:creationId xmlns:p14="http://schemas.microsoft.com/office/powerpoint/2010/main" val="3187289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3140F46-B227-4E27-8478-890748CFB4AE}" type="slidenum">
              <a:rPr lang="en-US" altLang="en-US"/>
              <a:pPr>
                <a:defRPr/>
              </a:pPr>
              <a:t>‹#›</a:t>
            </a:fld>
            <a:endParaRPr lang="en-US" altLang="en-US"/>
          </a:p>
        </p:txBody>
      </p:sp>
    </p:spTree>
    <p:extLst>
      <p:ext uri="{BB962C8B-B14F-4D97-AF65-F5344CB8AC3E}">
        <p14:creationId xmlns:p14="http://schemas.microsoft.com/office/powerpoint/2010/main" val="634349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937133D-D288-432D-BCE6-FAD6DD42B354}" type="slidenum">
              <a:rPr lang="en-US" altLang="en-US"/>
              <a:pPr>
                <a:defRPr/>
              </a:pPr>
              <a:t>‹#›</a:t>
            </a:fld>
            <a:endParaRPr lang="en-US" altLang="en-US"/>
          </a:p>
        </p:txBody>
      </p:sp>
    </p:spTree>
    <p:extLst>
      <p:ext uri="{BB962C8B-B14F-4D97-AF65-F5344CB8AC3E}">
        <p14:creationId xmlns:p14="http://schemas.microsoft.com/office/powerpoint/2010/main" val="1117641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4698BE1-2C17-41DA-9D30-DF2227991345}" type="slidenum">
              <a:rPr lang="en-US" altLang="en-US"/>
              <a:pPr>
                <a:defRPr/>
              </a:pPr>
              <a:t>‹#›</a:t>
            </a:fld>
            <a:endParaRPr lang="en-US" altLang="en-US"/>
          </a:p>
        </p:txBody>
      </p:sp>
    </p:spTree>
    <p:extLst>
      <p:ext uri="{BB962C8B-B14F-4D97-AF65-F5344CB8AC3E}">
        <p14:creationId xmlns:p14="http://schemas.microsoft.com/office/powerpoint/2010/main" val="318930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CFF82C-3118-4FDD-A8D5-1F4D9BC83092}" type="datetimeFigureOut">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3127382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6882CF8-F627-4582-808F-CD35E1DFE1A9}" type="slidenum">
              <a:rPr lang="en-US" altLang="en-US"/>
              <a:pPr>
                <a:defRPr/>
              </a:pPr>
              <a:t>‹#›</a:t>
            </a:fld>
            <a:endParaRPr lang="en-US" altLang="en-US"/>
          </a:p>
        </p:txBody>
      </p:sp>
    </p:spTree>
    <p:extLst>
      <p:ext uri="{BB962C8B-B14F-4D97-AF65-F5344CB8AC3E}">
        <p14:creationId xmlns:p14="http://schemas.microsoft.com/office/powerpoint/2010/main" val="3381159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5EC83F6-E663-4CE1-849A-1D615C9D1EAC}" type="slidenum">
              <a:rPr lang="en-US" altLang="en-US"/>
              <a:pPr>
                <a:defRPr/>
              </a:pPr>
              <a:t>‹#›</a:t>
            </a:fld>
            <a:endParaRPr lang="en-US" altLang="en-US"/>
          </a:p>
        </p:txBody>
      </p:sp>
    </p:spTree>
    <p:extLst>
      <p:ext uri="{BB962C8B-B14F-4D97-AF65-F5344CB8AC3E}">
        <p14:creationId xmlns:p14="http://schemas.microsoft.com/office/powerpoint/2010/main" val="3949113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9065369-0BB2-43ED-87A6-F106FF261E6F}" type="slidenum">
              <a:rPr lang="en-US" altLang="en-US"/>
              <a:pPr>
                <a:defRPr/>
              </a:pPr>
              <a:t>‹#›</a:t>
            </a:fld>
            <a:endParaRPr lang="en-US" altLang="en-US"/>
          </a:p>
        </p:txBody>
      </p:sp>
    </p:spTree>
    <p:extLst>
      <p:ext uri="{BB962C8B-B14F-4D97-AF65-F5344CB8AC3E}">
        <p14:creationId xmlns:p14="http://schemas.microsoft.com/office/powerpoint/2010/main" val="175940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F62866F-6C0A-4A15-8D26-7C927865BF04}" type="slidenum">
              <a:rPr lang="en-US" altLang="en-US"/>
              <a:pPr>
                <a:defRPr/>
              </a:pPr>
              <a:t>‹#›</a:t>
            </a:fld>
            <a:endParaRPr lang="en-US" altLang="en-US"/>
          </a:p>
        </p:txBody>
      </p:sp>
    </p:spTree>
    <p:extLst>
      <p:ext uri="{BB962C8B-B14F-4D97-AF65-F5344CB8AC3E}">
        <p14:creationId xmlns:p14="http://schemas.microsoft.com/office/powerpoint/2010/main" val="616919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6A59D8CC-54CE-4630-B8F0-B1BB47538623}" type="slidenum">
              <a:rPr lang="en-US" altLang="en-US"/>
              <a:pPr>
                <a:defRPr/>
              </a:pPr>
              <a:t>‹#›</a:t>
            </a:fld>
            <a:endParaRPr lang="en-US" altLang="en-US"/>
          </a:p>
        </p:txBody>
      </p:sp>
    </p:spTree>
    <p:extLst>
      <p:ext uri="{BB962C8B-B14F-4D97-AF65-F5344CB8AC3E}">
        <p14:creationId xmlns:p14="http://schemas.microsoft.com/office/powerpoint/2010/main" val="1859395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nb-NO" altLang="en-US"/>
          </a:p>
        </p:txBody>
      </p:sp>
      <p:sp>
        <p:nvSpPr>
          <p:cNvPr id="5" name="Footer Placeholder 4"/>
          <p:cNvSpPr>
            <a:spLocks noGrp="1"/>
          </p:cNvSpPr>
          <p:nvPr>
            <p:ph type="ftr" idx="11"/>
          </p:nvPr>
        </p:nvSpPr>
        <p:spPr/>
        <p:txBody>
          <a:bodyPr/>
          <a:lstStyle>
            <a:lvl1pPr>
              <a:defRPr/>
            </a:lvl1pPr>
          </a:lstStyle>
          <a:p>
            <a:endParaRPr lang="nb-NO" altLang="en-US"/>
          </a:p>
        </p:txBody>
      </p:sp>
      <p:sp>
        <p:nvSpPr>
          <p:cNvPr id="6" name="Slide Number Placeholder 5"/>
          <p:cNvSpPr>
            <a:spLocks noGrp="1"/>
          </p:cNvSpPr>
          <p:nvPr>
            <p:ph type="sldNum" idx="12"/>
          </p:nvPr>
        </p:nvSpPr>
        <p:spPr/>
        <p:txBody>
          <a:bodyPr/>
          <a:lstStyle>
            <a:lvl1pPr>
              <a:defRPr/>
            </a:lvl1pPr>
          </a:lstStyle>
          <a:p>
            <a:fld id="{9EE54E05-DC5A-4E19-AC67-7C25560B749C}" type="slidenum">
              <a:rPr lang="nb-NO" altLang="en-US"/>
              <a:pPr/>
              <a:t>‹#›</a:t>
            </a:fld>
            <a:endParaRPr lang="nb-NO" altLang="en-US"/>
          </a:p>
        </p:txBody>
      </p:sp>
    </p:spTree>
    <p:extLst>
      <p:ext uri="{BB962C8B-B14F-4D97-AF65-F5344CB8AC3E}">
        <p14:creationId xmlns:p14="http://schemas.microsoft.com/office/powerpoint/2010/main" val="482788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nb-NO" altLang="en-US"/>
          </a:p>
        </p:txBody>
      </p:sp>
      <p:sp>
        <p:nvSpPr>
          <p:cNvPr id="5" name="Footer Placeholder 4"/>
          <p:cNvSpPr>
            <a:spLocks noGrp="1"/>
          </p:cNvSpPr>
          <p:nvPr>
            <p:ph type="ftr" idx="11"/>
          </p:nvPr>
        </p:nvSpPr>
        <p:spPr/>
        <p:txBody>
          <a:bodyPr/>
          <a:lstStyle>
            <a:lvl1pPr>
              <a:defRPr/>
            </a:lvl1pPr>
          </a:lstStyle>
          <a:p>
            <a:endParaRPr lang="nb-NO" altLang="en-US"/>
          </a:p>
        </p:txBody>
      </p:sp>
      <p:sp>
        <p:nvSpPr>
          <p:cNvPr id="6" name="Slide Number Placeholder 5"/>
          <p:cNvSpPr>
            <a:spLocks noGrp="1"/>
          </p:cNvSpPr>
          <p:nvPr>
            <p:ph type="sldNum" idx="12"/>
          </p:nvPr>
        </p:nvSpPr>
        <p:spPr/>
        <p:txBody>
          <a:bodyPr/>
          <a:lstStyle>
            <a:lvl1pPr>
              <a:defRPr/>
            </a:lvl1pPr>
          </a:lstStyle>
          <a:p>
            <a:fld id="{88CD60ED-1EC2-4408-8825-45C86184E267}" type="slidenum">
              <a:rPr lang="nb-NO" altLang="en-US"/>
              <a:pPr/>
              <a:t>‹#›</a:t>
            </a:fld>
            <a:endParaRPr lang="nb-NO" altLang="en-US"/>
          </a:p>
        </p:txBody>
      </p:sp>
    </p:spTree>
    <p:extLst>
      <p:ext uri="{BB962C8B-B14F-4D97-AF65-F5344CB8AC3E}">
        <p14:creationId xmlns:p14="http://schemas.microsoft.com/office/powerpoint/2010/main" val="2502117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idx="10"/>
          </p:nvPr>
        </p:nvSpPr>
        <p:spPr/>
        <p:txBody>
          <a:bodyPr/>
          <a:lstStyle>
            <a:lvl1pPr>
              <a:defRPr/>
            </a:lvl1pPr>
          </a:lstStyle>
          <a:p>
            <a:endParaRPr lang="nb-NO" altLang="en-US"/>
          </a:p>
        </p:txBody>
      </p:sp>
      <p:sp>
        <p:nvSpPr>
          <p:cNvPr id="5" name="Footer Placeholder 4"/>
          <p:cNvSpPr>
            <a:spLocks noGrp="1"/>
          </p:cNvSpPr>
          <p:nvPr>
            <p:ph type="ftr" idx="11"/>
          </p:nvPr>
        </p:nvSpPr>
        <p:spPr/>
        <p:txBody>
          <a:bodyPr/>
          <a:lstStyle>
            <a:lvl1pPr>
              <a:defRPr/>
            </a:lvl1pPr>
          </a:lstStyle>
          <a:p>
            <a:endParaRPr lang="nb-NO" altLang="en-US"/>
          </a:p>
        </p:txBody>
      </p:sp>
      <p:sp>
        <p:nvSpPr>
          <p:cNvPr id="6" name="Slide Number Placeholder 5"/>
          <p:cNvSpPr>
            <a:spLocks noGrp="1"/>
          </p:cNvSpPr>
          <p:nvPr>
            <p:ph type="sldNum" idx="12"/>
          </p:nvPr>
        </p:nvSpPr>
        <p:spPr/>
        <p:txBody>
          <a:bodyPr/>
          <a:lstStyle>
            <a:lvl1pPr>
              <a:defRPr/>
            </a:lvl1pPr>
          </a:lstStyle>
          <a:p>
            <a:fld id="{FAB31F31-FA21-490A-87FC-5F740F6D26D9}" type="slidenum">
              <a:rPr lang="nb-NO" altLang="en-US"/>
              <a:pPr/>
              <a:t>‹#›</a:t>
            </a:fld>
            <a:endParaRPr lang="nb-NO" altLang="en-US"/>
          </a:p>
        </p:txBody>
      </p:sp>
    </p:spTree>
    <p:extLst>
      <p:ext uri="{BB962C8B-B14F-4D97-AF65-F5344CB8AC3E}">
        <p14:creationId xmlns:p14="http://schemas.microsoft.com/office/powerpoint/2010/main" val="1852070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1" y="1981201"/>
            <a:ext cx="5077884" cy="42338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484" y="1981201"/>
            <a:ext cx="5080000" cy="42338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nb-NO" altLang="en-US"/>
          </a:p>
        </p:txBody>
      </p:sp>
      <p:sp>
        <p:nvSpPr>
          <p:cNvPr id="6" name="Footer Placeholder 5"/>
          <p:cNvSpPr>
            <a:spLocks noGrp="1"/>
          </p:cNvSpPr>
          <p:nvPr>
            <p:ph type="ftr" idx="11"/>
          </p:nvPr>
        </p:nvSpPr>
        <p:spPr/>
        <p:txBody>
          <a:bodyPr/>
          <a:lstStyle>
            <a:lvl1pPr>
              <a:defRPr/>
            </a:lvl1pPr>
          </a:lstStyle>
          <a:p>
            <a:endParaRPr lang="nb-NO" altLang="en-US"/>
          </a:p>
        </p:txBody>
      </p:sp>
      <p:sp>
        <p:nvSpPr>
          <p:cNvPr id="7" name="Slide Number Placeholder 6"/>
          <p:cNvSpPr>
            <a:spLocks noGrp="1"/>
          </p:cNvSpPr>
          <p:nvPr>
            <p:ph type="sldNum" idx="12"/>
          </p:nvPr>
        </p:nvSpPr>
        <p:spPr/>
        <p:txBody>
          <a:bodyPr/>
          <a:lstStyle>
            <a:lvl1pPr>
              <a:defRPr/>
            </a:lvl1pPr>
          </a:lstStyle>
          <a:p>
            <a:fld id="{27E5086D-74E3-467F-8CC5-FF7B263673F3}" type="slidenum">
              <a:rPr lang="nb-NO" altLang="en-US"/>
              <a:pPr/>
              <a:t>‹#›</a:t>
            </a:fld>
            <a:endParaRPr lang="nb-NO" altLang="en-US"/>
          </a:p>
        </p:txBody>
      </p:sp>
    </p:spTree>
    <p:extLst>
      <p:ext uri="{BB962C8B-B14F-4D97-AF65-F5344CB8AC3E}">
        <p14:creationId xmlns:p14="http://schemas.microsoft.com/office/powerpoint/2010/main" val="1187930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nb-NO" altLang="en-US"/>
          </a:p>
        </p:txBody>
      </p:sp>
      <p:sp>
        <p:nvSpPr>
          <p:cNvPr id="8" name="Footer Placeholder 7"/>
          <p:cNvSpPr>
            <a:spLocks noGrp="1"/>
          </p:cNvSpPr>
          <p:nvPr>
            <p:ph type="ftr" idx="11"/>
          </p:nvPr>
        </p:nvSpPr>
        <p:spPr/>
        <p:txBody>
          <a:bodyPr/>
          <a:lstStyle>
            <a:lvl1pPr>
              <a:defRPr/>
            </a:lvl1pPr>
          </a:lstStyle>
          <a:p>
            <a:endParaRPr lang="nb-NO" altLang="en-US"/>
          </a:p>
        </p:txBody>
      </p:sp>
      <p:sp>
        <p:nvSpPr>
          <p:cNvPr id="9" name="Slide Number Placeholder 8"/>
          <p:cNvSpPr>
            <a:spLocks noGrp="1"/>
          </p:cNvSpPr>
          <p:nvPr>
            <p:ph type="sldNum" idx="12"/>
          </p:nvPr>
        </p:nvSpPr>
        <p:spPr/>
        <p:txBody>
          <a:bodyPr/>
          <a:lstStyle>
            <a:lvl1pPr>
              <a:defRPr/>
            </a:lvl1pPr>
          </a:lstStyle>
          <a:p>
            <a:fld id="{01795668-5B9D-4B72-A779-3EFB7F42EC23}" type="slidenum">
              <a:rPr lang="nb-NO" altLang="en-US"/>
              <a:pPr/>
              <a:t>‹#›</a:t>
            </a:fld>
            <a:endParaRPr lang="nb-NO" altLang="en-US"/>
          </a:p>
        </p:txBody>
      </p:sp>
    </p:spTree>
    <p:extLst>
      <p:ext uri="{BB962C8B-B14F-4D97-AF65-F5344CB8AC3E}">
        <p14:creationId xmlns:p14="http://schemas.microsoft.com/office/powerpoint/2010/main" val="2975071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CFF82C-3118-4FDD-A8D5-1F4D9BC83092}"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18053627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nb-NO" altLang="en-US"/>
          </a:p>
        </p:txBody>
      </p:sp>
      <p:sp>
        <p:nvSpPr>
          <p:cNvPr id="4" name="Footer Placeholder 3"/>
          <p:cNvSpPr>
            <a:spLocks noGrp="1"/>
          </p:cNvSpPr>
          <p:nvPr>
            <p:ph type="ftr" idx="11"/>
          </p:nvPr>
        </p:nvSpPr>
        <p:spPr/>
        <p:txBody>
          <a:bodyPr/>
          <a:lstStyle>
            <a:lvl1pPr>
              <a:defRPr/>
            </a:lvl1pPr>
          </a:lstStyle>
          <a:p>
            <a:endParaRPr lang="nb-NO" altLang="en-US"/>
          </a:p>
        </p:txBody>
      </p:sp>
      <p:sp>
        <p:nvSpPr>
          <p:cNvPr id="5" name="Slide Number Placeholder 4"/>
          <p:cNvSpPr>
            <a:spLocks noGrp="1"/>
          </p:cNvSpPr>
          <p:nvPr>
            <p:ph type="sldNum" idx="12"/>
          </p:nvPr>
        </p:nvSpPr>
        <p:spPr/>
        <p:txBody>
          <a:bodyPr/>
          <a:lstStyle>
            <a:lvl1pPr>
              <a:defRPr/>
            </a:lvl1pPr>
          </a:lstStyle>
          <a:p>
            <a:fld id="{FF6C8002-EEA1-4020-AA66-AEB659B65A68}" type="slidenum">
              <a:rPr lang="nb-NO" altLang="en-US"/>
              <a:pPr/>
              <a:t>‹#›</a:t>
            </a:fld>
            <a:endParaRPr lang="nb-NO" altLang="en-US"/>
          </a:p>
        </p:txBody>
      </p:sp>
    </p:spTree>
    <p:extLst>
      <p:ext uri="{BB962C8B-B14F-4D97-AF65-F5344CB8AC3E}">
        <p14:creationId xmlns:p14="http://schemas.microsoft.com/office/powerpoint/2010/main" val="837553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nb-NO" altLang="en-US"/>
          </a:p>
        </p:txBody>
      </p:sp>
      <p:sp>
        <p:nvSpPr>
          <p:cNvPr id="3" name="Footer Placeholder 2"/>
          <p:cNvSpPr>
            <a:spLocks noGrp="1"/>
          </p:cNvSpPr>
          <p:nvPr>
            <p:ph type="ftr" idx="11"/>
          </p:nvPr>
        </p:nvSpPr>
        <p:spPr/>
        <p:txBody>
          <a:bodyPr/>
          <a:lstStyle>
            <a:lvl1pPr>
              <a:defRPr/>
            </a:lvl1pPr>
          </a:lstStyle>
          <a:p>
            <a:endParaRPr lang="nb-NO" altLang="en-US"/>
          </a:p>
        </p:txBody>
      </p:sp>
      <p:sp>
        <p:nvSpPr>
          <p:cNvPr id="4" name="Slide Number Placeholder 3"/>
          <p:cNvSpPr>
            <a:spLocks noGrp="1"/>
          </p:cNvSpPr>
          <p:nvPr>
            <p:ph type="sldNum" idx="12"/>
          </p:nvPr>
        </p:nvSpPr>
        <p:spPr/>
        <p:txBody>
          <a:bodyPr/>
          <a:lstStyle>
            <a:lvl1pPr>
              <a:defRPr/>
            </a:lvl1pPr>
          </a:lstStyle>
          <a:p>
            <a:fld id="{587D2901-5DEB-4029-A15C-794D93C94F5A}" type="slidenum">
              <a:rPr lang="nb-NO" altLang="en-US"/>
              <a:pPr/>
              <a:t>‹#›</a:t>
            </a:fld>
            <a:endParaRPr lang="nb-NO" altLang="en-US"/>
          </a:p>
        </p:txBody>
      </p:sp>
    </p:spTree>
    <p:extLst>
      <p:ext uri="{BB962C8B-B14F-4D97-AF65-F5344CB8AC3E}">
        <p14:creationId xmlns:p14="http://schemas.microsoft.com/office/powerpoint/2010/main" val="638899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idx="10"/>
          </p:nvPr>
        </p:nvSpPr>
        <p:spPr/>
        <p:txBody>
          <a:bodyPr/>
          <a:lstStyle>
            <a:lvl1pPr>
              <a:defRPr/>
            </a:lvl1pPr>
          </a:lstStyle>
          <a:p>
            <a:endParaRPr lang="nb-NO" altLang="en-US"/>
          </a:p>
        </p:txBody>
      </p:sp>
      <p:sp>
        <p:nvSpPr>
          <p:cNvPr id="6" name="Footer Placeholder 5"/>
          <p:cNvSpPr>
            <a:spLocks noGrp="1"/>
          </p:cNvSpPr>
          <p:nvPr>
            <p:ph type="ftr" idx="11"/>
          </p:nvPr>
        </p:nvSpPr>
        <p:spPr/>
        <p:txBody>
          <a:bodyPr/>
          <a:lstStyle>
            <a:lvl1pPr>
              <a:defRPr/>
            </a:lvl1pPr>
          </a:lstStyle>
          <a:p>
            <a:endParaRPr lang="nb-NO" altLang="en-US"/>
          </a:p>
        </p:txBody>
      </p:sp>
      <p:sp>
        <p:nvSpPr>
          <p:cNvPr id="7" name="Slide Number Placeholder 6"/>
          <p:cNvSpPr>
            <a:spLocks noGrp="1"/>
          </p:cNvSpPr>
          <p:nvPr>
            <p:ph type="sldNum" idx="12"/>
          </p:nvPr>
        </p:nvSpPr>
        <p:spPr/>
        <p:txBody>
          <a:bodyPr/>
          <a:lstStyle>
            <a:lvl1pPr>
              <a:defRPr/>
            </a:lvl1pPr>
          </a:lstStyle>
          <a:p>
            <a:fld id="{0BC94A89-2BD2-440A-95CD-3B27CE44F190}" type="slidenum">
              <a:rPr lang="nb-NO" altLang="en-US"/>
              <a:pPr/>
              <a:t>‹#›</a:t>
            </a:fld>
            <a:endParaRPr lang="nb-NO" altLang="en-US"/>
          </a:p>
        </p:txBody>
      </p:sp>
    </p:spTree>
    <p:extLst>
      <p:ext uri="{BB962C8B-B14F-4D97-AF65-F5344CB8AC3E}">
        <p14:creationId xmlns:p14="http://schemas.microsoft.com/office/powerpoint/2010/main" val="3105731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idx="10"/>
          </p:nvPr>
        </p:nvSpPr>
        <p:spPr/>
        <p:txBody>
          <a:bodyPr/>
          <a:lstStyle>
            <a:lvl1pPr>
              <a:defRPr/>
            </a:lvl1pPr>
          </a:lstStyle>
          <a:p>
            <a:endParaRPr lang="nb-NO" altLang="en-US"/>
          </a:p>
        </p:txBody>
      </p:sp>
      <p:sp>
        <p:nvSpPr>
          <p:cNvPr id="6" name="Footer Placeholder 5"/>
          <p:cNvSpPr>
            <a:spLocks noGrp="1"/>
          </p:cNvSpPr>
          <p:nvPr>
            <p:ph type="ftr" idx="11"/>
          </p:nvPr>
        </p:nvSpPr>
        <p:spPr/>
        <p:txBody>
          <a:bodyPr/>
          <a:lstStyle>
            <a:lvl1pPr>
              <a:defRPr/>
            </a:lvl1pPr>
          </a:lstStyle>
          <a:p>
            <a:endParaRPr lang="nb-NO" altLang="en-US"/>
          </a:p>
        </p:txBody>
      </p:sp>
      <p:sp>
        <p:nvSpPr>
          <p:cNvPr id="7" name="Slide Number Placeholder 6"/>
          <p:cNvSpPr>
            <a:spLocks noGrp="1"/>
          </p:cNvSpPr>
          <p:nvPr>
            <p:ph type="sldNum" idx="12"/>
          </p:nvPr>
        </p:nvSpPr>
        <p:spPr/>
        <p:txBody>
          <a:bodyPr/>
          <a:lstStyle>
            <a:lvl1pPr>
              <a:defRPr/>
            </a:lvl1pPr>
          </a:lstStyle>
          <a:p>
            <a:fld id="{37E86C9D-5AFC-42B1-A243-BD6312AAF224}" type="slidenum">
              <a:rPr lang="nb-NO" altLang="en-US"/>
              <a:pPr/>
              <a:t>‹#›</a:t>
            </a:fld>
            <a:endParaRPr lang="nb-NO" altLang="en-US"/>
          </a:p>
        </p:txBody>
      </p:sp>
    </p:spTree>
    <p:extLst>
      <p:ext uri="{BB962C8B-B14F-4D97-AF65-F5344CB8AC3E}">
        <p14:creationId xmlns:p14="http://schemas.microsoft.com/office/powerpoint/2010/main" val="731993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nb-NO" altLang="en-US"/>
          </a:p>
        </p:txBody>
      </p:sp>
      <p:sp>
        <p:nvSpPr>
          <p:cNvPr id="5" name="Footer Placeholder 4"/>
          <p:cNvSpPr>
            <a:spLocks noGrp="1"/>
          </p:cNvSpPr>
          <p:nvPr>
            <p:ph type="ftr" idx="11"/>
          </p:nvPr>
        </p:nvSpPr>
        <p:spPr/>
        <p:txBody>
          <a:bodyPr/>
          <a:lstStyle>
            <a:lvl1pPr>
              <a:defRPr/>
            </a:lvl1pPr>
          </a:lstStyle>
          <a:p>
            <a:endParaRPr lang="nb-NO" altLang="en-US"/>
          </a:p>
        </p:txBody>
      </p:sp>
      <p:sp>
        <p:nvSpPr>
          <p:cNvPr id="6" name="Slide Number Placeholder 5"/>
          <p:cNvSpPr>
            <a:spLocks noGrp="1"/>
          </p:cNvSpPr>
          <p:nvPr>
            <p:ph type="sldNum" idx="12"/>
          </p:nvPr>
        </p:nvSpPr>
        <p:spPr/>
        <p:txBody>
          <a:bodyPr/>
          <a:lstStyle>
            <a:lvl1pPr>
              <a:defRPr/>
            </a:lvl1pPr>
          </a:lstStyle>
          <a:p>
            <a:fld id="{709916EC-FC40-4996-A7E1-DF0D2255AA5C}" type="slidenum">
              <a:rPr lang="nb-NO" altLang="en-US"/>
              <a:pPr/>
              <a:t>‹#›</a:t>
            </a:fld>
            <a:endParaRPr lang="nb-NO" altLang="en-US"/>
          </a:p>
        </p:txBody>
      </p:sp>
    </p:spTree>
    <p:extLst>
      <p:ext uri="{BB962C8B-B14F-4D97-AF65-F5344CB8AC3E}">
        <p14:creationId xmlns:p14="http://schemas.microsoft.com/office/powerpoint/2010/main" val="3881031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463551"/>
            <a:ext cx="2588684" cy="5751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63551"/>
            <a:ext cx="7569200" cy="575151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nb-NO" altLang="en-US"/>
          </a:p>
        </p:txBody>
      </p:sp>
      <p:sp>
        <p:nvSpPr>
          <p:cNvPr id="5" name="Footer Placeholder 4"/>
          <p:cNvSpPr>
            <a:spLocks noGrp="1"/>
          </p:cNvSpPr>
          <p:nvPr>
            <p:ph type="ftr" idx="11"/>
          </p:nvPr>
        </p:nvSpPr>
        <p:spPr/>
        <p:txBody>
          <a:bodyPr/>
          <a:lstStyle>
            <a:lvl1pPr>
              <a:defRPr/>
            </a:lvl1pPr>
          </a:lstStyle>
          <a:p>
            <a:endParaRPr lang="nb-NO" altLang="en-US"/>
          </a:p>
        </p:txBody>
      </p:sp>
      <p:sp>
        <p:nvSpPr>
          <p:cNvPr id="6" name="Slide Number Placeholder 5"/>
          <p:cNvSpPr>
            <a:spLocks noGrp="1"/>
          </p:cNvSpPr>
          <p:nvPr>
            <p:ph type="sldNum" idx="12"/>
          </p:nvPr>
        </p:nvSpPr>
        <p:spPr/>
        <p:txBody>
          <a:bodyPr/>
          <a:lstStyle>
            <a:lvl1pPr>
              <a:defRPr/>
            </a:lvl1pPr>
          </a:lstStyle>
          <a:p>
            <a:fld id="{26D8C6D6-294E-4629-A169-8466B6FC05FF}" type="slidenum">
              <a:rPr lang="nb-NO" altLang="en-US"/>
              <a:pPr/>
              <a:t>‹#›</a:t>
            </a:fld>
            <a:endParaRPr lang="nb-NO" altLang="en-US"/>
          </a:p>
        </p:txBody>
      </p:sp>
    </p:spTree>
    <p:extLst>
      <p:ext uri="{BB962C8B-B14F-4D97-AF65-F5344CB8AC3E}">
        <p14:creationId xmlns:p14="http://schemas.microsoft.com/office/powerpoint/2010/main" val="3931298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Line 2"/>
          <p:cNvSpPr>
            <a:spLocks noChangeShapeType="1"/>
          </p:cNvSpPr>
          <p:nvPr/>
        </p:nvSpPr>
        <p:spPr bwMode="auto">
          <a:xfrm>
            <a:off x="1" y="1708150"/>
            <a:ext cx="12196233"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075" name="Arc 3"/>
          <p:cNvSpPr>
            <a:spLocks/>
          </p:cNvSpPr>
          <p:nvPr/>
        </p:nvSpPr>
        <p:spPr bwMode="auto">
          <a:xfrm>
            <a:off x="0" y="842964"/>
            <a:ext cx="3862917"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endParaRPr kumimoji="1" lang="en-US" altLang="en-US" sz="1800"/>
          </a:p>
        </p:txBody>
      </p:sp>
      <p:sp>
        <p:nvSpPr>
          <p:cNvPr id="3076" name="Rectangle 4"/>
          <p:cNvSpPr>
            <a:spLocks noGrp="1" noChangeArrowheads="1"/>
          </p:cNvSpPr>
          <p:nvPr>
            <p:ph type="ctrTitle" sz="quarter"/>
          </p:nvPr>
        </p:nvSpPr>
        <p:spPr>
          <a:xfrm>
            <a:off x="3657601" y="427038"/>
            <a:ext cx="8532284" cy="1524000"/>
          </a:xfrm>
        </p:spPr>
        <p:txBody>
          <a:bodyPr anchor="b"/>
          <a:lstStyle>
            <a:lvl1pPr>
              <a:lnSpc>
                <a:spcPct val="80000"/>
              </a:lnSpc>
              <a:defRPr sz="6600"/>
            </a:lvl1pPr>
          </a:lstStyle>
          <a:p>
            <a:pPr lvl="0"/>
            <a:r>
              <a:rPr lang="en-US" altLang="en-US" noProof="0" smtClean="0"/>
              <a:t>Click to edit Master title style</a:t>
            </a:r>
          </a:p>
        </p:txBody>
      </p:sp>
      <p:sp>
        <p:nvSpPr>
          <p:cNvPr id="3077" name="Rectangle 5"/>
          <p:cNvSpPr>
            <a:spLocks noGrp="1" noChangeArrowheads="1"/>
          </p:cNvSpPr>
          <p:nvPr>
            <p:ph type="subTitle" sz="quarter" idx="1"/>
          </p:nvPr>
        </p:nvSpPr>
        <p:spPr>
          <a:xfrm>
            <a:off x="5588000" y="1828800"/>
            <a:ext cx="6096000" cy="1752600"/>
          </a:xfrm>
        </p:spPr>
        <p:txBody>
          <a:bodyPr/>
          <a:lstStyle>
            <a:lvl1pPr marL="0" indent="0">
              <a:buFont typeface="Wingdings" panose="05000000000000000000" pitchFamily="2" charset="2"/>
              <a:buNone/>
              <a:defRPr sz="2400"/>
            </a:lvl1pPr>
          </a:lstStyle>
          <a:p>
            <a:pPr lvl="0"/>
            <a:r>
              <a:rPr lang="en-US" altLang="en-US" noProof="0" smtClean="0"/>
              <a:t>Click to edit Master subtitle style</a:t>
            </a:r>
          </a:p>
        </p:txBody>
      </p:sp>
      <p:sp>
        <p:nvSpPr>
          <p:cNvPr id="3078" name="Rectangle 6"/>
          <p:cNvSpPr>
            <a:spLocks noGrp="1" noChangeArrowheads="1"/>
          </p:cNvSpPr>
          <p:nvPr>
            <p:ph type="dt" sz="quarter" idx="2"/>
          </p:nvPr>
        </p:nvSpPr>
        <p:spPr>
          <a:extLst>
            <a:ext uri="{909E8E84-426E-40DD-AFC4-6F175D3DCCD1}">
              <a14:hiddenFill xmlns:a14="http://schemas.microsoft.com/office/drawing/2010/main">
                <a:solidFill>
                  <a:schemeClr val="accent2"/>
                </a:solidFill>
              </a14:hiddenFill>
            </a:ext>
          </a:extLst>
        </p:spPr>
        <p:txBody>
          <a:bodyPr/>
          <a:lstStyle>
            <a:lvl1pPr>
              <a:defRPr/>
            </a:lvl1pPr>
          </a:lstStyle>
          <a:p>
            <a:endParaRPr lang="en-US" altLang="en-US"/>
          </a:p>
        </p:txBody>
      </p:sp>
      <p:sp>
        <p:nvSpPr>
          <p:cNvPr id="3079" name="Rectangle 7"/>
          <p:cNvSpPr>
            <a:spLocks noGrp="1" noChangeArrowheads="1"/>
          </p:cNvSpPr>
          <p:nvPr>
            <p:ph type="ftr" sz="quarter" idx="3"/>
          </p:nvPr>
        </p:nvSpPr>
        <p:spPr/>
        <p:txBody>
          <a:bodyPr/>
          <a:lstStyle>
            <a:lvl1pPr>
              <a:defRPr/>
            </a:lvl1pPr>
          </a:lstStyle>
          <a:p>
            <a:endParaRPr lang="en-US" altLang="en-US"/>
          </a:p>
        </p:txBody>
      </p:sp>
      <p:sp>
        <p:nvSpPr>
          <p:cNvPr id="3080" name="Rectangle 8"/>
          <p:cNvSpPr>
            <a:spLocks noGrp="1" noChangeArrowheads="1"/>
          </p:cNvSpPr>
          <p:nvPr>
            <p:ph type="sldNum" sz="quarter" idx="4"/>
          </p:nvPr>
        </p:nvSpPr>
        <p:spPr/>
        <p:txBody>
          <a:bodyPr/>
          <a:lstStyle>
            <a:lvl1pPr>
              <a:defRPr/>
            </a:lvl1pPr>
          </a:lstStyle>
          <a:p>
            <a:fld id="{E9D3DE35-6A9C-4CC1-9516-C291F01790F0}" type="slidenum">
              <a:rPr lang="en-US" altLang="en-US"/>
              <a:pPr/>
              <a:t>‹#›</a:t>
            </a:fld>
            <a:endParaRPr lang="en-US" altLang="en-US"/>
          </a:p>
        </p:txBody>
      </p:sp>
    </p:spTree>
    <p:extLst>
      <p:ext uri="{BB962C8B-B14F-4D97-AF65-F5344CB8AC3E}">
        <p14:creationId xmlns:p14="http://schemas.microsoft.com/office/powerpoint/2010/main" val="2935730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24F6225-8A90-4C46-8287-6FC6E4CB9200}" type="slidenum">
              <a:rPr lang="en-US" altLang="en-US"/>
              <a:pPr/>
              <a:t>‹#›</a:t>
            </a:fld>
            <a:endParaRPr lang="en-US" altLang="en-US"/>
          </a:p>
        </p:txBody>
      </p:sp>
    </p:spTree>
    <p:extLst>
      <p:ext uri="{BB962C8B-B14F-4D97-AF65-F5344CB8AC3E}">
        <p14:creationId xmlns:p14="http://schemas.microsoft.com/office/powerpoint/2010/main" val="180549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8812F36-ADD5-4C0D-84BA-3EC5F615BA70}" type="slidenum">
              <a:rPr lang="en-US" altLang="en-US"/>
              <a:pPr/>
              <a:t>‹#›</a:t>
            </a:fld>
            <a:endParaRPr lang="en-US" altLang="en-US"/>
          </a:p>
        </p:txBody>
      </p:sp>
    </p:spTree>
    <p:extLst>
      <p:ext uri="{BB962C8B-B14F-4D97-AF65-F5344CB8AC3E}">
        <p14:creationId xmlns:p14="http://schemas.microsoft.com/office/powerpoint/2010/main" val="27328985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59200" y="1981200"/>
            <a:ext cx="39624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24800" y="1981200"/>
            <a:ext cx="39624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A26C00D-2D8C-4443-A6FA-04C52DCDA4CB}" type="slidenum">
              <a:rPr lang="en-US" altLang="en-US"/>
              <a:pPr/>
              <a:t>‹#›</a:t>
            </a:fld>
            <a:endParaRPr lang="en-US" altLang="en-US"/>
          </a:p>
        </p:txBody>
      </p:sp>
    </p:spTree>
    <p:extLst>
      <p:ext uri="{BB962C8B-B14F-4D97-AF65-F5344CB8AC3E}">
        <p14:creationId xmlns:p14="http://schemas.microsoft.com/office/powerpoint/2010/main" val="261224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CFF82C-3118-4FDD-A8D5-1F4D9BC83092}" type="datetimeFigureOut">
              <a:rPr lang="en-US" smtClean="0"/>
              <a:t>1/13/2019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2977396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8A9C4B6-A1BA-4097-996F-CEB691E258FF}" type="slidenum">
              <a:rPr lang="en-US" altLang="en-US"/>
              <a:pPr/>
              <a:t>‹#›</a:t>
            </a:fld>
            <a:endParaRPr lang="en-US" altLang="en-US"/>
          </a:p>
        </p:txBody>
      </p:sp>
    </p:spTree>
    <p:extLst>
      <p:ext uri="{BB962C8B-B14F-4D97-AF65-F5344CB8AC3E}">
        <p14:creationId xmlns:p14="http://schemas.microsoft.com/office/powerpoint/2010/main" val="2790275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80C0F64-9D20-4157-A87B-E5CFAFC4584B}" type="slidenum">
              <a:rPr lang="en-US" altLang="en-US"/>
              <a:pPr/>
              <a:t>‹#›</a:t>
            </a:fld>
            <a:endParaRPr lang="en-US" altLang="en-US"/>
          </a:p>
        </p:txBody>
      </p:sp>
    </p:spTree>
    <p:extLst>
      <p:ext uri="{BB962C8B-B14F-4D97-AF65-F5344CB8AC3E}">
        <p14:creationId xmlns:p14="http://schemas.microsoft.com/office/powerpoint/2010/main" val="3791626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2B1BA57-5AF5-4744-B211-04669669E48D}" type="slidenum">
              <a:rPr lang="en-US" altLang="en-US"/>
              <a:pPr/>
              <a:t>‹#›</a:t>
            </a:fld>
            <a:endParaRPr lang="en-US" altLang="en-US"/>
          </a:p>
        </p:txBody>
      </p:sp>
    </p:spTree>
    <p:extLst>
      <p:ext uri="{BB962C8B-B14F-4D97-AF65-F5344CB8AC3E}">
        <p14:creationId xmlns:p14="http://schemas.microsoft.com/office/powerpoint/2010/main" val="1568084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1E7B9F3-0C0D-433C-8CB7-1689D197F9AC}" type="slidenum">
              <a:rPr lang="en-US" altLang="en-US"/>
              <a:pPr/>
              <a:t>‹#›</a:t>
            </a:fld>
            <a:endParaRPr lang="en-US" altLang="en-US"/>
          </a:p>
        </p:txBody>
      </p:sp>
    </p:spTree>
    <p:extLst>
      <p:ext uri="{BB962C8B-B14F-4D97-AF65-F5344CB8AC3E}">
        <p14:creationId xmlns:p14="http://schemas.microsoft.com/office/powerpoint/2010/main" val="4240400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AB58653-7BBA-4660-BC85-CDE928460439}" type="slidenum">
              <a:rPr lang="en-US" altLang="en-US"/>
              <a:pPr/>
              <a:t>‹#›</a:t>
            </a:fld>
            <a:endParaRPr lang="en-US" altLang="en-US"/>
          </a:p>
        </p:txBody>
      </p:sp>
    </p:spTree>
    <p:extLst>
      <p:ext uri="{BB962C8B-B14F-4D97-AF65-F5344CB8AC3E}">
        <p14:creationId xmlns:p14="http://schemas.microsoft.com/office/powerpoint/2010/main" val="3471608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6D8AA11-4CDD-4B73-A2CF-C91DC6FE4346}" type="slidenum">
              <a:rPr lang="en-US" altLang="en-US"/>
              <a:pPr/>
              <a:t>‹#›</a:t>
            </a:fld>
            <a:endParaRPr lang="en-US" altLang="en-US"/>
          </a:p>
        </p:txBody>
      </p:sp>
    </p:spTree>
    <p:extLst>
      <p:ext uri="{BB962C8B-B14F-4D97-AF65-F5344CB8AC3E}">
        <p14:creationId xmlns:p14="http://schemas.microsoft.com/office/powerpoint/2010/main" val="1783402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5200" y="609600"/>
            <a:ext cx="2032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59200" y="609600"/>
            <a:ext cx="58928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C3D417-6435-4EF2-88B2-921F1B411D80}" type="slidenum">
              <a:rPr lang="en-US" altLang="en-US"/>
              <a:pPr/>
              <a:t>‹#›</a:t>
            </a:fld>
            <a:endParaRPr lang="en-US" altLang="en-US"/>
          </a:p>
        </p:txBody>
      </p:sp>
    </p:spTree>
    <p:extLst>
      <p:ext uri="{BB962C8B-B14F-4D97-AF65-F5344CB8AC3E}">
        <p14:creationId xmlns:p14="http://schemas.microsoft.com/office/powerpoint/2010/main" val="627549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i="1"/>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Copyright © 2016 Pearson Education, Inc.</a:t>
            </a:r>
          </a:p>
        </p:txBody>
      </p:sp>
      <p:sp>
        <p:nvSpPr>
          <p:cNvPr id="5" name="Slide Number Placeholder 5"/>
          <p:cNvSpPr>
            <a:spLocks noGrp="1"/>
          </p:cNvSpPr>
          <p:nvPr>
            <p:ph type="sldNum" sz="quarter" idx="11"/>
          </p:nvPr>
        </p:nvSpPr>
        <p:spPr/>
        <p:txBody>
          <a:bodyPr/>
          <a:lstStyle>
            <a:lvl1pPr>
              <a:defRPr/>
            </a:lvl1pPr>
          </a:lstStyle>
          <a:p>
            <a:pPr>
              <a:defRPr/>
            </a:pPr>
            <a:r>
              <a:rPr lang="en-US"/>
              <a:t>TIF Ethics </a:t>
            </a:r>
            <a:fld id="{70A831D1-6E1A-4749-ABB3-2BBF91C7EFC0}" type="slidenum">
              <a:rPr lang="en-US"/>
              <a:pPr>
                <a:defRPr/>
              </a:pPr>
              <a:t>‹#›</a:t>
            </a:fld>
            <a:endParaRPr lang="en-US"/>
          </a:p>
        </p:txBody>
      </p:sp>
    </p:spTree>
    <p:extLst>
      <p:ext uri="{BB962C8B-B14F-4D97-AF65-F5344CB8AC3E}">
        <p14:creationId xmlns:p14="http://schemas.microsoft.com/office/powerpoint/2010/main" val="92851451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Copyright © 2016 Pearson Education, Inc.</a:t>
            </a:r>
          </a:p>
        </p:txBody>
      </p:sp>
      <p:sp>
        <p:nvSpPr>
          <p:cNvPr id="5" name="Slide Number Placeholder 5"/>
          <p:cNvSpPr>
            <a:spLocks noGrp="1"/>
          </p:cNvSpPr>
          <p:nvPr>
            <p:ph type="sldNum" sz="quarter" idx="11"/>
          </p:nvPr>
        </p:nvSpPr>
        <p:spPr/>
        <p:txBody>
          <a:bodyPr/>
          <a:lstStyle>
            <a:lvl1pPr>
              <a:defRPr/>
            </a:lvl1pPr>
          </a:lstStyle>
          <a:p>
            <a:pPr>
              <a:defRPr/>
            </a:pPr>
            <a:r>
              <a:rPr lang="en-US"/>
              <a:t>TIF Ethics </a:t>
            </a:r>
            <a:fld id="{13DA5B27-EBFB-4B56-A5A6-25ED884F8A38}" type="slidenum">
              <a:rPr lang="en-US"/>
              <a:pPr>
                <a:defRPr/>
              </a:pPr>
              <a:t>‹#›</a:t>
            </a:fld>
            <a:endParaRPr lang="en-US"/>
          </a:p>
        </p:txBody>
      </p:sp>
    </p:spTree>
    <p:extLst>
      <p:ext uri="{BB962C8B-B14F-4D97-AF65-F5344CB8AC3E}">
        <p14:creationId xmlns:p14="http://schemas.microsoft.com/office/powerpoint/2010/main" val="3625217690"/>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a:t>Copyright © 2016 Pearson Education, Inc.</a:t>
            </a:r>
          </a:p>
        </p:txBody>
      </p:sp>
      <p:sp>
        <p:nvSpPr>
          <p:cNvPr id="6" name="Slide Number Placeholder 5"/>
          <p:cNvSpPr>
            <a:spLocks noGrp="1"/>
          </p:cNvSpPr>
          <p:nvPr>
            <p:ph type="sldNum" sz="quarter" idx="11"/>
          </p:nvPr>
        </p:nvSpPr>
        <p:spPr/>
        <p:txBody>
          <a:bodyPr/>
          <a:lstStyle>
            <a:lvl1pPr>
              <a:defRPr/>
            </a:lvl1pPr>
          </a:lstStyle>
          <a:p>
            <a:pPr>
              <a:defRPr/>
            </a:pPr>
            <a:r>
              <a:rPr lang="en-US"/>
              <a:t>TIF Ethics </a:t>
            </a:r>
            <a:fld id="{D083280C-6180-4F9B-B267-EDF3839F8C93}" type="slidenum">
              <a:rPr lang="en-US"/>
              <a:pPr>
                <a:defRPr/>
              </a:pPr>
              <a:t>‹#›</a:t>
            </a:fld>
            <a:endParaRPr lang="en-US"/>
          </a:p>
        </p:txBody>
      </p:sp>
    </p:spTree>
    <p:extLst>
      <p:ext uri="{BB962C8B-B14F-4D97-AF65-F5344CB8AC3E}">
        <p14:creationId xmlns:p14="http://schemas.microsoft.com/office/powerpoint/2010/main" val="246214282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CFF82C-3118-4FDD-A8D5-1F4D9BC83092}" type="datetimeFigureOut">
              <a:rPr lang="en-US" smtClean="0"/>
              <a:t>1/13/2019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95245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FF82C-3118-4FDD-A8D5-1F4D9BC83092}" type="datetimeFigureOut">
              <a:rPr lang="en-US" smtClean="0"/>
              <a:t>1/13/2019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147786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CFF82C-3118-4FDD-A8D5-1F4D9BC83092}"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283032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CFF82C-3118-4FDD-A8D5-1F4D9BC83092}" type="datetimeFigureOut">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4EFCF-924F-4361-8559-97ABDE2223E4}" type="slidenum">
              <a:rPr lang="en-US" smtClean="0"/>
              <a:t>‹#›</a:t>
            </a:fld>
            <a:endParaRPr lang="en-US"/>
          </a:p>
        </p:txBody>
      </p:sp>
    </p:spTree>
    <p:extLst>
      <p:ext uri="{BB962C8B-B14F-4D97-AF65-F5344CB8AC3E}">
        <p14:creationId xmlns:p14="http://schemas.microsoft.com/office/powerpoint/2010/main" val="468283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3.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FF82C-3118-4FDD-A8D5-1F4D9BC83092}" type="datetimeFigureOut">
              <a:rPr lang="en-US" smtClean="0"/>
              <a:t>1/13/2019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4EFCF-924F-4361-8559-97ABDE2223E4}" type="slidenum">
              <a:rPr lang="en-US" smtClean="0"/>
              <a:t>‹#›</a:t>
            </a:fld>
            <a:endParaRPr lang="en-US"/>
          </a:p>
        </p:txBody>
      </p:sp>
    </p:spTree>
    <p:extLst>
      <p:ext uri="{BB962C8B-B14F-4D97-AF65-F5344CB8AC3E}">
        <p14:creationId xmlns:p14="http://schemas.microsoft.com/office/powerpoint/2010/main" val="516467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152400"/>
            <a:ext cx="1046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04800" y="1143001"/>
            <a:ext cx="115824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cs typeface="+mn-cs"/>
              </a:defRPr>
            </a:lvl1pPr>
          </a:lstStyle>
          <a:p>
            <a:pPr>
              <a:defRPr/>
            </a:pPr>
            <a:fld id="{33D6AC0C-2291-4FF9-96B2-5CC18BC83AA4}" type="datetime1">
              <a:rPr lang="en-US"/>
              <a:pPr>
                <a:defRPr/>
              </a:pPr>
              <a:t>1/13/2019</a:t>
            </a:fld>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7E6B011-322B-409B-939F-10E9D44DC659}" type="slidenum">
              <a:rPr lang="en-US" altLang="en-US"/>
              <a:pPr/>
              <a:t>‹#›</a:t>
            </a:fld>
            <a:endParaRPr lang="en-US" altLang="en-US"/>
          </a:p>
        </p:txBody>
      </p:sp>
    </p:spTree>
    <p:extLst>
      <p:ext uri="{BB962C8B-B14F-4D97-AF65-F5344CB8AC3E}">
        <p14:creationId xmlns:p14="http://schemas.microsoft.com/office/powerpoint/2010/main" val="3354215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sz="3200" b="1">
          <a:solidFill>
            <a:schemeClr val="accent1"/>
          </a:solidFill>
          <a:latin typeface="+mj-lt"/>
          <a:ea typeface="+mj-ea"/>
          <a:cs typeface="+mj-cs"/>
        </a:defRPr>
      </a:lvl1pPr>
      <a:lvl2pPr algn="l" rtl="0" eaLnBrk="0" fontAlgn="base" hangingPunct="0">
        <a:spcBef>
          <a:spcPct val="0"/>
        </a:spcBef>
        <a:spcAft>
          <a:spcPct val="0"/>
        </a:spcAft>
        <a:defRPr sz="3200" b="1">
          <a:solidFill>
            <a:schemeClr val="accent1"/>
          </a:solidFill>
          <a:latin typeface="Arial" charset="0"/>
        </a:defRPr>
      </a:lvl2pPr>
      <a:lvl3pPr algn="l" rtl="0" eaLnBrk="0" fontAlgn="base" hangingPunct="0">
        <a:spcBef>
          <a:spcPct val="0"/>
        </a:spcBef>
        <a:spcAft>
          <a:spcPct val="0"/>
        </a:spcAft>
        <a:defRPr sz="3200" b="1">
          <a:solidFill>
            <a:schemeClr val="accent1"/>
          </a:solidFill>
          <a:latin typeface="Arial" charset="0"/>
        </a:defRPr>
      </a:lvl3pPr>
      <a:lvl4pPr algn="l" rtl="0" eaLnBrk="0" fontAlgn="base" hangingPunct="0">
        <a:spcBef>
          <a:spcPct val="0"/>
        </a:spcBef>
        <a:spcAft>
          <a:spcPct val="0"/>
        </a:spcAft>
        <a:defRPr sz="3200" b="1">
          <a:solidFill>
            <a:schemeClr val="accent1"/>
          </a:solidFill>
          <a:latin typeface="Arial" charset="0"/>
        </a:defRPr>
      </a:lvl4pPr>
      <a:lvl5pPr algn="l" rtl="0" eaLnBrk="0" fontAlgn="base" hangingPunct="0">
        <a:spcBef>
          <a:spcPct val="0"/>
        </a:spcBef>
        <a:spcAft>
          <a:spcPct val="0"/>
        </a:spcAft>
        <a:defRPr sz="3200" b="1">
          <a:solidFill>
            <a:schemeClr val="accent1"/>
          </a:solidFill>
          <a:latin typeface="Arial" charset="0"/>
        </a:defRPr>
      </a:lvl5pPr>
      <a:lvl6pPr marL="457200" algn="l" rtl="0" eaLnBrk="1" fontAlgn="base" hangingPunct="1">
        <a:spcBef>
          <a:spcPct val="0"/>
        </a:spcBef>
        <a:spcAft>
          <a:spcPct val="0"/>
        </a:spcAft>
        <a:defRPr sz="3200" b="1">
          <a:solidFill>
            <a:schemeClr val="accent1"/>
          </a:solidFill>
          <a:latin typeface="Arial" charset="0"/>
        </a:defRPr>
      </a:lvl6pPr>
      <a:lvl7pPr marL="914400" algn="l" rtl="0" eaLnBrk="1" fontAlgn="base" hangingPunct="1">
        <a:spcBef>
          <a:spcPct val="0"/>
        </a:spcBef>
        <a:spcAft>
          <a:spcPct val="0"/>
        </a:spcAft>
        <a:defRPr sz="3200" b="1">
          <a:solidFill>
            <a:schemeClr val="accent1"/>
          </a:solidFill>
          <a:latin typeface="Arial" charset="0"/>
        </a:defRPr>
      </a:lvl7pPr>
      <a:lvl8pPr marL="1371600" algn="l" rtl="0" eaLnBrk="1" fontAlgn="base" hangingPunct="1">
        <a:spcBef>
          <a:spcPct val="0"/>
        </a:spcBef>
        <a:spcAft>
          <a:spcPct val="0"/>
        </a:spcAft>
        <a:defRPr sz="3200" b="1">
          <a:solidFill>
            <a:schemeClr val="accent1"/>
          </a:solidFill>
          <a:latin typeface="Arial" charset="0"/>
        </a:defRPr>
      </a:lvl8pPr>
      <a:lvl9pPr marL="1828800" algn="l" rtl="0" eaLnBrk="1" fontAlgn="base" hangingPunct="1">
        <a:spcBef>
          <a:spcPct val="0"/>
        </a:spcBef>
        <a:spcAft>
          <a:spcPct val="0"/>
        </a:spcAft>
        <a:defRPr sz="3200" b="1">
          <a:solidFill>
            <a:schemeClr val="accent1"/>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ltLang="en-US"/>
          </a:p>
        </p:txBody>
      </p:sp>
      <p:sp>
        <p:nvSpPr>
          <p:cNvPr id="64517"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ltLang="en-US"/>
          </a:p>
        </p:txBody>
      </p:sp>
      <p:sp>
        <p:nvSpPr>
          <p:cNvPr id="64518"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ea typeface="+mn-ea"/>
              </a:defRPr>
            </a:lvl1pPr>
          </a:lstStyle>
          <a:p>
            <a:pPr>
              <a:defRPr/>
            </a:pPr>
            <a:fld id="{EFA579B7-222F-448F-ABFC-C27EE433D470}" type="slidenum">
              <a:rPr lang="en-US" altLang="en-US"/>
              <a:pPr>
                <a:defRPr/>
              </a:pPr>
              <a:t>‹#›</a:t>
            </a:fld>
            <a:endParaRPr lang="en-US" altLang="en-US"/>
          </a:p>
        </p:txBody>
      </p:sp>
    </p:spTree>
    <p:extLst>
      <p:ext uri="{BB962C8B-B14F-4D97-AF65-F5344CB8AC3E}">
        <p14:creationId xmlns:p14="http://schemas.microsoft.com/office/powerpoint/2010/main" val="1757995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Osaka" pitchFamily="-80"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Osaka" pitchFamily="-80"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Osaka" pitchFamily="-80"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Osaka" pitchFamily="-80" charset="-128"/>
        </a:defRPr>
      </a:lvl5pPr>
      <a:lvl6pPr marL="457200" algn="ctr" rtl="0" fontAlgn="base">
        <a:spcBef>
          <a:spcPct val="0"/>
        </a:spcBef>
        <a:spcAft>
          <a:spcPct val="0"/>
        </a:spcAft>
        <a:defRPr sz="4400">
          <a:solidFill>
            <a:schemeClr val="tx2"/>
          </a:solidFill>
          <a:latin typeface="Arial" panose="020B0604020202020204" pitchFamily="34" charset="0"/>
          <a:ea typeface="Osaka" pitchFamily="-80" charset="-128"/>
        </a:defRPr>
      </a:lvl6pPr>
      <a:lvl7pPr marL="914400" algn="ctr" rtl="0" fontAlgn="base">
        <a:spcBef>
          <a:spcPct val="0"/>
        </a:spcBef>
        <a:spcAft>
          <a:spcPct val="0"/>
        </a:spcAft>
        <a:defRPr sz="4400">
          <a:solidFill>
            <a:schemeClr val="tx2"/>
          </a:solidFill>
          <a:latin typeface="Arial" panose="020B0604020202020204" pitchFamily="34" charset="0"/>
          <a:ea typeface="Osaka" pitchFamily="-80" charset="-128"/>
        </a:defRPr>
      </a:lvl7pPr>
      <a:lvl8pPr marL="1371600" algn="ctr" rtl="0" fontAlgn="base">
        <a:spcBef>
          <a:spcPct val="0"/>
        </a:spcBef>
        <a:spcAft>
          <a:spcPct val="0"/>
        </a:spcAft>
        <a:defRPr sz="4400">
          <a:solidFill>
            <a:schemeClr val="tx2"/>
          </a:solidFill>
          <a:latin typeface="Arial" panose="020B0604020202020204" pitchFamily="34" charset="0"/>
          <a:ea typeface="Osaka" pitchFamily="-80" charset="-128"/>
        </a:defRPr>
      </a:lvl8pPr>
      <a:lvl9pPr marL="1828800" algn="ctr" rtl="0" fontAlgn="base">
        <a:spcBef>
          <a:spcPct val="0"/>
        </a:spcBef>
        <a:spcAft>
          <a:spcPct val="0"/>
        </a:spcAft>
        <a:defRPr sz="4400">
          <a:solidFill>
            <a:schemeClr val="tx2"/>
          </a:solidFill>
          <a:latin typeface="Arial" panose="020B0604020202020204" pitchFamily="34" charset="0"/>
          <a:ea typeface="Osaka" pitchFamily="-80"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1" y="463551"/>
            <a:ext cx="10361084"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Klikk for å redigere titteltekstformatet</a:t>
            </a:r>
          </a:p>
        </p:txBody>
      </p:sp>
      <p:sp>
        <p:nvSpPr>
          <p:cNvPr id="1026" name="Rectangle 2"/>
          <p:cNvSpPr>
            <a:spLocks noGrp="1" noChangeArrowheads="1"/>
          </p:cNvSpPr>
          <p:nvPr>
            <p:ph type="body" idx="1"/>
          </p:nvPr>
        </p:nvSpPr>
        <p:spPr bwMode="auto">
          <a:xfrm>
            <a:off x="914401" y="1981201"/>
            <a:ext cx="10361084" cy="423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Klikk for å redigere formatet på disposisjonsteksten</a:t>
            </a:r>
          </a:p>
          <a:p>
            <a:pPr lvl="1"/>
            <a:r>
              <a:rPr lang="en-GB" altLang="en-US" smtClean="0"/>
              <a:t>Andre disposisjonsnivå</a:t>
            </a:r>
          </a:p>
          <a:p>
            <a:pPr lvl="2"/>
            <a:r>
              <a:rPr lang="en-GB" altLang="en-US" smtClean="0"/>
              <a:t>Tredje disposisjonsnivå</a:t>
            </a:r>
          </a:p>
          <a:p>
            <a:pPr lvl="3"/>
            <a:r>
              <a:rPr lang="en-GB" altLang="en-US" smtClean="0"/>
              <a:t>Fjerde disposisjonsnivå</a:t>
            </a:r>
          </a:p>
          <a:p>
            <a:pPr lvl="4"/>
            <a:r>
              <a:rPr lang="en-GB" altLang="en-US" smtClean="0"/>
              <a:t>Femte disposisjonsnivå</a:t>
            </a:r>
          </a:p>
          <a:p>
            <a:pPr lvl="4"/>
            <a:r>
              <a:rPr lang="en-GB" altLang="en-US" smtClean="0"/>
              <a:t>Sjette disposisjonsnivå</a:t>
            </a:r>
          </a:p>
          <a:p>
            <a:pPr lvl="4"/>
            <a:r>
              <a:rPr lang="en-GB" altLang="en-US" smtClean="0"/>
              <a:t>Sjuende disposisjonsnivå</a:t>
            </a:r>
          </a:p>
          <a:p>
            <a:pPr lvl="4"/>
            <a:r>
              <a:rPr lang="en-GB" altLang="en-US" smtClean="0"/>
              <a:t>Åttende disposisjonsnivå</a:t>
            </a:r>
          </a:p>
          <a:p>
            <a:pPr lvl="4"/>
            <a:r>
              <a:rPr lang="en-GB" altLang="en-US" smtClean="0"/>
              <a:t>Niende disposisjonsnivå</a:t>
            </a:r>
          </a:p>
        </p:txBody>
      </p:sp>
      <p:sp>
        <p:nvSpPr>
          <p:cNvPr id="1027" name="Rectangle 3"/>
          <p:cNvSpPr>
            <a:spLocks noGrp="1" noChangeArrowheads="1"/>
          </p:cNvSpPr>
          <p:nvPr>
            <p:ph type="dt"/>
          </p:nvPr>
        </p:nvSpPr>
        <p:spPr bwMode="auto">
          <a:xfrm>
            <a:off x="914401" y="6248400"/>
            <a:ext cx="2537884"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nb-NO" altLang="en-US"/>
          </a:p>
        </p:txBody>
      </p:sp>
      <p:sp>
        <p:nvSpPr>
          <p:cNvPr id="1028" name="Rectangle 4"/>
          <p:cNvSpPr>
            <a:spLocks noGrp="1" noChangeArrowheads="1"/>
          </p:cNvSpPr>
          <p:nvPr>
            <p:ph type="ftr"/>
          </p:nvPr>
        </p:nvSpPr>
        <p:spPr bwMode="auto">
          <a:xfrm>
            <a:off x="4165601" y="6248400"/>
            <a:ext cx="3858684"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nb-NO" altLang="en-US"/>
          </a:p>
        </p:txBody>
      </p:sp>
      <p:sp>
        <p:nvSpPr>
          <p:cNvPr id="1029" name="Rectangle 5"/>
          <p:cNvSpPr>
            <a:spLocks noGrp="1" noChangeArrowheads="1"/>
          </p:cNvSpPr>
          <p:nvPr>
            <p:ph type="sldNum"/>
          </p:nvPr>
        </p:nvSpPr>
        <p:spPr bwMode="auto">
          <a:xfrm>
            <a:off x="8737601" y="6248400"/>
            <a:ext cx="2537884"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fld id="{D947C138-0D84-4F6E-A929-86DC77882F20}" type="slidenum">
              <a:rPr lang="nb-NO" altLang="en-US"/>
              <a:pPr/>
              <a:t>‹#›</a:t>
            </a:fld>
            <a:endParaRPr lang="nb-NO" altLang="en-US"/>
          </a:p>
        </p:txBody>
      </p:sp>
    </p:spTree>
    <p:extLst>
      <p:ext uri="{BB962C8B-B14F-4D97-AF65-F5344CB8AC3E}">
        <p14:creationId xmlns:p14="http://schemas.microsoft.com/office/powerpoint/2010/main" val="26190156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4"/>
            <a:ext cx="3862917"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endParaRPr kumimoji="1" lang="en-US" altLang="en-US" sz="1800"/>
          </a:p>
        </p:txBody>
      </p:sp>
      <p:sp>
        <p:nvSpPr>
          <p:cNvPr id="1027" name="Rectangle 3"/>
          <p:cNvSpPr>
            <a:spLocks noGrp="1" noChangeArrowheads="1"/>
          </p:cNvSpPr>
          <p:nvPr>
            <p:ph type="title"/>
          </p:nvPr>
        </p:nvSpPr>
        <p:spPr bwMode="auto">
          <a:xfrm>
            <a:off x="3759200" y="609600"/>
            <a:ext cx="812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3759200" y="1981200"/>
            <a:ext cx="8128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a:defRPr sz="1400">
                <a:latin typeface="+mn-lt"/>
              </a:defRPr>
            </a:lvl1pPr>
          </a:lstStyle>
          <a:p>
            <a:endParaRPr lang="en-US" altLang="en-US"/>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mn-lt"/>
              </a:defRPr>
            </a:lvl1pPr>
          </a:lstStyle>
          <a:p>
            <a:endParaRPr lang="en-US" altLang="en-US"/>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latin typeface="+mn-lt"/>
              </a:defRPr>
            </a:lvl1pPr>
          </a:lstStyle>
          <a:p>
            <a:fld id="{DB908435-811A-4CA0-8757-2BE2C7171E39}" type="slidenum">
              <a:rPr lang="en-US" altLang="en-US"/>
              <a:pPr/>
              <a:t>‹#›</a:t>
            </a:fld>
            <a:endParaRPr lang="en-US" altLang="en-US"/>
          </a:p>
        </p:txBody>
      </p:sp>
    </p:spTree>
    <p:extLst>
      <p:ext uri="{BB962C8B-B14F-4D97-AF65-F5344CB8AC3E}">
        <p14:creationId xmlns:p14="http://schemas.microsoft.com/office/powerpoint/2010/main" val="2360601142"/>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fontAlgn="base">
        <a:lnSpc>
          <a:spcPct val="70000"/>
        </a:lnSpc>
        <a:spcBef>
          <a:spcPct val="0"/>
        </a:spcBef>
        <a:spcAft>
          <a:spcPct val="0"/>
        </a:spcAft>
        <a:defRPr sz="4800" b="1" kern="1200">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anose="020B0606020202030204" pitchFamily="34" charset="0"/>
        </a:defRPr>
      </a:lvl2pPr>
      <a:lvl3pPr algn="l" rtl="0" fontAlgn="base">
        <a:lnSpc>
          <a:spcPct val="70000"/>
        </a:lnSpc>
        <a:spcBef>
          <a:spcPct val="0"/>
        </a:spcBef>
        <a:spcAft>
          <a:spcPct val="0"/>
        </a:spcAft>
        <a:defRPr sz="4800" b="1">
          <a:solidFill>
            <a:schemeClr val="tx2"/>
          </a:solidFill>
          <a:latin typeface="Arial Narrow" panose="020B0606020202030204" pitchFamily="34" charset="0"/>
        </a:defRPr>
      </a:lvl3pPr>
      <a:lvl4pPr algn="l" rtl="0" fontAlgn="base">
        <a:lnSpc>
          <a:spcPct val="70000"/>
        </a:lnSpc>
        <a:spcBef>
          <a:spcPct val="0"/>
        </a:spcBef>
        <a:spcAft>
          <a:spcPct val="0"/>
        </a:spcAft>
        <a:defRPr sz="4800" b="1">
          <a:solidFill>
            <a:schemeClr val="tx2"/>
          </a:solidFill>
          <a:latin typeface="Arial Narrow" panose="020B0606020202030204" pitchFamily="34" charset="0"/>
        </a:defRPr>
      </a:lvl4pPr>
      <a:lvl5pPr algn="l" rtl="0" fontAlgn="base">
        <a:lnSpc>
          <a:spcPct val="70000"/>
        </a:lnSpc>
        <a:spcBef>
          <a:spcPct val="0"/>
        </a:spcBef>
        <a:spcAft>
          <a:spcPct val="0"/>
        </a:spcAft>
        <a:defRPr sz="4800" b="1">
          <a:solidFill>
            <a:schemeClr val="tx2"/>
          </a:solidFill>
          <a:latin typeface="Arial Narrow" panose="020B0606020202030204" pitchFamily="34" charset="0"/>
        </a:defRPr>
      </a:lvl5pPr>
      <a:lvl6pPr marL="457200" algn="l" rtl="0" fontAlgn="base">
        <a:lnSpc>
          <a:spcPct val="70000"/>
        </a:lnSpc>
        <a:spcBef>
          <a:spcPct val="0"/>
        </a:spcBef>
        <a:spcAft>
          <a:spcPct val="0"/>
        </a:spcAft>
        <a:defRPr sz="4800" b="1">
          <a:solidFill>
            <a:schemeClr val="tx2"/>
          </a:solidFill>
          <a:latin typeface="Arial Narrow" panose="020B0606020202030204" pitchFamily="34" charset="0"/>
        </a:defRPr>
      </a:lvl6pPr>
      <a:lvl7pPr marL="914400" algn="l" rtl="0" fontAlgn="base">
        <a:lnSpc>
          <a:spcPct val="70000"/>
        </a:lnSpc>
        <a:spcBef>
          <a:spcPct val="0"/>
        </a:spcBef>
        <a:spcAft>
          <a:spcPct val="0"/>
        </a:spcAft>
        <a:defRPr sz="4800" b="1">
          <a:solidFill>
            <a:schemeClr val="tx2"/>
          </a:solidFill>
          <a:latin typeface="Arial Narrow" panose="020B0606020202030204" pitchFamily="34" charset="0"/>
        </a:defRPr>
      </a:lvl7pPr>
      <a:lvl8pPr marL="1371600" algn="l" rtl="0" fontAlgn="base">
        <a:lnSpc>
          <a:spcPct val="70000"/>
        </a:lnSpc>
        <a:spcBef>
          <a:spcPct val="0"/>
        </a:spcBef>
        <a:spcAft>
          <a:spcPct val="0"/>
        </a:spcAft>
        <a:defRPr sz="4800" b="1">
          <a:solidFill>
            <a:schemeClr val="tx2"/>
          </a:solidFill>
          <a:latin typeface="Arial Narrow" panose="020B0606020202030204" pitchFamily="34" charset="0"/>
        </a:defRPr>
      </a:lvl8pPr>
      <a:lvl9pPr marL="1828800" algn="l" rtl="0" fontAlgn="base">
        <a:lnSpc>
          <a:spcPct val="70000"/>
        </a:lnSpc>
        <a:spcBef>
          <a:spcPct val="0"/>
        </a:spcBef>
        <a:spcAft>
          <a:spcPct val="0"/>
        </a:spcAft>
        <a:defRPr sz="4800" b="1">
          <a:solidFill>
            <a:schemeClr val="tx2"/>
          </a:solidFill>
          <a:latin typeface="Arial Narrow" panose="020B0606020202030204" pitchFamily="34"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2800" kern="12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anose="05000000000000000000" pitchFamily="2" charset="2"/>
        <a:buChar char="u"/>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tx2"/>
        </a:buClr>
        <a:buSzPct val="100000"/>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hlink"/>
        </a:buClr>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08000" y="228600"/>
            <a:ext cx="1117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609600" y="1600200"/>
            <a:ext cx="1097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711200" y="6583364"/>
            <a:ext cx="8534400" cy="274637"/>
          </a:xfrm>
          <a:prstGeom prst="rect">
            <a:avLst/>
          </a:prstGeom>
        </p:spPr>
        <p:txBody>
          <a:bodyPr vert="horz" lIns="91440" tIns="45720" rIns="91440" bIns="45720" rtlCol="0" anchor="ctr"/>
          <a:lstStyle>
            <a:lvl1pPr algn="l">
              <a:defRPr sz="1200" dirty="0" smtClean="0">
                <a:solidFill>
                  <a:schemeClr val="accent1"/>
                </a:solidFill>
                <a:latin typeface="Arial" panose="020B0604020202020204" pitchFamily="34" charset="0"/>
                <a:cs typeface="Arial" pitchFamily="34" charset="0"/>
              </a:defRPr>
            </a:lvl1pPr>
          </a:lstStyle>
          <a:p>
            <a:pPr>
              <a:defRPr/>
            </a:pPr>
            <a:r>
              <a:rPr lang="en-US"/>
              <a:t>Copyright © 2016 Pearson Education, Inc.</a:t>
            </a:r>
          </a:p>
        </p:txBody>
      </p:sp>
      <p:sp>
        <p:nvSpPr>
          <p:cNvPr id="6" name="Slide Number Placeholder 5"/>
          <p:cNvSpPr>
            <a:spLocks noGrp="1"/>
          </p:cNvSpPr>
          <p:nvPr>
            <p:ph type="sldNum" sz="quarter" idx="4"/>
          </p:nvPr>
        </p:nvSpPr>
        <p:spPr>
          <a:xfrm>
            <a:off x="9753600" y="6583364"/>
            <a:ext cx="1828800" cy="274637"/>
          </a:xfrm>
          <a:prstGeom prst="rect">
            <a:avLst/>
          </a:prstGeom>
        </p:spPr>
        <p:txBody>
          <a:bodyPr vert="horz" lIns="91440" tIns="45720" rIns="91440" bIns="45720" rtlCol="0" anchor="ctr"/>
          <a:lstStyle>
            <a:lvl1pPr algn="r">
              <a:defRPr sz="1200" dirty="0" smtClean="0">
                <a:solidFill>
                  <a:schemeClr val="accent1"/>
                </a:solidFill>
                <a:latin typeface="Arial" panose="020B0604020202020204" pitchFamily="34" charset="0"/>
                <a:cs typeface="Arial" panose="020B0604020202020204" pitchFamily="34" charset="0"/>
              </a:defRPr>
            </a:lvl1pPr>
          </a:lstStyle>
          <a:p>
            <a:pPr>
              <a:defRPr/>
            </a:pPr>
            <a:r>
              <a:rPr lang="en-US"/>
              <a:t>TIF Ethics </a:t>
            </a:r>
            <a:fld id="{8FB5AE62-F679-441F-ABBB-56B10C7D85DD}" type="slidenum">
              <a:rPr lang="en-US"/>
              <a:pPr>
                <a:defRPr/>
              </a:pPr>
              <a:t>‹#›</a:t>
            </a:fld>
            <a:endParaRPr lang="en-US"/>
          </a:p>
        </p:txBody>
      </p:sp>
    </p:spTree>
    <p:extLst>
      <p:ext uri="{BB962C8B-B14F-4D97-AF65-F5344CB8AC3E}">
        <p14:creationId xmlns:p14="http://schemas.microsoft.com/office/powerpoint/2010/main" val="17984463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transition spd="med">
    <p:fade/>
  </p:transition>
  <p:hf hdr="0" dt="0"/>
  <p:txStyles>
    <p:titleStyle>
      <a:lvl1pPr algn="ctr" rtl="0" fontAlgn="base">
        <a:spcBef>
          <a:spcPct val="0"/>
        </a:spcBef>
        <a:spcAft>
          <a:spcPct val="0"/>
        </a:spcAft>
        <a:defRPr sz="4400" kern="1200">
          <a:solidFill>
            <a:srgbClr val="004578"/>
          </a:solidFill>
          <a:latin typeface="Arial" pitchFamily="34" charset="0"/>
          <a:ea typeface="+mj-ea"/>
          <a:cs typeface="Arial" pitchFamily="34" charset="0"/>
        </a:defRPr>
      </a:lvl1pPr>
      <a:lvl2pPr algn="ctr" rtl="0" fontAlgn="base">
        <a:spcBef>
          <a:spcPct val="0"/>
        </a:spcBef>
        <a:spcAft>
          <a:spcPct val="0"/>
        </a:spcAft>
        <a:defRPr sz="4400">
          <a:solidFill>
            <a:srgbClr val="004578"/>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rgbClr val="004578"/>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rgbClr val="004578"/>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rgbClr val="004578"/>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rgbClr val="004578"/>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rgbClr val="004578"/>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rgbClr val="004578"/>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rgbClr val="004578"/>
          </a:solidFill>
          <a:latin typeface="Arial" panose="020B0604020202020204" pitchFamily="34" charset="0"/>
          <a:cs typeface="Arial" panose="020B0604020202020204" pitchFamily="34" charset="0"/>
        </a:defRPr>
      </a:lvl9pPr>
    </p:titleStyle>
    <p:bodyStyle>
      <a:lvl1pPr marL="342900" indent="-342900" algn="l" rtl="0" fontAlgn="base">
        <a:lnSpc>
          <a:spcPct val="114000"/>
        </a:lnSpc>
        <a:spcBef>
          <a:spcPct val="20000"/>
        </a:spcBef>
        <a:spcAft>
          <a:spcPct val="0"/>
        </a:spcAft>
        <a:buFont typeface="Arial" panose="020B0604020202020204" pitchFamily="34" charset="0"/>
        <a:buChar char="•"/>
        <a:defRPr sz="3200" kern="1200">
          <a:solidFill>
            <a:srgbClr val="0070C0"/>
          </a:solidFill>
          <a:latin typeface="Arial" pitchFamily="34" charset="0"/>
          <a:ea typeface="+mn-ea"/>
          <a:cs typeface="Arial" pitchFamily="34" charset="0"/>
        </a:defRPr>
      </a:lvl1pPr>
      <a:lvl2pPr marL="742950" indent="-285750" algn="l" rtl="0" fontAlgn="base">
        <a:lnSpc>
          <a:spcPct val="114000"/>
        </a:lnSpc>
        <a:spcBef>
          <a:spcPct val="20000"/>
        </a:spcBef>
        <a:spcAft>
          <a:spcPct val="0"/>
        </a:spcAft>
        <a:buFont typeface="Wingdings" panose="05000000000000000000" pitchFamily="2" charset="2"/>
        <a:buChar char="Ø"/>
        <a:defRPr sz="2800" kern="1200">
          <a:solidFill>
            <a:schemeClr val="tx1"/>
          </a:solidFill>
          <a:latin typeface="Arial" pitchFamily="34" charset="0"/>
          <a:ea typeface="+mn-ea"/>
          <a:cs typeface="Arial" pitchFamily="34" charset="0"/>
        </a:defRPr>
      </a:lvl2pPr>
      <a:lvl3pPr marL="1143000" indent="-228600" algn="l" rtl="0" fontAlgn="base">
        <a:lnSpc>
          <a:spcPct val="114000"/>
        </a:lnSpc>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fontAlgn="base">
        <a:lnSpc>
          <a:spcPct val="114000"/>
        </a:lnSpc>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fontAlgn="base">
        <a:lnSpc>
          <a:spcPct val="114000"/>
        </a:lnSpc>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hyperlink" Target="http://www.bouvet.no/"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527" y="1011526"/>
            <a:ext cx="9144000" cy="2770764"/>
          </a:xfrm>
        </p:spPr>
        <p:txBody>
          <a:bodyPr>
            <a:normAutofit fontScale="90000"/>
          </a:bodyPr>
          <a:lstStyle/>
          <a:p>
            <a:r>
              <a:rPr lang="en-US" dirty="0" smtClean="0"/>
              <a:t/>
            </a:r>
            <a:br>
              <a:rPr lang="en-US" dirty="0" smtClean="0"/>
            </a:br>
            <a:r>
              <a:rPr lang="en-US" dirty="0"/>
              <a:t/>
            </a:r>
            <a:br>
              <a:rPr lang="en-US" dirty="0"/>
            </a:br>
            <a:r>
              <a:rPr lang="en-US" dirty="0"/>
              <a:t/>
            </a:r>
            <a:br>
              <a:rPr lang="en-US" dirty="0"/>
            </a:br>
            <a:r>
              <a:rPr lang="en-US">
                <a:solidFill>
                  <a:schemeClr val="accent5">
                    <a:lumMod val="50000"/>
                  </a:schemeClr>
                </a:solidFill>
              </a:rPr>
              <a:t>Chapter </a:t>
            </a:r>
            <a:r>
              <a:rPr lang="en-US" smtClean="0">
                <a:solidFill>
                  <a:schemeClr val="accent5">
                    <a:lumMod val="50000"/>
                  </a:schemeClr>
                </a:solidFill>
              </a:rPr>
              <a:t>3</a:t>
            </a:r>
            <a:r>
              <a:rPr lang="en-US" dirty="0"/>
              <a:t/>
            </a:r>
            <a:br>
              <a:rPr lang="en-US" dirty="0"/>
            </a:br>
            <a:r>
              <a:rPr lang="en-US" dirty="0" smtClean="0"/>
              <a:t>Ethics in Daily Life</a:t>
            </a:r>
            <a:endParaRPr lang="en-US" dirty="0">
              <a:solidFill>
                <a:srgbClr val="00B0F0"/>
              </a:solidFill>
            </a:endParaRPr>
          </a:p>
        </p:txBody>
      </p:sp>
      <p:sp>
        <p:nvSpPr>
          <p:cNvPr id="3" name="Subtitle 2"/>
          <p:cNvSpPr>
            <a:spLocks noGrp="1"/>
          </p:cNvSpPr>
          <p:nvPr>
            <p:ph type="subTitle" idx="1"/>
          </p:nvPr>
        </p:nvSpPr>
        <p:spPr>
          <a:xfrm>
            <a:off x="2382983" y="4197927"/>
            <a:ext cx="9144000" cy="1974273"/>
          </a:xfrm>
        </p:spPr>
        <p:txBody>
          <a:bodyPr>
            <a:noAutofit/>
          </a:bodyPr>
          <a:lstStyle/>
          <a:p>
            <a:pPr algn="r">
              <a:lnSpc>
                <a:spcPct val="110000"/>
              </a:lnSpc>
              <a:spcBef>
                <a:spcPts val="0"/>
              </a:spcBef>
            </a:pPr>
            <a:r>
              <a:rPr lang="en-US" sz="3600" dirty="0">
                <a:solidFill>
                  <a:schemeClr val="accent5">
                    <a:lumMod val="50000"/>
                  </a:schemeClr>
                </a:solidFill>
                <a:latin typeface="+mj-lt"/>
                <a:ea typeface="+mj-ea"/>
                <a:cs typeface="+mj-cs"/>
              </a:rPr>
              <a:t>Dr. </a:t>
            </a:r>
            <a:r>
              <a:rPr lang="en-US" sz="3600" dirty="0" err="1">
                <a:solidFill>
                  <a:schemeClr val="accent5">
                    <a:lumMod val="50000"/>
                  </a:schemeClr>
                </a:solidFill>
                <a:latin typeface="+mj-lt"/>
                <a:ea typeface="+mj-ea"/>
                <a:cs typeface="+mj-cs"/>
              </a:rPr>
              <a:t>Mohsin</a:t>
            </a:r>
            <a:r>
              <a:rPr lang="en-US" sz="3600" dirty="0">
                <a:solidFill>
                  <a:schemeClr val="accent5">
                    <a:lumMod val="50000"/>
                  </a:schemeClr>
                </a:solidFill>
                <a:latin typeface="+mj-lt"/>
                <a:ea typeface="+mj-ea"/>
                <a:cs typeface="+mj-cs"/>
              </a:rPr>
              <a:t> </a:t>
            </a:r>
            <a:r>
              <a:rPr lang="en-US" sz="3600" dirty="0" smtClean="0">
                <a:solidFill>
                  <a:schemeClr val="accent5">
                    <a:lumMod val="50000"/>
                  </a:schemeClr>
                </a:solidFill>
                <a:latin typeface="+mj-lt"/>
                <a:ea typeface="+mj-ea"/>
                <a:cs typeface="+mj-cs"/>
              </a:rPr>
              <a:t>Uddin</a:t>
            </a:r>
          </a:p>
          <a:p>
            <a:pPr algn="r">
              <a:lnSpc>
                <a:spcPct val="110000"/>
              </a:lnSpc>
              <a:spcBef>
                <a:spcPts val="0"/>
              </a:spcBef>
            </a:pPr>
            <a:r>
              <a:rPr lang="en-US" sz="2800" dirty="0" smtClean="0">
                <a:solidFill>
                  <a:schemeClr val="accent5">
                    <a:lumMod val="50000"/>
                  </a:schemeClr>
                </a:solidFill>
                <a:latin typeface="+mj-lt"/>
                <a:ea typeface="+mj-ea"/>
                <a:cs typeface="+mj-cs"/>
              </a:rPr>
              <a:t>Department of Accounting</a:t>
            </a:r>
          </a:p>
          <a:p>
            <a:pPr algn="r">
              <a:lnSpc>
                <a:spcPct val="110000"/>
              </a:lnSpc>
              <a:spcBef>
                <a:spcPts val="0"/>
              </a:spcBef>
            </a:pPr>
            <a:r>
              <a:rPr lang="en-US" sz="2800" dirty="0" smtClean="0">
                <a:solidFill>
                  <a:schemeClr val="accent5">
                    <a:lumMod val="50000"/>
                  </a:schemeClr>
                </a:solidFill>
                <a:latin typeface="+mj-lt"/>
                <a:ea typeface="+mj-ea"/>
                <a:cs typeface="+mj-cs"/>
              </a:rPr>
              <a:t>Faculty of Economics and Administrative Sciences</a:t>
            </a:r>
            <a:endParaRPr lang="en-US" sz="2800" dirty="0">
              <a:solidFill>
                <a:schemeClr val="accent5">
                  <a:lumMod val="50000"/>
                </a:schemeClr>
              </a:solidFill>
              <a:latin typeface="+mj-lt"/>
              <a:ea typeface="+mj-ea"/>
              <a:cs typeface="+mj-cs"/>
            </a:endParaRPr>
          </a:p>
          <a:p>
            <a:pPr algn="r">
              <a:lnSpc>
                <a:spcPct val="110000"/>
              </a:lnSpc>
              <a:spcBef>
                <a:spcPts val="0"/>
              </a:spcBef>
            </a:pPr>
            <a:r>
              <a:rPr lang="en-US" sz="2800" dirty="0" err="1" smtClean="0">
                <a:solidFill>
                  <a:schemeClr val="accent5">
                    <a:lumMod val="50000"/>
                  </a:schemeClr>
                </a:solidFill>
                <a:latin typeface="+mj-lt"/>
                <a:ea typeface="+mj-ea"/>
                <a:cs typeface="+mj-cs"/>
              </a:rPr>
              <a:t>Ishik</a:t>
            </a:r>
            <a:r>
              <a:rPr lang="en-US" sz="2800" dirty="0" smtClean="0">
                <a:solidFill>
                  <a:schemeClr val="accent5">
                    <a:lumMod val="50000"/>
                  </a:schemeClr>
                </a:solidFill>
                <a:latin typeface="+mj-lt"/>
                <a:ea typeface="+mj-ea"/>
                <a:cs typeface="+mj-cs"/>
              </a:rPr>
              <a:t> </a:t>
            </a:r>
            <a:r>
              <a:rPr lang="en-US" sz="2800" dirty="0">
                <a:solidFill>
                  <a:schemeClr val="accent5">
                    <a:lumMod val="50000"/>
                  </a:schemeClr>
                </a:solidFill>
                <a:latin typeface="+mj-lt"/>
                <a:ea typeface="+mj-ea"/>
                <a:cs typeface="+mj-cs"/>
              </a:rPr>
              <a:t>University, Erbil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0"/>
            <a:ext cx="1524000" cy="1162050"/>
          </a:xfrm>
          <a:prstGeom prst="rect">
            <a:avLst/>
          </a:prstGeom>
        </p:spPr>
      </p:pic>
    </p:spTree>
    <p:extLst>
      <p:ext uri="{BB962C8B-B14F-4D97-AF65-F5344CB8AC3E}">
        <p14:creationId xmlns:p14="http://schemas.microsoft.com/office/powerpoint/2010/main" val="3886322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75000"/>
                  </a:schemeClr>
                </a:solidFill>
              </a:rPr>
              <a:t>Activity</a:t>
            </a:r>
          </a:p>
        </p:txBody>
      </p:sp>
      <p:sp>
        <p:nvSpPr>
          <p:cNvPr id="3" name="Content Placeholder 2"/>
          <p:cNvSpPr>
            <a:spLocks noGrp="1"/>
          </p:cNvSpPr>
          <p:nvPr>
            <p:ph idx="1"/>
          </p:nvPr>
        </p:nvSpPr>
        <p:spPr>
          <a:xfrm>
            <a:off x="838200" y="1980608"/>
            <a:ext cx="10515600" cy="1444517"/>
          </a:xfrm>
        </p:spPr>
        <p:txBody>
          <a:bodyPr>
            <a:normAutofit lnSpcReduction="10000"/>
          </a:bodyPr>
          <a:lstStyle/>
          <a:p>
            <a:pPr marL="0" indent="0">
              <a:buNone/>
            </a:pPr>
            <a:r>
              <a:rPr lang="en-US" dirty="0" smtClean="0"/>
              <a:t>	</a:t>
            </a:r>
            <a:r>
              <a:rPr lang="en-US" sz="3600" dirty="0" smtClean="0"/>
              <a:t>Have you visited </a:t>
            </a:r>
            <a:r>
              <a:rPr lang="en-US" sz="3600" dirty="0"/>
              <a:t>any work place (like an office, shop, </a:t>
            </a:r>
            <a:r>
              <a:rPr lang="en-US" sz="3600" dirty="0" smtClean="0"/>
              <a:t>company, </a:t>
            </a:r>
            <a:r>
              <a:rPr lang="en-US" sz="3600" dirty="0"/>
              <a:t>etc.) and make a note of four ethical and four unethical </a:t>
            </a:r>
            <a:r>
              <a:rPr lang="en-US" sz="3600" dirty="0" smtClean="0"/>
              <a:t>practices.</a:t>
            </a:r>
            <a:endParaRPr lang="en-US" sz="3600" dirty="0"/>
          </a:p>
        </p:txBody>
      </p:sp>
    </p:spTree>
    <p:extLst>
      <p:ext uri="{BB962C8B-B14F-4D97-AF65-F5344CB8AC3E}">
        <p14:creationId xmlns:p14="http://schemas.microsoft.com/office/powerpoint/2010/main" val="55903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Some examples of Ethics are </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r>
              <a:rPr lang="en-US" dirty="0"/>
              <a:t>Truthfulness</a:t>
            </a:r>
          </a:p>
          <a:p>
            <a:r>
              <a:rPr lang="en-US" dirty="0" smtClean="0"/>
              <a:t>Honesty</a:t>
            </a:r>
            <a:endParaRPr lang="en-US" dirty="0"/>
          </a:p>
          <a:p>
            <a:r>
              <a:rPr lang="en-US" dirty="0" smtClean="0"/>
              <a:t> Loyalty (Reliability)</a:t>
            </a:r>
            <a:endParaRPr lang="en-US" dirty="0"/>
          </a:p>
          <a:p>
            <a:r>
              <a:rPr lang="en-US" dirty="0" smtClean="0"/>
              <a:t>Respect</a:t>
            </a:r>
            <a:endParaRPr lang="en-US" dirty="0"/>
          </a:p>
          <a:p>
            <a:r>
              <a:rPr lang="en-US" dirty="0" smtClean="0"/>
              <a:t>Fairness(Justice)</a:t>
            </a:r>
            <a:endParaRPr lang="en-US" dirty="0"/>
          </a:p>
          <a:p>
            <a:r>
              <a:rPr lang="en-US" dirty="0" smtClean="0"/>
              <a:t> Integrity(Honesty)</a:t>
            </a:r>
            <a:endParaRPr lang="en-US" dirty="0"/>
          </a:p>
        </p:txBody>
      </p:sp>
    </p:spTree>
    <p:extLst>
      <p:ext uri="{BB962C8B-B14F-4D97-AF65-F5344CB8AC3E}">
        <p14:creationId xmlns:p14="http://schemas.microsoft.com/office/powerpoint/2010/main" val="2920503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4258"/>
          </a:xfrm>
        </p:spPr>
        <p:txBody>
          <a:bodyPr/>
          <a:lstStyle/>
          <a:p>
            <a:r>
              <a:rPr lang="en-US" dirty="0" smtClean="0">
                <a:solidFill>
                  <a:srgbClr val="FF0000"/>
                </a:solidFill>
              </a:rPr>
              <a:t>Examples and discussion</a:t>
            </a:r>
            <a:endParaRPr lang="en-US" dirty="0">
              <a:solidFill>
                <a:srgbClr val="FF0000"/>
              </a:solidFill>
            </a:endParaRPr>
          </a:p>
        </p:txBody>
      </p:sp>
      <p:sp>
        <p:nvSpPr>
          <p:cNvPr id="3" name="Content Placeholder 2"/>
          <p:cNvSpPr>
            <a:spLocks noGrp="1"/>
          </p:cNvSpPr>
          <p:nvPr>
            <p:ph idx="1"/>
          </p:nvPr>
        </p:nvSpPr>
        <p:spPr>
          <a:xfrm>
            <a:off x="838200" y="1069384"/>
            <a:ext cx="10515600" cy="5107579"/>
          </a:xfrm>
        </p:spPr>
        <p:txBody>
          <a:bodyPr/>
          <a:lstStyle/>
          <a:p>
            <a:endParaRPr lang="en-US" dirty="0"/>
          </a:p>
          <a:p>
            <a:pPr marL="0" indent="0" algn="just">
              <a:buNone/>
            </a:pPr>
            <a:r>
              <a:rPr lang="en-US" sz="4000" dirty="0"/>
              <a:t>If the son of a big politician has committed a crime and he uses his powers to free his son from legal consequences. Then this act is immoral because the politician is trying to save a </a:t>
            </a:r>
            <a:r>
              <a:rPr lang="en-US" sz="4000" dirty="0" smtClean="0"/>
              <a:t>criminal. </a:t>
            </a:r>
            <a:endParaRPr lang="en-US" sz="4000" dirty="0"/>
          </a:p>
          <a:p>
            <a:endParaRPr lang="en-US" dirty="0"/>
          </a:p>
        </p:txBody>
      </p:sp>
    </p:spTree>
    <p:extLst>
      <p:ext uri="{BB962C8B-B14F-4D97-AF65-F5344CB8AC3E}">
        <p14:creationId xmlns:p14="http://schemas.microsoft.com/office/powerpoint/2010/main" val="211355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76" y="334129"/>
            <a:ext cx="10515600" cy="1325563"/>
          </a:xfrm>
        </p:spPr>
        <p:txBody>
          <a:bodyPr/>
          <a:lstStyle/>
          <a:p>
            <a:r>
              <a:rPr lang="en-US" dirty="0" smtClean="0">
                <a:solidFill>
                  <a:srgbClr val="FF0000"/>
                </a:solidFill>
              </a:rPr>
              <a:t>Example and Discussion</a:t>
            </a:r>
            <a:endParaRPr lang="en-US" dirty="0">
              <a:solidFill>
                <a:srgbClr val="FF0000"/>
              </a:solidFill>
            </a:endParaRPr>
          </a:p>
        </p:txBody>
      </p:sp>
      <p:sp>
        <p:nvSpPr>
          <p:cNvPr id="3" name="Content Placeholder 2"/>
          <p:cNvSpPr>
            <a:spLocks noGrp="1"/>
          </p:cNvSpPr>
          <p:nvPr>
            <p:ph idx="1"/>
          </p:nvPr>
        </p:nvSpPr>
        <p:spPr/>
        <p:txBody>
          <a:bodyPr/>
          <a:lstStyle/>
          <a:p>
            <a:pPr marL="0" indent="0">
              <a:buNone/>
            </a:pPr>
            <a:endParaRPr lang="en-US" dirty="0"/>
          </a:p>
          <a:p>
            <a:r>
              <a:rPr lang="en-US" sz="4000" dirty="0"/>
              <a:t>A very close friend or relative of an interviewer comes for an interview and without asking a single question, he selects him. This act is unethical because the selection process must be transparent and unbiased. </a:t>
            </a:r>
          </a:p>
          <a:p>
            <a:pPr marL="0" indent="0">
              <a:buNone/>
            </a:pPr>
            <a:endParaRPr lang="en-US" dirty="0"/>
          </a:p>
        </p:txBody>
      </p:sp>
    </p:spTree>
    <p:extLst>
      <p:ext uri="{BB962C8B-B14F-4D97-AF65-F5344CB8AC3E}">
        <p14:creationId xmlns:p14="http://schemas.microsoft.com/office/powerpoint/2010/main" val="286054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5946"/>
            <a:ext cx="10515600" cy="5681017"/>
          </a:xfrm>
        </p:spPr>
        <p:txBody>
          <a:bodyPr/>
          <a:lstStyle/>
          <a:p>
            <a:r>
              <a:rPr lang="en-US" dirty="0"/>
              <a:t>Ethics are the guiding principles which help the individual or group to decide what is good or bad. 	</a:t>
            </a:r>
          </a:p>
          <a:p>
            <a:pPr marL="0" indent="0" algn="ctr">
              <a:buNone/>
            </a:pPr>
            <a:r>
              <a:rPr lang="en-US" dirty="0">
                <a:solidFill>
                  <a:srgbClr val="FF0000"/>
                </a:solidFill>
              </a:rPr>
              <a:t>Governed By 	</a:t>
            </a:r>
            <a:endParaRPr lang="en-US" dirty="0" smtClean="0">
              <a:solidFill>
                <a:srgbClr val="FF0000"/>
              </a:solidFill>
            </a:endParaRPr>
          </a:p>
          <a:p>
            <a:pPr marL="0" indent="0" algn="ctr">
              <a:buNone/>
            </a:pPr>
            <a:r>
              <a:rPr lang="en-US" dirty="0"/>
              <a:t>Individual or Legal and Professional norms 	</a:t>
            </a:r>
          </a:p>
          <a:p>
            <a:pPr marL="0" indent="0" algn="ctr">
              <a:buNone/>
            </a:pPr>
            <a:r>
              <a:rPr lang="en-US" dirty="0">
                <a:solidFill>
                  <a:srgbClr val="FF0000"/>
                </a:solidFill>
              </a:rPr>
              <a:t>Applicability in </a:t>
            </a:r>
            <a:r>
              <a:rPr lang="en-US" dirty="0" smtClean="0">
                <a:solidFill>
                  <a:srgbClr val="FF0000"/>
                </a:solidFill>
              </a:rPr>
              <a:t>Business</a:t>
            </a:r>
          </a:p>
          <a:p>
            <a:pPr marL="0" indent="0" algn="ctr">
              <a:buNone/>
            </a:pPr>
            <a:r>
              <a:rPr lang="en-US" dirty="0" smtClean="0"/>
              <a:t>Yes/No</a:t>
            </a:r>
          </a:p>
          <a:p>
            <a:pPr marL="0" indent="0" algn="ctr">
              <a:buNone/>
            </a:pPr>
            <a:r>
              <a:rPr lang="en-US" dirty="0" smtClean="0">
                <a:solidFill>
                  <a:srgbClr val="FF0000"/>
                </a:solidFill>
              </a:rPr>
              <a:t>Consistency</a:t>
            </a:r>
          </a:p>
          <a:p>
            <a:pPr marL="0" indent="0" algn="ctr">
              <a:buNone/>
            </a:pPr>
            <a:r>
              <a:rPr lang="en-US" dirty="0"/>
              <a:t>Ethics are generally </a:t>
            </a:r>
            <a:r>
              <a:rPr lang="en-US" dirty="0" smtClean="0"/>
              <a:t>uniform</a:t>
            </a:r>
          </a:p>
          <a:p>
            <a:pPr marL="0" indent="0" algn="ctr">
              <a:buNone/>
            </a:pPr>
            <a:endParaRPr lang="en-US" dirty="0" smtClean="0"/>
          </a:p>
          <a:p>
            <a:pPr marL="0" indent="0" algn="ctr">
              <a:buNone/>
            </a:pPr>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271035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mtClean="0"/>
              <a:t>What is right and wrong?</a:t>
            </a:r>
          </a:p>
        </p:txBody>
      </p:sp>
      <p:sp>
        <p:nvSpPr>
          <p:cNvPr id="4099" name="Content Placeholder 2"/>
          <p:cNvSpPr>
            <a:spLocks noGrp="1"/>
          </p:cNvSpPr>
          <p:nvPr>
            <p:ph idx="1"/>
          </p:nvPr>
        </p:nvSpPr>
        <p:spPr/>
        <p:txBody>
          <a:bodyPr/>
          <a:lstStyle/>
          <a:p>
            <a:r>
              <a:rPr lang="en-US" altLang="en-US" dirty="0" smtClean="0"/>
              <a:t>A 12-year-old girl was taken in marriage in the village of </a:t>
            </a:r>
            <a:r>
              <a:rPr lang="en-US" altLang="en-US" dirty="0" err="1" smtClean="0"/>
              <a:t>Lohutok</a:t>
            </a:r>
            <a:r>
              <a:rPr lang="en-US" altLang="en-US" dirty="0" smtClean="0"/>
              <a:t>, S. Sudan. Is that good or bad? Why?</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fld id="{69A0E907-E205-4EC6-B1B8-4385C1B25AB3}" type="slidenum">
              <a:rPr lang="en-US" altLang="en-US">
                <a:solidFill>
                  <a:srgbClr val="000000"/>
                </a:solidFill>
              </a:rPr>
              <a:pPr eaLnBrk="1" fontAlgn="base" hangingPunct="1">
                <a:spcBef>
                  <a:spcPct val="0"/>
                </a:spcBef>
                <a:spcAft>
                  <a:spcPct val="0"/>
                </a:spcAft>
              </a:pPr>
              <a:t>15</a:t>
            </a:fld>
            <a:endParaRPr lang="en-US" altLang="en-US">
              <a:solidFill>
                <a:srgbClr val="000000"/>
              </a:solidFill>
            </a:endParaRPr>
          </a:p>
        </p:txBody>
      </p:sp>
    </p:spTree>
    <p:extLst>
      <p:ext uri="{BB962C8B-B14F-4D97-AF65-F5344CB8AC3E}">
        <p14:creationId xmlns:p14="http://schemas.microsoft.com/office/powerpoint/2010/main" val="1102157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Human value in Islam</a:t>
            </a:r>
          </a:p>
        </p:txBody>
      </p:sp>
      <p:sp>
        <p:nvSpPr>
          <p:cNvPr id="27651" name="Content Placeholder 2"/>
          <p:cNvSpPr>
            <a:spLocks noGrp="1"/>
          </p:cNvSpPr>
          <p:nvPr>
            <p:ph idx="1"/>
          </p:nvPr>
        </p:nvSpPr>
        <p:spPr/>
        <p:txBody>
          <a:bodyPr/>
          <a:lstStyle/>
          <a:p>
            <a:r>
              <a:rPr lang="en-US" altLang="en-US" smtClean="0"/>
              <a:t>Individual value seems to be based upon performance and obedience to Allah.</a:t>
            </a:r>
          </a:p>
          <a:p>
            <a:pPr lvl="1"/>
            <a:r>
              <a:rPr lang="en-US" altLang="en-US" smtClean="0"/>
              <a:t>Allah loves those who do right, but does not love the transgressor or prodigals (Surah 2:195, 222; 5:87). Human worth is conditional, not based upon God’s grace.</a:t>
            </a:r>
          </a:p>
        </p:txBody>
      </p:sp>
      <p:sp>
        <p:nvSpPr>
          <p:cNvPr id="41988"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fld id="{53DE42DF-55B2-457C-B1FA-832445A7A958}" type="slidenum">
              <a:rPr lang="en-US" altLang="en-US">
                <a:solidFill>
                  <a:srgbClr val="000000"/>
                </a:solidFill>
              </a:rPr>
              <a:pPr eaLnBrk="1" fontAlgn="base" hangingPunct="1">
                <a:spcBef>
                  <a:spcPct val="0"/>
                </a:spcBef>
                <a:spcAft>
                  <a:spcPct val="0"/>
                </a:spcAft>
              </a:pPr>
              <a:t>16</a:t>
            </a:fld>
            <a:endParaRPr lang="en-US" altLang="en-US">
              <a:solidFill>
                <a:srgbClr val="000000"/>
              </a:solidFill>
            </a:endParaRPr>
          </a:p>
        </p:txBody>
      </p:sp>
    </p:spTree>
    <p:extLst>
      <p:ext uri="{BB962C8B-B14F-4D97-AF65-F5344CB8AC3E}">
        <p14:creationId xmlns:p14="http://schemas.microsoft.com/office/powerpoint/2010/main" val="2125385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3600"/>
              <a:t>How are ethics and law related?</a:t>
            </a:r>
          </a:p>
        </p:txBody>
      </p:sp>
      <p:grpSp>
        <p:nvGrpSpPr>
          <p:cNvPr id="17411" name="Group 47"/>
          <p:cNvGrpSpPr>
            <a:grpSpLocks/>
          </p:cNvGrpSpPr>
          <p:nvPr/>
        </p:nvGrpSpPr>
        <p:grpSpPr bwMode="auto">
          <a:xfrm>
            <a:off x="2520950" y="1905000"/>
            <a:ext cx="7119938" cy="4629150"/>
            <a:chOff x="628" y="1200"/>
            <a:chExt cx="4485" cy="2916"/>
          </a:xfrm>
        </p:grpSpPr>
        <p:grpSp>
          <p:nvGrpSpPr>
            <p:cNvPr id="17412" name="Group 46"/>
            <p:cNvGrpSpPr>
              <a:grpSpLocks/>
            </p:cNvGrpSpPr>
            <p:nvPr/>
          </p:nvGrpSpPr>
          <p:grpSpPr bwMode="auto">
            <a:xfrm>
              <a:off x="628" y="1200"/>
              <a:ext cx="4485" cy="2916"/>
              <a:chOff x="628" y="1200"/>
              <a:chExt cx="4485" cy="2916"/>
            </a:xfrm>
          </p:grpSpPr>
          <p:sp>
            <p:nvSpPr>
              <p:cNvPr id="17415" name="AutoShape 24"/>
              <p:cNvSpPr>
                <a:spLocks noChangeArrowheads="1"/>
              </p:cNvSpPr>
              <p:nvPr/>
            </p:nvSpPr>
            <p:spPr bwMode="auto">
              <a:xfrm>
                <a:off x="3027" y="1334"/>
                <a:ext cx="2026" cy="1028"/>
              </a:xfrm>
              <a:prstGeom prst="cloudCallout">
                <a:avLst>
                  <a:gd name="adj1" fmla="val -55032"/>
                  <a:gd name="adj2" fmla="val 69551"/>
                </a:avLst>
              </a:prstGeom>
              <a:solidFill>
                <a:srgbClr val="FFFFFF"/>
              </a:solidFill>
              <a:ln w="9525">
                <a:solidFill>
                  <a:srgbClr val="000000"/>
                </a:solidFill>
                <a:round/>
                <a:headEnd/>
                <a:tailEnd/>
              </a:ln>
            </p:spPr>
            <p:txBody>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algn="ctr" eaLnBrk="0" fontAlgn="base" hangingPunct="0">
                  <a:spcBef>
                    <a:spcPct val="0"/>
                  </a:spcBef>
                  <a:spcAft>
                    <a:spcPct val="0"/>
                  </a:spcAft>
                </a:pPr>
                <a:r>
                  <a:rPr lang="en-US" altLang="en-US" sz="2800" b="1">
                    <a:solidFill>
                      <a:srgbClr val="000000"/>
                    </a:solidFill>
                  </a:rPr>
                  <a:t>Legal &amp; Ethical</a:t>
                </a:r>
              </a:p>
            </p:txBody>
          </p:sp>
          <p:grpSp>
            <p:nvGrpSpPr>
              <p:cNvPr id="17416" name="Group 42"/>
              <p:cNvGrpSpPr>
                <a:grpSpLocks/>
              </p:cNvGrpSpPr>
              <p:nvPr/>
            </p:nvGrpSpPr>
            <p:grpSpPr bwMode="auto">
              <a:xfrm>
                <a:off x="628" y="1200"/>
                <a:ext cx="4369" cy="2916"/>
                <a:chOff x="628" y="1200"/>
                <a:chExt cx="4369" cy="2916"/>
              </a:xfrm>
            </p:grpSpPr>
            <p:grpSp>
              <p:nvGrpSpPr>
                <p:cNvPr id="17420" name="Group 26"/>
                <p:cNvGrpSpPr>
                  <a:grpSpLocks/>
                </p:cNvGrpSpPr>
                <p:nvPr/>
              </p:nvGrpSpPr>
              <p:grpSpPr bwMode="auto">
                <a:xfrm>
                  <a:off x="628" y="1200"/>
                  <a:ext cx="4369" cy="2916"/>
                  <a:chOff x="120" y="537"/>
                  <a:chExt cx="386" cy="261"/>
                </a:xfrm>
              </p:grpSpPr>
              <p:sp>
                <p:nvSpPr>
                  <p:cNvPr id="17426" name="WordArt 27" descr="Unethical"/>
                  <p:cNvSpPr>
                    <a:spLocks noChangeArrowheads="1" noChangeShapeType="1" noTextEdit="1"/>
                  </p:cNvSpPr>
                  <p:nvPr/>
                </p:nvSpPr>
                <p:spPr bwMode="auto">
                  <a:xfrm>
                    <a:off x="263" y="771"/>
                    <a:ext cx="101" cy="2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1400" kern="10">
                        <a:ln w="9525">
                          <a:solidFill>
                            <a:srgbClr val="000000"/>
                          </a:solidFill>
                          <a:round/>
                          <a:headEnd/>
                          <a:tailEnd/>
                        </a:ln>
                        <a:solidFill>
                          <a:srgbClr val="FFFFFF"/>
                        </a:solidFill>
                        <a:latin typeface="Arial Black" panose="020B0A04020102020204" pitchFamily="34" charset="0"/>
                        <a:ea typeface="Osaka" pitchFamily="-80" charset="-128"/>
                      </a:rPr>
                      <a:t>Unethical</a:t>
                    </a:r>
                  </a:p>
                </p:txBody>
              </p:sp>
              <p:sp>
                <p:nvSpPr>
                  <p:cNvPr id="17427" name="Line 28"/>
                  <p:cNvSpPr>
                    <a:spLocks noChangeShapeType="1"/>
                  </p:cNvSpPr>
                  <p:nvPr/>
                </p:nvSpPr>
                <p:spPr bwMode="auto">
                  <a:xfrm>
                    <a:off x="188" y="667"/>
                    <a:ext cx="25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Verdana" panose="020B0604030504040204" pitchFamily="34" charset="0"/>
                      <a:ea typeface="Osaka" pitchFamily="-80" charset="-128"/>
                    </a:endParaRPr>
                  </a:p>
                </p:txBody>
              </p:sp>
              <p:sp>
                <p:nvSpPr>
                  <p:cNvPr id="17428" name="Line 29"/>
                  <p:cNvSpPr>
                    <a:spLocks noChangeShapeType="1"/>
                  </p:cNvSpPr>
                  <p:nvPr/>
                </p:nvSpPr>
                <p:spPr bwMode="auto">
                  <a:xfrm rot="-5400000">
                    <a:off x="188" y="671"/>
                    <a:ext cx="25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Verdana" panose="020B0604030504040204" pitchFamily="34" charset="0"/>
                      <a:ea typeface="Osaka" pitchFamily="-80" charset="-128"/>
                    </a:endParaRPr>
                  </a:p>
                </p:txBody>
              </p:sp>
              <p:sp>
                <p:nvSpPr>
                  <p:cNvPr id="17429" name="WordArt 30" descr="Ethical"/>
                  <p:cNvSpPr>
                    <a:spLocks noChangeArrowheads="1" noChangeShapeType="1" noTextEdit="1"/>
                  </p:cNvSpPr>
                  <p:nvPr/>
                </p:nvSpPr>
                <p:spPr bwMode="auto">
                  <a:xfrm>
                    <a:off x="278" y="537"/>
                    <a:ext cx="73" cy="2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1400" kern="10">
                        <a:ln w="9525">
                          <a:solidFill>
                            <a:srgbClr val="000000"/>
                          </a:solidFill>
                          <a:round/>
                          <a:headEnd/>
                          <a:tailEnd/>
                        </a:ln>
                        <a:solidFill>
                          <a:srgbClr val="FFFFFF"/>
                        </a:solidFill>
                        <a:latin typeface="Arial Black" panose="020B0A04020102020204" pitchFamily="34" charset="0"/>
                        <a:ea typeface="Osaka" pitchFamily="-80" charset="-128"/>
                      </a:rPr>
                      <a:t>Ethical</a:t>
                    </a:r>
                  </a:p>
                </p:txBody>
              </p:sp>
              <p:sp>
                <p:nvSpPr>
                  <p:cNvPr id="17430" name="WordArt 31" descr="Legal"/>
                  <p:cNvSpPr>
                    <a:spLocks noChangeArrowheads="1" noChangeShapeType="1" noTextEdit="1"/>
                  </p:cNvSpPr>
                  <p:nvPr/>
                </p:nvSpPr>
                <p:spPr bwMode="auto">
                  <a:xfrm>
                    <a:off x="448" y="652"/>
                    <a:ext cx="58" cy="2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1400" kern="10">
                        <a:ln w="9525">
                          <a:solidFill>
                            <a:srgbClr val="000000"/>
                          </a:solidFill>
                          <a:round/>
                          <a:headEnd/>
                          <a:tailEnd/>
                        </a:ln>
                        <a:solidFill>
                          <a:srgbClr val="FFFFFF"/>
                        </a:solidFill>
                        <a:latin typeface="Arial Black" panose="020B0A04020102020204" pitchFamily="34" charset="0"/>
                        <a:ea typeface="Osaka" pitchFamily="-80" charset="-128"/>
                      </a:rPr>
                      <a:t>Legal</a:t>
                    </a:r>
                  </a:p>
                </p:txBody>
              </p:sp>
              <p:sp>
                <p:nvSpPr>
                  <p:cNvPr id="17431" name="WordArt 32" descr="Illegal"/>
                  <p:cNvSpPr>
                    <a:spLocks noChangeArrowheads="1" noChangeShapeType="1" noTextEdit="1"/>
                  </p:cNvSpPr>
                  <p:nvPr/>
                </p:nvSpPr>
                <p:spPr bwMode="auto">
                  <a:xfrm>
                    <a:off x="120" y="650"/>
                    <a:ext cx="64" cy="2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1400" kern="10">
                        <a:ln w="9525">
                          <a:solidFill>
                            <a:srgbClr val="000000"/>
                          </a:solidFill>
                          <a:round/>
                          <a:headEnd/>
                          <a:tailEnd/>
                        </a:ln>
                        <a:solidFill>
                          <a:srgbClr val="FFFFFF"/>
                        </a:solidFill>
                        <a:latin typeface="Arial Black" panose="020B0A04020102020204" pitchFamily="34" charset="0"/>
                        <a:ea typeface="Osaka" pitchFamily="-80" charset="-128"/>
                      </a:rPr>
                      <a:t>Illegal</a:t>
                    </a:r>
                  </a:p>
                </p:txBody>
              </p:sp>
            </p:grpSp>
            <p:sp>
              <p:nvSpPr>
                <p:cNvPr id="17421" name="AutoShape 33"/>
                <p:cNvSpPr>
                  <a:spLocks noChangeArrowheads="1"/>
                </p:cNvSpPr>
                <p:nvPr/>
              </p:nvSpPr>
              <p:spPr bwMode="auto">
                <a:xfrm>
                  <a:off x="2835" y="2485"/>
                  <a:ext cx="1268" cy="357"/>
                </a:xfrm>
                <a:prstGeom prst="rightArrow">
                  <a:avLst>
                    <a:gd name="adj1" fmla="val 50000"/>
                    <a:gd name="adj2" fmla="val 88796"/>
                  </a:avLst>
                </a:prstGeom>
                <a:solidFill>
                  <a:schemeClr val="tx2"/>
                </a:solidFill>
                <a:ln w="9525">
                  <a:solidFill>
                    <a:srgbClr val="000000"/>
                  </a:solidFill>
                  <a:miter lim="800000"/>
                  <a:headEnd/>
                  <a:tailEnd/>
                </a:ln>
              </p:spPr>
              <p:txBody>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eaLnBrk="0" fontAlgn="base" hangingPunct="0">
                    <a:spcBef>
                      <a:spcPct val="0"/>
                    </a:spcBef>
                    <a:spcAft>
                      <a:spcPct val="0"/>
                    </a:spcAft>
                  </a:pPr>
                  <a:endParaRPr lang="en-US" altLang="en-US">
                    <a:solidFill>
                      <a:srgbClr val="000000"/>
                    </a:solidFill>
                  </a:endParaRPr>
                </a:p>
              </p:txBody>
            </p:sp>
            <p:sp>
              <p:nvSpPr>
                <p:cNvPr id="17422" name="AutoShape 34"/>
                <p:cNvSpPr>
                  <a:spLocks noChangeArrowheads="1"/>
                </p:cNvSpPr>
                <p:nvPr/>
              </p:nvSpPr>
              <p:spPr bwMode="auto">
                <a:xfrm flipH="1">
                  <a:off x="1647" y="2485"/>
                  <a:ext cx="1267" cy="357"/>
                </a:xfrm>
                <a:prstGeom prst="rightArrow">
                  <a:avLst>
                    <a:gd name="adj1" fmla="val 50000"/>
                    <a:gd name="adj2" fmla="val 88725"/>
                  </a:avLst>
                </a:prstGeom>
                <a:solidFill>
                  <a:schemeClr val="tx2"/>
                </a:solidFill>
                <a:ln w="9525">
                  <a:solidFill>
                    <a:srgbClr val="000000"/>
                  </a:solidFill>
                  <a:miter lim="800000"/>
                  <a:headEnd/>
                  <a:tailEnd/>
                </a:ln>
              </p:spPr>
              <p:txBody>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eaLnBrk="0" fontAlgn="base" hangingPunct="0">
                    <a:spcBef>
                      <a:spcPct val="0"/>
                    </a:spcBef>
                    <a:spcAft>
                      <a:spcPct val="0"/>
                    </a:spcAft>
                  </a:pPr>
                  <a:endParaRPr lang="en-US" altLang="en-US">
                    <a:solidFill>
                      <a:srgbClr val="000000"/>
                    </a:solidFill>
                  </a:endParaRPr>
                </a:p>
              </p:txBody>
            </p:sp>
            <p:sp>
              <p:nvSpPr>
                <p:cNvPr id="17423" name="AutoShape 35"/>
                <p:cNvSpPr>
                  <a:spLocks noChangeArrowheads="1"/>
                </p:cNvSpPr>
                <p:nvPr/>
              </p:nvSpPr>
              <p:spPr bwMode="auto">
                <a:xfrm rot="5400000" flipV="1">
                  <a:off x="2243" y="2974"/>
                  <a:ext cx="1162" cy="362"/>
                </a:xfrm>
                <a:prstGeom prst="rightArrow">
                  <a:avLst>
                    <a:gd name="adj1" fmla="val 50000"/>
                    <a:gd name="adj2" fmla="val 80249"/>
                  </a:avLst>
                </a:prstGeom>
                <a:solidFill>
                  <a:schemeClr val="tx2"/>
                </a:solidFill>
                <a:ln w="9525">
                  <a:solidFill>
                    <a:srgbClr val="000000"/>
                  </a:solidFill>
                  <a:miter lim="800000"/>
                  <a:headEnd/>
                  <a:tailEnd/>
                </a:ln>
              </p:spPr>
              <p:txBody>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eaLnBrk="0" fontAlgn="base" hangingPunct="0">
                    <a:spcBef>
                      <a:spcPct val="0"/>
                    </a:spcBef>
                    <a:spcAft>
                      <a:spcPct val="0"/>
                    </a:spcAft>
                  </a:pPr>
                  <a:endParaRPr lang="en-US" altLang="en-US">
                    <a:solidFill>
                      <a:srgbClr val="000000"/>
                    </a:solidFill>
                  </a:endParaRPr>
                </a:p>
              </p:txBody>
            </p:sp>
            <p:sp>
              <p:nvSpPr>
                <p:cNvPr id="17424" name="AutoShape 36"/>
                <p:cNvSpPr>
                  <a:spLocks noChangeArrowheads="1"/>
                </p:cNvSpPr>
                <p:nvPr/>
              </p:nvSpPr>
              <p:spPr bwMode="auto">
                <a:xfrm rot="-5400000">
                  <a:off x="2243" y="1980"/>
                  <a:ext cx="1162" cy="362"/>
                </a:xfrm>
                <a:prstGeom prst="rightArrow">
                  <a:avLst>
                    <a:gd name="adj1" fmla="val 50000"/>
                    <a:gd name="adj2" fmla="val 80249"/>
                  </a:avLst>
                </a:prstGeom>
                <a:solidFill>
                  <a:schemeClr val="tx2"/>
                </a:solidFill>
                <a:ln w="9525">
                  <a:solidFill>
                    <a:srgbClr val="000000"/>
                  </a:solidFill>
                  <a:miter lim="800000"/>
                  <a:headEnd/>
                  <a:tailEnd/>
                </a:ln>
              </p:spPr>
              <p:txBody>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eaLnBrk="0" fontAlgn="base" hangingPunct="0">
                    <a:spcBef>
                      <a:spcPct val="0"/>
                    </a:spcBef>
                    <a:spcAft>
                      <a:spcPct val="0"/>
                    </a:spcAft>
                  </a:pPr>
                  <a:endParaRPr lang="en-US" altLang="en-US">
                    <a:solidFill>
                      <a:srgbClr val="000000"/>
                    </a:solidFill>
                  </a:endParaRPr>
                </a:p>
              </p:txBody>
            </p:sp>
            <p:sp>
              <p:nvSpPr>
                <p:cNvPr id="17425" name="Rectangle 37"/>
                <p:cNvSpPr>
                  <a:spLocks noChangeArrowheads="1"/>
                </p:cNvSpPr>
                <p:nvPr/>
              </p:nvSpPr>
              <p:spPr bwMode="auto">
                <a:xfrm>
                  <a:off x="2711" y="2585"/>
                  <a:ext cx="215" cy="157"/>
                </a:xfrm>
                <a:prstGeom prst="rect">
                  <a:avLst/>
                </a:prstGeom>
                <a:solidFill>
                  <a:schemeClr val="tx2"/>
                </a:solidFill>
                <a:ln w="9525">
                  <a:solidFill>
                    <a:schemeClr val="tx2"/>
                  </a:solidFill>
                  <a:miter lim="800000"/>
                  <a:headEnd/>
                  <a:tailEnd/>
                </a:ln>
              </p:spPr>
              <p:txBody>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eaLnBrk="0" fontAlgn="base" hangingPunct="0">
                    <a:spcBef>
                      <a:spcPct val="0"/>
                    </a:spcBef>
                    <a:spcAft>
                      <a:spcPct val="0"/>
                    </a:spcAft>
                  </a:pPr>
                  <a:endParaRPr lang="en-US" altLang="en-US">
                    <a:solidFill>
                      <a:srgbClr val="000000"/>
                    </a:solidFill>
                  </a:endParaRPr>
                </a:p>
              </p:txBody>
            </p:sp>
          </p:grpSp>
          <p:sp>
            <p:nvSpPr>
              <p:cNvPr id="17417" name="AutoShape 38"/>
              <p:cNvSpPr>
                <a:spLocks noChangeArrowheads="1"/>
              </p:cNvSpPr>
              <p:nvPr/>
            </p:nvSpPr>
            <p:spPr bwMode="auto">
              <a:xfrm flipH="1" flipV="1">
                <a:off x="653" y="2832"/>
                <a:ext cx="1980" cy="960"/>
              </a:xfrm>
              <a:prstGeom prst="cloudCallout">
                <a:avLst>
                  <a:gd name="adj1" fmla="val -54144"/>
                  <a:gd name="adj2" fmla="val 58333"/>
                </a:avLst>
              </a:prstGeom>
              <a:solidFill>
                <a:srgbClr val="FFFFFF"/>
              </a:solidFill>
              <a:ln w="9525">
                <a:solidFill>
                  <a:srgbClr val="000000"/>
                </a:solidFill>
                <a:round/>
                <a:headEnd/>
                <a:tailEnd/>
              </a:ln>
            </p:spPr>
            <p:txBody>
              <a:bodyPr rot="10800000" vert="eaVert"/>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eaLnBrk="0" fontAlgn="base" hangingPunct="0">
                  <a:spcBef>
                    <a:spcPct val="0"/>
                  </a:spcBef>
                  <a:spcAft>
                    <a:spcPct val="0"/>
                  </a:spcAft>
                </a:pPr>
                <a:endParaRPr lang="en-US" altLang="en-US" sz="2400">
                  <a:solidFill>
                    <a:srgbClr val="000000"/>
                  </a:solidFill>
                </a:endParaRPr>
              </a:p>
            </p:txBody>
          </p:sp>
          <p:sp>
            <p:nvSpPr>
              <p:cNvPr id="17418" name="AutoShape 39"/>
              <p:cNvSpPr>
                <a:spLocks noChangeArrowheads="1"/>
              </p:cNvSpPr>
              <p:nvPr/>
            </p:nvSpPr>
            <p:spPr bwMode="auto">
              <a:xfrm rot="10175537" flipH="1">
                <a:off x="3120" y="2880"/>
                <a:ext cx="1993" cy="962"/>
              </a:xfrm>
              <a:prstGeom prst="cloudCallout">
                <a:avLst>
                  <a:gd name="adj1" fmla="val -52083"/>
                  <a:gd name="adj2" fmla="val 82384"/>
                </a:avLst>
              </a:prstGeom>
              <a:solidFill>
                <a:srgbClr val="FFFFFF"/>
              </a:solidFill>
              <a:ln w="9525">
                <a:solidFill>
                  <a:srgbClr val="000000"/>
                </a:solidFill>
                <a:round/>
                <a:headEnd/>
                <a:tailEnd/>
              </a:ln>
            </p:spPr>
            <p:txBody>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eaLnBrk="0" fontAlgn="base" hangingPunct="0">
                  <a:spcBef>
                    <a:spcPct val="0"/>
                  </a:spcBef>
                  <a:spcAft>
                    <a:spcPct val="0"/>
                  </a:spcAft>
                </a:pPr>
                <a:r>
                  <a:rPr lang="en-US" altLang="en-US" sz="1200" b="1">
                    <a:solidFill>
                      <a:srgbClr val="000000"/>
                    </a:solidFill>
                  </a:rPr>
                  <a:t>	</a:t>
                </a:r>
              </a:p>
              <a:p>
                <a:pPr eaLnBrk="0" fontAlgn="base" hangingPunct="0">
                  <a:spcBef>
                    <a:spcPct val="0"/>
                  </a:spcBef>
                  <a:spcAft>
                    <a:spcPct val="0"/>
                  </a:spcAft>
                </a:pPr>
                <a:endParaRPr lang="en-US" altLang="en-US">
                  <a:solidFill>
                    <a:srgbClr val="000000"/>
                  </a:solidFill>
                </a:endParaRPr>
              </a:p>
            </p:txBody>
          </p:sp>
          <p:sp>
            <p:nvSpPr>
              <p:cNvPr id="17419" name="AutoShape 40"/>
              <p:cNvSpPr>
                <a:spLocks noChangeArrowheads="1"/>
              </p:cNvSpPr>
              <p:nvPr/>
            </p:nvSpPr>
            <p:spPr bwMode="auto">
              <a:xfrm flipH="1">
                <a:off x="661" y="1391"/>
                <a:ext cx="2026" cy="1026"/>
              </a:xfrm>
              <a:prstGeom prst="cloudCallout">
                <a:avLst>
                  <a:gd name="adj1" fmla="val -52222"/>
                  <a:gd name="adj2" fmla="val 61889"/>
                </a:avLst>
              </a:prstGeom>
              <a:solidFill>
                <a:srgbClr val="FFFFFF"/>
              </a:solidFill>
              <a:ln w="9525">
                <a:solidFill>
                  <a:srgbClr val="000000"/>
                </a:solidFill>
                <a:round/>
                <a:headEnd/>
                <a:tailEnd/>
              </a:ln>
            </p:spPr>
            <p:txBody>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algn="ctr" eaLnBrk="0" fontAlgn="base" hangingPunct="0">
                  <a:spcBef>
                    <a:spcPct val="0"/>
                  </a:spcBef>
                  <a:spcAft>
                    <a:spcPct val="0"/>
                  </a:spcAft>
                </a:pPr>
                <a:r>
                  <a:rPr lang="en-US" altLang="en-US" sz="2800" b="1">
                    <a:solidFill>
                      <a:srgbClr val="000000"/>
                    </a:solidFill>
                  </a:rPr>
                  <a:t>Illegal &amp; Ethical</a:t>
                </a:r>
                <a:endParaRPr lang="en-US" altLang="en-US">
                  <a:solidFill>
                    <a:srgbClr val="000000"/>
                  </a:solidFill>
                </a:endParaRPr>
              </a:p>
            </p:txBody>
          </p:sp>
        </p:grpSp>
        <p:sp>
          <p:nvSpPr>
            <p:cNvPr id="17413" name="Text Box 41"/>
            <p:cNvSpPr txBox="1">
              <a:spLocks noChangeArrowheads="1"/>
            </p:cNvSpPr>
            <p:nvPr/>
          </p:nvSpPr>
          <p:spPr bwMode="auto">
            <a:xfrm>
              <a:off x="1008" y="3024"/>
              <a:ext cx="1344"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eaLnBrk="0" fontAlgn="base" hangingPunct="0">
                <a:spcBef>
                  <a:spcPct val="50000"/>
                </a:spcBef>
                <a:spcAft>
                  <a:spcPct val="0"/>
                </a:spcAft>
              </a:pPr>
              <a:r>
                <a:rPr lang="en-US" altLang="en-US" sz="2800" b="1">
                  <a:solidFill>
                    <a:srgbClr val="000000"/>
                  </a:solidFill>
                </a:rPr>
                <a:t>Illegal &amp; Unethical</a:t>
              </a:r>
              <a:r>
                <a:rPr lang="en-US" altLang="en-US" sz="2400" b="1">
                  <a:solidFill>
                    <a:srgbClr val="000000"/>
                  </a:solidFill>
                </a:rPr>
                <a:t> </a:t>
              </a:r>
            </a:p>
          </p:txBody>
        </p:sp>
        <p:sp>
          <p:nvSpPr>
            <p:cNvPr id="17414" name="Text Box 43"/>
            <p:cNvSpPr txBox="1">
              <a:spLocks noChangeArrowheads="1"/>
            </p:cNvSpPr>
            <p:nvPr/>
          </p:nvSpPr>
          <p:spPr bwMode="auto">
            <a:xfrm>
              <a:off x="3504" y="3004"/>
              <a:ext cx="1488"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ea typeface="Osaka" pitchFamily="-80" charset="-128"/>
                </a:defRPr>
              </a:lvl1pPr>
              <a:lvl2pPr marL="742950" indent="-285750">
                <a:defRPr>
                  <a:solidFill>
                    <a:schemeClr val="tx1"/>
                  </a:solidFill>
                  <a:latin typeface="Verdana" panose="020B0604030504040204" pitchFamily="34" charset="0"/>
                  <a:ea typeface="Osaka" pitchFamily="-80" charset="-128"/>
                </a:defRPr>
              </a:lvl2pPr>
              <a:lvl3pPr marL="1143000" indent="-228600">
                <a:defRPr>
                  <a:solidFill>
                    <a:schemeClr val="tx1"/>
                  </a:solidFill>
                  <a:latin typeface="Verdana" panose="020B0604030504040204" pitchFamily="34" charset="0"/>
                  <a:ea typeface="Osaka" pitchFamily="-80" charset="-128"/>
                </a:defRPr>
              </a:lvl3pPr>
              <a:lvl4pPr marL="1600200" indent="-228600">
                <a:defRPr>
                  <a:solidFill>
                    <a:schemeClr val="tx1"/>
                  </a:solidFill>
                  <a:latin typeface="Verdana" panose="020B0604030504040204" pitchFamily="34" charset="0"/>
                  <a:ea typeface="Osaka" pitchFamily="-80" charset="-128"/>
                </a:defRPr>
              </a:lvl4pPr>
              <a:lvl5pPr marL="2057400" indent="-228600">
                <a:defRPr>
                  <a:solidFill>
                    <a:schemeClr val="tx1"/>
                  </a:solidFill>
                  <a:latin typeface="Verdana" panose="020B0604030504040204" pitchFamily="34" charset="0"/>
                  <a:ea typeface="Osaka" pitchFamily="-80"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Osaka" pitchFamily="-80" charset="-128"/>
                </a:defRPr>
              </a:lvl9pPr>
            </a:lstStyle>
            <a:p>
              <a:pPr eaLnBrk="0" fontAlgn="base" hangingPunct="0">
                <a:spcBef>
                  <a:spcPct val="50000"/>
                </a:spcBef>
                <a:spcAft>
                  <a:spcPct val="0"/>
                </a:spcAft>
              </a:pPr>
              <a:r>
                <a:rPr lang="en-US" altLang="en-US" sz="2800" b="1">
                  <a:solidFill>
                    <a:srgbClr val="000000"/>
                  </a:solidFill>
                </a:rPr>
                <a:t>Legal &amp; Unethical</a:t>
              </a:r>
            </a:p>
          </p:txBody>
        </p:sp>
      </p:grpSp>
    </p:spTree>
    <p:extLst>
      <p:ext uri="{BB962C8B-B14F-4D97-AF65-F5344CB8AC3E}">
        <p14:creationId xmlns:p14="http://schemas.microsoft.com/office/powerpoint/2010/main" val="1009158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WHAT ARE ETHICS?</a:t>
            </a:r>
          </a:p>
        </p:txBody>
      </p:sp>
      <p:sp>
        <p:nvSpPr>
          <p:cNvPr id="3" name="Content Placeholder 2"/>
          <p:cNvSpPr>
            <a:spLocks noGrp="1"/>
          </p:cNvSpPr>
          <p:nvPr>
            <p:ph idx="1"/>
          </p:nvPr>
        </p:nvSpPr>
        <p:spPr/>
        <p:txBody>
          <a:bodyPr>
            <a:normAutofit/>
          </a:bodyPr>
          <a:lstStyle/>
          <a:p>
            <a:pPr algn="just"/>
            <a:r>
              <a:rPr lang="en-US" sz="3600" dirty="0"/>
              <a:t>Ethics tell us about our moral duties and obligations so that our </a:t>
            </a:r>
            <a:r>
              <a:rPr lang="en-US" sz="3600" dirty="0" err="1"/>
              <a:t>behaviour</a:t>
            </a:r>
            <a:r>
              <a:rPr lang="en-US" sz="3600" dirty="0"/>
              <a:t> at work or at home is right, </a:t>
            </a:r>
            <a:r>
              <a:rPr lang="en-US" sz="3600" dirty="0" smtClean="0"/>
              <a:t>truthful. </a:t>
            </a:r>
          </a:p>
          <a:p>
            <a:pPr algn="just"/>
            <a:r>
              <a:rPr lang="en-US" sz="3600" dirty="0" smtClean="0"/>
              <a:t>Ethics </a:t>
            </a:r>
            <a:r>
              <a:rPr lang="en-US" sz="3600" dirty="0"/>
              <a:t>are a set of standards and rules that are required by an individual for leading a satisfactory family life and being a good worker. Therefore, you require a set of ethics at home as well as at your work place.</a:t>
            </a:r>
          </a:p>
        </p:txBody>
      </p:sp>
    </p:spTree>
    <p:extLst>
      <p:ext uri="{BB962C8B-B14F-4D97-AF65-F5344CB8AC3E}">
        <p14:creationId xmlns:p14="http://schemas.microsoft.com/office/powerpoint/2010/main" val="1115110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 observe the ethical </a:t>
            </a:r>
            <a:r>
              <a:rPr lang="en-US" dirty="0" err="1"/>
              <a:t>behaviour</a:t>
            </a:r>
            <a:r>
              <a:rPr lang="en-US" dirty="0"/>
              <a:t> through the following habits.</a:t>
            </a:r>
          </a:p>
        </p:txBody>
      </p:sp>
      <p:sp>
        <p:nvSpPr>
          <p:cNvPr id="3" name="Content Placeholder 2"/>
          <p:cNvSpPr>
            <a:spLocks noGrp="1"/>
          </p:cNvSpPr>
          <p:nvPr>
            <p:ph idx="1"/>
          </p:nvPr>
        </p:nvSpPr>
        <p:spPr/>
        <p:txBody>
          <a:bodyPr>
            <a:normAutofit/>
          </a:bodyPr>
          <a:lstStyle/>
          <a:p>
            <a:r>
              <a:rPr lang="en-US" sz="3200" dirty="0" smtClean="0"/>
              <a:t>sincerity</a:t>
            </a:r>
          </a:p>
          <a:p>
            <a:r>
              <a:rPr lang="en-US" sz="3200" dirty="0" smtClean="0"/>
              <a:t>honesty </a:t>
            </a:r>
          </a:p>
          <a:p>
            <a:r>
              <a:rPr lang="en-US" sz="3200" dirty="0" smtClean="0"/>
              <a:t>truthfulness </a:t>
            </a:r>
          </a:p>
          <a:p>
            <a:r>
              <a:rPr lang="en-US" sz="3200" dirty="0" smtClean="0"/>
              <a:t>respect </a:t>
            </a:r>
            <a:r>
              <a:rPr lang="en-US" sz="3200" dirty="0"/>
              <a:t>for self and others </a:t>
            </a:r>
            <a:endParaRPr lang="en-US" sz="3200" dirty="0" smtClean="0"/>
          </a:p>
          <a:p>
            <a:r>
              <a:rPr lang="en-US" sz="3200" dirty="0" smtClean="0"/>
              <a:t>respect </a:t>
            </a:r>
            <a:r>
              <a:rPr lang="en-US" sz="3200" dirty="0"/>
              <a:t>for time </a:t>
            </a:r>
            <a:endParaRPr lang="en-US" sz="3200" dirty="0" smtClean="0"/>
          </a:p>
          <a:p>
            <a:r>
              <a:rPr lang="en-US" sz="3200" dirty="0" smtClean="0"/>
              <a:t>respect </a:t>
            </a:r>
            <a:r>
              <a:rPr lang="en-US" sz="3200" dirty="0"/>
              <a:t>for work </a:t>
            </a:r>
            <a:endParaRPr lang="en-US" sz="3200" dirty="0" smtClean="0"/>
          </a:p>
          <a:p>
            <a:r>
              <a:rPr lang="en-US" sz="3200" dirty="0" smtClean="0"/>
              <a:t>respect </a:t>
            </a:r>
            <a:r>
              <a:rPr lang="en-US" sz="3200" dirty="0"/>
              <a:t>for our environment</a:t>
            </a:r>
          </a:p>
        </p:txBody>
      </p:sp>
    </p:spTree>
    <p:extLst>
      <p:ext uri="{BB962C8B-B14F-4D97-AF65-F5344CB8AC3E}">
        <p14:creationId xmlns:p14="http://schemas.microsoft.com/office/powerpoint/2010/main" val="90166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Course Evaluation Criteria</a:t>
            </a:r>
            <a:r>
              <a:rPr lang="en-US" dirty="0"/>
              <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4610350"/>
              </p:ext>
            </p:extLst>
          </p:nvPr>
        </p:nvGraphicFramePr>
        <p:xfrm>
          <a:off x="1482433" y="1690687"/>
          <a:ext cx="8007930" cy="3130808"/>
        </p:xfrm>
        <a:graphic>
          <a:graphicData uri="http://schemas.openxmlformats.org/drawingml/2006/table">
            <a:tbl>
              <a:tblPr firstRow="1" firstCol="1" bandRow="1">
                <a:tableStyleId>{5C22544A-7EE6-4342-B048-85BDC9FD1C3A}</a:tableStyleId>
              </a:tblPr>
              <a:tblGrid>
                <a:gridCol w="2952453">
                  <a:extLst>
                    <a:ext uri="{9D8B030D-6E8A-4147-A177-3AD203B41FA5}">
                      <a16:colId xmlns:a16="http://schemas.microsoft.com/office/drawing/2014/main" val="4067826898"/>
                    </a:ext>
                  </a:extLst>
                </a:gridCol>
                <a:gridCol w="2342782">
                  <a:extLst>
                    <a:ext uri="{9D8B030D-6E8A-4147-A177-3AD203B41FA5}">
                      <a16:colId xmlns:a16="http://schemas.microsoft.com/office/drawing/2014/main" val="3721082423"/>
                    </a:ext>
                  </a:extLst>
                </a:gridCol>
                <a:gridCol w="2712695">
                  <a:extLst>
                    <a:ext uri="{9D8B030D-6E8A-4147-A177-3AD203B41FA5}">
                      <a16:colId xmlns:a16="http://schemas.microsoft.com/office/drawing/2014/main" val="3369666301"/>
                    </a:ext>
                  </a:extLst>
                </a:gridCol>
              </a:tblGrid>
              <a:tr h="334367">
                <a:tc>
                  <a:txBody>
                    <a:bodyPr/>
                    <a:lstStyle/>
                    <a:p>
                      <a:pPr marL="0" marR="0">
                        <a:lnSpc>
                          <a:spcPct val="107000"/>
                        </a:lnSpc>
                        <a:spcBef>
                          <a:spcPts val="0"/>
                        </a:spcBef>
                        <a:spcAft>
                          <a:spcPts val="0"/>
                        </a:spcAft>
                      </a:pPr>
                      <a:r>
                        <a:rPr lang="en-US" sz="2400" dirty="0">
                          <a:effectLst/>
                        </a:rPr>
                        <a:t>Method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Quantity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Percentage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453983"/>
                  </a:ext>
                </a:extLst>
              </a:tr>
              <a:tr h="334367">
                <a:tc>
                  <a:txBody>
                    <a:bodyPr/>
                    <a:lstStyle/>
                    <a:p>
                      <a:pPr marL="0" marR="0">
                        <a:lnSpc>
                          <a:spcPct val="107000"/>
                        </a:lnSpc>
                        <a:spcBef>
                          <a:spcPts val="0"/>
                        </a:spcBef>
                        <a:spcAft>
                          <a:spcPts val="0"/>
                        </a:spcAft>
                      </a:pPr>
                      <a:r>
                        <a:rPr lang="en-US" sz="2400" dirty="0" smtClean="0">
                          <a:effectLst/>
                        </a:rPr>
                        <a:t>Class Participation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108323"/>
                  </a:ext>
                </a:extLst>
              </a:tr>
              <a:tr h="334367">
                <a:tc>
                  <a:txBody>
                    <a:bodyPr/>
                    <a:lstStyle/>
                    <a:p>
                      <a:pPr marL="0" marR="0">
                        <a:lnSpc>
                          <a:spcPct val="107000"/>
                        </a:lnSpc>
                        <a:spcBef>
                          <a:spcPts val="0"/>
                        </a:spcBef>
                        <a:spcAft>
                          <a:spcPts val="0"/>
                        </a:spcAft>
                      </a:pPr>
                      <a:r>
                        <a:rPr lang="en-US" sz="2400" dirty="0">
                          <a:effectLst/>
                        </a:rPr>
                        <a:t>Quiz</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latin typeface="+mn-lt"/>
                          <a:ea typeface="+mn-ea"/>
                          <a:cs typeface="+mn-cs"/>
                        </a:rPr>
                        <a:t>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089826"/>
                  </a:ext>
                </a:extLst>
              </a:tr>
              <a:tr h="334367">
                <a:tc>
                  <a:txBody>
                    <a:bodyPr/>
                    <a:lstStyle/>
                    <a:p>
                      <a:pPr marL="0" marR="0">
                        <a:lnSpc>
                          <a:spcPct val="107000"/>
                        </a:lnSpc>
                        <a:spcBef>
                          <a:spcPts val="0"/>
                        </a:spcBef>
                        <a:spcAft>
                          <a:spcPts val="0"/>
                        </a:spcAft>
                      </a:pPr>
                      <a:r>
                        <a:rPr lang="en-US" sz="2400" dirty="0">
                          <a:effectLst/>
                        </a:rPr>
                        <a:t>Midterm </a:t>
                      </a:r>
                      <a:r>
                        <a:rPr lang="en-US" sz="2400" dirty="0" smtClean="0">
                          <a:effectLst/>
                        </a:rPr>
                        <a:t>Exam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20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0771223"/>
                  </a:ext>
                </a:extLst>
              </a:tr>
              <a:tr h="334367">
                <a:tc>
                  <a:txBody>
                    <a:bodyPr/>
                    <a:lstStyle/>
                    <a:p>
                      <a:pPr marL="0" marR="0">
                        <a:lnSpc>
                          <a:spcPct val="107000"/>
                        </a:lnSpc>
                        <a:spcBef>
                          <a:spcPts val="0"/>
                        </a:spcBef>
                        <a:spcAft>
                          <a:spcPts val="0"/>
                        </a:spcAft>
                      </a:pPr>
                      <a:r>
                        <a:rPr lang="en-US" sz="2400" dirty="0">
                          <a:effectLst/>
                        </a:rPr>
                        <a:t>Presentation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0587592"/>
                  </a:ext>
                </a:extLst>
              </a:tr>
              <a:tr h="334367">
                <a:tc>
                  <a:txBody>
                    <a:bodyPr/>
                    <a:lstStyle/>
                    <a:p>
                      <a:pPr marL="0" marR="0">
                        <a:lnSpc>
                          <a:spcPct val="107000"/>
                        </a:lnSpc>
                        <a:spcBef>
                          <a:spcPts val="0"/>
                        </a:spcBef>
                        <a:spcAft>
                          <a:spcPts val="0"/>
                        </a:spcAft>
                      </a:pPr>
                      <a:r>
                        <a:rPr lang="en-US" sz="2400">
                          <a:effectLst/>
                        </a:rPr>
                        <a:t>Home work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2530421"/>
                  </a:ext>
                </a:extLst>
              </a:tr>
              <a:tr h="334367">
                <a:tc>
                  <a:txBody>
                    <a:bodyPr/>
                    <a:lstStyle/>
                    <a:p>
                      <a:pPr marL="0" marR="0">
                        <a:lnSpc>
                          <a:spcPct val="107000"/>
                        </a:lnSpc>
                        <a:spcBef>
                          <a:spcPts val="0"/>
                        </a:spcBef>
                        <a:spcAft>
                          <a:spcPts val="0"/>
                        </a:spcAft>
                      </a:pPr>
                      <a:r>
                        <a:rPr lang="en-US" sz="2400">
                          <a:effectLst/>
                        </a:rPr>
                        <a:t>Final Exam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2636835"/>
                  </a:ext>
                </a:extLst>
              </a:tr>
              <a:tr h="334367">
                <a:tc gridSpan="2">
                  <a:txBody>
                    <a:bodyPr/>
                    <a:lstStyle/>
                    <a:p>
                      <a:pPr marL="0" marR="0">
                        <a:lnSpc>
                          <a:spcPct val="107000"/>
                        </a:lnSpc>
                        <a:spcBef>
                          <a:spcPts val="0"/>
                        </a:spcBef>
                        <a:spcAft>
                          <a:spcPts val="0"/>
                        </a:spcAft>
                      </a:pPr>
                      <a:r>
                        <a:rPr lang="en-US" sz="2400">
                          <a:effectLst/>
                        </a:rPr>
                        <a: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nSpc>
                          <a:spcPct val="107000"/>
                        </a:lnSpc>
                        <a:spcBef>
                          <a:spcPts val="0"/>
                        </a:spcBef>
                        <a:spcAft>
                          <a:spcPts val="0"/>
                        </a:spcAft>
                      </a:pPr>
                      <a:r>
                        <a:rPr lang="en-US" sz="2400" dirty="0">
                          <a:effectLst/>
                        </a:rPr>
                        <a:t>100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228472"/>
                  </a:ext>
                </a:extLst>
              </a:tr>
            </a:tbl>
          </a:graphicData>
        </a:graphic>
      </p:graphicFrame>
    </p:spTree>
    <p:extLst>
      <p:ext uri="{BB962C8B-B14F-4D97-AF65-F5344CB8AC3E}">
        <p14:creationId xmlns:p14="http://schemas.microsoft.com/office/powerpoint/2010/main" val="883119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2">
                    <a:lumMod val="75000"/>
                  </a:schemeClr>
                </a:solidFill>
              </a:rPr>
              <a:t>Besides these ethics in our domestic life, our work place demands certain specific ethics. These are:</a:t>
            </a:r>
          </a:p>
        </p:txBody>
      </p:sp>
      <p:sp>
        <p:nvSpPr>
          <p:cNvPr id="3" name="Content Placeholder 2"/>
          <p:cNvSpPr>
            <a:spLocks noGrp="1"/>
          </p:cNvSpPr>
          <p:nvPr>
            <p:ph idx="1"/>
          </p:nvPr>
        </p:nvSpPr>
        <p:spPr/>
        <p:txBody>
          <a:bodyPr>
            <a:normAutofit/>
          </a:bodyPr>
          <a:lstStyle/>
          <a:p>
            <a:r>
              <a:rPr lang="en-US" sz="3600" dirty="0"/>
              <a:t>regularity and </a:t>
            </a:r>
            <a:r>
              <a:rPr lang="en-US" sz="3600" dirty="0" smtClean="0"/>
              <a:t>punctuality</a:t>
            </a:r>
          </a:p>
          <a:p>
            <a:r>
              <a:rPr lang="en-US" sz="3600" dirty="0" smtClean="0"/>
              <a:t> confidentiality </a:t>
            </a:r>
          </a:p>
          <a:p>
            <a:r>
              <a:rPr lang="en-US" sz="3600" dirty="0" smtClean="0"/>
              <a:t>loyalty </a:t>
            </a:r>
          </a:p>
          <a:p>
            <a:r>
              <a:rPr lang="en-US" sz="3600" dirty="0" smtClean="0"/>
              <a:t>maintaining friendly </a:t>
            </a:r>
            <a:r>
              <a:rPr lang="en-US" sz="3600" dirty="0"/>
              <a:t>relations with colleagues and clients </a:t>
            </a:r>
            <a:endParaRPr lang="en-US" sz="3600" dirty="0" smtClean="0"/>
          </a:p>
          <a:p>
            <a:r>
              <a:rPr lang="en-US" sz="3600" dirty="0" smtClean="0"/>
              <a:t> </a:t>
            </a:r>
            <a:r>
              <a:rPr lang="en-US" sz="3600" dirty="0"/>
              <a:t>willingness to learn and take on new </a:t>
            </a:r>
            <a:r>
              <a:rPr lang="en-US" sz="3600" dirty="0" smtClean="0"/>
              <a:t>responsibilities</a:t>
            </a:r>
            <a:endParaRPr lang="en-US" sz="3600" dirty="0"/>
          </a:p>
        </p:txBody>
      </p:sp>
    </p:spTree>
    <p:extLst>
      <p:ext uri="{BB962C8B-B14F-4D97-AF65-F5344CB8AC3E}">
        <p14:creationId xmlns:p14="http://schemas.microsoft.com/office/powerpoint/2010/main" val="875748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Ethics in our domestic life</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3600" dirty="0" smtClean="0"/>
              <a:t>Respect for self, others and elders</a:t>
            </a:r>
          </a:p>
          <a:p>
            <a:r>
              <a:rPr lang="en-US" sz="3600" dirty="0" smtClean="0"/>
              <a:t>Respect for time</a:t>
            </a:r>
          </a:p>
          <a:p>
            <a:r>
              <a:rPr lang="en-US" sz="3600" dirty="0" smtClean="0"/>
              <a:t>Respectful relations with young and old</a:t>
            </a:r>
          </a:p>
          <a:p>
            <a:r>
              <a:rPr lang="en-US" sz="3600" dirty="0" smtClean="0"/>
              <a:t>Willingness to learn and take new responsibilities</a:t>
            </a:r>
          </a:p>
          <a:p>
            <a:r>
              <a:rPr lang="en-US" sz="3600" dirty="0" smtClean="0"/>
              <a:t>Ability to judge the right and wrong and make right decision at given time.</a:t>
            </a:r>
            <a:endParaRPr lang="en-US" sz="3600" dirty="0"/>
          </a:p>
        </p:txBody>
      </p:sp>
    </p:spTree>
    <p:extLst>
      <p:ext uri="{BB962C8B-B14F-4D97-AF65-F5344CB8AC3E}">
        <p14:creationId xmlns:p14="http://schemas.microsoft.com/office/powerpoint/2010/main" val="4013756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9241"/>
          </a:xfrm>
        </p:spPr>
        <p:txBody>
          <a:bodyPr/>
          <a:lstStyle/>
          <a:p>
            <a:r>
              <a:rPr lang="en-US" dirty="0">
                <a:solidFill>
                  <a:schemeClr val="accent2">
                    <a:lumMod val="75000"/>
                  </a:schemeClr>
                </a:solidFill>
              </a:rPr>
              <a:t>NEED FOR ETHICS</a:t>
            </a:r>
          </a:p>
        </p:txBody>
      </p:sp>
      <p:sp>
        <p:nvSpPr>
          <p:cNvPr id="3" name="Content Placeholder 2"/>
          <p:cNvSpPr>
            <a:spLocks noGrp="1"/>
          </p:cNvSpPr>
          <p:nvPr>
            <p:ph idx="1"/>
          </p:nvPr>
        </p:nvSpPr>
        <p:spPr>
          <a:xfrm>
            <a:off x="838200" y="1503336"/>
            <a:ext cx="10515600" cy="4673627"/>
          </a:xfrm>
        </p:spPr>
        <p:txBody>
          <a:bodyPr/>
          <a:lstStyle/>
          <a:p>
            <a:pPr marL="0" indent="0">
              <a:buNone/>
            </a:pPr>
            <a:r>
              <a:rPr lang="en-US" dirty="0"/>
              <a:t>Now let us find out why it is essential to have good ethics and how they affect our interpersonal relationship and work performance. Any work situation either at the office or at home has three major components: </a:t>
            </a:r>
            <a:r>
              <a:rPr lang="en-US" sz="3200" dirty="0">
                <a:solidFill>
                  <a:srgbClr val="FF0000"/>
                </a:solidFill>
              </a:rPr>
              <a:t>Work, Worker and the Work Place. </a:t>
            </a:r>
            <a:endParaRPr lang="en-US" sz="3200" dirty="0" smtClean="0">
              <a:solidFill>
                <a:srgbClr val="FF0000"/>
              </a:solidFill>
            </a:endParaRPr>
          </a:p>
          <a:p>
            <a:pPr marL="0" indent="0">
              <a:buNone/>
            </a:pPr>
            <a:endParaRPr lang="en-US" dirty="0"/>
          </a:p>
          <a:p>
            <a:r>
              <a:rPr lang="en-US" dirty="0" smtClean="0"/>
              <a:t>The </a:t>
            </a:r>
            <a:r>
              <a:rPr lang="en-US" b="1" dirty="0"/>
              <a:t>Work</a:t>
            </a:r>
            <a:r>
              <a:rPr lang="en-US" dirty="0"/>
              <a:t> is the actual task to be done. </a:t>
            </a:r>
            <a:endParaRPr lang="en-US" dirty="0" smtClean="0"/>
          </a:p>
          <a:p>
            <a:r>
              <a:rPr lang="en-US" dirty="0" smtClean="0"/>
              <a:t> </a:t>
            </a:r>
            <a:r>
              <a:rPr lang="en-US" dirty="0"/>
              <a:t>The </a:t>
            </a:r>
            <a:r>
              <a:rPr lang="en-US" b="1" dirty="0"/>
              <a:t>Worker </a:t>
            </a:r>
            <a:r>
              <a:rPr lang="en-US" dirty="0"/>
              <a:t>is the person who does the task. </a:t>
            </a:r>
          </a:p>
          <a:p>
            <a:r>
              <a:rPr lang="en-US" b="1" dirty="0" smtClean="0"/>
              <a:t>Work </a:t>
            </a:r>
            <a:r>
              <a:rPr lang="en-US" b="1" dirty="0"/>
              <a:t>Place </a:t>
            </a:r>
            <a:r>
              <a:rPr lang="en-US" dirty="0"/>
              <a:t>includes the place for doing the task, tools and </a:t>
            </a:r>
            <a:r>
              <a:rPr lang="en-US" dirty="0" smtClean="0"/>
              <a:t>equipment's </a:t>
            </a:r>
            <a:r>
              <a:rPr lang="en-US" dirty="0"/>
              <a:t>required and the storage space for them.</a:t>
            </a:r>
          </a:p>
        </p:txBody>
      </p:sp>
    </p:spTree>
    <p:extLst>
      <p:ext uri="{BB962C8B-B14F-4D97-AF65-F5344CB8AC3E}">
        <p14:creationId xmlns:p14="http://schemas.microsoft.com/office/powerpoint/2010/main" val="74135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1703388" y="179389"/>
            <a:ext cx="8820150" cy="630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dirty="0">
                <a:solidFill>
                  <a:srgbClr val="FF0000"/>
                </a:solidFill>
              </a:rPr>
              <a:t>Why ethics for organisations?</a:t>
            </a:r>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To motivate employees</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Perhaps demanded by customers</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For good </a:t>
            </a:r>
            <a:r>
              <a:rPr lang="nb-NO" altLang="en-US" b="1" dirty="0">
                <a:solidFill>
                  <a:srgbClr val="0000FF"/>
                </a:solidFill>
              </a:rPr>
              <a:t>relationships</a:t>
            </a:r>
            <a:r>
              <a:rPr lang="nb-NO" altLang="en-US" b="1" dirty="0"/>
              <a:t> to </a:t>
            </a:r>
            <a:r>
              <a:rPr lang="nb-NO" altLang="en-US" b="1" dirty="0">
                <a:solidFill>
                  <a:srgbClr val="0000FF"/>
                </a:solidFill>
              </a:rPr>
              <a:t>stakeholders</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An overall check on plans</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To avoid various exposures and </a:t>
            </a:r>
            <a:r>
              <a:rPr lang="nb-NO" altLang="en-US" b="1" dirty="0">
                <a:solidFill>
                  <a:srgbClr val="0000FF"/>
                </a:solidFill>
              </a:rPr>
              <a:t>risks</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Part of </a:t>
            </a:r>
            <a:r>
              <a:rPr lang="nb-NO" altLang="en-US" b="1" dirty="0">
                <a:solidFill>
                  <a:srgbClr val="0000FF"/>
                </a:solidFill>
              </a:rPr>
              <a:t>governance</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a:t>
            </a:r>
            <a:r>
              <a:rPr lang="nb-NO" altLang="en-US" b="1" dirty="0">
                <a:solidFill>
                  <a:srgbClr val="0000FF"/>
                </a:solidFill>
              </a:rPr>
              <a:t>Sustainability</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76" y="1100380"/>
            <a:ext cx="4312569" cy="3423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649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72913"/>
            <a:ext cx="9144000" cy="799427"/>
          </a:xfrm>
        </p:spPr>
        <p:txBody>
          <a:bodyPr/>
          <a:lstStyle/>
          <a:p>
            <a:r>
              <a:rPr lang="en-US" sz="4400" dirty="0"/>
              <a:t>CARING AND RESPECTING OTHERS</a:t>
            </a:r>
          </a:p>
        </p:txBody>
      </p:sp>
      <p:sp>
        <p:nvSpPr>
          <p:cNvPr id="3" name="Subtitle 2"/>
          <p:cNvSpPr>
            <a:spLocks noGrp="1"/>
          </p:cNvSpPr>
          <p:nvPr>
            <p:ph type="subTitle" idx="1"/>
          </p:nvPr>
        </p:nvSpPr>
        <p:spPr>
          <a:xfrm>
            <a:off x="1524000" y="1472340"/>
            <a:ext cx="9144000" cy="4339524"/>
          </a:xfrm>
        </p:spPr>
        <p:txBody>
          <a:bodyPr/>
          <a:lstStyle/>
          <a:p>
            <a:pPr algn="just"/>
            <a:endParaRPr lang="en-US" dirty="0" smtClean="0"/>
          </a:p>
          <a:p>
            <a:pPr algn="just"/>
            <a:endParaRPr lang="en-US" dirty="0"/>
          </a:p>
          <a:p>
            <a:pPr algn="just"/>
            <a:r>
              <a:rPr lang="en-US" dirty="0" smtClean="0"/>
              <a:t>Answer </a:t>
            </a:r>
            <a:r>
              <a:rPr lang="en-US" dirty="0"/>
              <a:t>the </a:t>
            </a:r>
            <a:r>
              <a:rPr lang="en-US" dirty="0" smtClean="0"/>
              <a:t>five </a:t>
            </a:r>
            <a:r>
              <a:rPr lang="en-US" dirty="0"/>
              <a:t>questions given below to test yourself and see if you sometimes show disrespect to others. There is no score or marking system. You are your own best judge. </a:t>
            </a:r>
          </a:p>
        </p:txBody>
      </p:sp>
    </p:spTree>
    <p:extLst>
      <p:ext uri="{BB962C8B-B14F-4D97-AF65-F5344CB8AC3E}">
        <p14:creationId xmlns:p14="http://schemas.microsoft.com/office/powerpoint/2010/main" val="751405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635431"/>
            <a:ext cx="10361084" cy="5579633"/>
          </a:xfrm>
        </p:spPr>
        <p:txBody>
          <a:bodyPr/>
          <a:lstStyle/>
          <a:p>
            <a:r>
              <a:rPr lang="en-US" dirty="0"/>
              <a:t>Q.1 When you enter a room do you remember to greet every single person in the room? </a:t>
            </a:r>
            <a:endParaRPr lang="en-US" dirty="0" smtClean="0"/>
          </a:p>
          <a:p>
            <a:r>
              <a:rPr lang="en-US" dirty="0" smtClean="0"/>
              <a:t>Q.2 </a:t>
            </a:r>
            <a:r>
              <a:rPr lang="en-US" dirty="0"/>
              <a:t>When your friends visit you, do you introduce them to your other family members? </a:t>
            </a:r>
            <a:endParaRPr lang="en-US" dirty="0" smtClean="0"/>
          </a:p>
          <a:p>
            <a:r>
              <a:rPr lang="en-US" dirty="0" smtClean="0"/>
              <a:t>Q.3 </a:t>
            </a:r>
            <a:r>
              <a:rPr lang="en-US" dirty="0"/>
              <a:t>Do you raise your voice when you argue with elders? </a:t>
            </a:r>
            <a:endParaRPr lang="en-US" dirty="0" smtClean="0"/>
          </a:p>
          <a:p>
            <a:r>
              <a:rPr lang="en-US" dirty="0" smtClean="0"/>
              <a:t>Q.4 </a:t>
            </a:r>
            <a:r>
              <a:rPr lang="en-US" dirty="0"/>
              <a:t>Do you make a plan to go out without informing your mother or change the channel to your </a:t>
            </a:r>
            <a:r>
              <a:rPr lang="en-US" dirty="0" err="1"/>
              <a:t>favourite</a:t>
            </a:r>
            <a:r>
              <a:rPr lang="en-US" dirty="0"/>
              <a:t> TV </a:t>
            </a:r>
            <a:r>
              <a:rPr lang="en-US" dirty="0" err="1"/>
              <a:t>programme</a:t>
            </a:r>
            <a:r>
              <a:rPr lang="en-US" dirty="0"/>
              <a:t> without caring about the other family </a:t>
            </a:r>
            <a:r>
              <a:rPr lang="en-US" dirty="0" smtClean="0"/>
              <a:t>members?</a:t>
            </a:r>
          </a:p>
          <a:p>
            <a:r>
              <a:rPr lang="en-US" dirty="0" smtClean="0"/>
              <a:t>Q.5 </a:t>
            </a:r>
            <a:r>
              <a:rPr lang="en-US" dirty="0"/>
              <a:t>Do you always stay away on important days in the family?</a:t>
            </a:r>
          </a:p>
        </p:txBody>
      </p:sp>
    </p:spTree>
    <p:extLst>
      <p:ext uri="{BB962C8B-B14F-4D97-AF65-F5344CB8AC3E}">
        <p14:creationId xmlns:p14="http://schemas.microsoft.com/office/powerpoint/2010/main" val="2765884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387459"/>
            <a:ext cx="10361084" cy="5827606"/>
          </a:xfrm>
        </p:spPr>
        <p:txBody>
          <a:bodyPr/>
          <a:lstStyle/>
          <a:p>
            <a:pPr marL="514350" indent="-514350">
              <a:buAutoNum type="arabicPeriod"/>
            </a:pPr>
            <a:r>
              <a:rPr lang="en-US" dirty="0" smtClean="0"/>
              <a:t>Speak </a:t>
            </a:r>
            <a:r>
              <a:rPr lang="en-US" dirty="0"/>
              <a:t>to others </a:t>
            </a:r>
            <a:r>
              <a:rPr lang="en-US" dirty="0" smtClean="0"/>
              <a:t>			</a:t>
            </a:r>
            <a:r>
              <a:rPr lang="en-US" dirty="0" smtClean="0">
                <a:solidFill>
                  <a:srgbClr val="FF0000"/>
                </a:solidFill>
              </a:rPr>
              <a:t>a</a:t>
            </a:r>
            <a:r>
              <a:rPr lang="en-US" dirty="0">
                <a:solidFill>
                  <a:srgbClr val="FF0000"/>
                </a:solidFill>
              </a:rPr>
              <a:t>. when two people are talking </a:t>
            </a:r>
            <a:endParaRPr lang="en-US" dirty="0" smtClean="0">
              <a:solidFill>
                <a:srgbClr val="FF0000"/>
              </a:solidFill>
            </a:endParaRPr>
          </a:p>
          <a:p>
            <a:pPr marL="514350" indent="-514350">
              <a:buAutoNum type="arabicPeriod"/>
            </a:pPr>
            <a:r>
              <a:rPr lang="en-US" dirty="0" smtClean="0"/>
              <a:t>Think </a:t>
            </a:r>
            <a:r>
              <a:rPr lang="en-US" dirty="0"/>
              <a:t>before </a:t>
            </a:r>
            <a:r>
              <a:rPr lang="en-US" dirty="0" smtClean="0"/>
              <a:t>			</a:t>
            </a:r>
            <a:r>
              <a:rPr lang="en-US" dirty="0" smtClean="0">
                <a:solidFill>
                  <a:srgbClr val="FF0000"/>
                </a:solidFill>
              </a:rPr>
              <a:t>b</a:t>
            </a:r>
            <a:r>
              <a:rPr lang="en-US" dirty="0">
                <a:solidFill>
                  <a:srgbClr val="FF0000"/>
                </a:solidFill>
              </a:rPr>
              <a:t>. when talking to your </a:t>
            </a:r>
            <a:r>
              <a:rPr lang="en-US" dirty="0" smtClean="0">
                <a:solidFill>
                  <a:srgbClr val="FF0000"/>
                </a:solidFill>
              </a:rPr>
              <a:t>parents</a:t>
            </a:r>
          </a:p>
          <a:p>
            <a:pPr marL="514350" indent="-514350">
              <a:buAutoNum type="arabicPeriod"/>
            </a:pPr>
            <a:r>
              <a:rPr lang="en-US" dirty="0" smtClean="0"/>
              <a:t> Don’t </a:t>
            </a:r>
            <a:r>
              <a:rPr lang="en-US" dirty="0"/>
              <a:t>interrupt </a:t>
            </a:r>
            <a:r>
              <a:rPr lang="en-US" dirty="0" smtClean="0"/>
              <a:t>		</a:t>
            </a:r>
            <a:r>
              <a:rPr lang="en-US" dirty="0" smtClean="0">
                <a:solidFill>
                  <a:srgbClr val="FF0000"/>
                </a:solidFill>
              </a:rPr>
              <a:t>c</a:t>
            </a:r>
            <a:r>
              <a:rPr lang="en-US" dirty="0">
                <a:solidFill>
                  <a:srgbClr val="FF0000"/>
                </a:solidFill>
              </a:rPr>
              <a:t>. which can be understood by all in </a:t>
            </a:r>
            <a:endParaRPr lang="en-US" dirty="0" smtClean="0">
              <a:solidFill>
                <a:srgbClr val="FF0000"/>
              </a:solidFill>
            </a:endParaRPr>
          </a:p>
          <a:p>
            <a:pPr marL="3543300" lvl="8" indent="0">
              <a:buNone/>
            </a:pPr>
            <a:r>
              <a:rPr lang="en-US" sz="2400" dirty="0" smtClean="0">
                <a:solidFill>
                  <a:srgbClr val="FF0000"/>
                </a:solidFill>
              </a:rPr>
              <a:t>the </a:t>
            </a:r>
            <a:r>
              <a:rPr lang="en-US" sz="2400" dirty="0">
                <a:solidFill>
                  <a:srgbClr val="FF0000"/>
                </a:solidFill>
              </a:rPr>
              <a:t>group </a:t>
            </a:r>
            <a:endParaRPr lang="en-US" sz="2400" dirty="0" smtClean="0">
              <a:solidFill>
                <a:srgbClr val="FF0000"/>
              </a:solidFill>
            </a:endParaRPr>
          </a:p>
          <a:p>
            <a:pPr marL="514350" indent="-514350">
              <a:buAutoNum type="arabicPeriod"/>
            </a:pPr>
            <a:r>
              <a:rPr lang="en-US" dirty="0" smtClean="0"/>
              <a:t>Never </a:t>
            </a:r>
            <a:r>
              <a:rPr lang="en-US" dirty="0"/>
              <a:t>speak </a:t>
            </a:r>
            <a:r>
              <a:rPr lang="en-US" dirty="0" smtClean="0"/>
              <a:t>				</a:t>
            </a:r>
            <a:r>
              <a:rPr lang="en-US" dirty="0" smtClean="0">
                <a:solidFill>
                  <a:srgbClr val="FF0000"/>
                </a:solidFill>
              </a:rPr>
              <a:t>d</a:t>
            </a:r>
            <a:r>
              <a:rPr lang="en-US" dirty="0">
                <a:solidFill>
                  <a:srgbClr val="FF0000"/>
                </a:solidFill>
              </a:rPr>
              <a:t>. when talking about yourself</a:t>
            </a:r>
            <a:r>
              <a:rPr lang="en-US" dirty="0"/>
              <a:t> </a:t>
            </a:r>
            <a:endParaRPr lang="en-US" dirty="0" smtClean="0"/>
          </a:p>
          <a:p>
            <a:pPr marL="514350" indent="-514350">
              <a:buAutoNum type="arabicPeriod"/>
            </a:pPr>
            <a:r>
              <a:rPr lang="en-US" dirty="0" smtClean="0"/>
              <a:t>Be </a:t>
            </a:r>
            <a:r>
              <a:rPr lang="en-US" dirty="0"/>
              <a:t>respectful </a:t>
            </a:r>
            <a:r>
              <a:rPr lang="en-US" dirty="0" smtClean="0"/>
              <a:t>			</a:t>
            </a:r>
            <a:r>
              <a:rPr lang="en-US" dirty="0" smtClean="0">
                <a:solidFill>
                  <a:srgbClr val="FF0000"/>
                </a:solidFill>
              </a:rPr>
              <a:t>e</a:t>
            </a:r>
            <a:r>
              <a:rPr lang="en-US" dirty="0">
                <a:solidFill>
                  <a:srgbClr val="FF0000"/>
                </a:solidFill>
              </a:rPr>
              <a:t>. while sitting in a group </a:t>
            </a:r>
            <a:endParaRPr lang="en-US" dirty="0" smtClean="0">
              <a:solidFill>
                <a:srgbClr val="FF0000"/>
              </a:solidFill>
            </a:endParaRPr>
          </a:p>
          <a:p>
            <a:pPr marL="514350" indent="-514350">
              <a:buAutoNum type="arabicPeriod"/>
            </a:pPr>
            <a:r>
              <a:rPr lang="en-US" dirty="0" smtClean="0"/>
              <a:t>Converse </a:t>
            </a:r>
            <a:r>
              <a:rPr lang="en-US" dirty="0"/>
              <a:t>in the language </a:t>
            </a:r>
            <a:r>
              <a:rPr lang="en-US" dirty="0" smtClean="0"/>
              <a:t>	</a:t>
            </a:r>
            <a:r>
              <a:rPr lang="en-US" dirty="0" smtClean="0">
                <a:solidFill>
                  <a:srgbClr val="FF0000"/>
                </a:solidFill>
              </a:rPr>
              <a:t>f</a:t>
            </a:r>
            <a:r>
              <a:rPr lang="en-US" dirty="0">
                <a:solidFill>
                  <a:srgbClr val="FF0000"/>
                </a:solidFill>
              </a:rPr>
              <a:t>. ill of others </a:t>
            </a:r>
            <a:endParaRPr lang="en-US" dirty="0" smtClean="0">
              <a:solidFill>
                <a:srgbClr val="FF0000"/>
              </a:solidFill>
            </a:endParaRPr>
          </a:p>
          <a:p>
            <a:pPr marL="514350" indent="-514350">
              <a:buAutoNum type="arabicPeriod"/>
            </a:pPr>
            <a:r>
              <a:rPr lang="en-US" dirty="0" smtClean="0"/>
              <a:t>Be </a:t>
            </a:r>
            <a:r>
              <a:rPr lang="en-US" dirty="0"/>
              <a:t>humble </a:t>
            </a:r>
            <a:r>
              <a:rPr lang="en-US" dirty="0" smtClean="0"/>
              <a:t>					</a:t>
            </a:r>
            <a:r>
              <a:rPr lang="en-US" dirty="0" smtClean="0">
                <a:solidFill>
                  <a:srgbClr val="FF0000"/>
                </a:solidFill>
              </a:rPr>
              <a:t>g</a:t>
            </a:r>
            <a:r>
              <a:rPr lang="en-US" dirty="0">
                <a:solidFill>
                  <a:srgbClr val="FF0000"/>
                </a:solidFill>
              </a:rPr>
              <a:t>. you speak </a:t>
            </a:r>
            <a:endParaRPr lang="en-US" dirty="0" smtClean="0">
              <a:solidFill>
                <a:srgbClr val="FF0000"/>
              </a:solidFill>
            </a:endParaRPr>
          </a:p>
          <a:p>
            <a:pPr marL="514350" indent="-514350">
              <a:buAutoNum type="arabicPeriod"/>
            </a:pPr>
            <a:r>
              <a:rPr lang="en-US" dirty="0" smtClean="0"/>
              <a:t>Do </a:t>
            </a:r>
            <a:r>
              <a:rPr lang="en-US" dirty="0"/>
              <a:t>not whisper </a:t>
            </a:r>
            <a:r>
              <a:rPr lang="en-US" dirty="0" smtClean="0"/>
              <a:t>				</a:t>
            </a:r>
            <a:r>
              <a:rPr lang="en-US" dirty="0" smtClean="0">
                <a:solidFill>
                  <a:srgbClr val="FF0000"/>
                </a:solidFill>
              </a:rPr>
              <a:t>h</a:t>
            </a:r>
            <a:r>
              <a:rPr lang="en-US" dirty="0">
                <a:solidFill>
                  <a:srgbClr val="FF0000"/>
                </a:solidFill>
              </a:rPr>
              <a:t>. cheerfully </a:t>
            </a:r>
            <a:endParaRPr lang="en-US" dirty="0" smtClean="0">
              <a:solidFill>
                <a:srgbClr val="FF0000"/>
              </a:solidFill>
            </a:endParaRPr>
          </a:p>
          <a:p>
            <a:pPr marL="0" indent="0"/>
            <a:r>
              <a:rPr lang="en-US" dirty="0">
                <a:solidFill>
                  <a:srgbClr val="FF0000"/>
                </a:solidFill>
              </a:rPr>
              <a:t>	</a:t>
            </a:r>
            <a:r>
              <a:rPr lang="en-US" dirty="0" smtClean="0">
                <a:solidFill>
                  <a:srgbClr val="FF0000"/>
                </a:solidFill>
              </a:rPr>
              <a:t>									</a:t>
            </a:r>
            <a:r>
              <a:rPr lang="en-US" dirty="0" err="1" smtClean="0">
                <a:solidFill>
                  <a:srgbClr val="FF0000"/>
                </a:solidFill>
              </a:rPr>
              <a:t>i</a:t>
            </a:r>
            <a:r>
              <a:rPr lang="en-US" dirty="0">
                <a:solidFill>
                  <a:srgbClr val="FF0000"/>
                </a:solidFill>
              </a:rPr>
              <a:t>. successfully</a:t>
            </a:r>
          </a:p>
        </p:txBody>
      </p:sp>
    </p:spTree>
    <p:extLst>
      <p:ext uri="{BB962C8B-B14F-4D97-AF65-F5344CB8AC3E}">
        <p14:creationId xmlns:p14="http://schemas.microsoft.com/office/powerpoint/2010/main" val="1944416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799427"/>
          </a:xfrm>
        </p:spPr>
        <p:txBody>
          <a:bodyPr/>
          <a:lstStyle/>
          <a:p>
            <a:r>
              <a:rPr lang="en-US" dirty="0"/>
              <a:t>Your Ethics in daily life</a:t>
            </a:r>
            <a:br>
              <a:rPr lang="en-US" dirty="0"/>
            </a:br>
            <a:endParaRPr lang="en-US" dirty="0"/>
          </a:p>
        </p:txBody>
      </p:sp>
      <p:sp>
        <p:nvSpPr>
          <p:cNvPr id="3" name="Subtitle 2"/>
          <p:cNvSpPr>
            <a:spLocks noGrp="1"/>
          </p:cNvSpPr>
          <p:nvPr>
            <p:ph type="subTitle" idx="1"/>
          </p:nvPr>
        </p:nvSpPr>
        <p:spPr>
          <a:xfrm>
            <a:off x="1524000" y="1239864"/>
            <a:ext cx="9144000" cy="4017936"/>
          </a:xfrm>
        </p:spPr>
        <p:txBody>
          <a:bodyPr/>
          <a:lstStyle/>
          <a:p>
            <a:pPr marL="342900" indent="-342900" algn="l">
              <a:buFont typeface="Arial" panose="020B0604020202020204" pitchFamily="34" charset="0"/>
              <a:buChar char="•"/>
            </a:pPr>
            <a:r>
              <a:rPr lang="en-US" dirty="0"/>
              <a:t>Rights and responsibilities of an individual as a member of a family and </a:t>
            </a:r>
            <a:r>
              <a:rPr lang="en-US" dirty="0" smtClean="0"/>
              <a:t>community</a:t>
            </a:r>
          </a:p>
          <a:p>
            <a:pPr marL="342900" indent="-342900" algn="l">
              <a:buFont typeface="Arial" panose="020B0604020202020204" pitchFamily="34" charset="0"/>
              <a:buChar char="•"/>
            </a:pPr>
            <a:r>
              <a:rPr lang="en-US" dirty="0"/>
              <a:t>Importance of caring and respecting </a:t>
            </a:r>
            <a:r>
              <a:rPr lang="en-US" dirty="0" smtClean="0"/>
              <a:t>elders</a:t>
            </a:r>
          </a:p>
          <a:p>
            <a:pPr marL="342900" indent="-342900" algn="l">
              <a:buFont typeface="Arial" panose="020B0604020202020204" pitchFamily="34" charset="0"/>
              <a:buChar char="•"/>
            </a:pPr>
            <a:r>
              <a:rPr lang="en-US" dirty="0"/>
              <a:t>Developing dignity of </a:t>
            </a:r>
            <a:r>
              <a:rPr lang="en-US" dirty="0" err="1" smtClean="0"/>
              <a:t>labour</a:t>
            </a:r>
            <a:r>
              <a:rPr lang="en-US" dirty="0" smtClean="0"/>
              <a:t> and </a:t>
            </a:r>
            <a:r>
              <a:rPr lang="en-US" dirty="0"/>
              <a:t>positive attitude in life.</a:t>
            </a:r>
          </a:p>
        </p:txBody>
      </p:sp>
    </p:spTree>
    <p:extLst>
      <p:ext uri="{BB962C8B-B14F-4D97-AF65-F5344CB8AC3E}">
        <p14:creationId xmlns:p14="http://schemas.microsoft.com/office/powerpoint/2010/main" val="1196616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1884363" y="360364"/>
            <a:ext cx="8640762" cy="630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dirty="0">
                <a:solidFill>
                  <a:srgbClr val="FF0000"/>
                </a:solidFill>
              </a:rPr>
              <a:t>Why ethics</a:t>
            </a:r>
            <a:endParaRPr lang="nb-NO" altLang="en-US" dirty="0"/>
          </a:p>
          <a:p>
            <a:pPr defTabSz="449263" fontAlgn="base">
              <a:spcBef>
                <a:spcPct val="0"/>
              </a:spcBef>
              <a:spcAft>
                <a:spcPct val="0"/>
              </a:spcAft>
              <a:buClr>
                <a:srgbClr val="000000"/>
              </a:buClr>
              <a:buSzPct val="100000"/>
            </a:pPr>
            <a:r>
              <a:rPr lang="nb-NO" altLang="en-US" dirty="0"/>
              <a:t>*   </a:t>
            </a:r>
            <a:r>
              <a:rPr lang="nb-NO" altLang="en-US" b="1" dirty="0"/>
              <a:t>The finance crisis</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A number of crimes, </a:t>
            </a:r>
            <a:r>
              <a:rPr lang="nb-NO" altLang="en-US" b="1" dirty="0" smtClean="0"/>
              <a:t>near-crimes</a:t>
            </a:r>
            <a:endParaRPr lang="nb-NO" altLang="en-US" b="1" dirty="0"/>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Management not contributing to organisation growth/health</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Not contributing to society</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Money only management</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«Greed is good»</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Short term and limited plans   </a:t>
            </a:r>
          </a:p>
        </p:txBody>
      </p:sp>
    </p:spTree>
    <p:extLst>
      <p:ext uri="{BB962C8B-B14F-4D97-AF65-F5344CB8AC3E}">
        <p14:creationId xmlns:p14="http://schemas.microsoft.com/office/powerpoint/2010/main" val="70629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1703388" y="179389"/>
            <a:ext cx="8820150" cy="557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dirty="0">
                <a:solidFill>
                  <a:srgbClr val="FF0000"/>
                </a:solidFill>
              </a:rPr>
              <a:t>Relevance of ethics to </a:t>
            </a:r>
            <a:r>
              <a:rPr lang="nb-NO" altLang="en-US" b="1" dirty="0" smtClean="0">
                <a:solidFill>
                  <a:srgbClr val="FF0000"/>
                </a:solidFill>
              </a:rPr>
              <a:t>Information Communication and Technology(ICT)</a:t>
            </a:r>
            <a:endParaRPr lang="nb-NO" altLang="en-US" b="1" dirty="0">
              <a:solidFill>
                <a:srgbClr val="FF0000"/>
              </a:solidFill>
            </a:endParaRPr>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r>
              <a:rPr lang="nb-NO" altLang="en-US" dirty="0"/>
              <a:t>*   </a:t>
            </a:r>
            <a:r>
              <a:rPr lang="nb-NO" altLang="en-US" b="1" dirty="0"/>
              <a:t>Do good </a:t>
            </a:r>
            <a:r>
              <a:rPr lang="nb-NO" altLang="en-US" b="1" dirty="0" smtClean="0"/>
              <a:t>work</a:t>
            </a:r>
            <a:endParaRPr lang="nb-NO" altLang="en-US" b="1" dirty="0"/>
          </a:p>
          <a:p>
            <a:pPr defTabSz="449263" fontAlgn="base">
              <a:spcBef>
                <a:spcPct val="0"/>
              </a:spcBef>
              <a:spcAft>
                <a:spcPct val="0"/>
              </a:spcAft>
              <a:buClr>
                <a:srgbClr val="000000"/>
              </a:buClr>
              <a:buSzPct val="100000"/>
            </a:pPr>
            <a:r>
              <a:rPr lang="nb-NO" altLang="en-US" b="1" dirty="0"/>
              <a:t>*   Plan </a:t>
            </a:r>
            <a:r>
              <a:rPr lang="nb-NO" altLang="en-US" b="1" dirty="0" smtClean="0"/>
              <a:t>holistically</a:t>
            </a:r>
            <a:endParaRPr lang="nb-NO" altLang="en-US" b="1" dirty="0"/>
          </a:p>
          <a:p>
            <a:pPr defTabSz="449263" fontAlgn="base">
              <a:spcBef>
                <a:spcPct val="0"/>
              </a:spcBef>
              <a:spcAft>
                <a:spcPct val="0"/>
              </a:spcAft>
              <a:buClr>
                <a:srgbClr val="000000"/>
              </a:buClr>
              <a:buSzPct val="100000"/>
            </a:pPr>
            <a:r>
              <a:rPr lang="nb-NO" altLang="en-US" b="1" dirty="0"/>
              <a:t>*   Consider end </a:t>
            </a:r>
            <a:r>
              <a:rPr lang="nb-NO" altLang="en-US" b="1" dirty="0" smtClean="0"/>
              <a:t>use</a:t>
            </a:r>
            <a:endParaRPr lang="nb-NO" altLang="en-US" b="1" dirty="0"/>
          </a:p>
          <a:p>
            <a:pPr defTabSz="449263" fontAlgn="base">
              <a:spcBef>
                <a:spcPct val="0"/>
              </a:spcBef>
              <a:spcAft>
                <a:spcPct val="0"/>
              </a:spcAft>
              <a:buClr>
                <a:srgbClr val="000000"/>
              </a:buClr>
              <a:buSzPct val="100000"/>
            </a:pPr>
            <a:r>
              <a:rPr lang="nb-NO" altLang="en-US" b="1" dirty="0"/>
              <a:t>*   Evaluate both ends and </a:t>
            </a:r>
            <a:r>
              <a:rPr lang="nb-NO" altLang="en-US" b="1" dirty="0" smtClean="0"/>
              <a:t>means</a:t>
            </a:r>
            <a:endParaRPr lang="nb-NO" altLang="en-US" b="1" dirty="0"/>
          </a:p>
          <a:p>
            <a:pPr defTabSz="449263" fontAlgn="base">
              <a:spcBef>
                <a:spcPct val="0"/>
              </a:spcBef>
              <a:spcAft>
                <a:spcPct val="0"/>
              </a:spcAft>
              <a:buClr>
                <a:srgbClr val="000000"/>
              </a:buClr>
              <a:buSzPct val="100000"/>
            </a:pPr>
            <a:r>
              <a:rPr lang="nb-NO" altLang="en-US" b="1" dirty="0"/>
              <a:t>*   Be stakeholder oriented (ISO 26000)</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Take care of the environment (ISO 26000)</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Contribute to knowledge </a:t>
            </a:r>
          </a:p>
        </p:txBody>
      </p:sp>
    </p:spTree>
    <p:extLst>
      <p:ext uri="{BB962C8B-B14F-4D97-AF65-F5344CB8AC3E}">
        <p14:creationId xmlns:p14="http://schemas.microsoft.com/office/powerpoint/2010/main" val="3060994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89879201"/>
              </p:ext>
            </p:extLst>
          </p:nvPr>
        </p:nvGraphicFramePr>
        <p:xfrm>
          <a:off x="1363851" y="495949"/>
          <a:ext cx="9221490" cy="6185084"/>
        </p:xfrm>
        <a:graphic>
          <a:graphicData uri="http://schemas.openxmlformats.org/drawingml/2006/table">
            <a:tbl>
              <a:tblPr firstRow="1" firstCol="1" bandRow="1">
                <a:tableStyleId>{5C22544A-7EE6-4342-B048-85BDC9FD1C3A}</a:tableStyleId>
              </a:tblPr>
              <a:tblGrid>
                <a:gridCol w="836908">
                  <a:extLst>
                    <a:ext uri="{9D8B030D-6E8A-4147-A177-3AD203B41FA5}">
                      <a16:colId xmlns:a16="http://schemas.microsoft.com/office/drawing/2014/main" val="2270295741"/>
                    </a:ext>
                  </a:extLst>
                </a:gridCol>
                <a:gridCol w="542441">
                  <a:extLst>
                    <a:ext uri="{9D8B030D-6E8A-4147-A177-3AD203B41FA5}">
                      <a16:colId xmlns:a16="http://schemas.microsoft.com/office/drawing/2014/main" val="1640984491"/>
                    </a:ext>
                  </a:extLst>
                </a:gridCol>
                <a:gridCol w="7842141">
                  <a:extLst>
                    <a:ext uri="{9D8B030D-6E8A-4147-A177-3AD203B41FA5}">
                      <a16:colId xmlns:a16="http://schemas.microsoft.com/office/drawing/2014/main" val="122749626"/>
                    </a:ext>
                  </a:extLst>
                </a:gridCol>
              </a:tblGrid>
              <a:tr h="271128">
                <a:tc>
                  <a:txBody>
                    <a:bodyPr/>
                    <a:lstStyle/>
                    <a:p>
                      <a:pPr marL="0" marR="0">
                        <a:lnSpc>
                          <a:spcPct val="107000"/>
                        </a:lnSpc>
                        <a:spcBef>
                          <a:spcPts val="0"/>
                        </a:spcBef>
                        <a:spcAft>
                          <a:spcPts val="0"/>
                        </a:spcAft>
                      </a:pPr>
                      <a:r>
                        <a:rPr lang="en-US" sz="1200">
                          <a:effectLst/>
                        </a:rPr>
                        <a:t>Week</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Hour</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Topic</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594045769"/>
                  </a:ext>
                </a:extLst>
              </a:tr>
              <a:tr h="271128">
                <a:tc>
                  <a:txBody>
                    <a:bodyPr/>
                    <a:lstStyle/>
                    <a:p>
                      <a:pPr marL="0" marR="0">
                        <a:lnSpc>
                          <a:spcPct val="107000"/>
                        </a:lnSpc>
                        <a:spcBef>
                          <a:spcPts val="0"/>
                        </a:spcBef>
                        <a:spcAft>
                          <a:spcPts val="0"/>
                        </a:spcAft>
                      </a:pPr>
                      <a:r>
                        <a:rPr lang="en-US" sz="1200">
                          <a:effectLst/>
                        </a:rPr>
                        <a:t>1</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Introduction: What is Ethics all about?</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452102533"/>
                  </a:ext>
                </a:extLst>
              </a:tr>
              <a:tr h="271128">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dirty="0" smtClean="0">
                          <a:effectLst/>
                        </a:rPr>
                        <a:t>Ethics </a:t>
                      </a:r>
                      <a:r>
                        <a:rPr lang="en-US" sz="2000" b="1" dirty="0">
                          <a:effectLst/>
                        </a:rPr>
                        <a:t>in daily life</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547358403"/>
                  </a:ext>
                </a:extLst>
              </a:tr>
              <a:tr h="271128">
                <a:tc>
                  <a:txBody>
                    <a:bodyPr/>
                    <a:lstStyle/>
                    <a:p>
                      <a:pPr marL="0" marR="0">
                        <a:lnSpc>
                          <a:spcPct val="107000"/>
                        </a:lnSpc>
                        <a:spcBef>
                          <a:spcPts val="0"/>
                        </a:spcBef>
                        <a:spcAft>
                          <a:spcPts val="0"/>
                        </a:spcAft>
                      </a:pPr>
                      <a:r>
                        <a:rPr lang="en-US" sz="1200">
                          <a:effectLst/>
                        </a:rPr>
                        <a:t>3</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Variety of Moral Issues</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811984080"/>
                  </a:ext>
                </a:extLst>
              </a:tr>
              <a:tr h="519065">
                <a:tc>
                  <a:txBody>
                    <a:bodyPr/>
                    <a:lstStyle/>
                    <a:p>
                      <a:pPr marL="0" marR="0">
                        <a:lnSpc>
                          <a:spcPct val="107000"/>
                        </a:lnSpc>
                        <a:spcBef>
                          <a:spcPts val="0"/>
                        </a:spcBef>
                        <a:spcAft>
                          <a:spcPts val="0"/>
                        </a:spcAft>
                      </a:pPr>
                      <a:r>
                        <a:rPr lang="en-US" sz="1200">
                          <a:effectLst/>
                        </a:rPr>
                        <a:t>4</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spcBef>
                          <a:spcPts val="0"/>
                        </a:spcBef>
                        <a:spcAft>
                          <a:spcPts val="0"/>
                        </a:spcAft>
                      </a:pPr>
                      <a:r>
                        <a:rPr lang="en-US" sz="2000" b="1" dirty="0">
                          <a:effectLst/>
                        </a:rPr>
                        <a:t>Principals of Ethics, </a:t>
                      </a:r>
                      <a:r>
                        <a:rPr lang="en-US" sz="2000" b="1" kern="1200" dirty="0">
                          <a:solidFill>
                            <a:schemeClr val="dk1"/>
                          </a:solidFill>
                          <a:effectLst/>
                          <a:latin typeface="+mn-lt"/>
                          <a:ea typeface="+mn-ea"/>
                          <a:cs typeface="+mn-cs"/>
                        </a:rPr>
                        <a:t>Competence </a:t>
                      </a:r>
                      <a:r>
                        <a:rPr lang="en-US" sz="2000" b="1" dirty="0">
                          <a:effectLst/>
                        </a:rPr>
                        <a:t>and Morality </a:t>
                      </a:r>
                    </a:p>
                    <a:p>
                      <a:pPr marL="0" marR="0">
                        <a:spcBef>
                          <a:spcPts val="0"/>
                        </a:spcBef>
                        <a:spcAft>
                          <a:spcPts val="0"/>
                        </a:spcAft>
                      </a:pPr>
                      <a:r>
                        <a:rPr lang="en-US" sz="1800" b="1" dirty="0">
                          <a:effectLst/>
                        </a:rPr>
                        <a:t> </a:t>
                      </a:r>
                      <a:endParaRPr lang="en-US" sz="2000" b="1" dirty="0">
                        <a:solidFill>
                          <a:srgbClr val="000000"/>
                        </a:solidFill>
                        <a:effectLst/>
                        <a:latin typeface="Times New Roman" panose="02020603050405020304" pitchFamily="18"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395298235"/>
                  </a:ext>
                </a:extLst>
              </a:tr>
              <a:tr h="554773">
                <a:tc>
                  <a:txBody>
                    <a:bodyPr/>
                    <a:lstStyle/>
                    <a:p>
                      <a:pPr marL="0" marR="0">
                        <a:lnSpc>
                          <a:spcPct val="107000"/>
                        </a:lnSpc>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Cyber ethics : internet communication and moral responsibility</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725608531"/>
                  </a:ext>
                </a:extLst>
              </a:tr>
              <a:tr h="271128">
                <a:tc>
                  <a:txBody>
                    <a:bodyPr/>
                    <a:lstStyle/>
                    <a:p>
                      <a:pPr marL="0" marR="0">
                        <a:lnSpc>
                          <a:spcPct val="107000"/>
                        </a:lnSpc>
                        <a:spcBef>
                          <a:spcPts val="0"/>
                        </a:spcBef>
                        <a:spcAft>
                          <a:spcPts val="0"/>
                        </a:spcAft>
                      </a:pPr>
                      <a:r>
                        <a:rPr lang="en-US" sz="1200">
                          <a:effectLst/>
                        </a:rPr>
                        <a:t>6</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Ethics in Public Life</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927182785"/>
                  </a:ext>
                </a:extLst>
              </a:tr>
              <a:tr h="271128">
                <a:tc>
                  <a:txBody>
                    <a:bodyPr/>
                    <a:lstStyle/>
                    <a:p>
                      <a:pPr marL="0" marR="0">
                        <a:lnSpc>
                          <a:spcPct val="107000"/>
                        </a:lnSpc>
                        <a:spcBef>
                          <a:spcPts val="0"/>
                        </a:spcBef>
                        <a:spcAft>
                          <a:spcPts val="0"/>
                        </a:spcAft>
                      </a:pPr>
                      <a:r>
                        <a:rPr lang="en-US" sz="1200">
                          <a:effectLst/>
                        </a:rPr>
                        <a:t>7</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Mid Term Exam</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02378873"/>
                  </a:ext>
                </a:extLst>
              </a:tr>
              <a:tr h="271128">
                <a:tc>
                  <a:txBody>
                    <a:bodyPr/>
                    <a:lstStyle/>
                    <a:p>
                      <a:pPr marL="0" marR="0">
                        <a:lnSpc>
                          <a:spcPct val="107000"/>
                        </a:lnSpc>
                        <a:spcBef>
                          <a:spcPts val="0"/>
                        </a:spcBef>
                        <a:spcAft>
                          <a:spcPts val="0"/>
                        </a:spcAft>
                      </a:pPr>
                      <a:r>
                        <a:rPr lang="en-US" sz="1200">
                          <a:effectLst/>
                        </a:rPr>
                        <a:t>8</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Risk Benefit Analysis</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558994783"/>
                  </a:ext>
                </a:extLst>
              </a:tr>
              <a:tr h="271128">
                <a:tc>
                  <a:txBody>
                    <a:bodyPr/>
                    <a:lstStyle/>
                    <a:p>
                      <a:pPr marL="0" marR="0">
                        <a:lnSpc>
                          <a:spcPct val="107000"/>
                        </a:lnSpc>
                        <a:spcBef>
                          <a:spcPts val="0"/>
                        </a:spcBef>
                        <a:spcAft>
                          <a:spcPts val="0"/>
                        </a:spcAft>
                      </a:pPr>
                      <a:r>
                        <a:rPr lang="en-US" sz="1200">
                          <a:effectLst/>
                        </a:rPr>
                        <a:t>9</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Collegiality an Loyalty</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833014349"/>
                  </a:ext>
                </a:extLst>
              </a:tr>
              <a:tr h="271128">
                <a:tc>
                  <a:txBody>
                    <a:bodyPr/>
                    <a:lstStyle/>
                    <a:p>
                      <a:pPr marL="0" marR="0">
                        <a:lnSpc>
                          <a:spcPct val="107000"/>
                        </a:lnSpc>
                        <a:spcBef>
                          <a:spcPts val="0"/>
                        </a:spcBef>
                        <a:spcAft>
                          <a:spcPts val="0"/>
                        </a:spcAft>
                      </a:pPr>
                      <a:r>
                        <a:rPr lang="en-US" sz="1200">
                          <a:effectLst/>
                        </a:rPr>
                        <a:t>10</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Corporate Code of Ethics</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490061383"/>
                  </a:ext>
                </a:extLst>
              </a:tr>
              <a:tr h="271128">
                <a:tc>
                  <a:txBody>
                    <a:bodyPr/>
                    <a:lstStyle/>
                    <a:p>
                      <a:pPr marL="0" marR="0">
                        <a:lnSpc>
                          <a:spcPct val="107000"/>
                        </a:lnSpc>
                        <a:spcBef>
                          <a:spcPts val="0"/>
                        </a:spcBef>
                        <a:spcAft>
                          <a:spcPts val="0"/>
                        </a:spcAft>
                      </a:pPr>
                      <a:r>
                        <a:rPr lang="en-US" sz="1200">
                          <a:effectLst/>
                        </a:rPr>
                        <a:t>11</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Competence and Professional Ethics</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13495323"/>
                  </a:ext>
                </a:extLst>
              </a:tr>
              <a:tr h="554773">
                <a:tc>
                  <a:txBody>
                    <a:bodyPr/>
                    <a:lstStyle/>
                    <a:p>
                      <a:pPr marL="0" marR="0">
                        <a:lnSpc>
                          <a:spcPct val="107000"/>
                        </a:lnSpc>
                        <a:spcBef>
                          <a:spcPts val="0"/>
                        </a:spcBef>
                        <a:spcAft>
                          <a:spcPts val="0"/>
                        </a:spcAft>
                      </a:pPr>
                      <a:r>
                        <a:rPr lang="en-US" sz="1200">
                          <a:effectLst/>
                        </a:rPr>
                        <a:t>12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Rights and Responsibilities Regarding Intellectual Property </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692663016"/>
                  </a:ext>
                </a:extLst>
              </a:tr>
              <a:tr h="271128">
                <a:tc>
                  <a:txBody>
                    <a:bodyPr/>
                    <a:lstStyle/>
                    <a:p>
                      <a:pPr marL="0" marR="0">
                        <a:lnSpc>
                          <a:spcPct val="107000"/>
                        </a:lnSpc>
                        <a:spcBef>
                          <a:spcPts val="0"/>
                        </a:spcBef>
                        <a:spcAft>
                          <a:spcPts val="0"/>
                        </a:spcAft>
                      </a:pPr>
                      <a:r>
                        <a:rPr lang="en-US" sz="1200">
                          <a:effectLst/>
                        </a:rPr>
                        <a:t>13</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Workplace Rights and Responsibilities</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3341422474"/>
                  </a:ext>
                </a:extLst>
              </a:tr>
              <a:tr h="271128">
                <a:tc>
                  <a:txBody>
                    <a:bodyPr/>
                    <a:lstStyle/>
                    <a:p>
                      <a:pPr marL="0" marR="0">
                        <a:lnSpc>
                          <a:spcPct val="107000"/>
                        </a:lnSpc>
                        <a:spcBef>
                          <a:spcPts val="0"/>
                        </a:spcBef>
                        <a:spcAft>
                          <a:spcPts val="0"/>
                        </a:spcAft>
                      </a:pPr>
                      <a:r>
                        <a:rPr lang="en-US" sz="1200">
                          <a:effectLst/>
                        </a:rPr>
                        <a:t>14</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Responsibility for the Environment </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521882828"/>
                  </a:ext>
                </a:extLst>
              </a:tr>
              <a:tr h="271128">
                <a:tc>
                  <a:txBody>
                    <a:bodyPr/>
                    <a:lstStyle/>
                    <a:p>
                      <a:pPr marL="0" marR="0">
                        <a:lnSpc>
                          <a:spcPct val="107000"/>
                        </a:lnSpc>
                        <a:spcBef>
                          <a:spcPts val="0"/>
                        </a:spcBef>
                        <a:spcAft>
                          <a:spcPts val="0"/>
                        </a:spcAft>
                      </a:pPr>
                      <a:r>
                        <a:rPr lang="en-US" sz="1200">
                          <a:effectLst/>
                        </a:rPr>
                        <a:t>15</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a:effectLst/>
                        </a:rPr>
                        <a:t>Final Exam</a:t>
                      </a:r>
                      <a:endParaRPr lang="en-US" sz="18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797377565"/>
                  </a:ext>
                </a:extLst>
              </a:tr>
              <a:tr h="271128">
                <a:tc>
                  <a:txBody>
                    <a:bodyPr/>
                    <a:lstStyle/>
                    <a:p>
                      <a:pPr marL="0" marR="0">
                        <a:lnSpc>
                          <a:spcPct val="107000"/>
                        </a:lnSpc>
                        <a:spcBef>
                          <a:spcPts val="0"/>
                        </a:spcBef>
                        <a:spcAft>
                          <a:spcPts val="0"/>
                        </a:spcAft>
                      </a:pPr>
                      <a:r>
                        <a:rPr lang="en-US" sz="1200">
                          <a:effectLst/>
                        </a:rPr>
                        <a:t>16</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Final Exam</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273949822"/>
                  </a:ext>
                </a:extLst>
              </a:tr>
            </a:tbl>
          </a:graphicData>
        </a:graphic>
      </p:graphicFrame>
    </p:spTree>
    <p:extLst>
      <p:ext uri="{BB962C8B-B14F-4D97-AF65-F5344CB8AC3E}">
        <p14:creationId xmlns:p14="http://schemas.microsoft.com/office/powerpoint/2010/main" val="1858563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2295040" y="272512"/>
            <a:ext cx="8686800" cy="557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ts val="2000"/>
              </a:spcBef>
              <a:spcAft>
                <a:spcPct val="0"/>
              </a:spcAft>
              <a:buSzPct val="100000"/>
            </a:pPr>
            <a:r>
              <a:rPr lang="nb-NO" altLang="en-US" sz="3200" b="1" dirty="0"/>
              <a:t>Definition Ethics</a:t>
            </a:r>
          </a:p>
          <a:p>
            <a:pPr defTabSz="449263" fontAlgn="base">
              <a:spcBef>
                <a:spcPts val="1500"/>
              </a:spcBef>
              <a:spcAft>
                <a:spcPct val="0"/>
              </a:spcAft>
              <a:buSzPct val="100000"/>
            </a:pPr>
            <a:endParaRPr lang="nb-NO" altLang="en-US" sz="3200" b="1" dirty="0"/>
          </a:p>
          <a:p>
            <a:pPr defTabSz="449263" fontAlgn="base">
              <a:spcBef>
                <a:spcPts val="1500"/>
              </a:spcBef>
              <a:spcAft>
                <a:spcPct val="0"/>
              </a:spcAft>
              <a:buSzPct val="100000"/>
            </a:pPr>
            <a:r>
              <a:rPr lang="nb-NO" altLang="en-US" b="1" dirty="0"/>
              <a:t>Moral philosophy.</a:t>
            </a:r>
          </a:p>
          <a:p>
            <a:pPr defTabSz="449263" fontAlgn="base">
              <a:spcBef>
                <a:spcPts val="1500"/>
              </a:spcBef>
              <a:spcAft>
                <a:spcPct val="0"/>
              </a:spcAft>
              <a:buSzPct val="100000"/>
            </a:pPr>
            <a:endParaRPr lang="nb-NO" altLang="en-US" b="1" dirty="0"/>
          </a:p>
          <a:p>
            <a:pPr defTabSz="449263" fontAlgn="base">
              <a:spcBef>
                <a:spcPts val="1500"/>
              </a:spcBef>
              <a:spcAft>
                <a:spcPct val="0"/>
              </a:spcAft>
              <a:buSzPct val="100000"/>
            </a:pPr>
            <a:r>
              <a:rPr lang="nb-NO" altLang="en-US" b="1" dirty="0"/>
              <a:t>Determining rights and wrongs, selecting actions to achieve good results, evaluating motives.</a:t>
            </a:r>
          </a:p>
          <a:p>
            <a:pPr defTabSz="449263" fontAlgn="base">
              <a:spcBef>
                <a:spcPts val="1500"/>
              </a:spcBef>
              <a:spcAft>
                <a:spcPct val="0"/>
              </a:spcAft>
              <a:buSzPct val="100000"/>
            </a:pPr>
            <a:r>
              <a:rPr lang="nb-NO" altLang="en-US" b="1" dirty="0"/>
              <a:t>                                                </a:t>
            </a:r>
            <a:r>
              <a:rPr lang="nb-NO" altLang="en-US" sz="1500" b="1" dirty="0"/>
              <a:t>(attempting to summarise several definitions)</a:t>
            </a:r>
          </a:p>
          <a:p>
            <a:pPr defTabSz="449263" fontAlgn="base">
              <a:spcBef>
                <a:spcPts val="1500"/>
              </a:spcBef>
              <a:spcAft>
                <a:spcPct val="0"/>
              </a:spcAft>
              <a:buSzPct val="100000"/>
            </a:pPr>
            <a:endParaRPr lang="nb-NO" altLang="en-US" b="1" dirty="0"/>
          </a:p>
          <a:p>
            <a:pPr defTabSz="449263" fontAlgn="base">
              <a:spcBef>
                <a:spcPts val="1500"/>
              </a:spcBef>
              <a:spcAft>
                <a:spcPct val="0"/>
              </a:spcAft>
              <a:buSzPct val="100000"/>
            </a:pPr>
            <a:endParaRPr lang="nb-NO" altLang="en-US" dirty="0"/>
          </a:p>
          <a:p>
            <a:pPr defTabSz="449263" fontAlgn="base">
              <a:spcBef>
                <a:spcPts val="1500"/>
              </a:spcBef>
              <a:spcAft>
                <a:spcPct val="0"/>
              </a:spcAft>
              <a:buSzPct val="100000"/>
            </a:pPr>
            <a:endParaRPr lang="nb-NO" altLang="en-US" dirty="0"/>
          </a:p>
        </p:txBody>
      </p:sp>
    </p:spTree>
    <p:extLst>
      <p:ext uri="{BB962C8B-B14F-4D97-AF65-F5344CB8AC3E}">
        <p14:creationId xmlns:p14="http://schemas.microsoft.com/office/powerpoint/2010/main" val="4059149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1889501" y="379710"/>
            <a:ext cx="8534400" cy="8042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5613">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anose="02020603050405020304" pitchFamily="18" charset="0"/>
                <a:ea typeface="SimSun" panose="02010600030101010101" pitchFamily="2" charset="-122"/>
              </a:defRPr>
            </a:lvl1pPr>
            <a:lvl2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anose="02020603050405020304" pitchFamily="18" charset="0"/>
                <a:ea typeface="SimSun" panose="02010600030101010101" pitchFamily="2" charset="-122"/>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anose="02020603050405020304" pitchFamily="18" charset="0"/>
                <a:ea typeface="SimSun" panose="02010600030101010101" pitchFamily="2" charset="-122"/>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anose="02020603050405020304" pitchFamily="18" charset="0"/>
                <a:ea typeface="SimSun" panose="02010600030101010101" pitchFamily="2" charset="-122"/>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ts val="1500"/>
              </a:spcBef>
              <a:spcAft>
                <a:spcPct val="0"/>
              </a:spcAft>
              <a:buSzPct val="100000"/>
            </a:pPr>
            <a:r>
              <a:rPr lang="nb-NO" altLang="en-US" b="1" dirty="0">
                <a:solidFill>
                  <a:srgbClr val="FF0000"/>
                </a:solidFill>
              </a:rPr>
              <a:t>Forms of ethics</a:t>
            </a:r>
          </a:p>
          <a:p>
            <a:pPr defTabSz="449263" fontAlgn="base">
              <a:spcBef>
                <a:spcPts val="1500"/>
              </a:spcBef>
              <a:spcAft>
                <a:spcPct val="0"/>
              </a:spcAft>
              <a:buSzPct val="100000"/>
            </a:pPr>
            <a:r>
              <a:rPr lang="nb-NO" altLang="en-US" dirty="0"/>
              <a:t>1</a:t>
            </a:r>
            <a:r>
              <a:rPr lang="nb-NO" altLang="en-US" sz="2800" dirty="0"/>
              <a:t>.  </a:t>
            </a:r>
            <a:r>
              <a:rPr lang="nb-NO" altLang="en-US" sz="3200" b="1" dirty="0">
                <a:solidFill>
                  <a:srgbClr val="FF0000"/>
                </a:solidFill>
              </a:rPr>
              <a:t>Metaethics </a:t>
            </a:r>
            <a:r>
              <a:rPr lang="nb-NO" altLang="en-US" sz="2800" b="1" dirty="0"/>
              <a:t>  (what is good?  etc)</a:t>
            </a:r>
          </a:p>
          <a:p>
            <a:pPr defTabSz="449263" fontAlgn="base">
              <a:spcBef>
                <a:spcPts val="1500"/>
              </a:spcBef>
              <a:spcAft>
                <a:spcPct val="0"/>
              </a:spcAft>
              <a:buSzPct val="100000"/>
            </a:pPr>
            <a:r>
              <a:rPr lang="nb-NO" altLang="en-US" sz="2800" b="1" dirty="0"/>
              <a:t>2.  </a:t>
            </a:r>
            <a:r>
              <a:rPr lang="nb-NO" altLang="en-US" sz="3200" b="1" dirty="0">
                <a:solidFill>
                  <a:srgbClr val="FF0000"/>
                </a:solidFill>
              </a:rPr>
              <a:t>Normative ethics </a:t>
            </a:r>
            <a:r>
              <a:rPr lang="nb-NO" altLang="en-US" sz="2800" b="1" dirty="0"/>
              <a:t>(what should we do?)</a:t>
            </a:r>
          </a:p>
          <a:p>
            <a:pPr defTabSz="449263" fontAlgn="base">
              <a:spcBef>
                <a:spcPts val="1500"/>
              </a:spcBef>
              <a:spcAft>
                <a:spcPct val="0"/>
              </a:spcAft>
              <a:buSzPct val="100000"/>
            </a:pPr>
            <a:r>
              <a:rPr lang="nb-NO" altLang="en-US" sz="2800" b="1" dirty="0"/>
              <a:t>3.  </a:t>
            </a:r>
            <a:r>
              <a:rPr lang="nb-NO" altLang="en-US" sz="3200" b="1" dirty="0">
                <a:solidFill>
                  <a:srgbClr val="FF0000"/>
                </a:solidFill>
              </a:rPr>
              <a:t>Applied ethics  </a:t>
            </a:r>
            <a:r>
              <a:rPr lang="nb-NO" altLang="en-US" sz="2800" b="1" dirty="0"/>
              <a:t>(how do we apply ethics to work and lives?)</a:t>
            </a:r>
          </a:p>
          <a:p>
            <a:pPr marL="458787" indent="-457200" defTabSz="449263" fontAlgn="base">
              <a:spcBef>
                <a:spcPts val="1500"/>
              </a:spcBef>
              <a:spcAft>
                <a:spcPct val="0"/>
              </a:spcAft>
              <a:buSzPct val="100000"/>
              <a:buAutoNum type="arabicPeriod" startAt="4"/>
            </a:pPr>
            <a:r>
              <a:rPr lang="nb-NO" altLang="en-US" sz="3200" b="1" dirty="0" smtClean="0">
                <a:solidFill>
                  <a:srgbClr val="FF0000"/>
                </a:solidFill>
              </a:rPr>
              <a:t>Moral </a:t>
            </a:r>
            <a:r>
              <a:rPr lang="nb-NO" altLang="en-US" sz="3200" b="1" dirty="0">
                <a:solidFill>
                  <a:srgbClr val="FF0000"/>
                </a:solidFill>
              </a:rPr>
              <a:t>psychology </a:t>
            </a:r>
            <a:r>
              <a:rPr lang="nb-NO" altLang="en-US" sz="2800" b="1" dirty="0"/>
              <a:t>(the biological and psychological bases</a:t>
            </a:r>
            <a:r>
              <a:rPr lang="nb-NO" altLang="en-US" sz="2800" b="1" dirty="0" smtClean="0"/>
              <a:t>)</a:t>
            </a:r>
            <a:r>
              <a:rPr lang="en-US" b="1" dirty="0"/>
              <a:t> Moral psychologists</a:t>
            </a:r>
            <a:r>
              <a:rPr lang="en-US" dirty="0"/>
              <a:t> may study the origins and applications of </a:t>
            </a:r>
            <a:r>
              <a:rPr lang="en-US" b="1" dirty="0"/>
              <a:t>moral</a:t>
            </a:r>
            <a:r>
              <a:rPr lang="en-US" dirty="0"/>
              <a:t> principles. For </a:t>
            </a:r>
            <a:r>
              <a:rPr lang="en-US" b="1" dirty="0"/>
              <a:t>example</a:t>
            </a:r>
            <a:r>
              <a:rPr lang="en-US" dirty="0"/>
              <a:t>, two similarly responsible adults consume alcohol, drive home during inclement weather and crash their vehicles.</a:t>
            </a:r>
            <a:endParaRPr lang="nb-NO" altLang="en-US" sz="2800" b="1" dirty="0" smtClean="0"/>
          </a:p>
          <a:p>
            <a:pPr marL="1587" indent="0" defTabSz="449263" fontAlgn="base">
              <a:spcBef>
                <a:spcPts val="1500"/>
              </a:spcBef>
              <a:spcAft>
                <a:spcPct val="0"/>
              </a:spcAft>
              <a:buClr>
                <a:srgbClr val="000000"/>
              </a:buClr>
              <a:buSzPct val="100000"/>
            </a:pPr>
            <a:r>
              <a:rPr lang="nb-NO" altLang="en-US" sz="2800" b="1" dirty="0" smtClean="0"/>
              <a:t>5. </a:t>
            </a:r>
            <a:r>
              <a:rPr lang="nb-NO" altLang="en-US" sz="3200" b="1" dirty="0" smtClean="0">
                <a:solidFill>
                  <a:srgbClr val="FF0000"/>
                </a:solidFill>
              </a:rPr>
              <a:t>Descriptive </a:t>
            </a:r>
            <a:r>
              <a:rPr lang="nb-NO" altLang="en-US" sz="3200" b="1" dirty="0">
                <a:solidFill>
                  <a:srgbClr val="FF0000"/>
                </a:solidFill>
              </a:rPr>
              <a:t>ethics </a:t>
            </a:r>
            <a:r>
              <a:rPr lang="nb-NO" altLang="en-US" sz="2800" b="1" dirty="0"/>
              <a:t>(what morals people follow)</a:t>
            </a:r>
          </a:p>
          <a:p>
            <a:pPr defTabSz="449263" fontAlgn="base">
              <a:spcBef>
                <a:spcPts val="1500"/>
              </a:spcBef>
              <a:spcAft>
                <a:spcPct val="0"/>
              </a:spcAft>
              <a:buSzPct val="100000"/>
            </a:pPr>
            <a:r>
              <a:rPr lang="en-US" dirty="0" smtClean="0"/>
              <a:t>(how </a:t>
            </a:r>
            <a:r>
              <a:rPr lang="en-US" dirty="0"/>
              <a:t>do individuals process and resolve perceived  conflicts</a:t>
            </a:r>
            <a:r>
              <a:rPr lang="en-US" dirty="0" smtClean="0"/>
              <a:t>?)</a:t>
            </a:r>
            <a:endParaRPr lang="nb-NO" altLang="en-US" b="1" dirty="0"/>
          </a:p>
          <a:p>
            <a:pPr defTabSz="449263" fontAlgn="base">
              <a:spcBef>
                <a:spcPts val="1500"/>
              </a:spcBef>
              <a:spcAft>
                <a:spcPct val="0"/>
              </a:spcAft>
              <a:buSzPct val="100000"/>
            </a:pPr>
            <a:r>
              <a:rPr lang="nb-NO" altLang="en-US" dirty="0" smtClean="0"/>
              <a:t>.   </a:t>
            </a:r>
            <a:endParaRPr lang="nb-NO" altLang="en-US" dirty="0"/>
          </a:p>
          <a:p>
            <a:pPr defTabSz="449263" fontAlgn="base">
              <a:spcBef>
                <a:spcPts val="1500"/>
              </a:spcBef>
              <a:spcAft>
                <a:spcPct val="0"/>
              </a:spcAft>
              <a:buClr>
                <a:srgbClr val="000000"/>
              </a:buClr>
              <a:buSzPct val="100000"/>
            </a:pPr>
            <a:endParaRPr lang="nb-NO" altLang="en-US" dirty="0"/>
          </a:p>
          <a:p>
            <a:pPr defTabSz="449263" fontAlgn="base">
              <a:spcBef>
                <a:spcPts val="1500"/>
              </a:spcBef>
              <a:spcAft>
                <a:spcPct val="0"/>
              </a:spcAft>
              <a:buSzPct val="100000"/>
            </a:pPr>
            <a:endParaRPr lang="nb-NO" altLang="en-US" dirty="0"/>
          </a:p>
        </p:txBody>
      </p:sp>
    </p:spTree>
    <p:extLst>
      <p:ext uri="{BB962C8B-B14F-4D97-AF65-F5344CB8AC3E}">
        <p14:creationId xmlns:p14="http://schemas.microsoft.com/office/powerpoint/2010/main" val="1752174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1905000" y="381000"/>
            <a:ext cx="8763000" cy="608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ts val="1500"/>
              </a:spcBef>
              <a:spcAft>
                <a:spcPct val="0"/>
              </a:spcAft>
              <a:buSzPct val="100000"/>
            </a:pPr>
            <a:r>
              <a:rPr lang="nb-NO" altLang="en-US" b="1" dirty="0">
                <a:solidFill>
                  <a:srgbClr val="FF0000"/>
                </a:solidFill>
              </a:rPr>
              <a:t>Codes of ethics</a:t>
            </a:r>
          </a:p>
          <a:p>
            <a:pPr defTabSz="449263" fontAlgn="base">
              <a:spcBef>
                <a:spcPts val="1500"/>
              </a:spcBef>
              <a:spcAft>
                <a:spcPct val="0"/>
              </a:spcAft>
              <a:buSzPct val="100000"/>
            </a:pPr>
            <a:endParaRPr lang="nb-NO" altLang="en-US" dirty="0"/>
          </a:p>
          <a:p>
            <a:pPr defTabSz="449263" fontAlgn="base">
              <a:spcBef>
                <a:spcPts val="1500"/>
              </a:spcBef>
              <a:spcAft>
                <a:spcPct val="0"/>
              </a:spcAft>
              <a:buSzPct val="100000"/>
            </a:pPr>
            <a:r>
              <a:rPr lang="nb-NO" altLang="en-US" b="1" dirty="0"/>
              <a:t>Applying ethics to a profession or discipline, examples:</a:t>
            </a:r>
          </a:p>
          <a:p>
            <a:pPr defTabSz="449263" fontAlgn="base">
              <a:spcBef>
                <a:spcPts val="1500"/>
              </a:spcBef>
              <a:spcAft>
                <a:spcPct val="0"/>
              </a:spcAft>
              <a:buSzPct val="100000"/>
            </a:pPr>
            <a:endParaRPr lang="nb-NO" altLang="en-US" b="1" dirty="0"/>
          </a:p>
          <a:p>
            <a:pPr defTabSz="449263" fontAlgn="base">
              <a:spcBef>
                <a:spcPts val="1500"/>
              </a:spcBef>
              <a:spcAft>
                <a:spcPct val="0"/>
              </a:spcAft>
              <a:buSzPct val="100000"/>
            </a:pPr>
            <a:r>
              <a:rPr lang="nb-NO" altLang="en-US" b="1" dirty="0"/>
              <a:t>*  ICT  </a:t>
            </a:r>
          </a:p>
          <a:p>
            <a:pPr defTabSz="449263" fontAlgn="base">
              <a:spcBef>
                <a:spcPts val="1500"/>
              </a:spcBef>
              <a:spcAft>
                <a:spcPct val="0"/>
              </a:spcAft>
              <a:buSzPct val="100000"/>
            </a:pPr>
            <a:r>
              <a:rPr lang="nb-NO" altLang="en-US" b="1" dirty="0"/>
              <a:t>*  Engineering</a:t>
            </a:r>
          </a:p>
          <a:p>
            <a:pPr defTabSz="449263" fontAlgn="base">
              <a:spcBef>
                <a:spcPts val="1500"/>
              </a:spcBef>
              <a:spcAft>
                <a:spcPct val="0"/>
              </a:spcAft>
              <a:buSzPct val="100000"/>
            </a:pPr>
            <a:r>
              <a:rPr lang="nb-NO" altLang="en-US" b="1" dirty="0"/>
              <a:t>*  Medicine</a:t>
            </a:r>
          </a:p>
          <a:p>
            <a:pPr defTabSz="449263" fontAlgn="base">
              <a:spcBef>
                <a:spcPts val="1500"/>
              </a:spcBef>
              <a:spcAft>
                <a:spcPct val="0"/>
              </a:spcAft>
              <a:buSzPct val="100000"/>
            </a:pPr>
            <a:r>
              <a:rPr lang="nb-NO" altLang="en-US" b="1" dirty="0"/>
              <a:t>*  Law</a:t>
            </a:r>
          </a:p>
          <a:p>
            <a:pPr defTabSz="449263" fontAlgn="base">
              <a:spcBef>
                <a:spcPts val="1500"/>
              </a:spcBef>
              <a:spcAft>
                <a:spcPct val="0"/>
              </a:spcAft>
              <a:buSzPct val="100000"/>
            </a:pPr>
            <a:r>
              <a:rPr lang="nb-NO" altLang="en-US" b="1" dirty="0"/>
              <a:t>*  Journalism</a:t>
            </a:r>
          </a:p>
          <a:p>
            <a:pPr defTabSz="449263" fontAlgn="base">
              <a:spcBef>
                <a:spcPts val="1500"/>
              </a:spcBef>
              <a:spcAft>
                <a:spcPct val="0"/>
              </a:spcAft>
              <a:buSzPct val="100000"/>
            </a:pPr>
            <a:r>
              <a:rPr lang="nb-NO" altLang="en-US" b="1" dirty="0"/>
              <a:t>*  Psychology</a:t>
            </a:r>
          </a:p>
          <a:p>
            <a:pPr defTabSz="449263" fontAlgn="base">
              <a:spcBef>
                <a:spcPts val="1500"/>
              </a:spcBef>
              <a:spcAft>
                <a:spcPct val="0"/>
              </a:spcAft>
              <a:buSzPct val="100000"/>
            </a:pPr>
            <a:endParaRPr lang="nb-NO" altLang="en-US" dirty="0"/>
          </a:p>
        </p:txBody>
      </p:sp>
    </p:spTree>
    <p:extLst>
      <p:ext uri="{BB962C8B-B14F-4D97-AF65-F5344CB8AC3E}">
        <p14:creationId xmlns:p14="http://schemas.microsoft.com/office/powerpoint/2010/main" val="4212511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1804989" y="743918"/>
            <a:ext cx="8640762" cy="429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dirty="0">
                <a:solidFill>
                  <a:srgbClr val="FF0000"/>
                </a:solidFill>
              </a:rPr>
              <a:t>Symmetrical ethics – the golden rule</a:t>
            </a:r>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r>
              <a:rPr lang="nb-NO" altLang="en-US" dirty="0"/>
              <a:t>*  </a:t>
            </a:r>
            <a:r>
              <a:rPr lang="nb-NO" altLang="en-US" b="1" dirty="0"/>
              <a:t>Do to others what you want them to do to you.</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If you demand from others, demand the same from yourself </a:t>
            </a:r>
          </a:p>
          <a:p>
            <a:pPr defTabSz="449263" fontAlgn="base">
              <a:spcBef>
                <a:spcPct val="0"/>
              </a:spcBef>
              <a:spcAft>
                <a:spcPct val="0"/>
              </a:spcAft>
              <a:buClr>
                <a:srgbClr val="000000"/>
              </a:buClr>
              <a:buSzPct val="100000"/>
            </a:pPr>
            <a:r>
              <a:rPr lang="nb-NO" altLang="en-US" b="1" dirty="0"/>
              <a:t>    (perhaps more if you are a leader)</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See yourself as the other  (good even for design!)</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Empathy</a:t>
            </a:r>
          </a:p>
        </p:txBody>
      </p:sp>
      <p:sp>
        <p:nvSpPr>
          <p:cNvPr id="14340" name="Text Box 4"/>
          <p:cNvSpPr txBox="1">
            <a:spLocks noChangeArrowheads="1"/>
          </p:cNvSpPr>
          <p:nvPr/>
        </p:nvSpPr>
        <p:spPr bwMode="auto">
          <a:xfrm>
            <a:off x="9623425" y="6303964"/>
            <a:ext cx="3429000"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pPr>
            <a:endParaRPr lang="en-US" sz="2400">
              <a:solidFill>
                <a:srgbClr val="FFFFFF"/>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6986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1884364" y="360364"/>
            <a:ext cx="8459787" cy="3748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dirty="0">
                <a:solidFill>
                  <a:srgbClr val="FF0000"/>
                </a:solidFill>
              </a:rPr>
              <a:t>Assymetrical ethics</a:t>
            </a:r>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r>
              <a:rPr lang="nb-NO" altLang="en-US" dirty="0"/>
              <a:t>*   </a:t>
            </a:r>
            <a:r>
              <a:rPr lang="nb-NO" altLang="en-US" b="1" dirty="0"/>
              <a:t>When one party has more resources, knowledge, power</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Often in professions (engineering, nursing, law...)</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Need to be careful (professional!)</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Need to be considerate</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639" y="3419475"/>
            <a:ext cx="2143125" cy="1714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6355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84363" y="360364"/>
            <a:ext cx="8640762" cy="3748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a:solidFill>
                  <a:srgbClr val="FF0000"/>
                </a:solidFill>
              </a:rPr>
              <a:t>Instrumental ethics</a:t>
            </a:r>
          </a:p>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r>
              <a:rPr lang="nb-NO" altLang="en-US" b="1"/>
              <a:t>Ethics an instrument for achieving something else.</a:t>
            </a:r>
          </a:p>
          <a:p>
            <a:pPr defTabSz="449263" fontAlgn="base">
              <a:spcBef>
                <a:spcPct val="0"/>
              </a:spcBef>
              <a:spcAft>
                <a:spcPct val="0"/>
              </a:spcAft>
              <a:buClr>
                <a:srgbClr val="000000"/>
              </a:buClr>
              <a:buSzPct val="100000"/>
            </a:pPr>
            <a:r>
              <a:rPr lang="nb-NO" altLang="en-US" b="1"/>
              <a:t>Not based on principles or conviction.</a:t>
            </a:r>
          </a:p>
          <a:p>
            <a:pPr defTabSz="449263" fontAlgn="base">
              <a:spcBef>
                <a:spcPct val="0"/>
              </a:spcBef>
              <a:spcAft>
                <a:spcPct val="0"/>
              </a:spcAft>
              <a:buClr>
                <a:srgbClr val="000000"/>
              </a:buClr>
              <a:buSzPct val="100000"/>
            </a:pPr>
            <a:endParaRPr lang="nb-NO" altLang="en-US" b="1"/>
          </a:p>
          <a:p>
            <a:pPr defTabSz="449263" fontAlgn="base">
              <a:spcBef>
                <a:spcPct val="0"/>
              </a:spcBef>
              <a:spcAft>
                <a:spcPct val="0"/>
              </a:spcAft>
              <a:buClr>
                <a:srgbClr val="000000"/>
              </a:buClr>
              <a:buSzPct val="100000"/>
            </a:pPr>
            <a:r>
              <a:rPr lang="nb-NO" altLang="en-US" b="1"/>
              <a:t>«Greenwashing»</a:t>
            </a:r>
          </a:p>
          <a:p>
            <a:pPr defTabSz="449263" fontAlgn="base">
              <a:spcBef>
                <a:spcPct val="0"/>
              </a:spcBef>
              <a:spcAft>
                <a:spcPct val="0"/>
              </a:spcAft>
              <a:buClr>
                <a:srgbClr val="000000"/>
              </a:buClr>
              <a:buSzPct val="100000"/>
            </a:pPr>
            <a:endParaRPr lang="nb-NO" altLang="en-US" b="1"/>
          </a:p>
          <a:p>
            <a:pPr defTabSz="449263" fontAlgn="base">
              <a:spcBef>
                <a:spcPct val="0"/>
              </a:spcBef>
              <a:spcAft>
                <a:spcPct val="0"/>
              </a:spcAft>
              <a:buClr>
                <a:srgbClr val="000000"/>
              </a:buClr>
              <a:buSzPct val="100000"/>
            </a:pPr>
            <a:r>
              <a:rPr lang="nb-NO" altLang="en-US" b="1"/>
              <a:t>Philantrophy used as an «excuse»</a:t>
            </a:r>
          </a:p>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endParaRPr lang="nb-NO" altLang="en-US"/>
          </a:p>
        </p:txBody>
      </p:sp>
      <p:sp>
        <p:nvSpPr>
          <p:cNvPr id="16386" name="Text Box 2"/>
          <p:cNvSpPr txBox="1">
            <a:spLocks noChangeArrowheads="1"/>
          </p:cNvSpPr>
          <p:nvPr/>
        </p:nvSpPr>
        <p:spPr bwMode="auto">
          <a:xfrm>
            <a:off x="2244725" y="3240088"/>
            <a:ext cx="431958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a:t>|</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789" y="2700338"/>
            <a:ext cx="2117725" cy="2062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71051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1884363" y="360364"/>
            <a:ext cx="8280400" cy="447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a:solidFill>
                  <a:srgbClr val="FF0000"/>
                </a:solidFill>
              </a:rPr>
              <a:t>Principle based ethics</a:t>
            </a:r>
          </a:p>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r>
              <a:rPr lang="nb-NO" altLang="en-US" b="1"/>
              <a:t>Based on principles like (from websites):</a:t>
            </a:r>
          </a:p>
          <a:p>
            <a:pPr defTabSz="449263" fontAlgn="base">
              <a:spcBef>
                <a:spcPct val="0"/>
              </a:spcBef>
              <a:spcAft>
                <a:spcPct val="0"/>
              </a:spcAft>
              <a:buClr>
                <a:srgbClr val="000000"/>
              </a:buClr>
              <a:buSzPct val="100000"/>
            </a:pPr>
            <a:endParaRPr lang="nb-NO" altLang="en-US" b="1"/>
          </a:p>
          <a:p>
            <a:pPr defTabSz="449263" fontAlgn="base">
              <a:spcBef>
                <a:spcPct val="0"/>
              </a:spcBef>
              <a:spcAft>
                <a:spcPct val="0"/>
              </a:spcAft>
              <a:buClr>
                <a:srgbClr val="000000"/>
              </a:buClr>
              <a:buSzPct val="100000"/>
            </a:pPr>
            <a:r>
              <a:rPr lang="nb-NO" altLang="en-US" b="1"/>
              <a:t>*   We want to deliver first class design</a:t>
            </a:r>
          </a:p>
          <a:p>
            <a:pPr defTabSz="449263" fontAlgn="base">
              <a:spcBef>
                <a:spcPct val="0"/>
              </a:spcBef>
              <a:spcAft>
                <a:spcPct val="0"/>
              </a:spcAft>
              <a:buClr>
                <a:srgbClr val="000000"/>
              </a:buClr>
              <a:buSzPct val="100000"/>
            </a:pPr>
            <a:r>
              <a:rPr lang="nb-NO" altLang="en-US" b="1"/>
              <a:t>*   We want to be best in our discipline</a:t>
            </a:r>
          </a:p>
          <a:p>
            <a:pPr defTabSz="449263" fontAlgn="base">
              <a:spcBef>
                <a:spcPct val="0"/>
              </a:spcBef>
              <a:spcAft>
                <a:spcPct val="0"/>
              </a:spcAft>
              <a:buClr>
                <a:srgbClr val="000000"/>
              </a:buClr>
              <a:buSzPct val="100000"/>
            </a:pPr>
            <a:r>
              <a:rPr lang="nb-NO" altLang="en-US" b="1"/>
              <a:t>*   We will contribute to society</a:t>
            </a:r>
          </a:p>
          <a:p>
            <a:pPr defTabSz="449263" fontAlgn="base">
              <a:spcBef>
                <a:spcPct val="0"/>
              </a:spcBef>
              <a:spcAft>
                <a:spcPct val="0"/>
              </a:spcAft>
              <a:buClr>
                <a:srgbClr val="000000"/>
              </a:buClr>
              <a:buSzPct val="100000"/>
            </a:pPr>
            <a:r>
              <a:rPr lang="nb-NO" altLang="en-US" b="1"/>
              <a:t>*   We consider ecological impact</a:t>
            </a:r>
          </a:p>
          <a:p>
            <a:pPr defTabSz="449263" fontAlgn="base">
              <a:spcBef>
                <a:spcPct val="0"/>
              </a:spcBef>
              <a:spcAft>
                <a:spcPct val="0"/>
              </a:spcAft>
              <a:buClr>
                <a:srgbClr val="000000"/>
              </a:buClr>
              <a:buSzPct val="100000"/>
            </a:pPr>
            <a:r>
              <a:rPr lang="nb-NO" altLang="en-US" b="1"/>
              <a:t>*   We contribute to environmentalism</a:t>
            </a:r>
          </a:p>
          <a:p>
            <a:pPr defTabSz="449263" fontAlgn="base">
              <a:spcBef>
                <a:spcPct val="0"/>
              </a:spcBef>
              <a:spcAft>
                <a:spcPct val="0"/>
              </a:spcAft>
              <a:buClr>
                <a:srgbClr val="000000"/>
              </a:buClr>
              <a:buSzPct val="100000"/>
            </a:pPr>
            <a:endParaRPr lang="nb-NO" altLang="en-US" b="1"/>
          </a:p>
          <a:p>
            <a:pPr defTabSz="449263" fontAlgn="base">
              <a:spcBef>
                <a:spcPct val="0"/>
              </a:spcBef>
              <a:spcAft>
                <a:spcPct val="0"/>
              </a:spcAft>
              <a:buClr>
                <a:srgbClr val="000000"/>
              </a:buClr>
              <a:buSzPct val="100000"/>
            </a:pPr>
            <a:endParaRPr lang="nb-NO" altLang="en-US" b="1"/>
          </a:p>
          <a:p>
            <a:pPr defTabSz="449263" fontAlgn="base">
              <a:spcBef>
                <a:spcPct val="0"/>
              </a:spcBef>
              <a:spcAft>
                <a:spcPct val="0"/>
              </a:spcAft>
              <a:buClr>
                <a:srgbClr val="000000"/>
              </a:buClr>
              <a:buSzPct val="100000"/>
            </a:pPr>
            <a:endParaRPr lang="nb-NO" altLang="en-US"/>
          </a:p>
        </p:txBody>
      </p:sp>
      <p:sp>
        <p:nvSpPr>
          <p:cNvPr id="17410" name="Text Box 2"/>
          <p:cNvSpPr txBox="1">
            <a:spLocks noChangeArrowheads="1"/>
          </p:cNvSpPr>
          <p:nvPr/>
        </p:nvSpPr>
        <p:spPr bwMode="auto">
          <a:xfrm>
            <a:off x="2063750" y="4319588"/>
            <a:ext cx="792003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a:t>Preferably followed by action</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788" y="3240089"/>
            <a:ext cx="2519362" cy="2160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Text Box 4"/>
          <p:cNvSpPr txBox="1">
            <a:spLocks noChangeArrowheads="1"/>
          </p:cNvSpPr>
          <p:nvPr/>
        </p:nvSpPr>
        <p:spPr bwMode="auto">
          <a:xfrm>
            <a:off x="7643814" y="5580064"/>
            <a:ext cx="3959225"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sz="1000"/>
              <a:t>Picture from </a:t>
            </a:r>
            <a:r>
              <a:rPr lang="nb-NO" altLang="en-US" sz="1000">
                <a:hlinkClick r:id="rId4"/>
              </a:rPr>
              <a:t>www.bouvet.no</a:t>
            </a:r>
            <a:r>
              <a:rPr lang="nb-NO" altLang="en-US" sz="1000"/>
              <a:t>, design for Sjømannskirken.</a:t>
            </a:r>
          </a:p>
        </p:txBody>
      </p:sp>
    </p:spTree>
    <p:extLst>
      <p:ext uri="{BB962C8B-B14F-4D97-AF65-F5344CB8AC3E}">
        <p14:creationId xmlns:p14="http://schemas.microsoft.com/office/powerpoint/2010/main" val="127849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884364" y="360363"/>
            <a:ext cx="8459787" cy="411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dirty="0">
                <a:solidFill>
                  <a:srgbClr val="FF0000"/>
                </a:solidFill>
              </a:rPr>
              <a:t>Compliance ethics</a:t>
            </a:r>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r>
              <a:rPr lang="nb-NO" altLang="en-US" b="1" dirty="0"/>
              <a:t>Within existing laws, standards, guidelines, morals</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May need a «compliance officer» in large organisations</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   e.g. what does it mean to «follow standard»?</a:t>
            </a:r>
          </a:p>
          <a:p>
            <a:pPr defTabSz="449263" fontAlgn="base">
              <a:spcBef>
                <a:spcPct val="0"/>
              </a:spcBef>
              <a:spcAft>
                <a:spcPct val="0"/>
              </a:spcAft>
              <a:buClr>
                <a:srgbClr val="000000"/>
              </a:buClr>
              <a:buSzPct val="100000"/>
            </a:pPr>
            <a:endParaRPr lang="nb-NO" altLang="en-US" b="1" dirty="0"/>
          </a:p>
          <a:p>
            <a:pPr defTabSz="449263" fontAlgn="base">
              <a:spcBef>
                <a:spcPct val="0"/>
              </a:spcBef>
              <a:spcAft>
                <a:spcPct val="0"/>
              </a:spcAft>
              <a:buClr>
                <a:srgbClr val="000000"/>
              </a:buClr>
              <a:buSzPct val="100000"/>
            </a:pPr>
            <a:r>
              <a:rPr lang="nb-NO" altLang="en-US" b="1" dirty="0"/>
              <a:t>Ensures that organisation «does no wrongs», but difficult</a:t>
            </a:r>
          </a:p>
          <a:p>
            <a:pPr defTabSz="449263" fontAlgn="base">
              <a:spcBef>
                <a:spcPct val="0"/>
              </a:spcBef>
              <a:spcAft>
                <a:spcPct val="0"/>
              </a:spcAft>
              <a:buClr>
                <a:srgbClr val="000000"/>
              </a:buClr>
              <a:buSzPct val="100000"/>
            </a:pPr>
            <a:endParaRPr lang="nb-NO" altLang="en-US" dirty="0"/>
          </a:p>
          <a:p>
            <a:pPr defTabSz="449263" fontAlgn="base">
              <a:spcBef>
                <a:spcPct val="0"/>
              </a:spcBef>
              <a:spcAft>
                <a:spcPct val="0"/>
              </a:spcAft>
              <a:buClr>
                <a:srgbClr val="000000"/>
              </a:buClr>
              <a:buSzPct val="100000"/>
            </a:pPr>
            <a:endParaRPr lang="nb-NO" altLang="en-US" dirty="0"/>
          </a:p>
        </p:txBody>
      </p:sp>
      <p:sp>
        <p:nvSpPr>
          <p:cNvPr id="18435" name="Text Box 3"/>
          <p:cNvSpPr txBox="1">
            <a:spLocks noChangeArrowheads="1"/>
          </p:cNvSpPr>
          <p:nvPr/>
        </p:nvSpPr>
        <p:spPr bwMode="auto">
          <a:xfrm>
            <a:off x="9615488" y="6300789"/>
            <a:ext cx="3429000"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pPr>
            <a:endParaRPr lang="en-US" sz="2400">
              <a:solidFill>
                <a:srgbClr val="FFFFFF"/>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468693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1703389" y="252414"/>
            <a:ext cx="8459787" cy="442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a:solidFill>
                  <a:srgbClr val="FF0000"/>
                </a:solidFill>
              </a:rPr>
              <a:t>Positive ethics</a:t>
            </a:r>
          </a:p>
          <a:p>
            <a:pPr defTabSz="449263" fontAlgn="base">
              <a:spcBef>
                <a:spcPct val="0"/>
              </a:spcBef>
              <a:spcAft>
                <a:spcPct val="0"/>
              </a:spcAft>
              <a:buClr>
                <a:srgbClr val="000000"/>
              </a:buClr>
              <a:buSzPct val="100000"/>
            </a:pPr>
            <a:endParaRPr lang="nb-NO" altLang="en-US" b="1">
              <a:solidFill>
                <a:srgbClr val="FF0000"/>
              </a:solidFill>
            </a:endParaRPr>
          </a:p>
          <a:p>
            <a:pPr defTabSz="449263" fontAlgn="base">
              <a:spcBef>
                <a:spcPct val="0"/>
              </a:spcBef>
              <a:spcAft>
                <a:spcPct val="0"/>
              </a:spcAft>
              <a:buClr>
                <a:srgbClr val="000000"/>
              </a:buClr>
              <a:buSzPct val="100000"/>
            </a:pPr>
            <a:r>
              <a:rPr lang="nb-NO" altLang="en-US" b="1"/>
              <a:t>*   Contributing positively to:</a:t>
            </a:r>
          </a:p>
          <a:p>
            <a:pPr defTabSz="449263" fontAlgn="base">
              <a:spcBef>
                <a:spcPct val="0"/>
              </a:spcBef>
              <a:spcAft>
                <a:spcPct val="0"/>
              </a:spcAft>
              <a:buClr>
                <a:srgbClr val="000000"/>
              </a:buClr>
              <a:buSzPct val="100000"/>
            </a:pPr>
            <a:endParaRPr lang="nb-NO" altLang="en-US" b="1"/>
          </a:p>
          <a:p>
            <a:pPr defTabSz="449263" fontAlgn="base">
              <a:spcBef>
                <a:spcPct val="0"/>
              </a:spcBef>
              <a:spcAft>
                <a:spcPct val="0"/>
              </a:spcAft>
              <a:buClr>
                <a:srgbClr val="000000"/>
              </a:buClr>
              <a:buSzPct val="100000"/>
            </a:pPr>
            <a:r>
              <a:rPr lang="nb-NO" altLang="en-US" b="1"/>
              <a:t>      -   Organisation</a:t>
            </a:r>
          </a:p>
          <a:p>
            <a:pPr defTabSz="449263" fontAlgn="base">
              <a:spcBef>
                <a:spcPct val="0"/>
              </a:spcBef>
              <a:spcAft>
                <a:spcPct val="0"/>
              </a:spcAft>
              <a:buClr>
                <a:srgbClr val="000000"/>
              </a:buClr>
              <a:buSzPct val="100000"/>
            </a:pPr>
            <a:r>
              <a:rPr lang="nb-NO" altLang="en-US" b="1"/>
              <a:t>      -   Profession</a:t>
            </a:r>
          </a:p>
          <a:p>
            <a:pPr defTabSz="449263" fontAlgn="base">
              <a:spcBef>
                <a:spcPct val="0"/>
              </a:spcBef>
              <a:spcAft>
                <a:spcPct val="0"/>
              </a:spcAft>
              <a:buClr>
                <a:srgbClr val="000000"/>
              </a:buClr>
              <a:buSzPct val="100000"/>
            </a:pPr>
            <a:r>
              <a:rPr lang="nb-NO" altLang="en-US" b="1"/>
              <a:t>      -   Society</a:t>
            </a:r>
          </a:p>
          <a:p>
            <a:pPr defTabSz="449263" fontAlgn="base">
              <a:spcBef>
                <a:spcPct val="0"/>
              </a:spcBef>
              <a:spcAft>
                <a:spcPct val="0"/>
              </a:spcAft>
              <a:buClr>
                <a:srgbClr val="000000"/>
              </a:buClr>
              <a:buSzPct val="100000"/>
            </a:pPr>
            <a:r>
              <a:rPr lang="nb-NO" altLang="en-US" b="1"/>
              <a:t>      -   Environment</a:t>
            </a:r>
          </a:p>
          <a:p>
            <a:pPr defTabSz="449263" fontAlgn="base">
              <a:spcBef>
                <a:spcPct val="0"/>
              </a:spcBef>
              <a:spcAft>
                <a:spcPct val="0"/>
              </a:spcAft>
              <a:buClr>
                <a:srgbClr val="000000"/>
              </a:buClr>
              <a:buSzPct val="100000"/>
            </a:pPr>
            <a:r>
              <a:rPr lang="nb-NO" altLang="en-US" b="1"/>
              <a:t>      -   and other stakeholders</a:t>
            </a:r>
          </a:p>
          <a:p>
            <a:pPr defTabSz="449263" fontAlgn="base">
              <a:spcBef>
                <a:spcPct val="0"/>
              </a:spcBef>
              <a:spcAft>
                <a:spcPct val="0"/>
              </a:spcAft>
              <a:buClr>
                <a:srgbClr val="000000"/>
              </a:buClr>
              <a:buSzPct val="100000"/>
            </a:pPr>
            <a:endParaRPr lang="nb-NO" altLang="en-US" b="1"/>
          </a:p>
          <a:p>
            <a:pPr defTabSz="449263" fontAlgn="base">
              <a:spcBef>
                <a:spcPct val="0"/>
              </a:spcBef>
              <a:spcAft>
                <a:spcPct val="0"/>
              </a:spcAft>
              <a:buClr>
                <a:srgbClr val="000000"/>
              </a:buClr>
              <a:buSzPct val="100000"/>
            </a:pPr>
            <a:r>
              <a:rPr lang="nb-NO" altLang="en-US" b="1"/>
              <a:t>Normally cannot balance lack of compliance</a:t>
            </a:r>
          </a:p>
        </p:txBody>
      </p:sp>
      <p:sp>
        <p:nvSpPr>
          <p:cNvPr id="19458" name="Text Box 2"/>
          <p:cNvSpPr txBox="1">
            <a:spLocks noChangeArrowheads="1"/>
          </p:cNvSpPr>
          <p:nvPr/>
        </p:nvSpPr>
        <p:spPr bwMode="auto">
          <a:xfrm>
            <a:off x="5651501" y="3419476"/>
            <a:ext cx="180975"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endParaRPr lang="nb-NO" altLang="en-US"/>
          </a:p>
        </p:txBody>
      </p:sp>
    </p:spTree>
    <p:extLst>
      <p:ext uri="{BB962C8B-B14F-4D97-AF65-F5344CB8AC3E}">
        <p14:creationId xmlns:p14="http://schemas.microsoft.com/office/powerpoint/2010/main" val="3424188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1752601"/>
            <a:ext cx="3846513"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Personal </a:t>
            </a:r>
            <a:r>
              <a:rPr lang="en-US" dirty="0"/>
              <a:t>Ethics</a:t>
            </a:r>
            <a:br>
              <a:rPr lang="en-US" dirty="0"/>
            </a:br>
            <a:r>
              <a:rPr lang="en-US" sz="3600" dirty="0"/>
              <a:t>What are Personal Ethics?</a:t>
            </a:r>
          </a:p>
        </p:txBody>
      </p:sp>
      <p:sp>
        <p:nvSpPr>
          <p:cNvPr id="25604" name="Rectangle 3"/>
          <p:cNvSpPr>
            <a:spLocks noGrp="1" noChangeArrowheads="1"/>
          </p:cNvSpPr>
          <p:nvPr>
            <p:ph sz="half" idx="1"/>
          </p:nvPr>
        </p:nvSpPr>
        <p:spPr>
          <a:xfrm>
            <a:off x="1900238" y="1600200"/>
            <a:ext cx="4729162" cy="5029200"/>
          </a:xfrm>
        </p:spPr>
        <p:txBody>
          <a:bodyPr/>
          <a:lstStyle/>
          <a:p>
            <a:pPr>
              <a:spcAft>
                <a:spcPts val="600"/>
              </a:spcAft>
            </a:pPr>
            <a:r>
              <a:rPr lang="en-US" altLang="en-US" sz="3200" dirty="0"/>
              <a:t>Set of formal or informal principles</a:t>
            </a:r>
          </a:p>
          <a:p>
            <a:pPr lvl="1">
              <a:spcAft>
                <a:spcPts val="600"/>
              </a:spcAft>
            </a:pPr>
            <a:r>
              <a:rPr lang="en-US" altLang="en-US" sz="2800" dirty="0"/>
              <a:t>Some people have clear, well-defined</a:t>
            </a:r>
          </a:p>
          <a:p>
            <a:endParaRPr lang="en-US" altLang="en-US" dirty="0" smtClean="0"/>
          </a:p>
        </p:txBody>
      </p:sp>
      <p:sp>
        <p:nvSpPr>
          <p:cNvPr id="25605"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Copyright © 2016 Pearson Education, Inc.</a:t>
            </a:r>
          </a:p>
        </p:txBody>
      </p:sp>
      <p:sp>
        <p:nvSpPr>
          <p:cNvPr id="25606"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TIF Ethics </a:t>
            </a:r>
            <a:fld id="{9C69255C-2B24-45F9-BC4D-0128B23EAAD0}" type="slidenum">
              <a:rPr lang="en-US" altLang="en-US" sz="1200" dirty="0">
                <a:solidFill>
                  <a:srgbClr val="4F81BD"/>
                </a:solidFill>
                <a:latin typeface="Arial" panose="020B0604020202020204" pitchFamily="34" charset="0"/>
              </a:rPr>
              <a:pPr fontAlgn="base">
                <a:spcBef>
                  <a:spcPct val="0"/>
                </a:spcBef>
                <a:spcAft>
                  <a:spcPct val="0"/>
                </a:spcAft>
              </a:pPr>
              <a:t>39</a:t>
            </a:fld>
            <a:endParaRPr lang="en-US" altLang="en-US" sz="1200" dirty="0">
              <a:solidFill>
                <a:srgbClr val="4F81BD"/>
              </a:solidFill>
              <a:latin typeface="Arial" panose="020B0604020202020204" pitchFamily="34" charset="0"/>
            </a:endParaRPr>
          </a:p>
        </p:txBody>
      </p:sp>
    </p:spTree>
    <p:extLst>
      <p:ext uri="{BB962C8B-B14F-4D97-AF65-F5344CB8AC3E}">
        <p14:creationId xmlns:p14="http://schemas.microsoft.com/office/powerpoint/2010/main" val="22420719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2355743" y="719380"/>
            <a:ext cx="9014847" cy="3395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marL="0" marR="0" lvl="0" indent="0" algn="ctr" defTabSz="449263" rtl="0" eaLnBrk="1" fontAlgn="base" latinLnBrk="0" hangingPunct="1">
              <a:lnSpc>
                <a:spcPct val="100000"/>
              </a:lnSpc>
              <a:spcBef>
                <a:spcPts val="1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nb-NO"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Learning</a:t>
            </a:r>
            <a:r>
              <a:rPr kumimoji="0" lang="nb-NO" alt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objectives </a:t>
            </a:r>
          </a:p>
          <a:p>
            <a:pPr lvl="0" defTabSz="449263" fontAlgn="base">
              <a:spcBef>
                <a:spcPts val="1500"/>
              </a:spcBef>
              <a:spcAft>
                <a:spcPct val="0"/>
              </a:spcAft>
              <a:buSzPct val="100000"/>
              <a:defRPr/>
            </a:pPr>
            <a:r>
              <a:rPr lang="en-US" altLang="en-US" sz="2800" dirty="0"/>
              <a:t>After studying this chapter, you should be able to:</a:t>
            </a:r>
            <a:endParaRPr kumimoji="0" lang="nb-NO"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endParaRPr>
          </a:p>
          <a:p>
            <a:pPr marL="342900" lvl="0" indent="-342900" defTabSz="449263" fontAlgn="base">
              <a:spcBef>
                <a:spcPts val="1500"/>
              </a:spcBef>
              <a:spcAft>
                <a:spcPct val="0"/>
              </a:spcAft>
              <a:buSzPct val="100000"/>
              <a:buFont typeface="Arial" panose="020B0604020202020204" pitchFamily="34" charset="0"/>
              <a:buChar char="•"/>
              <a:defRPr/>
            </a:pPr>
            <a:r>
              <a:rPr lang="en-US" altLang="en-US" dirty="0"/>
              <a:t>Describe the </a:t>
            </a:r>
            <a:r>
              <a:rPr kumimoji="0" lang="nb-NO" altLang="en-US" sz="2400" i="0" u="none" strike="noStrike" kern="1200" cap="none" spc="0" normalizeH="0" baseline="0" noProof="0" dirty="0" smtClean="0">
                <a:ln>
                  <a:noFill/>
                </a:ln>
                <a:solidFill>
                  <a:srgbClr val="000000"/>
                </a:solidFill>
                <a:effectLst/>
                <a:uLnTx/>
                <a:uFillTx/>
              </a:rPr>
              <a:t>ethics</a:t>
            </a:r>
            <a:endParaRPr lang="nb-NO" altLang="en-US" dirty="0"/>
          </a:p>
          <a:p>
            <a:pPr marL="342900" lvl="0" indent="-342900" defTabSz="449263" fontAlgn="base">
              <a:spcBef>
                <a:spcPts val="1500"/>
              </a:spcBef>
              <a:spcAft>
                <a:spcPct val="0"/>
              </a:spcAft>
              <a:buSzPct val="100000"/>
              <a:buFont typeface="Arial" panose="020B0604020202020204" pitchFamily="34" charset="0"/>
              <a:buChar char="•"/>
              <a:defRPr/>
            </a:pPr>
            <a:r>
              <a:rPr kumimoji="0" lang="nb-NO" altLang="en-US" sz="2400" i="0" u="none" strike="noStrike" kern="1200" cap="none" spc="0" normalizeH="0" baseline="0" noProof="0" dirty="0" smtClean="0">
                <a:ln>
                  <a:noFill/>
                </a:ln>
                <a:solidFill>
                  <a:srgbClr val="000000"/>
                </a:solidFill>
                <a:effectLst/>
                <a:uLnTx/>
                <a:uFillTx/>
              </a:rPr>
              <a:t>Explain</a:t>
            </a:r>
            <a:r>
              <a:rPr kumimoji="0" lang="nb-NO" altLang="en-US" sz="2400" i="0" u="none" strike="noStrike" kern="1200" cap="none" spc="0" normalizeH="0" noProof="0" dirty="0" smtClean="0">
                <a:ln>
                  <a:noFill/>
                </a:ln>
                <a:solidFill>
                  <a:srgbClr val="000000"/>
                </a:solidFill>
                <a:effectLst/>
                <a:uLnTx/>
                <a:uFillTx/>
              </a:rPr>
              <a:t> the </a:t>
            </a:r>
            <a:r>
              <a:rPr lang="en-US" altLang="en-US" dirty="0" smtClean="0"/>
              <a:t>nature </a:t>
            </a:r>
            <a:r>
              <a:rPr lang="en-US" altLang="en-US" dirty="0"/>
              <a:t>and the different aspects of </a:t>
            </a:r>
            <a:r>
              <a:rPr lang="en-US" altLang="en-US" dirty="0" smtClean="0"/>
              <a:t>ethics</a:t>
            </a:r>
          </a:p>
          <a:p>
            <a:pPr marL="342900" lvl="0" indent="-342900" defTabSz="449263" fontAlgn="base">
              <a:spcBef>
                <a:spcPts val="1500"/>
              </a:spcBef>
              <a:spcAft>
                <a:spcPct val="0"/>
              </a:spcAft>
              <a:buSzPct val="100000"/>
              <a:buFont typeface="Arial" panose="020B0604020202020204" pitchFamily="34" charset="0"/>
              <a:buChar char="•"/>
              <a:defRPr/>
            </a:pPr>
            <a:r>
              <a:rPr lang="en-US" altLang="en-US" dirty="0" smtClean="0"/>
              <a:t>Describe </a:t>
            </a:r>
            <a:r>
              <a:rPr lang="nb-NO" altLang="en-US" dirty="0" smtClean="0"/>
              <a:t>Scope of Ethics</a:t>
            </a:r>
          </a:p>
          <a:p>
            <a:pPr marL="342900" marR="0" lvl="0" indent="-342900" algn="l" defTabSz="449263" rtl="0" eaLnBrk="1" fontAlgn="base" latinLnBrk="0" hangingPunct="1">
              <a:lnSpc>
                <a:spcPct val="100000"/>
              </a:lnSpc>
              <a:spcBef>
                <a:spcPts val="1500"/>
              </a:spcBef>
              <a:spcAft>
                <a:spcPct val="0"/>
              </a:spcAft>
              <a:buClrTx/>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nb-NO" altLang="en-US" dirty="0" smtClean="0"/>
              <a:t>Importance of </a:t>
            </a:r>
            <a:r>
              <a:rPr kumimoji="0" lang="nb-NO" altLang="en-US" sz="2400" i="0" u="none" strike="noStrike" kern="1200" cap="none" spc="0" normalizeH="0" baseline="0" noProof="0" dirty="0" smtClean="0">
                <a:ln>
                  <a:noFill/>
                </a:ln>
                <a:solidFill>
                  <a:srgbClr val="000000"/>
                </a:solidFill>
                <a:effectLst/>
                <a:uLnTx/>
                <a:uFillTx/>
              </a:rPr>
              <a:t>Etics</a:t>
            </a:r>
            <a:r>
              <a:rPr kumimoji="0" lang="nb-NO" altLang="en-US" sz="2400" i="0" u="none" strike="noStrike" kern="1200" cap="none" spc="0" normalizeH="0" noProof="0" dirty="0" smtClean="0">
                <a:ln>
                  <a:noFill/>
                </a:ln>
                <a:solidFill>
                  <a:srgbClr val="000000"/>
                </a:solidFill>
                <a:effectLst/>
                <a:uLnTx/>
                <a:uFillTx/>
              </a:rPr>
              <a:t> in Daily life </a:t>
            </a:r>
            <a:endParaRPr kumimoji="0" lang="nb-NO" altLang="en-US" sz="240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322023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1"/>
            <a:ext cx="5341938"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Rectangle 2"/>
          <p:cNvSpPr>
            <a:spLocks noGrp="1" noChangeArrowheads="1"/>
          </p:cNvSpPr>
          <p:nvPr>
            <p:ph type="title"/>
          </p:nvPr>
        </p:nvSpPr>
        <p:spPr/>
        <p:txBody>
          <a:bodyPr rtlCol="0">
            <a:normAutofit fontScale="90000"/>
          </a:bodyPr>
          <a:lstStyle/>
          <a:p>
            <a:pPr fontAlgn="auto">
              <a:spcAft>
                <a:spcPts val="0"/>
              </a:spcAft>
              <a:defRPr/>
            </a:pPr>
            <a:r>
              <a:rPr lang="en-US" dirty="0"/>
              <a:t>Personal Ethics</a:t>
            </a:r>
            <a:br>
              <a:rPr lang="en-US" dirty="0"/>
            </a:br>
            <a:r>
              <a:rPr lang="en-US" sz="3600" dirty="0"/>
              <a:t>How do a Person's Ethics Develop?</a:t>
            </a:r>
          </a:p>
        </p:txBody>
      </p:sp>
      <p:sp>
        <p:nvSpPr>
          <p:cNvPr id="27652" name="Rectangle 3"/>
          <p:cNvSpPr>
            <a:spLocks noGrp="1" noChangeArrowheads="1"/>
          </p:cNvSpPr>
          <p:nvPr>
            <p:ph sz="half" idx="1"/>
          </p:nvPr>
        </p:nvSpPr>
        <p:spPr>
          <a:xfrm>
            <a:off x="1981200" y="1600200"/>
            <a:ext cx="3657600" cy="3810000"/>
          </a:xfrm>
        </p:spPr>
        <p:txBody>
          <a:bodyPr/>
          <a:lstStyle/>
          <a:p>
            <a:pPr>
              <a:spcAft>
                <a:spcPts val="600"/>
              </a:spcAft>
            </a:pPr>
            <a:r>
              <a:rPr lang="en-US" altLang="en-US" sz="3200"/>
              <a:t>Family</a:t>
            </a:r>
          </a:p>
          <a:p>
            <a:pPr>
              <a:spcAft>
                <a:spcPts val="600"/>
              </a:spcAft>
            </a:pPr>
            <a:r>
              <a:rPr lang="en-US" altLang="en-US" sz="3200"/>
              <a:t>Cultural bias</a:t>
            </a:r>
          </a:p>
          <a:p>
            <a:pPr>
              <a:spcAft>
                <a:spcPts val="600"/>
              </a:spcAft>
            </a:pPr>
            <a:r>
              <a:rPr lang="en-US" altLang="en-US" sz="3200"/>
              <a:t>Religious affiliation</a:t>
            </a:r>
          </a:p>
          <a:p>
            <a:pPr>
              <a:spcAft>
                <a:spcPts val="600"/>
              </a:spcAft>
            </a:pPr>
            <a:r>
              <a:rPr lang="en-US" altLang="en-US" sz="3200"/>
              <a:t>Life experiences</a:t>
            </a:r>
          </a:p>
        </p:txBody>
      </p:sp>
      <p:sp>
        <p:nvSpPr>
          <p:cNvPr id="27653"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Copyright © 2016 Pearson Education, Inc.</a:t>
            </a:r>
          </a:p>
        </p:txBody>
      </p:sp>
      <p:sp>
        <p:nvSpPr>
          <p:cNvPr id="2765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TIF Ethics </a:t>
            </a:r>
            <a:fld id="{CB64B4C9-6425-42B0-9937-530236DDBFBC}" type="slidenum">
              <a:rPr lang="en-US" altLang="en-US" sz="1200" dirty="0">
                <a:solidFill>
                  <a:srgbClr val="4F81BD"/>
                </a:solidFill>
                <a:latin typeface="Arial" panose="020B0604020202020204" pitchFamily="34" charset="0"/>
              </a:rPr>
              <a:pPr fontAlgn="base">
                <a:spcBef>
                  <a:spcPct val="0"/>
                </a:spcBef>
                <a:spcAft>
                  <a:spcPct val="0"/>
                </a:spcAft>
              </a:pPr>
              <a:t>40</a:t>
            </a:fld>
            <a:endParaRPr lang="en-US" altLang="en-US" sz="1200" dirty="0">
              <a:solidFill>
                <a:srgbClr val="4F81BD"/>
              </a:solidFill>
              <a:latin typeface="Arial" panose="020B0604020202020204" pitchFamily="34" charset="0"/>
            </a:endParaRPr>
          </a:p>
        </p:txBody>
      </p:sp>
    </p:spTree>
    <p:extLst>
      <p:ext uri="{BB962C8B-B14F-4D97-AF65-F5344CB8AC3E}">
        <p14:creationId xmlns:p14="http://schemas.microsoft.com/office/powerpoint/2010/main" val="3580139849"/>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rtlCol="0">
            <a:normAutofit fontScale="90000"/>
          </a:bodyPr>
          <a:lstStyle/>
          <a:p>
            <a:pPr fontAlgn="auto">
              <a:spcAft>
                <a:spcPts val="0"/>
              </a:spcAft>
              <a:defRPr/>
            </a:pPr>
            <a:r>
              <a:rPr lang="en-US" dirty="0"/>
              <a:t>Personal Ethics</a:t>
            </a:r>
            <a:br>
              <a:rPr lang="en-US" dirty="0"/>
            </a:br>
            <a:r>
              <a:rPr lang="en-US" sz="3600" dirty="0"/>
              <a:t>What are the Benefits to Ethical Living?</a:t>
            </a:r>
            <a:endParaRPr lang="en-US" dirty="0" smtClean="0"/>
          </a:p>
        </p:txBody>
      </p:sp>
      <p:sp>
        <p:nvSpPr>
          <p:cNvPr id="29699" name="Rectangle 3"/>
          <p:cNvSpPr>
            <a:spLocks noGrp="1" noChangeArrowheads="1"/>
          </p:cNvSpPr>
          <p:nvPr>
            <p:ph idx="1"/>
          </p:nvPr>
        </p:nvSpPr>
        <p:spPr>
          <a:xfrm>
            <a:off x="1981200" y="1600201"/>
            <a:ext cx="8229600" cy="5059363"/>
          </a:xfrm>
        </p:spPr>
        <p:txBody>
          <a:bodyPr/>
          <a:lstStyle/>
          <a:p>
            <a:pPr>
              <a:spcAft>
                <a:spcPts val="600"/>
              </a:spcAft>
            </a:pPr>
            <a:r>
              <a:rPr lang="en-US" altLang="en-US" smtClean="0"/>
              <a:t>Society has established rules of conduct</a:t>
            </a:r>
          </a:p>
          <a:p>
            <a:pPr lvl="1">
              <a:spcAft>
                <a:spcPts val="600"/>
              </a:spcAft>
            </a:pPr>
            <a:r>
              <a:rPr lang="en-US" altLang="en-US" smtClean="0"/>
              <a:t>Ignoring or being inconsistent can have immediate impact</a:t>
            </a:r>
          </a:p>
          <a:p>
            <a:pPr>
              <a:spcAft>
                <a:spcPts val="600"/>
              </a:spcAft>
            </a:pPr>
            <a:r>
              <a:rPr lang="en-US" altLang="en-US" smtClean="0"/>
              <a:t>Consistent ethical living provides health benefits</a:t>
            </a:r>
          </a:p>
          <a:p>
            <a:pPr>
              <a:spcAft>
                <a:spcPts val="600"/>
              </a:spcAft>
            </a:pPr>
            <a:r>
              <a:rPr lang="en-US" altLang="en-US" smtClean="0"/>
              <a:t>Inconsistent ethical decisions produce stress and anger</a:t>
            </a:r>
          </a:p>
        </p:txBody>
      </p:sp>
      <p:sp>
        <p:nvSpPr>
          <p:cNvPr id="29700"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Copyright © 2016 Pearson Education, Inc.</a:t>
            </a:r>
          </a:p>
        </p:txBody>
      </p:sp>
      <p:sp>
        <p:nvSpPr>
          <p:cNvPr id="29701"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TIF Ethics </a:t>
            </a:r>
            <a:fld id="{9072178D-91E7-4C16-BEC5-B9F75D6A18C6}" type="slidenum">
              <a:rPr lang="en-US" altLang="en-US" sz="1200" dirty="0">
                <a:solidFill>
                  <a:srgbClr val="4F81BD"/>
                </a:solidFill>
                <a:latin typeface="Arial" panose="020B0604020202020204" pitchFamily="34" charset="0"/>
              </a:rPr>
              <a:pPr fontAlgn="base">
                <a:spcBef>
                  <a:spcPct val="0"/>
                </a:spcBef>
                <a:spcAft>
                  <a:spcPct val="0"/>
                </a:spcAft>
              </a:pPr>
              <a:t>41</a:t>
            </a:fld>
            <a:endParaRPr lang="en-US" altLang="en-US" sz="1200" dirty="0">
              <a:solidFill>
                <a:srgbClr val="4F81BD"/>
              </a:solidFill>
              <a:latin typeface="Arial" panose="020B0604020202020204" pitchFamily="34" charset="0"/>
            </a:endParaRPr>
          </a:p>
        </p:txBody>
      </p:sp>
    </p:spTree>
    <p:extLst>
      <p:ext uri="{BB962C8B-B14F-4D97-AF65-F5344CB8AC3E}">
        <p14:creationId xmlns:p14="http://schemas.microsoft.com/office/powerpoint/2010/main" val="1054336234"/>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rtlCol="0">
            <a:normAutofit fontScale="90000"/>
          </a:bodyPr>
          <a:lstStyle/>
          <a:p>
            <a:pPr fontAlgn="auto">
              <a:spcAft>
                <a:spcPts val="0"/>
              </a:spcAft>
              <a:defRPr/>
            </a:pPr>
            <a:r>
              <a:rPr lang="en-US" dirty="0"/>
              <a:t>Personal Ethics</a:t>
            </a:r>
            <a:br>
              <a:rPr lang="en-US" dirty="0"/>
            </a:br>
            <a:r>
              <a:rPr lang="en-US" sz="3600" dirty="0"/>
              <a:t>What are the Benefits to Ethical Living?</a:t>
            </a:r>
          </a:p>
        </p:txBody>
      </p:sp>
      <p:sp>
        <p:nvSpPr>
          <p:cNvPr id="31747" name="Rectangle 3"/>
          <p:cNvSpPr>
            <a:spLocks noGrp="1" noChangeArrowheads="1"/>
          </p:cNvSpPr>
          <p:nvPr>
            <p:ph idx="1"/>
          </p:nvPr>
        </p:nvSpPr>
        <p:spPr>
          <a:xfrm>
            <a:off x="1981200" y="1600200"/>
            <a:ext cx="8229600" cy="4876800"/>
          </a:xfrm>
        </p:spPr>
        <p:txBody>
          <a:bodyPr/>
          <a:lstStyle/>
          <a:p>
            <a:pPr>
              <a:spcAft>
                <a:spcPts val="600"/>
              </a:spcAft>
            </a:pPr>
            <a:r>
              <a:rPr lang="en-US" altLang="en-US" dirty="0" smtClean="0"/>
              <a:t>Positive psychology</a:t>
            </a:r>
          </a:p>
          <a:p>
            <a:pPr lvl="1">
              <a:spcAft>
                <a:spcPts val="600"/>
              </a:spcAft>
            </a:pPr>
            <a:r>
              <a:rPr lang="en-US" altLang="en-US" dirty="0" smtClean="0"/>
              <a:t>Dr. Martin Seligman</a:t>
            </a:r>
          </a:p>
          <a:p>
            <a:pPr lvl="1">
              <a:spcAft>
                <a:spcPts val="600"/>
              </a:spcAft>
            </a:pPr>
            <a:r>
              <a:rPr lang="en-US" altLang="en-US" dirty="0" smtClean="0"/>
              <a:t>Discover causes of happiness </a:t>
            </a:r>
          </a:p>
          <a:p>
            <a:pPr lvl="1">
              <a:spcAft>
                <a:spcPts val="600"/>
              </a:spcAft>
            </a:pPr>
            <a:r>
              <a:rPr lang="en-US" altLang="en-US" dirty="0" smtClean="0"/>
              <a:t>Identify personal strengths and values</a:t>
            </a:r>
          </a:p>
          <a:p>
            <a:pPr lvl="1">
              <a:spcAft>
                <a:spcPts val="600"/>
              </a:spcAft>
            </a:pPr>
            <a:r>
              <a:rPr lang="en-US" altLang="en-US" dirty="0" smtClean="0"/>
              <a:t>Align your life</a:t>
            </a:r>
          </a:p>
          <a:p>
            <a:pPr lvl="1">
              <a:spcAft>
                <a:spcPts val="600"/>
              </a:spcAft>
            </a:pPr>
            <a:r>
              <a:rPr lang="en-US" altLang="en-US" dirty="0" smtClean="0"/>
              <a:t>Can impact your health and happiness</a:t>
            </a:r>
          </a:p>
        </p:txBody>
      </p:sp>
      <p:sp>
        <p:nvSpPr>
          <p:cNvPr id="31748"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Copyright © 2016 Pearson Education, Inc.</a:t>
            </a:r>
          </a:p>
        </p:txBody>
      </p:sp>
      <p:sp>
        <p:nvSpPr>
          <p:cNvPr id="3174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TIF Ethics </a:t>
            </a:r>
            <a:fld id="{9D8AEC48-E1A4-41D5-875F-A77B24A39882}" type="slidenum">
              <a:rPr lang="en-US" altLang="en-US" sz="1200" dirty="0">
                <a:solidFill>
                  <a:srgbClr val="4F81BD"/>
                </a:solidFill>
                <a:latin typeface="Arial" panose="020B0604020202020204" pitchFamily="34" charset="0"/>
              </a:rPr>
              <a:pPr fontAlgn="base">
                <a:spcBef>
                  <a:spcPct val="0"/>
                </a:spcBef>
                <a:spcAft>
                  <a:spcPct val="0"/>
                </a:spcAft>
              </a:pPr>
              <a:t>42</a:t>
            </a:fld>
            <a:endParaRPr lang="en-US" altLang="en-US" sz="1200" dirty="0">
              <a:solidFill>
                <a:srgbClr val="4F81BD"/>
              </a:solidFill>
              <a:latin typeface="Arial" panose="020B0604020202020204" pitchFamily="34" charset="0"/>
            </a:endParaRPr>
          </a:p>
        </p:txBody>
      </p:sp>
    </p:spTree>
    <p:extLst>
      <p:ext uri="{BB962C8B-B14F-4D97-AF65-F5344CB8AC3E}">
        <p14:creationId xmlns:p14="http://schemas.microsoft.com/office/powerpoint/2010/main" val="1844448038"/>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612901"/>
            <a:ext cx="32766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Personal Ethics and Your Work </a:t>
            </a:r>
            <a:r>
              <a:rPr lang="en-US" dirty="0"/>
              <a:t>Life</a:t>
            </a:r>
            <a:br>
              <a:rPr lang="en-US" dirty="0"/>
            </a:br>
            <a:r>
              <a:rPr lang="en-US" sz="3600" dirty="0"/>
              <a:t>How do Employers Affect Personal Ethics?</a:t>
            </a:r>
          </a:p>
        </p:txBody>
      </p:sp>
      <p:sp>
        <p:nvSpPr>
          <p:cNvPr id="33796" name="Rectangle 3"/>
          <p:cNvSpPr>
            <a:spLocks noGrp="1" noChangeArrowheads="1"/>
          </p:cNvSpPr>
          <p:nvPr>
            <p:ph idx="1"/>
          </p:nvPr>
        </p:nvSpPr>
        <p:spPr>
          <a:xfrm>
            <a:off x="1981200" y="1600200"/>
            <a:ext cx="4953000" cy="4724400"/>
          </a:xfrm>
        </p:spPr>
        <p:txBody>
          <a:bodyPr/>
          <a:lstStyle/>
          <a:p>
            <a:pPr>
              <a:spcAft>
                <a:spcPts val="600"/>
              </a:spcAft>
            </a:pPr>
            <a:r>
              <a:rPr lang="en-US" altLang="en-US" smtClean="0"/>
              <a:t>Do your ethics change when you go to work?</a:t>
            </a:r>
          </a:p>
          <a:p>
            <a:pPr lvl="1">
              <a:spcAft>
                <a:spcPts val="600"/>
              </a:spcAft>
            </a:pPr>
            <a:r>
              <a:rPr lang="en-US" altLang="en-US" smtClean="0"/>
              <a:t>Employers expect you to follow ethics and rules of conduct</a:t>
            </a:r>
          </a:p>
          <a:p>
            <a:pPr lvl="1">
              <a:spcAft>
                <a:spcPts val="600"/>
              </a:spcAft>
            </a:pPr>
            <a:r>
              <a:rPr lang="en-US" altLang="en-US" smtClean="0"/>
              <a:t>Do not blindly follow unethical practices</a:t>
            </a:r>
          </a:p>
        </p:txBody>
      </p:sp>
      <p:sp>
        <p:nvSpPr>
          <p:cNvPr id="33797"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Copyright © 2016 Pearson Education, Inc.</a:t>
            </a:r>
          </a:p>
        </p:txBody>
      </p:sp>
      <p:sp>
        <p:nvSpPr>
          <p:cNvPr id="3379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TIF Ethics </a:t>
            </a:r>
            <a:fld id="{4BE7850B-FA32-4480-8691-5B99657CB57A}" type="slidenum">
              <a:rPr lang="en-US" altLang="en-US" sz="1200" dirty="0">
                <a:solidFill>
                  <a:srgbClr val="4F81BD"/>
                </a:solidFill>
                <a:latin typeface="Arial" panose="020B0604020202020204" pitchFamily="34" charset="0"/>
              </a:rPr>
              <a:pPr fontAlgn="base">
                <a:spcBef>
                  <a:spcPct val="0"/>
                </a:spcBef>
                <a:spcAft>
                  <a:spcPct val="0"/>
                </a:spcAft>
              </a:pPr>
              <a:t>43</a:t>
            </a:fld>
            <a:endParaRPr lang="en-US" altLang="en-US" sz="1200" dirty="0">
              <a:solidFill>
                <a:srgbClr val="4F81BD"/>
              </a:solidFill>
              <a:latin typeface="Arial" panose="020B0604020202020204" pitchFamily="34" charset="0"/>
            </a:endParaRPr>
          </a:p>
        </p:txBody>
      </p:sp>
    </p:spTree>
    <p:extLst>
      <p:ext uri="{BB962C8B-B14F-4D97-AF65-F5344CB8AC3E}">
        <p14:creationId xmlns:p14="http://schemas.microsoft.com/office/powerpoint/2010/main" val="240115727"/>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z="4000"/>
              <a:t>Ethics and Technology Issues</a:t>
            </a:r>
          </a:p>
        </p:txBody>
      </p:sp>
      <p:sp>
        <p:nvSpPr>
          <p:cNvPr id="37891" name="Footer Placeholder 2"/>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Copyright © 2016 Pearson Education, Inc.</a:t>
            </a:r>
          </a:p>
        </p:txBody>
      </p:sp>
      <p:sp>
        <p:nvSpPr>
          <p:cNvPr id="37892"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TIF Ethics </a:t>
            </a:r>
            <a:fld id="{B61CBC6B-8AD0-490D-BF0C-30FEE885FD62}" type="slidenum">
              <a:rPr lang="en-US" altLang="en-US" sz="1200" dirty="0">
                <a:solidFill>
                  <a:srgbClr val="4F81BD"/>
                </a:solidFill>
                <a:latin typeface="Arial" panose="020B0604020202020204" pitchFamily="34" charset="0"/>
              </a:rPr>
              <a:pPr fontAlgn="base">
                <a:spcBef>
                  <a:spcPct val="0"/>
                </a:spcBef>
                <a:spcAft>
                  <a:spcPct val="0"/>
                </a:spcAft>
              </a:pPr>
              <a:t>44</a:t>
            </a:fld>
            <a:endParaRPr lang="en-US" altLang="en-US" sz="1200" dirty="0">
              <a:solidFill>
                <a:srgbClr val="4F81BD"/>
              </a:solidFill>
              <a:latin typeface="Arial" panose="020B0604020202020204" pitchFamily="34" charset="0"/>
            </a:endParaRPr>
          </a:p>
        </p:txBody>
      </p:sp>
      <p:sp>
        <p:nvSpPr>
          <p:cNvPr id="37893" name="TextBox 7"/>
          <p:cNvSpPr txBox="1">
            <a:spLocks noChangeArrowheads="1"/>
          </p:cNvSpPr>
          <p:nvPr/>
        </p:nvSpPr>
        <p:spPr bwMode="auto">
          <a:xfrm>
            <a:off x="2057400" y="1636713"/>
            <a:ext cx="8001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ts val="1200"/>
              </a:spcAft>
              <a:buFont typeface="Arial" panose="020B0604020202020204" pitchFamily="34" charset="0"/>
              <a:buChar char="•"/>
            </a:pPr>
            <a:r>
              <a:rPr lang="en-US" altLang="en-US" sz="3200" dirty="0" smtClean="0">
                <a:solidFill>
                  <a:srgbClr val="0070C0"/>
                </a:solidFill>
                <a:latin typeface="Arial" panose="020B0604020202020204" pitchFamily="34" charset="0"/>
                <a:cs typeface="Arial" panose="020B0604020202020204" pitchFamily="34" charset="0"/>
              </a:rPr>
              <a:t>Intellectual </a:t>
            </a:r>
            <a:r>
              <a:rPr lang="en-US" altLang="en-US" sz="3200" dirty="0">
                <a:solidFill>
                  <a:srgbClr val="0070C0"/>
                </a:solidFill>
                <a:latin typeface="Arial" panose="020B0604020202020204" pitchFamily="34" charset="0"/>
                <a:cs typeface="Arial" panose="020B0604020202020204" pitchFamily="34" charset="0"/>
              </a:rPr>
              <a:t>property</a:t>
            </a:r>
          </a:p>
          <a:p>
            <a:pPr fontAlgn="base">
              <a:spcBef>
                <a:spcPct val="0"/>
              </a:spcBef>
              <a:spcAft>
                <a:spcPts val="1200"/>
              </a:spcAft>
              <a:buFont typeface="Arial" panose="020B0604020202020204" pitchFamily="34" charset="0"/>
              <a:buChar char="•"/>
            </a:pPr>
            <a:r>
              <a:rPr lang="en-US" altLang="en-US" sz="3200" dirty="0">
                <a:solidFill>
                  <a:srgbClr val="0070C0"/>
                </a:solidFill>
                <a:latin typeface="Arial" panose="020B0604020202020204" pitchFamily="34" charset="0"/>
                <a:cs typeface="Arial" panose="020B0604020202020204" pitchFamily="34" charset="0"/>
              </a:rPr>
              <a:t>Privacy</a:t>
            </a:r>
          </a:p>
          <a:p>
            <a:pPr fontAlgn="base">
              <a:spcBef>
                <a:spcPct val="0"/>
              </a:spcBef>
              <a:spcAft>
                <a:spcPts val="1200"/>
              </a:spcAft>
              <a:buFont typeface="Arial" panose="020B0604020202020204" pitchFamily="34" charset="0"/>
              <a:buChar char="•"/>
            </a:pPr>
            <a:r>
              <a:rPr lang="en-US" altLang="en-US" sz="3200" dirty="0">
                <a:solidFill>
                  <a:srgbClr val="0070C0"/>
                </a:solidFill>
                <a:latin typeface="Arial" panose="020B0604020202020204" pitchFamily="34" charset="0"/>
                <a:cs typeface="Arial" panose="020B0604020202020204" pitchFamily="34" charset="0"/>
              </a:rPr>
              <a:t>E-commerce</a:t>
            </a:r>
          </a:p>
          <a:p>
            <a:pPr fontAlgn="base">
              <a:spcBef>
                <a:spcPct val="0"/>
              </a:spcBef>
              <a:spcAft>
                <a:spcPts val="1200"/>
              </a:spcAft>
              <a:buFont typeface="Arial" panose="020B0604020202020204" pitchFamily="34" charset="0"/>
              <a:buChar char="•"/>
            </a:pPr>
            <a:r>
              <a:rPr lang="en-US" altLang="en-US" sz="3200" dirty="0">
                <a:solidFill>
                  <a:srgbClr val="0070C0"/>
                </a:solidFill>
                <a:latin typeface="Arial" panose="020B0604020202020204" pitchFamily="34" charset="0"/>
                <a:cs typeface="Arial" panose="020B0604020202020204" pitchFamily="34" charset="0"/>
              </a:rPr>
              <a:t>Electronic communication</a:t>
            </a:r>
          </a:p>
          <a:p>
            <a:pPr fontAlgn="base">
              <a:spcBef>
                <a:spcPct val="0"/>
              </a:spcBef>
              <a:spcAft>
                <a:spcPts val="1200"/>
              </a:spcAft>
              <a:buFont typeface="Arial" panose="020B0604020202020204" pitchFamily="34" charset="0"/>
              <a:buChar char="•"/>
            </a:pPr>
            <a:r>
              <a:rPr lang="en-US" altLang="en-US" sz="3200" dirty="0">
                <a:solidFill>
                  <a:srgbClr val="0070C0"/>
                </a:solidFill>
                <a:latin typeface="Arial" panose="020B0604020202020204" pitchFamily="34" charset="0"/>
                <a:cs typeface="Arial" panose="020B0604020202020204" pitchFamily="34" charset="0"/>
              </a:rPr>
              <a:t>Computer abuse</a:t>
            </a:r>
            <a:endParaRPr lang="en-US" alt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165326"/>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524000" y="228600"/>
            <a:ext cx="8915400" cy="1265238"/>
          </a:xfrm>
        </p:spPr>
        <p:txBody>
          <a:bodyPr rtlCol="0">
            <a:normAutofit fontScale="90000"/>
          </a:bodyPr>
          <a:lstStyle/>
          <a:p>
            <a:pPr fontAlgn="auto">
              <a:spcAft>
                <a:spcPts val="0"/>
              </a:spcAft>
              <a:defRPr/>
            </a:pPr>
            <a:r>
              <a:rPr lang="en-US" dirty="0"/>
              <a:t>Privacy</a:t>
            </a:r>
            <a:br>
              <a:rPr lang="en-US" dirty="0"/>
            </a:br>
            <a:r>
              <a:rPr lang="en-US" dirty="0"/>
              <a:t> </a:t>
            </a:r>
            <a:endParaRPr lang="en-US" sz="3300" dirty="0"/>
          </a:p>
        </p:txBody>
      </p:sp>
      <p:sp>
        <p:nvSpPr>
          <p:cNvPr id="41987" name="Rectangle 3"/>
          <p:cNvSpPr>
            <a:spLocks noGrp="1" noChangeArrowheads="1"/>
          </p:cNvSpPr>
          <p:nvPr>
            <p:ph idx="1"/>
          </p:nvPr>
        </p:nvSpPr>
        <p:spPr>
          <a:xfrm>
            <a:off x="1981200" y="1600200"/>
            <a:ext cx="8229600" cy="4876800"/>
          </a:xfrm>
        </p:spPr>
        <p:txBody>
          <a:bodyPr/>
          <a:lstStyle/>
          <a:p>
            <a:pPr>
              <a:spcAft>
                <a:spcPts val="600"/>
              </a:spcAft>
            </a:pPr>
            <a:r>
              <a:rPr lang="en-US" altLang="en-US" dirty="0" smtClean="0"/>
              <a:t>Privacy is a basic human right</a:t>
            </a:r>
          </a:p>
          <a:p>
            <a:pPr lvl="1">
              <a:spcAft>
                <a:spcPts val="600"/>
              </a:spcAft>
            </a:pPr>
            <a:r>
              <a:rPr lang="en-US" altLang="en-US" dirty="0" smtClean="0"/>
              <a:t>Employers might misuse data or violate law</a:t>
            </a:r>
          </a:p>
          <a:p>
            <a:pPr lvl="1">
              <a:spcAft>
                <a:spcPts val="600"/>
              </a:spcAft>
            </a:pPr>
            <a:r>
              <a:rPr lang="en-US" altLang="en-US" dirty="0" smtClean="0"/>
              <a:t>Privacy settings on social media sites should allow user the ultimate control of data</a:t>
            </a:r>
          </a:p>
          <a:p>
            <a:pPr>
              <a:spcAft>
                <a:spcPts val="600"/>
              </a:spcAft>
            </a:pPr>
            <a:r>
              <a:rPr lang="en-US" altLang="en-US" dirty="0" smtClean="0"/>
              <a:t>Business concerns balance privacy concerns</a:t>
            </a:r>
          </a:p>
          <a:p>
            <a:pPr lvl="1">
              <a:spcAft>
                <a:spcPts val="600"/>
              </a:spcAft>
            </a:pPr>
            <a:r>
              <a:rPr lang="en-US" altLang="en-US" dirty="0" smtClean="0"/>
              <a:t>In digital age, loss of privacy is expectable</a:t>
            </a:r>
          </a:p>
        </p:txBody>
      </p:sp>
      <p:sp>
        <p:nvSpPr>
          <p:cNvPr id="41988"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Copyright © 2016 Pearson Education, Inc.</a:t>
            </a:r>
          </a:p>
        </p:txBody>
      </p:sp>
      <p:sp>
        <p:nvSpPr>
          <p:cNvPr id="4198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TIF Ethics </a:t>
            </a:r>
            <a:fld id="{D4E41AC2-110E-4672-A3DB-C4103C9326BC}" type="slidenum">
              <a:rPr lang="en-US" altLang="en-US" sz="1200" dirty="0">
                <a:solidFill>
                  <a:srgbClr val="4F81BD"/>
                </a:solidFill>
                <a:latin typeface="Arial" panose="020B0604020202020204" pitchFamily="34" charset="0"/>
              </a:rPr>
              <a:pPr fontAlgn="base">
                <a:spcBef>
                  <a:spcPct val="0"/>
                </a:spcBef>
                <a:spcAft>
                  <a:spcPct val="0"/>
                </a:spcAft>
              </a:pPr>
              <a:t>45</a:t>
            </a:fld>
            <a:endParaRPr lang="en-US" altLang="en-US" sz="1200" dirty="0">
              <a:solidFill>
                <a:srgbClr val="4F81BD"/>
              </a:solidFill>
              <a:latin typeface="Arial" panose="020B0604020202020204" pitchFamily="34" charset="0"/>
            </a:endParaRPr>
          </a:p>
        </p:txBody>
      </p:sp>
    </p:spTree>
    <p:extLst>
      <p:ext uri="{BB962C8B-B14F-4D97-AF65-F5344CB8AC3E}">
        <p14:creationId xmlns:p14="http://schemas.microsoft.com/office/powerpoint/2010/main" val="3576665220"/>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178176"/>
            <a:ext cx="334645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fontAlgn="auto">
              <a:spcAft>
                <a:spcPts val="0"/>
              </a:spcAft>
              <a:defRPr/>
            </a:pPr>
            <a:r>
              <a:rPr lang="en-US" dirty="0"/>
              <a:t>E-Commerce</a:t>
            </a:r>
            <a:br>
              <a:rPr lang="en-US" dirty="0"/>
            </a:br>
            <a:r>
              <a:rPr lang="en-US" sz="3600" dirty="0" err="1"/>
              <a:t>Geolocation</a:t>
            </a:r>
            <a:r>
              <a:rPr lang="en-US" sz="3600" dirty="0"/>
              <a:t>: Who Knows Where You Are?</a:t>
            </a:r>
          </a:p>
        </p:txBody>
      </p:sp>
      <p:sp>
        <p:nvSpPr>
          <p:cNvPr id="44036" name="Content Placeholder 2"/>
          <p:cNvSpPr>
            <a:spLocks noGrp="1"/>
          </p:cNvSpPr>
          <p:nvPr>
            <p:ph idx="1"/>
          </p:nvPr>
        </p:nvSpPr>
        <p:spPr>
          <a:xfrm>
            <a:off x="1981200" y="1600200"/>
            <a:ext cx="5486400" cy="4953000"/>
          </a:xfrm>
        </p:spPr>
        <p:txBody>
          <a:bodyPr/>
          <a:lstStyle/>
          <a:p>
            <a:pPr>
              <a:lnSpc>
                <a:spcPct val="100000"/>
              </a:lnSpc>
              <a:spcBef>
                <a:spcPct val="0"/>
              </a:spcBef>
              <a:spcAft>
                <a:spcPts val="1200"/>
              </a:spcAft>
            </a:pPr>
            <a:r>
              <a:rPr lang="en-US" altLang="en-US" smtClean="0"/>
              <a:t>People comfortable sharing personal information</a:t>
            </a:r>
          </a:p>
          <a:p>
            <a:pPr lvl="1">
              <a:lnSpc>
                <a:spcPct val="100000"/>
              </a:lnSpc>
              <a:spcBef>
                <a:spcPct val="0"/>
              </a:spcBef>
              <a:spcAft>
                <a:spcPts val="1200"/>
              </a:spcAft>
            </a:pPr>
            <a:r>
              <a:rPr lang="en-US" altLang="en-US" smtClean="0"/>
              <a:t>Without sharing, businesses lose revenue</a:t>
            </a:r>
          </a:p>
          <a:p>
            <a:pPr lvl="1">
              <a:lnSpc>
                <a:spcPct val="100000"/>
              </a:lnSpc>
              <a:spcBef>
                <a:spcPct val="0"/>
              </a:spcBef>
              <a:spcAft>
                <a:spcPts val="1200"/>
              </a:spcAft>
            </a:pPr>
            <a:r>
              <a:rPr lang="en-US" altLang="en-US" smtClean="0"/>
              <a:t>Useful for public safety</a:t>
            </a:r>
          </a:p>
          <a:p>
            <a:pPr>
              <a:lnSpc>
                <a:spcPct val="100000"/>
              </a:lnSpc>
              <a:spcBef>
                <a:spcPct val="0"/>
              </a:spcBef>
              <a:spcAft>
                <a:spcPts val="1200"/>
              </a:spcAft>
            </a:pPr>
            <a:r>
              <a:rPr lang="en-US" altLang="en-US" smtClean="0"/>
              <a:t>Society too complacent with privacy issues</a:t>
            </a:r>
          </a:p>
          <a:p>
            <a:pPr lvl="1">
              <a:lnSpc>
                <a:spcPct val="100000"/>
              </a:lnSpc>
              <a:spcBef>
                <a:spcPct val="0"/>
              </a:spcBef>
              <a:spcAft>
                <a:spcPts val="1200"/>
              </a:spcAft>
            </a:pPr>
            <a:r>
              <a:rPr lang="en-US" altLang="en-US" smtClean="0"/>
              <a:t>Consumers to be educated and make informed choices</a:t>
            </a:r>
          </a:p>
        </p:txBody>
      </p:sp>
      <p:sp>
        <p:nvSpPr>
          <p:cNvPr id="4403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Copyright © 2016 Pearson Education, Inc.</a:t>
            </a:r>
          </a:p>
        </p:txBody>
      </p:sp>
      <p:sp>
        <p:nvSpPr>
          <p:cNvPr id="44038"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TIF Ethics </a:t>
            </a:r>
            <a:fld id="{50C63D01-06DC-441C-9A91-A7F23121B854}" type="slidenum">
              <a:rPr lang="en-US" altLang="en-US" sz="1200" dirty="0">
                <a:solidFill>
                  <a:srgbClr val="4F81BD"/>
                </a:solidFill>
                <a:latin typeface="Arial" panose="020B0604020202020204" pitchFamily="34" charset="0"/>
              </a:rPr>
              <a:pPr fontAlgn="base">
                <a:spcBef>
                  <a:spcPct val="0"/>
                </a:spcBef>
                <a:spcAft>
                  <a:spcPct val="0"/>
                </a:spcAft>
              </a:pPr>
              <a:t>46</a:t>
            </a:fld>
            <a:endParaRPr lang="en-US" altLang="en-US" sz="1200" dirty="0">
              <a:solidFill>
                <a:srgbClr val="4F81BD"/>
              </a:solidFill>
              <a:latin typeface="Arial" panose="020B0604020202020204" pitchFamily="34" charset="0"/>
            </a:endParaRPr>
          </a:p>
        </p:txBody>
      </p:sp>
    </p:spTree>
    <p:extLst>
      <p:ext uri="{BB962C8B-B14F-4D97-AF65-F5344CB8AC3E}">
        <p14:creationId xmlns:p14="http://schemas.microsoft.com/office/powerpoint/2010/main" val="351461117"/>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1749425"/>
            <a:ext cx="29718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rtlCol="0" anchor="t">
            <a:normAutofit fontScale="90000"/>
          </a:bodyPr>
          <a:lstStyle/>
          <a:p>
            <a:pPr fontAlgn="auto">
              <a:spcAft>
                <a:spcPts val="0"/>
              </a:spcAft>
              <a:defRPr/>
            </a:pPr>
            <a:r>
              <a:rPr lang="en-US" dirty="0" smtClean="0"/>
              <a:t>Computer </a:t>
            </a:r>
            <a:r>
              <a:rPr lang="en-US" dirty="0"/>
              <a:t>Abuse</a:t>
            </a:r>
            <a:br>
              <a:rPr lang="en-US" dirty="0"/>
            </a:br>
            <a:r>
              <a:rPr lang="en-US" sz="2600" dirty="0"/>
              <a:t>Cyberbullying: Who Should Protect Children From Each Other?</a:t>
            </a:r>
          </a:p>
        </p:txBody>
      </p:sp>
      <p:sp>
        <p:nvSpPr>
          <p:cNvPr id="48132" name="Content Placeholder 6"/>
          <p:cNvSpPr>
            <a:spLocks noGrp="1"/>
          </p:cNvSpPr>
          <p:nvPr>
            <p:ph idx="1"/>
          </p:nvPr>
        </p:nvSpPr>
        <p:spPr>
          <a:xfrm>
            <a:off x="1981200" y="1600200"/>
            <a:ext cx="5257800" cy="4876800"/>
          </a:xfrm>
        </p:spPr>
        <p:txBody>
          <a:bodyPr/>
          <a:lstStyle/>
          <a:p>
            <a:pPr>
              <a:lnSpc>
                <a:spcPct val="100000"/>
              </a:lnSpc>
              <a:spcBef>
                <a:spcPct val="0"/>
              </a:spcBef>
              <a:spcAft>
                <a:spcPts val="600"/>
              </a:spcAft>
            </a:pPr>
            <a:r>
              <a:rPr lang="en-US" altLang="en-US" smtClean="0"/>
              <a:t>Individuals responsible for own behavior</a:t>
            </a:r>
          </a:p>
          <a:p>
            <a:pPr lvl="1">
              <a:lnSpc>
                <a:spcPct val="100000"/>
              </a:lnSpc>
              <a:spcBef>
                <a:spcPct val="0"/>
              </a:spcBef>
              <a:spcAft>
                <a:spcPts val="600"/>
              </a:spcAft>
            </a:pPr>
            <a:r>
              <a:rPr lang="en-US" altLang="en-US" smtClean="0"/>
              <a:t>Parents are responsible to protect children</a:t>
            </a:r>
          </a:p>
          <a:p>
            <a:pPr lvl="1">
              <a:lnSpc>
                <a:spcPct val="100000"/>
              </a:lnSpc>
              <a:spcBef>
                <a:spcPct val="0"/>
              </a:spcBef>
              <a:spcAft>
                <a:spcPts val="600"/>
              </a:spcAft>
            </a:pPr>
            <a:r>
              <a:rPr lang="en-US" altLang="en-US" smtClean="0"/>
              <a:t>Education is key and needs to be controlled by parents</a:t>
            </a:r>
          </a:p>
          <a:p>
            <a:pPr>
              <a:lnSpc>
                <a:spcPct val="100000"/>
              </a:lnSpc>
              <a:spcBef>
                <a:spcPct val="0"/>
              </a:spcBef>
              <a:spcAft>
                <a:spcPts val="600"/>
              </a:spcAft>
            </a:pPr>
            <a:r>
              <a:rPr lang="en-US" altLang="en-US" smtClean="0"/>
              <a:t>Society is affected</a:t>
            </a:r>
          </a:p>
          <a:p>
            <a:pPr lvl="1">
              <a:lnSpc>
                <a:spcPct val="100000"/>
              </a:lnSpc>
              <a:spcBef>
                <a:spcPct val="0"/>
              </a:spcBef>
              <a:spcAft>
                <a:spcPts val="600"/>
              </a:spcAft>
            </a:pPr>
            <a:r>
              <a:rPr lang="en-US" altLang="en-US" smtClean="0"/>
              <a:t>Educators have more resources than parents</a:t>
            </a:r>
          </a:p>
        </p:txBody>
      </p:sp>
      <p:sp>
        <p:nvSpPr>
          <p:cNvPr id="48133"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Copyright © 2016 Pearson Education, Inc.</a:t>
            </a:r>
          </a:p>
        </p:txBody>
      </p:sp>
      <p:sp>
        <p:nvSpPr>
          <p:cNvPr id="4813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sz="1200" dirty="0">
                <a:solidFill>
                  <a:srgbClr val="4F81BD"/>
                </a:solidFill>
                <a:latin typeface="Arial" panose="020B0604020202020204" pitchFamily="34" charset="0"/>
              </a:rPr>
              <a:t>TIF Ethics </a:t>
            </a:r>
            <a:fld id="{033EDB31-CFB9-4A90-83E0-C51B3056FDA6}" type="slidenum">
              <a:rPr lang="en-US" altLang="en-US" sz="1200" dirty="0">
                <a:solidFill>
                  <a:srgbClr val="4F81BD"/>
                </a:solidFill>
                <a:latin typeface="Arial" panose="020B0604020202020204" pitchFamily="34" charset="0"/>
              </a:rPr>
              <a:pPr fontAlgn="base">
                <a:spcBef>
                  <a:spcPct val="0"/>
                </a:spcBef>
                <a:spcAft>
                  <a:spcPct val="0"/>
                </a:spcAft>
              </a:pPr>
              <a:t>47</a:t>
            </a:fld>
            <a:endParaRPr lang="en-US" altLang="en-US" sz="1200" dirty="0">
              <a:solidFill>
                <a:srgbClr val="4F81BD"/>
              </a:solidFill>
              <a:latin typeface="Arial" panose="020B0604020202020204" pitchFamily="34" charset="0"/>
            </a:endParaRPr>
          </a:p>
        </p:txBody>
      </p:sp>
    </p:spTree>
    <p:extLst>
      <p:ext uri="{BB962C8B-B14F-4D97-AF65-F5344CB8AC3E}">
        <p14:creationId xmlns:p14="http://schemas.microsoft.com/office/powerpoint/2010/main" val="3769864870"/>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2063750" y="539750"/>
            <a:ext cx="8280400" cy="301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a:solidFill>
                  <a:srgbClr val="FF0000"/>
                </a:solidFill>
              </a:rPr>
              <a:t>Discussion</a:t>
            </a:r>
          </a:p>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r>
              <a:rPr lang="nb-NO" altLang="en-US" b="1"/>
              <a:t>Wikileaks </a:t>
            </a:r>
          </a:p>
          <a:p>
            <a:pPr defTabSz="449263" fontAlgn="base">
              <a:spcBef>
                <a:spcPct val="0"/>
              </a:spcBef>
              <a:spcAft>
                <a:spcPct val="0"/>
              </a:spcAft>
              <a:buClr>
                <a:srgbClr val="000000"/>
              </a:buClr>
              <a:buSzPct val="100000"/>
            </a:pPr>
            <a:endParaRPr lang="nb-NO" altLang="en-US" b="1"/>
          </a:p>
          <a:p>
            <a:pPr defTabSz="449263" fontAlgn="base">
              <a:spcBef>
                <a:spcPct val="0"/>
              </a:spcBef>
              <a:spcAft>
                <a:spcPct val="0"/>
              </a:spcAft>
              <a:buClr>
                <a:srgbClr val="000000"/>
              </a:buClr>
              <a:buSzPct val="100000"/>
            </a:pPr>
            <a:endParaRPr lang="nb-NO" altLang="en-US" b="1"/>
          </a:p>
          <a:p>
            <a:pPr defTabSz="449263" fontAlgn="base">
              <a:spcBef>
                <a:spcPct val="0"/>
              </a:spcBef>
              <a:spcAft>
                <a:spcPct val="0"/>
              </a:spcAft>
              <a:buClr>
                <a:srgbClr val="000000"/>
              </a:buClr>
              <a:buSzPct val="100000"/>
            </a:pPr>
            <a:r>
              <a:rPr lang="nb-NO" altLang="en-US" b="1"/>
              <a:t>Villains or heroes?</a:t>
            </a:r>
          </a:p>
          <a:p>
            <a:pPr defTabSz="449263" fontAlgn="base">
              <a:spcBef>
                <a:spcPct val="0"/>
              </a:spcBef>
              <a:spcAft>
                <a:spcPct val="0"/>
              </a:spcAft>
              <a:buClr>
                <a:srgbClr val="000000"/>
              </a:buClr>
              <a:buSzPct val="100000"/>
            </a:pPr>
            <a:endParaRPr lang="nb-NO" altLang="en-US"/>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226" y="190501"/>
            <a:ext cx="2257425" cy="5210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0627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1884363" y="360363"/>
            <a:ext cx="8640762" cy="411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ct val="0"/>
              </a:spcBef>
              <a:spcAft>
                <a:spcPct val="0"/>
              </a:spcAft>
              <a:buClr>
                <a:srgbClr val="000000"/>
              </a:buClr>
              <a:buSzPct val="100000"/>
            </a:pPr>
            <a:r>
              <a:rPr lang="nb-NO" altLang="en-US" b="1">
                <a:solidFill>
                  <a:srgbClr val="FF0000"/>
                </a:solidFill>
              </a:rPr>
              <a:t>Quality information (as applied to website)</a:t>
            </a:r>
          </a:p>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r>
              <a:rPr lang="nb-NO" altLang="en-US"/>
              <a:t>*   </a:t>
            </a:r>
            <a:r>
              <a:rPr lang="nb-NO" altLang="en-US" b="1"/>
              <a:t>Correct</a:t>
            </a:r>
          </a:p>
          <a:p>
            <a:pPr defTabSz="449263" fontAlgn="base">
              <a:spcBef>
                <a:spcPct val="0"/>
              </a:spcBef>
              <a:spcAft>
                <a:spcPct val="0"/>
              </a:spcAft>
              <a:buClr>
                <a:srgbClr val="000000"/>
              </a:buClr>
              <a:buSzPct val="100000"/>
            </a:pPr>
            <a:r>
              <a:rPr lang="nb-NO" altLang="en-US" b="1"/>
              <a:t>*   Timely</a:t>
            </a:r>
          </a:p>
          <a:p>
            <a:pPr defTabSz="449263" fontAlgn="base">
              <a:spcBef>
                <a:spcPct val="0"/>
              </a:spcBef>
              <a:spcAft>
                <a:spcPct val="0"/>
              </a:spcAft>
              <a:buClr>
                <a:srgbClr val="000000"/>
              </a:buClr>
              <a:buSzPct val="100000"/>
            </a:pPr>
            <a:r>
              <a:rPr lang="nb-NO" altLang="en-US" b="1"/>
              <a:t>*   Relevant</a:t>
            </a:r>
          </a:p>
          <a:p>
            <a:pPr defTabSz="449263" fontAlgn="base">
              <a:spcBef>
                <a:spcPct val="0"/>
              </a:spcBef>
              <a:spcAft>
                <a:spcPct val="0"/>
              </a:spcAft>
              <a:buClr>
                <a:srgbClr val="000000"/>
              </a:buClr>
              <a:buSzPct val="100000"/>
            </a:pPr>
            <a:r>
              <a:rPr lang="nb-NO" altLang="en-US" b="1"/>
              <a:t>*   Interesting</a:t>
            </a:r>
          </a:p>
          <a:p>
            <a:pPr defTabSz="449263" fontAlgn="base">
              <a:spcBef>
                <a:spcPct val="0"/>
              </a:spcBef>
              <a:spcAft>
                <a:spcPct val="0"/>
              </a:spcAft>
              <a:buClr>
                <a:srgbClr val="000000"/>
              </a:buClr>
              <a:buSzPct val="100000"/>
            </a:pPr>
            <a:r>
              <a:rPr lang="nb-NO" altLang="en-US" b="1"/>
              <a:t>*   Useful</a:t>
            </a:r>
          </a:p>
          <a:p>
            <a:pPr defTabSz="449263" fontAlgn="base">
              <a:spcBef>
                <a:spcPct val="0"/>
              </a:spcBef>
              <a:spcAft>
                <a:spcPct val="0"/>
              </a:spcAft>
              <a:buClr>
                <a:srgbClr val="000000"/>
              </a:buClr>
              <a:buSzPct val="100000"/>
            </a:pPr>
            <a:endParaRPr lang="nb-NO" altLang="en-US"/>
          </a:p>
          <a:p>
            <a:pPr defTabSz="449263" fontAlgn="base">
              <a:spcBef>
                <a:spcPct val="0"/>
              </a:spcBef>
              <a:spcAft>
                <a:spcPct val="0"/>
              </a:spcAft>
              <a:buClr>
                <a:srgbClr val="000000"/>
              </a:buClr>
              <a:buSzPct val="100000"/>
            </a:pPr>
            <a:endParaRPr lang="nb-NO" altLang="en-US"/>
          </a:p>
        </p:txBody>
      </p:sp>
    </p:spTree>
    <p:extLst>
      <p:ext uri="{BB962C8B-B14F-4D97-AF65-F5344CB8AC3E}">
        <p14:creationId xmlns:p14="http://schemas.microsoft.com/office/powerpoint/2010/main" val="4271466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63552"/>
            <a:ext cx="10361084" cy="791812"/>
          </a:xfrm>
        </p:spPr>
        <p:txBody>
          <a:bodyPr/>
          <a:lstStyle/>
          <a:p>
            <a:r>
              <a:rPr lang="en-US" dirty="0" smtClean="0"/>
              <a:t>Ethics in daily life</a:t>
            </a:r>
            <a:endParaRPr lang="en-US" dirty="0"/>
          </a:p>
        </p:txBody>
      </p:sp>
      <p:pic>
        <p:nvPicPr>
          <p:cNvPr id="4" name="Ethics in Daily Lif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1" y="185980"/>
            <a:ext cx="10523348" cy="6029083"/>
          </a:xfrm>
        </p:spPr>
      </p:pic>
    </p:spTree>
    <p:extLst>
      <p:ext uri="{BB962C8B-B14F-4D97-AF65-F5344CB8AC3E}">
        <p14:creationId xmlns:p14="http://schemas.microsoft.com/office/powerpoint/2010/main" val="907067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1752600" y="381000"/>
            <a:ext cx="8915400" cy="608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ts val="1500"/>
              </a:spcBef>
              <a:spcAft>
                <a:spcPct val="0"/>
              </a:spcAft>
              <a:buSzPct val="100000"/>
            </a:pPr>
            <a:r>
              <a:rPr lang="nb-NO" altLang="en-US" b="1">
                <a:solidFill>
                  <a:srgbClr val="FF0000"/>
                </a:solidFill>
              </a:rPr>
              <a:t>Ethics applies to:</a:t>
            </a:r>
          </a:p>
          <a:p>
            <a:pPr defTabSz="449263" fontAlgn="base">
              <a:spcBef>
                <a:spcPts val="1500"/>
              </a:spcBef>
              <a:spcAft>
                <a:spcPct val="0"/>
              </a:spcAft>
              <a:buSzPct val="100000"/>
            </a:pPr>
            <a:endParaRPr lang="nb-NO" altLang="en-US"/>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a:t>   </a:t>
            </a:r>
            <a:r>
              <a:rPr lang="nb-NO" altLang="en-US" b="1"/>
              <a:t>Professional duties</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Employee care</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Customer care, and supplier responsibilities</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Environment care</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Ownership (price, value, opportunities..)</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Financing</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Exploration</a:t>
            </a:r>
          </a:p>
          <a:p>
            <a:pPr defTabSz="449263" fontAlgn="base">
              <a:spcBef>
                <a:spcPts val="1500"/>
              </a:spcBef>
              <a:spcAft>
                <a:spcPct val="0"/>
              </a:spcAft>
              <a:buSzPct val="100000"/>
            </a:pPr>
            <a:r>
              <a:rPr lang="nb-NO" altLang="en-US" b="1"/>
              <a:t>*  -   the list is being extended</a:t>
            </a:r>
          </a:p>
          <a:p>
            <a:pPr defTabSz="449263" fontAlgn="base">
              <a:spcBef>
                <a:spcPts val="1500"/>
              </a:spcBef>
              <a:spcAft>
                <a:spcPct val="0"/>
              </a:spcAft>
              <a:buClr>
                <a:srgbClr val="000000"/>
              </a:buClr>
              <a:buSzPct val="100000"/>
            </a:pPr>
            <a:endParaRPr lang="nb-NO" altLang="en-US" b="1"/>
          </a:p>
        </p:txBody>
      </p:sp>
    </p:spTree>
    <p:extLst>
      <p:ext uri="{BB962C8B-B14F-4D97-AF65-F5344CB8AC3E}">
        <p14:creationId xmlns:p14="http://schemas.microsoft.com/office/powerpoint/2010/main" val="192529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2057400" y="609600"/>
            <a:ext cx="86106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SimSun" panose="02010600030101010101" pitchFamily="2" charset="-122"/>
              </a:defRPr>
            </a:lvl9pPr>
          </a:lstStyle>
          <a:p>
            <a:pPr defTabSz="449263" fontAlgn="base">
              <a:spcBef>
                <a:spcPts val="1500"/>
              </a:spcBef>
              <a:spcAft>
                <a:spcPct val="0"/>
              </a:spcAft>
              <a:buSzPct val="100000"/>
            </a:pPr>
            <a:r>
              <a:rPr lang="nb-NO" altLang="en-US" b="1"/>
              <a:t>Categories of  ethical problems</a:t>
            </a:r>
          </a:p>
          <a:p>
            <a:pPr defTabSz="449263" fontAlgn="base">
              <a:spcBef>
                <a:spcPts val="1500"/>
              </a:spcBef>
              <a:spcAft>
                <a:spcPct val="0"/>
              </a:spcAft>
              <a:buSzPct val="100000"/>
            </a:pPr>
            <a:endParaRPr lang="nb-NO" altLang="en-US" b="1"/>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a:t>  </a:t>
            </a:r>
            <a:r>
              <a:rPr lang="nb-NO" altLang="en-US" b="1"/>
              <a:t>Crimes</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Greed</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Poor quality</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Incompetence</a:t>
            </a:r>
          </a:p>
          <a:p>
            <a:pPr defTabSz="449263" fontAlgn="base">
              <a:spcBef>
                <a:spcPts val="1500"/>
              </a:spcBef>
              <a:spcAft>
                <a:spcPct val="0"/>
              </a:spcAft>
              <a:buClr>
                <a:srgbClr val="000000"/>
              </a:buClr>
              <a:buSzPct val="100000"/>
              <a:buFont typeface="Times New Roman" panose="02020603050405020304" pitchFamily="18" charset="0"/>
              <a:buChar char="•"/>
            </a:pPr>
            <a:r>
              <a:rPr lang="nb-NO" altLang="en-US" b="1"/>
              <a:t>  Other </a:t>
            </a:r>
          </a:p>
        </p:txBody>
      </p:sp>
    </p:spTree>
    <p:extLst>
      <p:ext uri="{BB962C8B-B14F-4D97-AF65-F5344CB8AC3E}">
        <p14:creationId xmlns:p14="http://schemas.microsoft.com/office/powerpoint/2010/main" val="1907350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Common Causes of Unethical Behavior</a:t>
            </a:r>
          </a:p>
        </p:txBody>
      </p:sp>
      <p:sp>
        <p:nvSpPr>
          <p:cNvPr id="32771" name="Rectangle 3"/>
          <p:cNvSpPr>
            <a:spLocks noGrp="1" noChangeArrowheads="1"/>
          </p:cNvSpPr>
          <p:nvPr>
            <p:ph type="body" idx="1"/>
          </p:nvPr>
        </p:nvSpPr>
        <p:spPr>
          <a:xfrm>
            <a:off x="5410200" y="2133600"/>
            <a:ext cx="4343400" cy="4114800"/>
          </a:xfrm>
        </p:spPr>
        <p:txBody>
          <a:bodyPr/>
          <a:lstStyle/>
          <a:p>
            <a:endParaRPr lang="en-US" altLang="en-US"/>
          </a:p>
          <a:p>
            <a:r>
              <a:rPr lang="en-US" altLang="en-US" sz="3200"/>
              <a:t>Pressure</a:t>
            </a:r>
          </a:p>
          <a:p>
            <a:r>
              <a:rPr lang="en-US" altLang="en-US" sz="3200"/>
              <a:t>Fear</a:t>
            </a:r>
          </a:p>
          <a:p>
            <a:r>
              <a:rPr lang="en-US" altLang="en-US" sz="3200"/>
              <a:t>Greed</a:t>
            </a:r>
          </a:p>
          <a:p>
            <a:r>
              <a:rPr lang="en-US" altLang="en-US" sz="3200"/>
              <a:t>Convenience</a:t>
            </a:r>
            <a:endParaRPr lang="en-US" altLang="en-US"/>
          </a:p>
          <a:p>
            <a:endParaRPr lang="en-US" altLang="en-US"/>
          </a:p>
        </p:txBody>
      </p:sp>
      <p:pic>
        <p:nvPicPr>
          <p:cNvPr id="32772" name="Picture 4" descr="castle-pyren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2514600"/>
            <a:ext cx="2430463"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018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box(in)">
                                      <p:cBhvr>
                                        <p:cTn id="7" dur="500"/>
                                        <p:tgtEl>
                                          <p:spTgt spid="327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box(in)">
                                      <p:cBhvr>
                                        <p:cTn id="12" dur="500"/>
                                        <p:tgtEl>
                                          <p:spTgt spid="327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2771">
                                            <p:txEl>
                                              <p:pRg st="3" end="3"/>
                                            </p:txEl>
                                          </p:spTgt>
                                        </p:tgtEl>
                                        <p:attrNameLst>
                                          <p:attrName>style.visibility</p:attrName>
                                        </p:attrNameLst>
                                      </p:cBhvr>
                                      <p:to>
                                        <p:strVal val="visible"/>
                                      </p:to>
                                    </p:set>
                                    <p:animEffect transition="in" filter="box(in)">
                                      <p:cBhvr>
                                        <p:cTn id="17" dur="500"/>
                                        <p:tgtEl>
                                          <p:spTgt spid="3277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2771">
                                            <p:txEl>
                                              <p:pRg st="4" end="4"/>
                                            </p:txEl>
                                          </p:spTgt>
                                        </p:tgtEl>
                                        <p:attrNameLst>
                                          <p:attrName>style.visibility</p:attrName>
                                        </p:attrNameLst>
                                      </p:cBhvr>
                                      <p:to>
                                        <p:strVal val="visible"/>
                                      </p:to>
                                    </p:set>
                                    <p:animEffect transition="in" filter="box(in)">
                                      <p:cBhvr>
                                        <p:cTn id="22"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Causes of Unethical Behavior (cont’d)</a:t>
            </a:r>
          </a:p>
        </p:txBody>
      </p:sp>
      <p:sp>
        <p:nvSpPr>
          <p:cNvPr id="20483" name="Rectangle 3"/>
          <p:cNvSpPr>
            <a:spLocks noGrp="1" noChangeArrowheads="1"/>
          </p:cNvSpPr>
          <p:nvPr>
            <p:ph type="body" idx="1"/>
          </p:nvPr>
        </p:nvSpPr>
        <p:spPr/>
        <p:txBody>
          <a:bodyPr/>
          <a:lstStyle/>
          <a:p>
            <a:r>
              <a:rPr lang="en-US" altLang="en-US" sz="2400"/>
              <a:t>Following boss’s directives</a:t>
            </a:r>
          </a:p>
          <a:p>
            <a:r>
              <a:rPr lang="en-US" altLang="en-US" sz="2400"/>
              <a:t>Meeting overly aggressive business/financial objectives</a:t>
            </a:r>
          </a:p>
          <a:p>
            <a:r>
              <a:rPr lang="en-US" altLang="en-US" sz="2400"/>
              <a:t>Helping the organization survive</a:t>
            </a:r>
          </a:p>
          <a:p>
            <a:r>
              <a:rPr lang="en-US" altLang="en-US" sz="2400"/>
              <a:t>Meeting schedule pressures</a:t>
            </a:r>
          </a:p>
          <a:p>
            <a:r>
              <a:rPr lang="en-US" altLang="en-US" sz="2400"/>
              <a:t>Be a team player (group think)</a:t>
            </a:r>
          </a:p>
          <a:p>
            <a:r>
              <a:rPr lang="en-US" altLang="en-US" sz="2400"/>
              <a:t>Rationalizing that others do it</a:t>
            </a:r>
          </a:p>
          <a:p>
            <a:r>
              <a:rPr lang="en-US" altLang="en-US" sz="2400"/>
              <a:t>Resisting competitive threats</a:t>
            </a:r>
          </a:p>
          <a:p>
            <a:r>
              <a:rPr lang="en-US" altLang="en-US" sz="2400"/>
              <a:t>Advancing own career</a:t>
            </a:r>
          </a:p>
        </p:txBody>
      </p:sp>
      <p:pic>
        <p:nvPicPr>
          <p:cNvPr id="20484" name="Picture 4" descr="grape-harvest"/>
          <p:cNvPicPr>
            <a:picLocks noChangeAspect="1" noChangeArrowheads="1"/>
          </p:cNvPicPr>
          <p:nvPr/>
        </p:nvPicPr>
        <p:blipFill>
          <a:blip r:embed="rId2">
            <a:extLst>
              <a:ext uri="{28A0092B-C50C-407E-A947-70E740481C1C}">
                <a14:useLocalDpi xmlns:a14="http://schemas.microsoft.com/office/drawing/2010/main" val="0"/>
              </a:ext>
            </a:extLst>
          </a:blip>
          <a:srcRect l="5128"/>
          <a:stretch>
            <a:fillRect/>
          </a:stretch>
        </p:blipFill>
        <p:spPr bwMode="auto">
          <a:xfrm>
            <a:off x="454617" y="2697996"/>
            <a:ext cx="2743200" cy="229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89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ox(in)">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box(in)">
                                      <p:cBhvr>
                                        <p:cTn id="12" dur="5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box(in)">
                                      <p:cBhvr>
                                        <p:cTn id="17" dur="500"/>
                                        <p:tgtEl>
                                          <p:spTgt spid="20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box(in)">
                                      <p:cBhvr>
                                        <p:cTn id="22" dur="500"/>
                                        <p:tgtEl>
                                          <p:spTgt spid="204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box(in)">
                                      <p:cBhvr>
                                        <p:cTn id="27" dur="500"/>
                                        <p:tgtEl>
                                          <p:spTgt spid="2048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box(in)">
                                      <p:cBhvr>
                                        <p:cTn id="32" dur="500"/>
                                        <p:tgtEl>
                                          <p:spTgt spid="2048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20483">
                                            <p:txEl>
                                              <p:pRg st="6" end="6"/>
                                            </p:txEl>
                                          </p:spTgt>
                                        </p:tgtEl>
                                        <p:attrNameLst>
                                          <p:attrName>style.visibility</p:attrName>
                                        </p:attrNameLst>
                                      </p:cBhvr>
                                      <p:to>
                                        <p:strVal val="visible"/>
                                      </p:to>
                                    </p:set>
                                    <p:animEffect transition="in" filter="box(in)">
                                      <p:cBhvr>
                                        <p:cTn id="37" dur="500"/>
                                        <p:tgtEl>
                                          <p:spTgt spid="2048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20483">
                                            <p:txEl>
                                              <p:pRg st="7" end="7"/>
                                            </p:txEl>
                                          </p:spTgt>
                                        </p:tgtEl>
                                        <p:attrNameLst>
                                          <p:attrName>style.visibility</p:attrName>
                                        </p:attrNameLst>
                                      </p:cBhvr>
                                      <p:to>
                                        <p:strVal val="visible"/>
                                      </p:to>
                                    </p:set>
                                    <p:animEffect transition="in" filter="box(in)">
                                      <p:cBhvr>
                                        <p:cTn id="42" dur="500"/>
                                        <p:tgtEl>
                                          <p:spTgt spid="20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191000" y="304800"/>
            <a:ext cx="6096000" cy="1143000"/>
          </a:xfrm>
        </p:spPr>
        <p:txBody>
          <a:bodyPr/>
          <a:lstStyle/>
          <a:p>
            <a:r>
              <a:rPr lang="en-US" altLang="en-US"/>
              <a:t>Ethical Tips for Individuals</a:t>
            </a:r>
          </a:p>
        </p:txBody>
      </p:sp>
      <p:sp>
        <p:nvSpPr>
          <p:cNvPr id="34819" name="Rectangle 3"/>
          <p:cNvSpPr>
            <a:spLocks noGrp="1" noChangeArrowheads="1"/>
          </p:cNvSpPr>
          <p:nvPr>
            <p:ph type="body" idx="1"/>
          </p:nvPr>
        </p:nvSpPr>
        <p:spPr>
          <a:xfrm>
            <a:off x="4572000" y="1524000"/>
            <a:ext cx="6096000" cy="4114800"/>
          </a:xfrm>
        </p:spPr>
        <p:txBody>
          <a:bodyPr/>
          <a:lstStyle/>
          <a:p>
            <a:r>
              <a:rPr lang="en-US" altLang="en-US"/>
              <a:t>Establish personal values.</a:t>
            </a:r>
          </a:p>
          <a:p>
            <a:r>
              <a:rPr lang="en-US" altLang="en-US"/>
              <a:t>Be aware of ethical events.</a:t>
            </a:r>
          </a:p>
          <a:p>
            <a:r>
              <a:rPr lang="en-US" altLang="en-US"/>
              <a:t>Develop critical thinking techniques.</a:t>
            </a:r>
          </a:p>
          <a:p>
            <a:r>
              <a:rPr lang="en-US" altLang="en-US"/>
              <a:t>Be reflective.</a:t>
            </a:r>
          </a:p>
          <a:p>
            <a:r>
              <a:rPr lang="en-US" altLang="en-US"/>
              <a:t>Make it a priority every day.</a:t>
            </a:r>
          </a:p>
          <a:p>
            <a:pPr lvl="1">
              <a:buFont typeface="Wingdings" panose="05000000000000000000" pitchFamily="2" charset="2"/>
              <a:buNone/>
            </a:pPr>
            <a:r>
              <a:rPr lang="en-US" altLang="en-US"/>
              <a:t> </a:t>
            </a:r>
          </a:p>
          <a:p>
            <a:endParaRPr lang="en-US" altLang="en-US"/>
          </a:p>
        </p:txBody>
      </p:sp>
      <p:pic>
        <p:nvPicPr>
          <p:cNvPr id="34820" name="Picture 4" descr="FlakTower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838700"/>
            <a:ext cx="350520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056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linds(horizontal)">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blinds(horizontal)">
                                      <p:cBhvr>
                                        <p:cTn id="12" dur="500"/>
                                        <p:tgtEl>
                                          <p:spTgt spid="348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blinds(horizontal)">
                                      <p:cBhvr>
                                        <p:cTn id="17" dur="500"/>
                                        <p:tgtEl>
                                          <p:spTgt spid="348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blinds(horizontal)">
                                      <p:cBhvr>
                                        <p:cTn id="22" dur="500"/>
                                        <p:tgtEl>
                                          <p:spTgt spid="348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blinds(horizontal)">
                                      <p:cBhvr>
                                        <p:cTn id="27" dur="500"/>
                                        <p:tgtEl>
                                          <p:spTgt spid="3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989" y="278970"/>
            <a:ext cx="9144000" cy="2387600"/>
          </a:xfrm>
        </p:spPr>
        <p:txBody>
          <a:bodyPr/>
          <a:lstStyle/>
          <a:p>
            <a:pPr algn="l"/>
            <a:r>
              <a:rPr lang="en-US" sz="4000" b="1" dirty="0" smtClean="0">
                <a:solidFill>
                  <a:srgbClr val="FF0000"/>
                </a:solidFill>
              </a:rPr>
              <a:t>Summing up</a:t>
            </a:r>
            <a:r>
              <a:rPr lang="en-US" sz="4000" dirty="0" smtClean="0"/>
              <a:t/>
            </a:r>
            <a:br>
              <a:rPr lang="en-US" sz="4000" dirty="0" smtClean="0"/>
            </a:br>
            <a:r>
              <a:rPr lang="en-US" sz="4000" dirty="0" smtClean="0"/>
              <a:t>Ethics </a:t>
            </a:r>
            <a:r>
              <a:rPr lang="en-US" sz="4000" dirty="0"/>
              <a:t>is the theory of right and wrong conduct</a:t>
            </a:r>
            <a:r>
              <a:rPr lang="en-US" sz="4000" dirty="0" smtClean="0"/>
              <a:t>.</a:t>
            </a:r>
            <a:br>
              <a:rPr lang="en-US" sz="4000" dirty="0" smtClean="0"/>
            </a:br>
            <a:endParaRPr lang="en-US" sz="4000" dirty="0"/>
          </a:p>
        </p:txBody>
      </p:sp>
      <p:sp>
        <p:nvSpPr>
          <p:cNvPr id="3" name="Subtitle 2"/>
          <p:cNvSpPr>
            <a:spLocks noGrp="1"/>
          </p:cNvSpPr>
          <p:nvPr>
            <p:ph type="subTitle" idx="1"/>
          </p:nvPr>
        </p:nvSpPr>
        <p:spPr>
          <a:xfrm>
            <a:off x="1616989" y="2231756"/>
            <a:ext cx="9144000" cy="2297624"/>
          </a:xfrm>
        </p:spPr>
        <p:txBody>
          <a:bodyPr/>
          <a:lstStyle/>
          <a:p>
            <a:pPr marL="342900" indent="-342900" algn="just">
              <a:buFont typeface="Arial" panose="020B0604020202020204" pitchFamily="34" charset="0"/>
              <a:buChar char="•"/>
            </a:pPr>
            <a:r>
              <a:rPr lang="en-US" sz="4000" b="1" dirty="0" smtClean="0"/>
              <a:t>Right and Wrong</a:t>
            </a:r>
            <a:r>
              <a:rPr lang="en-US" sz="4000" dirty="0" smtClean="0"/>
              <a:t>: </a:t>
            </a:r>
            <a:r>
              <a:rPr lang="en-US" sz="4000" dirty="0"/>
              <a:t>Ethics is defined as the science of rightfulness or </a:t>
            </a:r>
            <a:r>
              <a:rPr lang="en-US" sz="4000" dirty="0" smtClean="0"/>
              <a:t>wrongfulness </a:t>
            </a:r>
            <a:r>
              <a:rPr lang="en-US" sz="4000" dirty="0"/>
              <a:t>of conduct</a:t>
            </a:r>
            <a:r>
              <a:rPr lang="en-US" sz="4000" dirty="0" smtClean="0"/>
              <a:t>. </a:t>
            </a:r>
          </a:p>
          <a:p>
            <a:pPr marL="342900" indent="-342900" algn="just">
              <a:buFont typeface="Arial" panose="020B0604020202020204" pitchFamily="34" charset="0"/>
              <a:buChar char="•"/>
            </a:pPr>
            <a:r>
              <a:rPr lang="en-US" sz="4000" dirty="0" smtClean="0"/>
              <a:t>What </a:t>
            </a:r>
            <a:r>
              <a:rPr lang="en-US" sz="4000" dirty="0"/>
              <a:t>makes an action right or wrong? The word “right” derives from the Latin “rectus</a:t>
            </a:r>
            <a:r>
              <a:rPr lang="en-US" sz="4000" dirty="0" smtClean="0"/>
              <a:t>”, meaning </a:t>
            </a:r>
            <a:r>
              <a:rPr lang="en-US" sz="4000" dirty="0"/>
              <a:t>‘straight’ or ‘according to norm’. </a:t>
            </a:r>
          </a:p>
        </p:txBody>
      </p:sp>
    </p:spTree>
    <p:extLst>
      <p:ext uri="{BB962C8B-B14F-4D97-AF65-F5344CB8AC3E}">
        <p14:creationId xmlns:p14="http://schemas.microsoft.com/office/powerpoint/2010/main" val="594940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2955"/>
            <a:ext cx="10515600" cy="387459"/>
          </a:xfrm>
        </p:spPr>
        <p:txBody>
          <a:bodyPr>
            <a:normAutofit fontScale="90000"/>
          </a:bodyPr>
          <a:lstStyle/>
          <a:p>
            <a:r>
              <a:rPr lang="en-US" dirty="0" smtClean="0"/>
              <a:t>Case Study</a:t>
            </a:r>
            <a:endParaRPr lang="en-US" dirty="0"/>
          </a:p>
        </p:txBody>
      </p:sp>
      <p:sp>
        <p:nvSpPr>
          <p:cNvPr id="3" name="Content Placeholder 2"/>
          <p:cNvSpPr>
            <a:spLocks noGrp="1"/>
          </p:cNvSpPr>
          <p:nvPr>
            <p:ph idx="1"/>
          </p:nvPr>
        </p:nvSpPr>
        <p:spPr>
          <a:xfrm>
            <a:off x="838200" y="1007390"/>
            <a:ext cx="10515600" cy="5169573"/>
          </a:xfrm>
        </p:spPr>
        <p:txBody>
          <a:bodyPr>
            <a:normAutofit fontScale="92500" lnSpcReduction="10000"/>
          </a:bodyPr>
          <a:lstStyle/>
          <a:p>
            <a:pPr marL="0" indent="0">
              <a:buNone/>
            </a:pPr>
            <a:r>
              <a:rPr lang="en-US" dirty="0" smtClean="0"/>
              <a:t>	Hari </a:t>
            </a:r>
            <a:r>
              <a:rPr lang="en-US" dirty="0"/>
              <a:t>Om opened a grocery store in an upcoming middle class colony. Since this was the only store in a new colony, the business picked up. Soon, Hari realized he needed help. He employed a young boy </a:t>
            </a:r>
            <a:r>
              <a:rPr lang="en-US" dirty="0" err="1"/>
              <a:t>Ramu</a:t>
            </a:r>
            <a:r>
              <a:rPr lang="en-US" dirty="0"/>
              <a:t> to help him in the shop during peak hours and in delivering things to the homes of the clients. For one week things went off well, but soon Hari noticed that </a:t>
            </a:r>
            <a:r>
              <a:rPr lang="en-US" dirty="0" err="1"/>
              <a:t>Ramu</a:t>
            </a:r>
            <a:r>
              <a:rPr lang="en-US" dirty="0"/>
              <a:t> was slackening and had started reporting late to work and took a long time to come back after home delivery. </a:t>
            </a:r>
            <a:endParaRPr lang="en-US" dirty="0" smtClean="0"/>
          </a:p>
          <a:p>
            <a:pPr marL="0" indent="0">
              <a:buNone/>
            </a:pPr>
            <a:r>
              <a:rPr lang="en-US" dirty="0"/>
              <a:t>	</a:t>
            </a:r>
            <a:r>
              <a:rPr lang="en-US" dirty="0" smtClean="0"/>
              <a:t>Whenever </a:t>
            </a:r>
            <a:r>
              <a:rPr lang="en-US" dirty="0"/>
              <a:t>Hari needed him in the shop </a:t>
            </a:r>
            <a:r>
              <a:rPr lang="en-US" dirty="0" err="1"/>
              <a:t>Ramu</a:t>
            </a:r>
            <a:r>
              <a:rPr lang="en-US" dirty="0"/>
              <a:t> was not available. Hari tried his best to talk </a:t>
            </a:r>
            <a:r>
              <a:rPr lang="en-US" dirty="0" err="1"/>
              <a:t>Ramu</a:t>
            </a:r>
            <a:r>
              <a:rPr lang="en-US" dirty="0"/>
              <a:t> into mending his ways, to value time and pay more attention to his work. But even four months latter the situation did not improve. </a:t>
            </a:r>
            <a:r>
              <a:rPr lang="en-US" dirty="0" err="1"/>
              <a:t>Ramu</a:t>
            </a:r>
            <a:r>
              <a:rPr lang="en-US" dirty="0"/>
              <a:t> was often found sitting at the teashop drinking tea and whiling away time talking or playing </a:t>
            </a:r>
            <a:r>
              <a:rPr lang="en-US" dirty="0" err="1"/>
              <a:t>pitthu</a:t>
            </a:r>
            <a:r>
              <a:rPr lang="en-US" dirty="0"/>
              <a:t>. After six months of trying to reform </a:t>
            </a:r>
            <a:r>
              <a:rPr lang="en-US" dirty="0" err="1"/>
              <a:t>Ramu</a:t>
            </a:r>
            <a:r>
              <a:rPr lang="en-US" dirty="0"/>
              <a:t> without success, Hari got fed up and sacked him and employed another helper.</a:t>
            </a:r>
          </a:p>
        </p:txBody>
      </p:sp>
    </p:spTree>
    <p:extLst>
      <p:ext uri="{BB962C8B-B14F-4D97-AF65-F5344CB8AC3E}">
        <p14:creationId xmlns:p14="http://schemas.microsoft.com/office/powerpoint/2010/main" val="2821375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7939"/>
            <a:ext cx="10515600" cy="5253925"/>
          </a:xfrm>
        </p:spPr>
        <p:txBody>
          <a:bodyPr>
            <a:normAutofit lnSpcReduction="10000"/>
          </a:bodyPr>
          <a:lstStyle/>
          <a:p>
            <a:pPr marL="0" indent="0" algn="just">
              <a:buNone/>
            </a:pPr>
            <a:r>
              <a:rPr lang="en-US" sz="3200" b="1" dirty="0" smtClean="0">
                <a:solidFill>
                  <a:srgbClr val="FF0000"/>
                </a:solidFill>
              </a:rPr>
              <a:t>Is this case familiar to you? </a:t>
            </a:r>
          </a:p>
          <a:p>
            <a:pPr marL="0" indent="0" algn="just">
              <a:buNone/>
            </a:pPr>
            <a:r>
              <a:rPr lang="en-US" sz="3200" b="1" dirty="0" smtClean="0">
                <a:solidFill>
                  <a:schemeClr val="accent5">
                    <a:lumMod val="50000"/>
                  </a:schemeClr>
                </a:solidFill>
              </a:rPr>
              <a:t>Have you come across such people in your life who are not sincere to their work? </a:t>
            </a:r>
          </a:p>
          <a:p>
            <a:pPr marL="0" indent="0" algn="just">
              <a:buNone/>
            </a:pPr>
            <a:r>
              <a:rPr lang="en-US" sz="3200" b="1" dirty="0" smtClean="0">
                <a:solidFill>
                  <a:schemeClr val="accent6">
                    <a:lumMod val="75000"/>
                  </a:schemeClr>
                </a:solidFill>
              </a:rPr>
              <a:t>Why is sincerity to work important? </a:t>
            </a:r>
          </a:p>
          <a:p>
            <a:pPr marL="0" indent="0" algn="just">
              <a:buNone/>
            </a:pPr>
            <a:r>
              <a:rPr lang="en-US" sz="3200" b="1" dirty="0" smtClean="0">
                <a:solidFill>
                  <a:schemeClr val="accent2">
                    <a:lumMod val="75000"/>
                  </a:schemeClr>
                </a:solidFill>
              </a:rPr>
              <a:t>Why is the employer unhappy with his workers to the extent that it costs them their jobs? </a:t>
            </a:r>
          </a:p>
          <a:p>
            <a:pPr marL="0" indent="0" algn="just">
              <a:buNone/>
            </a:pPr>
            <a:r>
              <a:rPr lang="en-US" sz="3200" dirty="0" smtClean="0"/>
              <a:t>In this lesson we will familiarize you with everything that is important to be a good worker if you are taking up a job. This information is also relevant and important for you or for anybody to be a lovable member of the family, school, college, university or friends’ circle.</a:t>
            </a:r>
            <a:endParaRPr lang="en-US" sz="3200" dirty="0"/>
          </a:p>
        </p:txBody>
      </p:sp>
    </p:spTree>
    <p:extLst>
      <p:ext uri="{BB962C8B-B14F-4D97-AF65-F5344CB8AC3E}">
        <p14:creationId xmlns:p14="http://schemas.microsoft.com/office/powerpoint/2010/main" val="243160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3777"/>
          </a:xfrm>
        </p:spPr>
        <p:txBody>
          <a:bodyPr>
            <a:normAutofit fontScale="90000"/>
          </a:bodyPr>
          <a:lstStyle/>
          <a:p>
            <a:r>
              <a:rPr lang="en-US" dirty="0" smtClean="0"/>
              <a:t>Ethics </a:t>
            </a:r>
            <a:endParaRPr lang="en-US" dirty="0"/>
          </a:p>
        </p:txBody>
      </p:sp>
      <p:sp>
        <p:nvSpPr>
          <p:cNvPr id="3" name="Content Placeholder 2"/>
          <p:cNvSpPr>
            <a:spLocks noGrp="1"/>
          </p:cNvSpPr>
          <p:nvPr>
            <p:ph idx="1"/>
          </p:nvPr>
        </p:nvSpPr>
        <p:spPr>
          <a:xfrm>
            <a:off x="838200" y="898902"/>
            <a:ext cx="10515600" cy="5278061"/>
          </a:xfrm>
        </p:spPr>
        <p:txBody>
          <a:bodyPr/>
          <a:lstStyle/>
          <a:p>
            <a:r>
              <a:rPr lang="en-US" dirty="0"/>
              <a:t>Etymologically the term “ethics” correspond to the Greek word “ethos” which means </a:t>
            </a:r>
            <a:r>
              <a:rPr lang="en-US" dirty="0" smtClean="0"/>
              <a:t>character, habit</a:t>
            </a:r>
            <a:r>
              <a:rPr lang="en-US" dirty="0"/>
              <a:t>, customs, ways of </a:t>
            </a:r>
            <a:r>
              <a:rPr lang="en-US" dirty="0" err="1"/>
              <a:t>behaviour</a:t>
            </a:r>
            <a:r>
              <a:rPr lang="en-US" dirty="0"/>
              <a:t>, etc. </a:t>
            </a:r>
            <a:endParaRPr lang="en-US" dirty="0" smtClean="0"/>
          </a:p>
          <a:p>
            <a:r>
              <a:rPr lang="en-US" dirty="0" smtClean="0"/>
              <a:t>Ethics </a:t>
            </a:r>
            <a:r>
              <a:rPr lang="en-US" dirty="0"/>
              <a:t>is also called “moral philosophy”. The </a:t>
            </a:r>
            <a:r>
              <a:rPr lang="en-US" dirty="0" smtClean="0"/>
              <a:t>word “moral</a:t>
            </a:r>
            <a:r>
              <a:rPr lang="en-US" dirty="0"/>
              <a:t>” comes from </a:t>
            </a:r>
            <a:r>
              <a:rPr lang="en-US" dirty="0" smtClean="0"/>
              <a:t>  Latin </a:t>
            </a:r>
            <a:r>
              <a:rPr lang="en-US" dirty="0"/>
              <a:t>word “mores” which signifies customs, character, </a:t>
            </a:r>
            <a:r>
              <a:rPr lang="en-US" dirty="0" err="1"/>
              <a:t>behaviour</a:t>
            </a:r>
            <a:r>
              <a:rPr lang="en-US" dirty="0"/>
              <a:t>, etc.</a:t>
            </a:r>
          </a:p>
          <a:p>
            <a:pPr algn="just"/>
            <a:r>
              <a:rPr lang="en-US" sz="3600" b="1" dirty="0"/>
              <a:t>E</a:t>
            </a:r>
            <a:r>
              <a:rPr lang="en-US" sz="3600" b="1" dirty="0" smtClean="0"/>
              <a:t>thics </a:t>
            </a:r>
            <a:r>
              <a:rPr lang="en-US" sz="3600" b="1" dirty="0"/>
              <a:t>may be defined as the systematic study of human actions from the point of view </a:t>
            </a:r>
            <a:r>
              <a:rPr lang="en-US" sz="3600" b="1" dirty="0" smtClean="0"/>
              <a:t>of their </a:t>
            </a:r>
            <a:r>
              <a:rPr lang="en-US" sz="3600" b="1" dirty="0"/>
              <a:t>rightfulness or wrongfulness, as means for the attainment of the ultimate happiness.</a:t>
            </a:r>
          </a:p>
        </p:txBody>
      </p:sp>
    </p:spTree>
    <p:extLst>
      <p:ext uri="{BB962C8B-B14F-4D97-AF65-F5344CB8AC3E}">
        <p14:creationId xmlns:p14="http://schemas.microsoft.com/office/powerpoint/2010/main" val="3222718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
            </a:r>
            <a:r>
              <a:rPr lang="en-US" dirty="0" smtClean="0"/>
              <a:t>thics</a:t>
            </a:r>
            <a:endParaRPr lang="en-US" dirty="0"/>
          </a:p>
        </p:txBody>
      </p:sp>
      <p:sp>
        <p:nvSpPr>
          <p:cNvPr id="3" name="Content Placeholder 2"/>
          <p:cNvSpPr>
            <a:spLocks noGrp="1"/>
          </p:cNvSpPr>
          <p:nvPr>
            <p:ph idx="1"/>
          </p:nvPr>
        </p:nvSpPr>
        <p:spPr/>
        <p:txBody>
          <a:bodyPr/>
          <a:lstStyle/>
          <a:p>
            <a:r>
              <a:rPr lang="en-US" sz="4000" dirty="0" smtClean="0"/>
              <a:t>Ethics is the attitude of being good or bad in behavior, action and taking the decision in different situations. It deals with the ethical beliefs.</a:t>
            </a:r>
          </a:p>
          <a:p>
            <a:r>
              <a:rPr lang="en-US" sz="4000" dirty="0" smtClean="0"/>
              <a:t>It helps to individual or an organization for honesty.</a:t>
            </a:r>
            <a:endParaRPr lang="en-US" dirty="0"/>
          </a:p>
        </p:txBody>
      </p:sp>
    </p:spTree>
    <p:extLst>
      <p:ext uri="{BB962C8B-B14F-4D97-AF65-F5344CB8AC3E}">
        <p14:creationId xmlns:p14="http://schemas.microsoft.com/office/powerpoint/2010/main" val="2307974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SCOPE OF ETHICS</a:t>
            </a:r>
            <a:endParaRPr lang="en-US" dirty="0"/>
          </a:p>
        </p:txBody>
      </p:sp>
      <p:sp>
        <p:nvSpPr>
          <p:cNvPr id="3" name="Content Placeholder 2"/>
          <p:cNvSpPr>
            <a:spLocks noGrp="1"/>
          </p:cNvSpPr>
          <p:nvPr>
            <p:ph idx="1"/>
          </p:nvPr>
        </p:nvSpPr>
        <p:spPr>
          <a:xfrm>
            <a:off x="838200" y="1487837"/>
            <a:ext cx="10515600" cy="4689126"/>
          </a:xfrm>
        </p:spPr>
        <p:txBody>
          <a:bodyPr>
            <a:normAutofit/>
          </a:bodyPr>
          <a:lstStyle/>
          <a:p>
            <a:pPr marL="0" indent="0" algn="just">
              <a:buNone/>
            </a:pPr>
            <a:r>
              <a:rPr lang="en-US" sz="3200" dirty="0"/>
              <a:t>Ethics deals with voluntary actions. We can distinguish between human actions and actions </a:t>
            </a:r>
            <a:r>
              <a:rPr lang="en-US" sz="3200" dirty="0" smtClean="0"/>
              <a:t>of human.</a:t>
            </a:r>
          </a:p>
          <a:p>
            <a:pPr marL="0" indent="0" algn="just">
              <a:buNone/>
            </a:pPr>
            <a:r>
              <a:rPr lang="en-US" sz="3200" dirty="0" smtClean="0"/>
              <a:t> </a:t>
            </a:r>
            <a:r>
              <a:rPr lang="en-US" sz="3200" b="1" dirty="0"/>
              <a:t>H</a:t>
            </a:r>
            <a:r>
              <a:rPr lang="en-US" sz="3200" b="1" dirty="0" smtClean="0"/>
              <a:t>uman </a:t>
            </a:r>
            <a:r>
              <a:rPr lang="en-US" sz="3200" b="1" dirty="0"/>
              <a:t>actions </a:t>
            </a:r>
            <a:r>
              <a:rPr lang="en-US" sz="3200" dirty="0"/>
              <a:t>are those actions that are done by human consciously, </a:t>
            </a:r>
            <a:r>
              <a:rPr lang="en-US" sz="3200" dirty="0" smtClean="0"/>
              <a:t>purposely </a:t>
            </a:r>
            <a:r>
              <a:rPr lang="en-US" sz="3200" dirty="0"/>
              <a:t>and </a:t>
            </a:r>
            <a:r>
              <a:rPr lang="en-US" sz="3200" dirty="0" smtClean="0"/>
              <a:t>in view </a:t>
            </a:r>
            <a:r>
              <a:rPr lang="en-US" sz="3200" dirty="0"/>
              <a:t>of an end. </a:t>
            </a:r>
            <a:endParaRPr lang="en-US" sz="3200" dirty="0" smtClean="0"/>
          </a:p>
          <a:p>
            <a:pPr marL="0" indent="0" algn="just">
              <a:buNone/>
            </a:pPr>
            <a:r>
              <a:rPr lang="en-US" sz="3200" dirty="0" smtClean="0"/>
              <a:t>Actions </a:t>
            </a:r>
            <a:r>
              <a:rPr lang="en-US" sz="3200" dirty="0"/>
              <a:t>of human may not be </a:t>
            </a:r>
            <a:r>
              <a:rPr lang="en-US" sz="3200" dirty="0" smtClean="0"/>
              <a:t>willfully, </a:t>
            </a:r>
            <a:r>
              <a:rPr lang="en-US" sz="3200" dirty="0"/>
              <a:t>voluntarily, consciously and </a:t>
            </a:r>
            <a:r>
              <a:rPr lang="en-US" sz="3200" dirty="0" smtClean="0"/>
              <a:t>deliberately done </a:t>
            </a:r>
            <a:r>
              <a:rPr lang="en-US" sz="3200" dirty="0"/>
              <a:t>but all the same they are done by human (e.g. sleeping, walking, etc.). It is the </a:t>
            </a:r>
            <a:r>
              <a:rPr lang="en-US" sz="3200" dirty="0" smtClean="0"/>
              <a:t>intention which </a:t>
            </a:r>
            <a:r>
              <a:rPr lang="en-US" sz="3200" dirty="0"/>
              <a:t>makes the difference between human action and action of human.</a:t>
            </a:r>
            <a:r>
              <a:rPr lang="en-US" sz="3200" dirty="0">
                <a:solidFill>
                  <a:srgbClr val="FF0000"/>
                </a:solidFill>
              </a:rPr>
              <a:t> In ethics we deal </a:t>
            </a:r>
            <a:r>
              <a:rPr lang="en-US" sz="3200" dirty="0" smtClean="0">
                <a:solidFill>
                  <a:srgbClr val="FF0000"/>
                </a:solidFill>
              </a:rPr>
              <a:t>only with </a:t>
            </a:r>
            <a:r>
              <a:rPr lang="en-US" sz="3200" dirty="0">
                <a:solidFill>
                  <a:srgbClr val="FF0000"/>
                </a:solidFill>
              </a:rPr>
              <a:t>human actions</a:t>
            </a:r>
            <a:r>
              <a:rPr lang="en-US" sz="3200" dirty="0"/>
              <a:t>.</a:t>
            </a:r>
          </a:p>
        </p:txBody>
      </p:sp>
    </p:spTree>
    <p:extLst>
      <p:ext uri="{BB962C8B-B14F-4D97-AF65-F5344CB8AC3E}">
        <p14:creationId xmlns:p14="http://schemas.microsoft.com/office/powerpoint/2010/main" val="209769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9756"/>
          </a:xfrm>
        </p:spPr>
        <p:txBody>
          <a:bodyPr/>
          <a:lstStyle/>
          <a:p>
            <a:r>
              <a:rPr lang="en-US" dirty="0" smtClean="0"/>
              <a:t>Cont. </a:t>
            </a:r>
            <a:endParaRPr lang="en-US" dirty="0"/>
          </a:p>
        </p:txBody>
      </p:sp>
      <p:sp>
        <p:nvSpPr>
          <p:cNvPr id="3" name="Content Placeholder 2"/>
          <p:cNvSpPr>
            <a:spLocks noGrp="1"/>
          </p:cNvSpPr>
          <p:nvPr>
            <p:ph idx="1"/>
          </p:nvPr>
        </p:nvSpPr>
        <p:spPr>
          <a:xfrm>
            <a:off x="838200" y="1224366"/>
            <a:ext cx="10515600" cy="4952597"/>
          </a:xfrm>
        </p:spPr>
        <p:txBody>
          <a:bodyPr>
            <a:normAutofit/>
          </a:bodyPr>
          <a:lstStyle/>
          <a:p>
            <a:pPr algn="just"/>
            <a:r>
              <a:rPr lang="en-US" sz="4400" dirty="0">
                <a:solidFill>
                  <a:srgbClr val="FF0000"/>
                </a:solidFill>
              </a:rPr>
              <a:t>Ethics is a branch of philosophy that deals with the principles of conduct of an individual or group. </a:t>
            </a:r>
            <a:endParaRPr lang="en-US" sz="4400" dirty="0" smtClean="0">
              <a:solidFill>
                <a:srgbClr val="FF0000"/>
              </a:solidFill>
            </a:endParaRPr>
          </a:p>
          <a:p>
            <a:pPr algn="just"/>
            <a:r>
              <a:rPr lang="en-US" sz="4400" dirty="0" smtClean="0"/>
              <a:t>It </a:t>
            </a:r>
            <a:r>
              <a:rPr lang="en-US" sz="4400" dirty="0"/>
              <a:t>works as a guiding principle as to decide what is good or bad. They are the standards which govern the life of a person. Ethics is also known as moral philosophy.</a:t>
            </a:r>
          </a:p>
        </p:txBody>
      </p:sp>
    </p:spTree>
    <p:extLst>
      <p:ext uri="{BB962C8B-B14F-4D97-AF65-F5344CB8AC3E}">
        <p14:creationId xmlns:p14="http://schemas.microsoft.com/office/powerpoint/2010/main" val="3170819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rway_je_03 PowerPlugs Templates for 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TotalTime>
  <Words>3056</Words>
  <Application>Microsoft Office PowerPoint</Application>
  <PresentationFormat>Widescreen</PresentationFormat>
  <Paragraphs>517</Paragraphs>
  <Slides>57</Slides>
  <Notes>30</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57</vt:i4>
      </vt:variant>
    </vt:vector>
  </HeadingPairs>
  <TitlesOfParts>
    <vt:vector size="75" baseType="lpstr">
      <vt:lpstr>SimSun</vt:lpstr>
      <vt:lpstr>Arial</vt:lpstr>
      <vt:lpstr>Arial Black</vt:lpstr>
      <vt:lpstr>Arial Narrow</vt:lpstr>
      <vt:lpstr>Calibri</vt:lpstr>
      <vt:lpstr>Calibri Light</vt:lpstr>
      <vt:lpstr>Lucida Sans Unicode</vt:lpstr>
      <vt:lpstr>Mangal</vt:lpstr>
      <vt:lpstr>Osaka</vt:lpstr>
      <vt:lpstr>Times New Roman</vt:lpstr>
      <vt:lpstr>Verdana</vt:lpstr>
      <vt:lpstr>Wingdings</vt:lpstr>
      <vt:lpstr>Office Theme</vt:lpstr>
      <vt:lpstr>doorway_je_03 PowerPlugs Templates for PowerPoint</vt:lpstr>
      <vt:lpstr>Blank Presentation</vt:lpstr>
      <vt:lpstr>1_Office Theme</vt:lpstr>
      <vt:lpstr>Generic</vt:lpstr>
      <vt:lpstr>2_Office Theme</vt:lpstr>
      <vt:lpstr>   Chapter 3 Ethics in Daily Life</vt:lpstr>
      <vt:lpstr>Course Evaluation Criteria </vt:lpstr>
      <vt:lpstr>PowerPoint Presentation</vt:lpstr>
      <vt:lpstr>PowerPoint Presentation</vt:lpstr>
      <vt:lpstr>Ethics in daily life</vt:lpstr>
      <vt:lpstr>Ethics </vt:lpstr>
      <vt:lpstr>Ethics</vt:lpstr>
      <vt:lpstr>SCOPE OF ETHICS</vt:lpstr>
      <vt:lpstr>Cont. </vt:lpstr>
      <vt:lpstr>Activity</vt:lpstr>
      <vt:lpstr>Some examples of Ethics are :</vt:lpstr>
      <vt:lpstr>Examples and discussion</vt:lpstr>
      <vt:lpstr>Example and Discussion</vt:lpstr>
      <vt:lpstr>PowerPoint Presentation</vt:lpstr>
      <vt:lpstr>What is right and wrong?</vt:lpstr>
      <vt:lpstr>Human value in Islam</vt:lpstr>
      <vt:lpstr>How are ethics and law related?</vt:lpstr>
      <vt:lpstr>WHAT ARE ETHICS?</vt:lpstr>
      <vt:lpstr>You can observe the ethical behaviour through the following habits.</vt:lpstr>
      <vt:lpstr>Besides these ethics in our domestic life, our work place demands certain specific ethics. These are:</vt:lpstr>
      <vt:lpstr>Ethics in our domestic life</vt:lpstr>
      <vt:lpstr>NEED FOR ETHICS</vt:lpstr>
      <vt:lpstr>PowerPoint Presentation</vt:lpstr>
      <vt:lpstr>CARING AND RESPECTING OTHERS</vt:lpstr>
      <vt:lpstr>PowerPoint Presentation</vt:lpstr>
      <vt:lpstr>PowerPoint Presentation</vt:lpstr>
      <vt:lpstr>Your Ethics in daily life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Ethics What are Personal Ethics?</vt:lpstr>
      <vt:lpstr>Personal Ethics How do a Person's Ethics Develop?</vt:lpstr>
      <vt:lpstr>Personal Ethics What are the Benefits to Ethical Living?</vt:lpstr>
      <vt:lpstr>Personal Ethics What are the Benefits to Ethical Living?</vt:lpstr>
      <vt:lpstr>Personal Ethics and Your Work Life How do Employers Affect Personal Ethics?</vt:lpstr>
      <vt:lpstr>Ethics and Technology Issues</vt:lpstr>
      <vt:lpstr>Privacy  </vt:lpstr>
      <vt:lpstr>E-Commerce Geolocation: Who Knows Where You Are?</vt:lpstr>
      <vt:lpstr>Computer Abuse Cyberbullying: Who Should Protect Children From Each Other?</vt:lpstr>
      <vt:lpstr>PowerPoint Presentation</vt:lpstr>
      <vt:lpstr>PowerPoint Presentation</vt:lpstr>
      <vt:lpstr>PowerPoint Presentation</vt:lpstr>
      <vt:lpstr>PowerPoint Presentation</vt:lpstr>
      <vt:lpstr>Common Causes of Unethical Behavior</vt:lpstr>
      <vt:lpstr>Causes of Unethical Behavior (cont’d)</vt:lpstr>
      <vt:lpstr>Ethical Tips for Individuals</vt:lpstr>
      <vt:lpstr>Summing up Ethics is the theory of right and wrong conduct. </vt:lpstr>
      <vt:lpstr>Case Study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 to  Organizational Behavior</dc:title>
  <dc:creator>Windows User</dc:creator>
  <cp:lastModifiedBy>Windows User</cp:lastModifiedBy>
  <cp:revision>103</cp:revision>
  <dcterms:created xsi:type="dcterms:W3CDTF">2018-10-03T18:22:52Z</dcterms:created>
  <dcterms:modified xsi:type="dcterms:W3CDTF">2019-01-14T06:48:34Z</dcterms:modified>
</cp:coreProperties>
</file>