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80" r:id="rId3"/>
    <p:sldMasterId id="2147483692" r:id="rId4"/>
  </p:sldMasterIdLst>
  <p:notesMasterIdLst>
    <p:notesMasterId r:id="rId55"/>
  </p:notesMasterIdLst>
  <p:sldIdLst>
    <p:sldId id="358" r:id="rId5"/>
    <p:sldId id="360" r:id="rId6"/>
    <p:sldId id="361" r:id="rId7"/>
    <p:sldId id="260" r:id="rId8"/>
    <p:sldId id="262" r:id="rId9"/>
    <p:sldId id="263" r:id="rId10"/>
    <p:sldId id="389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5" r:id="rId26"/>
    <p:sldId id="286" r:id="rId27"/>
    <p:sldId id="293" r:id="rId28"/>
    <p:sldId id="294" r:id="rId29"/>
    <p:sldId id="295" r:id="rId30"/>
    <p:sldId id="296" r:id="rId31"/>
    <p:sldId id="297" r:id="rId32"/>
    <p:sldId id="298" r:id="rId33"/>
    <p:sldId id="302" r:id="rId34"/>
    <p:sldId id="304" r:id="rId35"/>
    <p:sldId id="307" r:id="rId36"/>
    <p:sldId id="314" r:id="rId37"/>
    <p:sldId id="315" r:id="rId38"/>
    <p:sldId id="316" r:id="rId39"/>
    <p:sldId id="318" r:id="rId40"/>
    <p:sldId id="321" r:id="rId41"/>
    <p:sldId id="326" r:id="rId42"/>
    <p:sldId id="327" r:id="rId43"/>
    <p:sldId id="328" r:id="rId44"/>
    <p:sldId id="329" r:id="rId45"/>
    <p:sldId id="330" r:id="rId46"/>
    <p:sldId id="331" r:id="rId47"/>
    <p:sldId id="332" r:id="rId48"/>
    <p:sldId id="334" r:id="rId49"/>
    <p:sldId id="339" r:id="rId50"/>
    <p:sldId id="340" r:id="rId51"/>
    <p:sldId id="343" r:id="rId52"/>
    <p:sldId id="345" r:id="rId53"/>
    <p:sldId id="348" r:id="rId5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C6AEA-E9A5-4181-ABBD-6F3B24F7B842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1D353-F398-4CC5-938C-C2594CB00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51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23DE12-A759-454A-98C9-3AADBDBD2DB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http://www.aef.com/on_campus/classroom/speaker_pres/data/3001</a:t>
            </a:r>
          </a:p>
        </p:txBody>
      </p:sp>
    </p:spTree>
    <p:extLst>
      <p:ext uri="{BB962C8B-B14F-4D97-AF65-F5344CB8AC3E}">
        <p14:creationId xmlns:p14="http://schemas.microsoft.com/office/powerpoint/2010/main" val="361068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5940" y="1464005"/>
            <a:ext cx="8072119" cy="17329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Business Ethics - Gihan</a:t>
            </a:r>
            <a:r>
              <a:rPr spc="20" dirty="0"/>
              <a:t> </a:t>
            </a:r>
            <a:r>
              <a:rPr spc="-10" dirty="0"/>
              <a:t>Aboueleish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L="254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911B6-BC05-4B43-AEC7-E2EF40C07B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7020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7B6FE-6F49-4154-B93D-713A71CC0B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429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F0DED-BB98-4BD6-A1E5-50CD837D32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9197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BD27F-0DE2-44F5-AC79-25E9063700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6337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5EEED2-8CEB-4E15-B56F-1CF349B16C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244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FD1E5-3A24-443D-91A8-3FB89C8B76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9073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AD711-4EF1-4F00-B3E6-620BE125C1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854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1E8AF9-2107-40CD-8951-4FCBD94E11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0165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50D3DF3-7C94-4107-BE3A-0E169A1C95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509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F82C-3118-4FDD-A8D5-1F4D9BC83092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EFCF-924F-4361-8559-97ABDE222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58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3D3C2C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3D3C2C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Business Ethics - Gihan</a:t>
            </a:r>
            <a:r>
              <a:rPr spc="20" dirty="0"/>
              <a:t> </a:t>
            </a:r>
            <a:r>
              <a:rPr spc="-10" dirty="0"/>
              <a:t>Aboueleish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L="254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F82C-3118-4FDD-A8D5-1F4D9BC83092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EFCF-924F-4361-8559-97ABDE222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619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F82C-3118-4FDD-A8D5-1F4D9BC83092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EFCF-924F-4361-8559-97ABDE222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78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F82C-3118-4FDD-A8D5-1F4D9BC83092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EFCF-924F-4361-8559-97ABDE222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371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F82C-3118-4FDD-A8D5-1F4D9BC83092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EFCF-924F-4361-8559-97ABDE222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232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F82C-3118-4FDD-A8D5-1F4D9BC83092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EFCF-924F-4361-8559-97ABDE222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500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F82C-3118-4FDD-A8D5-1F4D9BC83092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EFCF-924F-4361-8559-97ABDE222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079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F82C-3118-4FDD-A8D5-1F4D9BC83092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EFCF-924F-4361-8559-97ABDE222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932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F82C-3118-4FDD-A8D5-1F4D9BC83092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EFCF-924F-4361-8559-97ABDE222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395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F82C-3118-4FDD-A8D5-1F4D9BC83092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EFCF-924F-4361-8559-97ABDE222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990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F82C-3118-4FDD-A8D5-1F4D9BC83092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EFCF-924F-4361-8559-97ABDE222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13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99275" y="5944933"/>
            <a:ext cx="4897755" cy="913130"/>
          </a:xfrm>
          <a:custGeom>
            <a:avLst/>
            <a:gdLst/>
            <a:ahLst/>
            <a:cxnLst/>
            <a:rect l="l" t="t" r="r" b="b"/>
            <a:pathLst>
              <a:path w="4897755" h="913129">
                <a:moveTo>
                  <a:pt x="85714" y="21358"/>
                </a:moveTo>
                <a:lnTo>
                  <a:pt x="3636693" y="913063"/>
                </a:lnTo>
                <a:lnTo>
                  <a:pt x="4897393" y="913063"/>
                </a:lnTo>
                <a:lnTo>
                  <a:pt x="85714" y="21358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73"/>
                </a:lnTo>
                <a:lnTo>
                  <a:pt x="85714" y="21358"/>
                </a:lnTo>
                <a:lnTo>
                  <a:pt x="660" y="0"/>
                </a:lnTo>
                <a:close/>
              </a:path>
            </a:pathLst>
          </a:custGeom>
          <a:solidFill>
            <a:srgbClr val="C3E09B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85711" y="5939015"/>
            <a:ext cx="3651885" cy="919480"/>
          </a:xfrm>
          <a:custGeom>
            <a:avLst/>
            <a:gdLst/>
            <a:ahLst/>
            <a:cxnLst/>
            <a:rect l="l" t="t" r="r" b="b"/>
            <a:pathLst>
              <a:path w="3651885" h="919479">
                <a:moveTo>
                  <a:pt x="0" y="0"/>
                </a:moveTo>
                <a:lnTo>
                  <a:pt x="7924" y="6349"/>
                </a:lnTo>
                <a:lnTo>
                  <a:pt x="2868867" y="918982"/>
                </a:lnTo>
                <a:lnTo>
                  <a:pt x="3651882" y="91898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5789674"/>
            <a:ext cx="3398520" cy="1068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5784350"/>
            <a:ext cx="3371840" cy="10736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3D3C2C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Business Ethics - Gihan</a:t>
            </a:r>
            <a:r>
              <a:rPr spc="20" dirty="0"/>
              <a:t> </a:t>
            </a:r>
            <a:r>
              <a:rPr spc="-10" dirty="0"/>
              <a:t>Aboueleish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L="254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52179" y="905003"/>
            <a:ext cx="3239642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0078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43771" y="2706115"/>
            <a:ext cx="3656457" cy="623248"/>
          </a:xfrm>
        </p:spPr>
        <p:txBody>
          <a:bodyPr lIns="0" tIns="0" rIns="0" bIns="0"/>
          <a:lstStyle>
            <a:lvl1pPr>
              <a:defRPr sz="405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17589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43771" y="2706115"/>
            <a:ext cx="3656457" cy="623248"/>
          </a:xfrm>
        </p:spPr>
        <p:txBody>
          <a:bodyPr lIns="0" tIns="0" rIns="0" bIns="0"/>
          <a:lstStyle>
            <a:lvl1pPr>
              <a:defRPr sz="405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55485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028211" y="0"/>
            <a:ext cx="9144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bk object 17"/>
          <p:cNvSpPr/>
          <p:nvPr/>
        </p:nvSpPr>
        <p:spPr>
          <a:xfrm>
            <a:off x="5568981" y="3681477"/>
            <a:ext cx="3572828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0" y="3176523"/>
                </a:moveTo>
                <a:lnTo>
                  <a:pt x="4763516" y="0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bk object 18"/>
          <p:cNvSpPr/>
          <p:nvPr/>
        </p:nvSpPr>
        <p:spPr>
          <a:xfrm>
            <a:off x="6889719" y="0"/>
            <a:ext cx="2252186" cy="6858000"/>
          </a:xfrm>
          <a:custGeom>
            <a:avLst/>
            <a:gdLst/>
            <a:ahLst/>
            <a:cxnLst/>
            <a:rect l="l" t="t" r="r" b="b"/>
            <a:pathLst>
              <a:path w="3002915" h="6858000">
                <a:moveTo>
                  <a:pt x="3002660" y="0"/>
                </a:moveTo>
                <a:lnTo>
                  <a:pt x="2023617" y="0"/>
                </a:lnTo>
                <a:lnTo>
                  <a:pt x="0" y="6857998"/>
                </a:lnTo>
                <a:lnTo>
                  <a:pt x="2997199" y="6849532"/>
                </a:lnTo>
                <a:lnTo>
                  <a:pt x="3002660" y="2480344"/>
                </a:lnTo>
                <a:lnTo>
                  <a:pt x="3002660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bk object 19"/>
          <p:cNvSpPr/>
          <p:nvPr/>
        </p:nvSpPr>
        <p:spPr>
          <a:xfrm>
            <a:off x="7202017" y="0"/>
            <a:ext cx="1939766" cy="6858000"/>
          </a:xfrm>
          <a:custGeom>
            <a:avLst/>
            <a:gdLst/>
            <a:ahLst/>
            <a:cxnLst/>
            <a:rect l="l" t="t" r="r" b="b"/>
            <a:pathLst>
              <a:path w="2586354" h="6858000">
                <a:moveTo>
                  <a:pt x="2580811" y="0"/>
                </a:moveTo>
                <a:lnTo>
                  <a:pt x="0" y="0"/>
                </a:lnTo>
                <a:lnTo>
                  <a:pt x="1200818" y="6857998"/>
                </a:lnTo>
                <a:lnTo>
                  <a:pt x="2586262" y="6857998"/>
                </a:lnTo>
                <a:lnTo>
                  <a:pt x="2586261" y="4365751"/>
                </a:lnTo>
                <a:lnTo>
                  <a:pt x="2580811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bk object 20"/>
          <p:cNvSpPr/>
          <p:nvPr/>
        </p:nvSpPr>
        <p:spPr>
          <a:xfrm>
            <a:off x="6699219" y="3048000"/>
            <a:ext cx="2442686" cy="3810000"/>
          </a:xfrm>
          <a:custGeom>
            <a:avLst/>
            <a:gdLst/>
            <a:ahLst/>
            <a:cxnLst/>
            <a:rect l="l" t="t" r="r" b="b"/>
            <a:pathLst>
              <a:path w="3256915" h="3810000">
                <a:moveTo>
                  <a:pt x="3251198" y="0"/>
                </a:moveTo>
                <a:lnTo>
                  <a:pt x="0" y="3809998"/>
                </a:lnTo>
                <a:lnTo>
                  <a:pt x="3256659" y="3809998"/>
                </a:lnTo>
                <a:lnTo>
                  <a:pt x="3256659" y="2427306"/>
                </a:lnTo>
                <a:lnTo>
                  <a:pt x="3251198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bk object 21"/>
          <p:cNvSpPr/>
          <p:nvPr/>
        </p:nvSpPr>
        <p:spPr>
          <a:xfrm>
            <a:off x="7006316" y="0"/>
            <a:ext cx="2135505" cy="6858000"/>
          </a:xfrm>
          <a:custGeom>
            <a:avLst/>
            <a:gdLst/>
            <a:ahLst/>
            <a:cxnLst/>
            <a:rect l="l" t="t" r="r" b="b"/>
            <a:pathLst>
              <a:path w="2847340" h="6858000">
                <a:moveTo>
                  <a:pt x="2847197" y="0"/>
                </a:moveTo>
                <a:lnTo>
                  <a:pt x="0" y="0"/>
                </a:lnTo>
                <a:lnTo>
                  <a:pt x="2469244" y="6857998"/>
                </a:lnTo>
                <a:lnTo>
                  <a:pt x="2847197" y="6849600"/>
                </a:lnTo>
                <a:lnTo>
                  <a:pt x="2847197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2" name="bk object 22"/>
          <p:cNvSpPr/>
          <p:nvPr/>
        </p:nvSpPr>
        <p:spPr>
          <a:xfrm>
            <a:off x="8178832" y="0"/>
            <a:ext cx="962978" cy="6858000"/>
          </a:xfrm>
          <a:custGeom>
            <a:avLst/>
            <a:gdLst/>
            <a:ahLst/>
            <a:cxnLst/>
            <a:rect l="l" t="t" r="r" b="b"/>
            <a:pathLst>
              <a:path w="1283970" h="6858000">
                <a:moveTo>
                  <a:pt x="1278392" y="0"/>
                </a:moveTo>
                <a:lnTo>
                  <a:pt x="1014740" y="0"/>
                </a:lnTo>
                <a:lnTo>
                  <a:pt x="0" y="6857998"/>
                </a:lnTo>
                <a:lnTo>
                  <a:pt x="1283842" y="6857998"/>
                </a:lnTo>
                <a:lnTo>
                  <a:pt x="1283842" y="4365751"/>
                </a:lnTo>
                <a:lnTo>
                  <a:pt x="1278392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3" name="bk object 23"/>
          <p:cNvSpPr/>
          <p:nvPr/>
        </p:nvSpPr>
        <p:spPr>
          <a:xfrm>
            <a:off x="8205207" y="0"/>
            <a:ext cx="936784" cy="6858000"/>
          </a:xfrm>
          <a:custGeom>
            <a:avLst/>
            <a:gdLst/>
            <a:ahLst/>
            <a:cxnLst/>
            <a:rect l="l" t="t" r="r" b="b"/>
            <a:pathLst>
              <a:path w="1249045" h="6858000">
                <a:moveTo>
                  <a:pt x="1248676" y="0"/>
                </a:moveTo>
                <a:lnTo>
                  <a:pt x="0" y="0"/>
                </a:lnTo>
                <a:lnTo>
                  <a:pt x="1116215" y="6857998"/>
                </a:lnTo>
                <a:lnTo>
                  <a:pt x="1248676" y="6857998"/>
                </a:lnTo>
                <a:lnTo>
                  <a:pt x="1248676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4" name="bk object 24"/>
          <p:cNvSpPr/>
          <p:nvPr/>
        </p:nvSpPr>
        <p:spPr>
          <a:xfrm>
            <a:off x="0" y="1"/>
            <a:ext cx="647700" cy="5681345"/>
          </a:xfrm>
          <a:custGeom>
            <a:avLst/>
            <a:gdLst/>
            <a:ahLst/>
            <a:cxnLst/>
            <a:rect l="l" t="t" r="r" b="b"/>
            <a:pathLst>
              <a:path w="863600" h="5681345">
                <a:moveTo>
                  <a:pt x="863600" y="0"/>
                </a:moveTo>
                <a:lnTo>
                  <a:pt x="0" y="0"/>
                </a:lnTo>
                <a:lnTo>
                  <a:pt x="0" y="5681129"/>
                </a:lnTo>
                <a:lnTo>
                  <a:pt x="86360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bk object 25"/>
          <p:cNvSpPr/>
          <p:nvPr/>
        </p:nvSpPr>
        <p:spPr>
          <a:xfrm>
            <a:off x="7778782" y="3589910"/>
            <a:ext cx="1363028" cy="3268345"/>
          </a:xfrm>
          <a:custGeom>
            <a:avLst/>
            <a:gdLst/>
            <a:ahLst/>
            <a:cxnLst/>
            <a:rect l="l" t="t" r="r" b="b"/>
            <a:pathLst>
              <a:path w="1817370" h="3268345">
                <a:moveTo>
                  <a:pt x="1811781" y="0"/>
                </a:moveTo>
                <a:lnTo>
                  <a:pt x="0" y="3268089"/>
                </a:lnTo>
                <a:lnTo>
                  <a:pt x="1817242" y="3259637"/>
                </a:lnTo>
                <a:lnTo>
                  <a:pt x="1817242" y="2076649"/>
                </a:lnTo>
                <a:lnTo>
                  <a:pt x="1811781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43771" y="2706115"/>
            <a:ext cx="3656457" cy="623248"/>
          </a:xfrm>
        </p:spPr>
        <p:txBody>
          <a:bodyPr lIns="0" tIns="0" rIns="0" bIns="0"/>
          <a:lstStyle>
            <a:lvl1pPr>
              <a:defRPr sz="405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3696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568981" y="3681477"/>
            <a:ext cx="3572828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0" y="3176523"/>
                </a:moveTo>
                <a:lnTo>
                  <a:pt x="4763516" y="0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bk object 17"/>
          <p:cNvSpPr/>
          <p:nvPr/>
        </p:nvSpPr>
        <p:spPr>
          <a:xfrm>
            <a:off x="7028211" y="0"/>
            <a:ext cx="9144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bk object 18"/>
          <p:cNvSpPr/>
          <p:nvPr/>
        </p:nvSpPr>
        <p:spPr>
          <a:xfrm>
            <a:off x="6889719" y="0"/>
            <a:ext cx="2252186" cy="6858000"/>
          </a:xfrm>
          <a:custGeom>
            <a:avLst/>
            <a:gdLst/>
            <a:ahLst/>
            <a:cxnLst/>
            <a:rect l="l" t="t" r="r" b="b"/>
            <a:pathLst>
              <a:path w="3002915" h="6858000">
                <a:moveTo>
                  <a:pt x="3002660" y="0"/>
                </a:moveTo>
                <a:lnTo>
                  <a:pt x="2023617" y="0"/>
                </a:lnTo>
                <a:lnTo>
                  <a:pt x="0" y="6857998"/>
                </a:lnTo>
                <a:lnTo>
                  <a:pt x="2997199" y="6849532"/>
                </a:lnTo>
                <a:lnTo>
                  <a:pt x="3002660" y="2480344"/>
                </a:lnTo>
                <a:lnTo>
                  <a:pt x="3002660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bk object 19"/>
          <p:cNvSpPr/>
          <p:nvPr/>
        </p:nvSpPr>
        <p:spPr>
          <a:xfrm>
            <a:off x="7202017" y="0"/>
            <a:ext cx="1939766" cy="6858000"/>
          </a:xfrm>
          <a:custGeom>
            <a:avLst/>
            <a:gdLst/>
            <a:ahLst/>
            <a:cxnLst/>
            <a:rect l="l" t="t" r="r" b="b"/>
            <a:pathLst>
              <a:path w="2586354" h="6858000">
                <a:moveTo>
                  <a:pt x="2580811" y="0"/>
                </a:moveTo>
                <a:lnTo>
                  <a:pt x="0" y="0"/>
                </a:lnTo>
                <a:lnTo>
                  <a:pt x="1200818" y="6857998"/>
                </a:lnTo>
                <a:lnTo>
                  <a:pt x="2586262" y="6857998"/>
                </a:lnTo>
                <a:lnTo>
                  <a:pt x="2586261" y="4365751"/>
                </a:lnTo>
                <a:lnTo>
                  <a:pt x="2580811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bk object 20"/>
          <p:cNvSpPr/>
          <p:nvPr/>
        </p:nvSpPr>
        <p:spPr>
          <a:xfrm>
            <a:off x="6699219" y="3048000"/>
            <a:ext cx="2442686" cy="3810000"/>
          </a:xfrm>
          <a:custGeom>
            <a:avLst/>
            <a:gdLst/>
            <a:ahLst/>
            <a:cxnLst/>
            <a:rect l="l" t="t" r="r" b="b"/>
            <a:pathLst>
              <a:path w="3256915" h="3810000">
                <a:moveTo>
                  <a:pt x="3251198" y="0"/>
                </a:moveTo>
                <a:lnTo>
                  <a:pt x="0" y="3809998"/>
                </a:lnTo>
                <a:lnTo>
                  <a:pt x="3256659" y="3809998"/>
                </a:lnTo>
                <a:lnTo>
                  <a:pt x="3256659" y="2427306"/>
                </a:lnTo>
                <a:lnTo>
                  <a:pt x="3251198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bk object 21"/>
          <p:cNvSpPr/>
          <p:nvPr/>
        </p:nvSpPr>
        <p:spPr>
          <a:xfrm>
            <a:off x="7006316" y="0"/>
            <a:ext cx="2135505" cy="6858000"/>
          </a:xfrm>
          <a:custGeom>
            <a:avLst/>
            <a:gdLst/>
            <a:ahLst/>
            <a:cxnLst/>
            <a:rect l="l" t="t" r="r" b="b"/>
            <a:pathLst>
              <a:path w="2847340" h="6858000">
                <a:moveTo>
                  <a:pt x="2847197" y="0"/>
                </a:moveTo>
                <a:lnTo>
                  <a:pt x="0" y="0"/>
                </a:lnTo>
                <a:lnTo>
                  <a:pt x="2469244" y="6857998"/>
                </a:lnTo>
                <a:lnTo>
                  <a:pt x="2847197" y="6849600"/>
                </a:lnTo>
                <a:lnTo>
                  <a:pt x="2847197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2" name="bk object 22"/>
          <p:cNvSpPr/>
          <p:nvPr/>
        </p:nvSpPr>
        <p:spPr>
          <a:xfrm>
            <a:off x="8178832" y="0"/>
            <a:ext cx="962978" cy="6858000"/>
          </a:xfrm>
          <a:custGeom>
            <a:avLst/>
            <a:gdLst/>
            <a:ahLst/>
            <a:cxnLst/>
            <a:rect l="l" t="t" r="r" b="b"/>
            <a:pathLst>
              <a:path w="1283970" h="6858000">
                <a:moveTo>
                  <a:pt x="1278392" y="0"/>
                </a:moveTo>
                <a:lnTo>
                  <a:pt x="1014740" y="0"/>
                </a:lnTo>
                <a:lnTo>
                  <a:pt x="0" y="6857998"/>
                </a:lnTo>
                <a:lnTo>
                  <a:pt x="1283842" y="6857998"/>
                </a:lnTo>
                <a:lnTo>
                  <a:pt x="1283842" y="4365751"/>
                </a:lnTo>
                <a:lnTo>
                  <a:pt x="1278392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3" name="bk object 23"/>
          <p:cNvSpPr/>
          <p:nvPr/>
        </p:nvSpPr>
        <p:spPr>
          <a:xfrm>
            <a:off x="8205207" y="0"/>
            <a:ext cx="936784" cy="6858000"/>
          </a:xfrm>
          <a:custGeom>
            <a:avLst/>
            <a:gdLst/>
            <a:ahLst/>
            <a:cxnLst/>
            <a:rect l="l" t="t" r="r" b="b"/>
            <a:pathLst>
              <a:path w="1249045" h="6858000">
                <a:moveTo>
                  <a:pt x="1248676" y="0"/>
                </a:moveTo>
                <a:lnTo>
                  <a:pt x="0" y="0"/>
                </a:lnTo>
                <a:lnTo>
                  <a:pt x="1116215" y="6857998"/>
                </a:lnTo>
                <a:lnTo>
                  <a:pt x="1248676" y="6857998"/>
                </a:lnTo>
                <a:lnTo>
                  <a:pt x="1248676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4" name="bk object 24"/>
          <p:cNvSpPr/>
          <p:nvPr/>
        </p:nvSpPr>
        <p:spPr>
          <a:xfrm>
            <a:off x="7778782" y="3589910"/>
            <a:ext cx="1363028" cy="3268345"/>
          </a:xfrm>
          <a:custGeom>
            <a:avLst/>
            <a:gdLst/>
            <a:ahLst/>
            <a:cxnLst/>
            <a:rect l="l" t="t" r="r" b="b"/>
            <a:pathLst>
              <a:path w="1817370" h="3268345">
                <a:moveTo>
                  <a:pt x="1811781" y="0"/>
                </a:moveTo>
                <a:lnTo>
                  <a:pt x="0" y="3268089"/>
                </a:lnTo>
                <a:lnTo>
                  <a:pt x="1817242" y="3259637"/>
                </a:lnTo>
                <a:lnTo>
                  <a:pt x="1817242" y="2076649"/>
                </a:lnTo>
                <a:lnTo>
                  <a:pt x="1811781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bk object 25"/>
          <p:cNvSpPr/>
          <p:nvPr/>
        </p:nvSpPr>
        <p:spPr>
          <a:xfrm>
            <a:off x="1" y="4066041"/>
            <a:ext cx="335756" cy="2792095"/>
          </a:xfrm>
          <a:custGeom>
            <a:avLst/>
            <a:gdLst/>
            <a:ahLst/>
            <a:cxnLst/>
            <a:rect l="l" t="t" r="r" b="b"/>
            <a:pathLst>
              <a:path w="447675" h="2792095">
                <a:moveTo>
                  <a:pt x="0" y="0"/>
                </a:moveTo>
                <a:lnTo>
                  <a:pt x="0" y="2791957"/>
                </a:lnTo>
                <a:lnTo>
                  <a:pt x="447372" y="279195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6" name="bk object 26"/>
          <p:cNvSpPr/>
          <p:nvPr/>
        </p:nvSpPr>
        <p:spPr>
          <a:xfrm>
            <a:off x="768410" y="587769"/>
            <a:ext cx="5834825" cy="52513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7957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3D3C2C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Business Ethics - Gihan</a:t>
            </a:r>
            <a:r>
              <a:rPr spc="20" dirty="0"/>
              <a:t> </a:t>
            </a:r>
            <a:r>
              <a:rPr spc="-10" dirty="0"/>
              <a:t>Aboueleish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L="254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Business Ethics - Gihan</a:t>
            </a:r>
            <a:r>
              <a:rPr spc="20" dirty="0"/>
              <a:t> </a:t>
            </a:r>
            <a:r>
              <a:rPr spc="-10" dirty="0"/>
              <a:t>Aboueleish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L="254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4BC19-5DD9-4BB1-AE0C-C8F41F967F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981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7326B-190B-4115-A361-518D3C19AD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70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33577-40FC-4474-A25D-DBFA0A44BD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0005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4ED1F-3EFD-4D71-A9E4-F20C34AA5C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846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9275" y="5944933"/>
            <a:ext cx="4897755" cy="913130"/>
          </a:xfrm>
          <a:custGeom>
            <a:avLst/>
            <a:gdLst/>
            <a:ahLst/>
            <a:cxnLst/>
            <a:rect l="l" t="t" r="r" b="b"/>
            <a:pathLst>
              <a:path w="4897755" h="913129">
                <a:moveTo>
                  <a:pt x="85714" y="21358"/>
                </a:moveTo>
                <a:lnTo>
                  <a:pt x="3636693" y="913063"/>
                </a:lnTo>
                <a:lnTo>
                  <a:pt x="4897393" y="913063"/>
                </a:lnTo>
                <a:lnTo>
                  <a:pt x="85714" y="21358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73"/>
                </a:lnTo>
                <a:lnTo>
                  <a:pt x="85714" y="21358"/>
                </a:lnTo>
                <a:lnTo>
                  <a:pt x="660" y="0"/>
                </a:lnTo>
                <a:close/>
              </a:path>
            </a:pathLst>
          </a:custGeom>
          <a:solidFill>
            <a:srgbClr val="C3E09B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85711" y="5939015"/>
            <a:ext cx="3651885" cy="919480"/>
          </a:xfrm>
          <a:custGeom>
            <a:avLst/>
            <a:gdLst/>
            <a:ahLst/>
            <a:cxnLst/>
            <a:rect l="l" t="t" r="r" b="b"/>
            <a:pathLst>
              <a:path w="3651885" h="919479">
                <a:moveTo>
                  <a:pt x="0" y="0"/>
                </a:moveTo>
                <a:lnTo>
                  <a:pt x="7924" y="6349"/>
                </a:lnTo>
                <a:lnTo>
                  <a:pt x="2868867" y="918982"/>
                </a:lnTo>
                <a:lnTo>
                  <a:pt x="3651882" y="91898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5789674"/>
            <a:ext cx="3398520" cy="10683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5784350"/>
            <a:ext cx="3371840" cy="10736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3444" y="2028571"/>
            <a:ext cx="1374775" cy="345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rgbClr val="3D3C2C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5668" y="2153539"/>
            <a:ext cx="7917180" cy="2965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3D3C2C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044821" y="6533452"/>
            <a:ext cx="2190750" cy="220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Business Ethics - Gihan</a:t>
            </a:r>
            <a:r>
              <a:rPr spc="20" dirty="0"/>
              <a:t> </a:t>
            </a:r>
            <a:r>
              <a:rPr spc="-10" dirty="0"/>
              <a:t>Aboueleish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39123" y="6533452"/>
            <a:ext cx="209550" cy="220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pPr marL="254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F080415-7016-476F-9012-3D6C9CE183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54251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FF82C-3118-4FDD-A8D5-1F4D9BC83092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4EFCF-924F-4361-8559-97ABDE2223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2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568981" y="3681477"/>
            <a:ext cx="3572828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0" y="3176523"/>
                </a:moveTo>
                <a:lnTo>
                  <a:pt x="4763516" y="0"/>
                </a:lnTo>
              </a:path>
            </a:pathLst>
          </a:custGeom>
          <a:ln w="1270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bk object 17"/>
          <p:cNvSpPr/>
          <p:nvPr/>
        </p:nvSpPr>
        <p:spPr>
          <a:xfrm>
            <a:off x="7028211" y="0"/>
            <a:ext cx="9144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127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bk object 18"/>
          <p:cNvSpPr/>
          <p:nvPr/>
        </p:nvSpPr>
        <p:spPr>
          <a:xfrm>
            <a:off x="6889719" y="0"/>
            <a:ext cx="2252186" cy="6858000"/>
          </a:xfrm>
          <a:custGeom>
            <a:avLst/>
            <a:gdLst/>
            <a:ahLst/>
            <a:cxnLst/>
            <a:rect l="l" t="t" r="r" b="b"/>
            <a:pathLst>
              <a:path w="3002915" h="6858000">
                <a:moveTo>
                  <a:pt x="3002660" y="0"/>
                </a:moveTo>
                <a:lnTo>
                  <a:pt x="2023617" y="0"/>
                </a:lnTo>
                <a:lnTo>
                  <a:pt x="0" y="6857998"/>
                </a:lnTo>
                <a:lnTo>
                  <a:pt x="2997199" y="6849532"/>
                </a:lnTo>
                <a:lnTo>
                  <a:pt x="3002660" y="2480344"/>
                </a:lnTo>
                <a:lnTo>
                  <a:pt x="3002660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bk object 19"/>
          <p:cNvSpPr/>
          <p:nvPr/>
        </p:nvSpPr>
        <p:spPr>
          <a:xfrm>
            <a:off x="7202017" y="0"/>
            <a:ext cx="1939766" cy="6858000"/>
          </a:xfrm>
          <a:custGeom>
            <a:avLst/>
            <a:gdLst/>
            <a:ahLst/>
            <a:cxnLst/>
            <a:rect l="l" t="t" r="r" b="b"/>
            <a:pathLst>
              <a:path w="2586354" h="6858000">
                <a:moveTo>
                  <a:pt x="2580811" y="0"/>
                </a:moveTo>
                <a:lnTo>
                  <a:pt x="0" y="0"/>
                </a:lnTo>
                <a:lnTo>
                  <a:pt x="1200818" y="6857998"/>
                </a:lnTo>
                <a:lnTo>
                  <a:pt x="2586262" y="6857998"/>
                </a:lnTo>
                <a:lnTo>
                  <a:pt x="2586261" y="4365751"/>
                </a:lnTo>
                <a:lnTo>
                  <a:pt x="2580811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bk object 20"/>
          <p:cNvSpPr/>
          <p:nvPr/>
        </p:nvSpPr>
        <p:spPr>
          <a:xfrm>
            <a:off x="6699219" y="3048000"/>
            <a:ext cx="2442686" cy="3810000"/>
          </a:xfrm>
          <a:custGeom>
            <a:avLst/>
            <a:gdLst/>
            <a:ahLst/>
            <a:cxnLst/>
            <a:rect l="l" t="t" r="r" b="b"/>
            <a:pathLst>
              <a:path w="3256915" h="3810000">
                <a:moveTo>
                  <a:pt x="3251198" y="0"/>
                </a:moveTo>
                <a:lnTo>
                  <a:pt x="0" y="3809998"/>
                </a:lnTo>
                <a:lnTo>
                  <a:pt x="3256659" y="3809998"/>
                </a:lnTo>
                <a:lnTo>
                  <a:pt x="3256659" y="2427306"/>
                </a:lnTo>
                <a:lnTo>
                  <a:pt x="3251198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bk object 21"/>
          <p:cNvSpPr/>
          <p:nvPr/>
        </p:nvSpPr>
        <p:spPr>
          <a:xfrm>
            <a:off x="7006316" y="0"/>
            <a:ext cx="2135505" cy="6858000"/>
          </a:xfrm>
          <a:custGeom>
            <a:avLst/>
            <a:gdLst/>
            <a:ahLst/>
            <a:cxnLst/>
            <a:rect l="l" t="t" r="r" b="b"/>
            <a:pathLst>
              <a:path w="2847340" h="6858000">
                <a:moveTo>
                  <a:pt x="2847197" y="0"/>
                </a:moveTo>
                <a:lnTo>
                  <a:pt x="0" y="0"/>
                </a:lnTo>
                <a:lnTo>
                  <a:pt x="2469244" y="6857998"/>
                </a:lnTo>
                <a:lnTo>
                  <a:pt x="2847197" y="6849600"/>
                </a:lnTo>
                <a:lnTo>
                  <a:pt x="2847197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2" name="bk object 22"/>
          <p:cNvSpPr/>
          <p:nvPr/>
        </p:nvSpPr>
        <p:spPr>
          <a:xfrm>
            <a:off x="8178832" y="0"/>
            <a:ext cx="962978" cy="6858000"/>
          </a:xfrm>
          <a:custGeom>
            <a:avLst/>
            <a:gdLst/>
            <a:ahLst/>
            <a:cxnLst/>
            <a:rect l="l" t="t" r="r" b="b"/>
            <a:pathLst>
              <a:path w="1283970" h="6858000">
                <a:moveTo>
                  <a:pt x="1278392" y="0"/>
                </a:moveTo>
                <a:lnTo>
                  <a:pt x="1014740" y="0"/>
                </a:lnTo>
                <a:lnTo>
                  <a:pt x="0" y="6857998"/>
                </a:lnTo>
                <a:lnTo>
                  <a:pt x="1283842" y="6857998"/>
                </a:lnTo>
                <a:lnTo>
                  <a:pt x="1283842" y="4365751"/>
                </a:lnTo>
                <a:lnTo>
                  <a:pt x="1278392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3" name="bk object 23"/>
          <p:cNvSpPr/>
          <p:nvPr/>
        </p:nvSpPr>
        <p:spPr>
          <a:xfrm>
            <a:off x="8205207" y="0"/>
            <a:ext cx="936784" cy="6858000"/>
          </a:xfrm>
          <a:custGeom>
            <a:avLst/>
            <a:gdLst/>
            <a:ahLst/>
            <a:cxnLst/>
            <a:rect l="l" t="t" r="r" b="b"/>
            <a:pathLst>
              <a:path w="1249045" h="6858000">
                <a:moveTo>
                  <a:pt x="1248676" y="0"/>
                </a:moveTo>
                <a:lnTo>
                  <a:pt x="0" y="0"/>
                </a:lnTo>
                <a:lnTo>
                  <a:pt x="1116215" y="6857998"/>
                </a:lnTo>
                <a:lnTo>
                  <a:pt x="1248676" y="6857998"/>
                </a:lnTo>
                <a:lnTo>
                  <a:pt x="1248676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4" name="bk object 24"/>
          <p:cNvSpPr/>
          <p:nvPr/>
        </p:nvSpPr>
        <p:spPr>
          <a:xfrm>
            <a:off x="7778782" y="3589910"/>
            <a:ext cx="1363028" cy="3268345"/>
          </a:xfrm>
          <a:custGeom>
            <a:avLst/>
            <a:gdLst/>
            <a:ahLst/>
            <a:cxnLst/>
            <a:rect l="l" t="t" r="r" b="b"/>
            <a:pathLst>
              <a:path w="1817370" h="3268345">
                <a:moveTo>
                  <a:pt x="1811781" y="0"/>
                </a:moveTo>
                <a:lnTo>
                  <a:pt x="0" y="3268089"/>
                </a:lnTo>
                <a:lnTo>
                  <a:pt x="1817242" y="3259637"/>
                </a:lnTo>
                <a:lnTo>
                  <a:pt x="1817242" y="2076649"/>
                </a:lnTo>
                <a:lnTo>
                  <a:pt x="1811781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bk object 25"/>
          <p:cNvSpPr/>
          <p:nvPr/>
        </p:nvSpPr>
        <p:spPr>
          <a:xfrm>
            <a:off x="1" y="4066041"/>
            <a:ext cx="335756" cy="2792095"/>
          </a:xfrm>
          <a:custGeom>
            <a:avLst/>
            <a:gdLst/>
            <a:ahLst/>
            <a:cxnLst/>
            <a:rect l="l" t="t" r="r" b="b"/>
            <a:pathLst>
              <a:path w="447675" h="2792095">
                <a:moveTo>
                  <a:pt x="0" y="0"/>
                </a:moveTo>
                <a:lnTo>
                  <a:pt x="0" y="2791957"/>
                </a:lnTo>
                <a:lnTo>
                  <a:pt x="447372" y="279195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43771" y="2706115"/>
            <a:ext cx="3656457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90C225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29678" y="2510105"/>
            <a:ext cx="66846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2052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42900">
        <a:defRPr>
          <a:latin typeface="+mn-lt"/>
          <a:ea typeface="+mn-ea"/>
          <a:cs typeface="+mn-cs"/>
        </a:defRPr>
      </a:lvl2pPr>
      <a:lvl3pPr marL="685800">
        <a:defRPr>
          <a:latin typeface="+mn-lt"/>
          <a:ea typeface="+mn-ea"/>
          <a:cs typeface="+mn-cs"/>
        </a:defRPr>
      </a:lvl3pPr>
      <a:lvl4pPr marL="1028700">
        <a:defRPr>
          <a:latin typeface="+mn-lt"/>
          <a:ea typeface="+mn-ea"/>
          <a:cs typeface="+mn-cs"/>
        </a:defRPr>
      </a:lvl4pPr>
      <a:lvl5pPr marL="1371600">
        <a:defRPr>
          <a:latin typeface="+mn-lt"/>
          <a:ea typeface="+mn-ea"/>
          <a:cs typeface="+mn-cs"/>
        </a:defRPr>
      </a:lvl5pPr>
      <a:lvl6pPr marL="1714500">
        <a:defRPr>
          <a:latin typeface="+mn-lt"/>
          <a:ea typeface="+mn-ea"/>
          <a:cs typeface="+mn-cs"/>
        </a:defRPr>
      </a:lvl6pPr>
      <a:lvl7pPr marL="2057400">
        <a:defRPr>
          <a:latin typeface="+mn-lt"/>
          <a:ea typeface="+mn-ea"/>
          <a:cs typeface="+mn-cs"/>
        </a:defRPr>
      </a:lvl7pPr>
      <a:lvl8pPr marL="2400300">
        <a:defRPr>
          <a:latin typeface="+mn-lt"/>
          <a:ea typeface="+mn-ea"/>
          <a:cs typeface="+mn-cs"/>
        </a:defRPr>
      </a:lvl8pPr>
      <a:lvl9pPr marL="27432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26" Type="http://schemas.openxmlformats.org/officeDocument/2006/relationships/image" Target="../media/image64.png"/><Relationship Id="rId21" Type="http://schemas.openxmlformats.org/officeDocument/2006/relationships/image" Target="../media/image59.png"/><Relationship Id="rId34" Type="http://schemas.openxmlformats.org/officeDocument/2006/relationships/image" Target="../media/image72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5" Type="http://schemas.openxmlformats.org/officeDocument/2006/relationships/image" Target="../media/image63.png"/><Relationship Id="rId33" Type="http://schemas.openxmlformats.org/officeDocument/2006/relationships/image" Target="../media/image71.png"/><Relationship Id="rId2" Type="http://schemas.openxmlformats.org/officeDocument/2006/relationships/image" Target="../media/image3.pn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29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24" Type="http://schemas.openxmlformats.org/officeDocument/2006/relationships/image" Target="../media/image62.png"/><Relationship Id="rId32" Type="http://schemas.openxmlformats.org/officeDocument/2006/relationships/image" Target="../media/image70.png"/><Relationship Id="rId37" Type="http://schemas.openxmlformats.org/officeDocument/2006/relationships/image" Target="../media/image75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28" Type="http://schemas.openxmlformats.org/officeDocument/2006/relationships/image" Target="../media/image66.png"/><Relationship Id="rId36" Type="http://schemas.openxmlformats.org/officeDocument/2006/relationships/image" Target="../media/image74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31" Type="http://schemas.openxmlformats.org/officeDocument/2006/relationships/image" Target="../media/image69.png"/><Relationship Id="rId4" Type="http://schemas.openxmlformats.org/officeDocument/2006/relationships/image" Target="../media/image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60.png"/><Relationship Id="rId27" Type="http://schemas.openxmlformats.org/officeDocument/2006/relationships/image" Target="../media/image65.png"/><Relationship Id="rId30" Type="http://schemas.openxmlformats.org/officeDocument/2006/relationships/image" Target="../media/image68.png"/><Relationship Id="rId35" Type="http://schemas.openxmlformats.org/officeDocument/2006/relationships/image" Target="../media/image73.png"/><Relationship Id="rId8" Type="http://schemas.openxmlformats.org/officeDocument/2006/relationships/image" Target="../media/image46.png"/><Relationship Id="rId3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18" Type="http://schemas.openxmlformats.org/officeDocument/2006/relationships/image" Target="../media/image9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17" Type="http://schemas.openxmlformats.org/officeDocument/2006/relationships/image" Target="../media/image97.png"/><Relationship Id="rId2" Type="http://schemas.openxmlformats.org/officeDocument/2006/relationships/image" Target="../media/image82.png"/><Relationship Id="rId16" Type="http://schemas.openxmlformats.org/officeDocument/2006/relationships/image" Target="../media/image96.png"/><Relationship Id="rId20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5" Type="http://schemas.openxmlformats.org/officeDocument/2006/relationships/image" Target="../media/image95.png"/><Relationship Id="rId10" Type="http://schemas.openxmlformats.org/officeDocument/2006/relationships/image" Target="../media/image90.png"/><Relationship Id="rId19" Type="http://schemas.openxmlformats.org/officeDocument/2006/relationships/image" Target="../media/image99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214" y="1246370"/>
            <a:ext cx="5429250" cy="6510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Chapter 5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7237" y="4005696"/>
            <a:ext cx="6858000" cy="1480705"/>
          </a:xfrm>
        </p:spPr>
        <p:txBody>
          <a:bodyPr>
            <a:no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sz="27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Dr. </a:t>
            </a:r>
            <a:r>
              <a:rPr lang="en-US" sz="27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Mohsin</a:t>
            </a:r>
            <a:r>
              <a:rPr lang="en-US" sz="27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Uddin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Department of Accounting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Faculty of Economics and Administrative Sciences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sz="2100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Ishik</a:t>
            </a:r>
            <a:r>
              <a:rPr lang="en-US" sz="21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University, Erbil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857250"/>
            <a:ext cx="1143000" cy="871538"/>
          </a:xfrm>
          <a:prstGeom prst="rect">
            <a:avLst/>
          </a:prstGeom>
        </p:spPr>
      </p:pic>
      <p:sp>
        <p:nvSpPr>
          <p:cNvPr id="5" name="object 2"/>
          <p:cNvSpPr/>
          <p:nvPr/>
        </p:nvSpPr>
        <p:spPr>
          <a:xfrm>
            <a:off x="342900" y="3086100"/>
            <a:ext cx="2423071" cy="25578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defRPr/>
            </a:pPr>
            <a:endParaRPr sz="1350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03376" y="1728788"/>
            <a:ext cx="6897624" cy="11250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1965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0" y="3784600"/>
            <a:ext cx="3657600" cy="243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28950" y="3765550"/>
            <a:ext cx="3695700" cy="2476500"/>
          </a:xfrm>
          <a:custGeom>
            <a:avLst/>
            <a:gdLst/>
            <a:ahLst/>
            <a:cxnLst/>
            <a:rect l="l" t="t" r="r" b="b"/>
            <a:pathLst>
              <a:path w="3695700" h="2476500">
                <a:moveTo>
                  <a:pt x="0" y="2476500"/>
                </a:moveTo>
                <a:lnTo>
                  <a:pt x="3695700" y="2476500"/>
                </a:lnTo>
                <a:lnTo>
                  <a:pt x="3695700" y="0"/>
                </a:lnTo>
                <a:lnTo>
                  <a:pt x="0" y="0"/>
                </a:lnTo>
                <a:lnTo>
                  <a:pt x="0" y="2476500"/>
                </a:lnTo>
                <a:close/>
              </a:path>
            </a:pathLst>
          </a:custGeom>
          <a:ln w="38100">
            <a:solidFill>
              <a:srgbClr val="C9F1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3359" y="370331"/>
            <a:ext cx="5568696" cy="11399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8468" y="1568018"/>
            <a:ext cx="765746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</a:pPr>
            <a:r>
              <a:rPr sz="2450" dirty="0">
                <a:solidFill>
                  <a:srgbClr val="93C500"/>
                </a:solidFill>
                <a:latin typeface="Wingdings 3"/>
                <a:cs typeface="Wingdings 3"/>
              </a:rPr>
              <a:t></a:t>
            </a:r>
            <a:r>
              <a:rPr sz="245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3600" dirty="0" smtClean="0">
                <a:latin typeface="Lucida Sans Unicode"/>
                <a:cs typeface="Lucida Sans Unicode"/>
              </a:rPr>
              <a:t>Happens </a:t>
            </a:r>
            <a:r>
              <a:rPr sz="3600" spc="-5" dirty="0">
                <a:latin typeface="Lucida Sans Unicode"/>
                <a:cs typeface="Lucida Sans Unicode"/>
              </a:rPr>
              <a:t>when </a:t>
            </a:r>
            <a:r>
              <a:rPr sz="3600" dirty="0">
                <a:latin typeface="Lucida Sans Unicode"/>
                <a:cs typeface="Lucida Sans Unicode"/>
              </a:rPr>
              <a:t>a </a:t>
            </a:r>
            <a:r>
              <a:rPr sz="3600" spc="-10" dirty="0">
                <a:latin typeface="Lucida Sans Unicode"/>
                <a:cs typeface="Lucida Sans Unicode"/>
              </a:rPr>
              <a:t>person </a:t>
            </a:r>
            <a:r>
              <a:rPr sz="3600" spc="-5" dirty="0">
                <a:latin typeface="Lucida Sans Unicode"/>
                <a:cs typeface="Lucida Sans Unicode"/>
              </a:rPr>
              <a:t>must  choose </a:t>
            </a:r>
            <a:r>
              <a:rPr sz="3600" dirty="0">
                <a:latin typeface="Lucida Sans Unicode"/>
                <a:cs typeface="Lucida Sans Unicode"/>
              </a:rPr>
              <a:t>whether </a:t>
            </a:r>
            <a:r>
              <a:rPr sz="3600" spc="-5" dirty="0">
                <a:latin typeface="Lucida Sans Unicode"/>
                <a:cs typeface="Lucida Sans Unicode"/>
              </a:rPr>
              <a:t>to advance their  own personal interest or those of  others</a:t>
            </a:r>
            <a:endParaRPr sz="3600" dirty="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68621" y="6533452"/>
            <a:ext cx="2190750" cy="2203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000" spc="-5" dirty="0">
                <a:latin typeface="Lucida Sans Unicode"/>
                <a:cs typeface="Lucida Sans Unicode"/>
              </a:rPr>
              <a:t>Business Ethics - Gihan</a:t>
            </a:r>
            <a:r>
              <a:rPr sz="1000" spc="20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Aboueleish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39123" y="6533452"/>
            <a:ext cx="210185" cy="2203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z="1000" spc="-5" dirty="0">
                <a:latin typeface="Lucida Sans Unicode"/>
                <a:cs typeface="Lucida Sans Unicode"/>
              </a:rPr>
              <a:t>10</a:t>
            </a:fld>
            <a:endParaRPr sz="1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6236" y="397763"/>
            <a:ext cx="6237732" cy="11384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5668" y="1583258"/>
            <a:ext cx="292036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95"/>
              </a:spcBef>
              <a:tabLst>
                <a:tab pos="268605" algn="l"/>
              </a:tabLst>
            </a:pPr>
            <a:r>
              <a:rPr sz="1900" spc="5" dirty="0">
                <a:solidFill>
                  <a:srgbClr val="93C500"/>
                </a:solidFill>
                <a:latin typeface="Wingdings 3"/>
                <a:cs typeface="Wingdings 3"/>
              </a:rPr>
              <a:t></a:t>
            </a:r>
            <a:r>
              <a:rPr sz="1900" spc="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0000"/>
                </a:solidFill>
              </a:rPr>
              <a:t>The heart </a:t>
            </a:r>
            <a:r>
              <a:rPr sz="2800" spc="-10" dirty="0">
                <a:solidFill>
                  <a:srgbClr val="000000"/>
                </a:solidFill>
              </a:rPr>
              <a:t>of  </a:t>
            </a:r>
            <a:r>
              <a:rPr sz="2800" spc="-5" dirty="0">
                <a:solidFill>
                  <a:srgbClr val="000000"/>
                </a:solidFill>
              </a:rPr>
              <a:t>business</a:t>
            </a:r>
            <a:r>
              <a:rPr sz="2800" spc="-55" dirty="0">
                <a:solidFill>
                  <a:srgbClr val="000000"/>
                </a:solidFill>
              </a:rPr>
              <a:t> </a:t>
            </a:r>
            <a:r>
              <a:rPr sz="2800" spc="-10" dirty="0">
                <a:solidFill>
                  <a:srgbClr val="000000"/>
                </a:solidFill>
              </a:rPr>
              <a:t>ethics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9132" y="2945968"/>
            <a:ext cx="2703195" cy="727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lr>
                <a:srgbClr val="93C500"/>
              </a:buClr>
              <a:buFont typeface="Verdana"/>
              <a:buChar char="◦"/>
              <a:tabLst>
                <a:tab pos="241935" algn="l"/>
              </a:tabLst>
            </a:pPr>
            <a:r>
              <a:rPr sz="2300" dirty="0">
                <a:latin typeface="Lucida Sans Unicode"/>
                <a:cs typeface="Lucida Sans Unicode"/>
              </a:rPr>
              <a:t>General </a:t>
            </a:r>
            <a:r>
              <a:rPr sz="2300" spc="-5" dirty="0">
                <a:latin typeface="Lucida Sans Unicode"/>
                <a:cs typeface="Lucida Sans Unicode"/>
              </a:rPr>
              <a:t>values</a:t>
            </a:r>
            <a:r>
              <a:rPr sz="2300" spc="-7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of</a:t>
            </a:r>
            <a:endParaRPr sz="2300">
              <a:latin typeface="Lucida Sans Unicode"/>
              <a:cs typeface="Lucida Sans Unicode"/>
            </a:endParaRPr>
          </a:p>
          <a:p>
            <a:pPr marL="84455" algn="ctr">
              <a:lnSpc>
                <a:spcPct val="100000"/>
              </a:lnSpc>
            </a:pPr>
            <a:r>
              <a:rPr sz="2300" spc="-5" dirty="0">
                <a:latin typeface="Lucida Sans Unicode"/>
                <a:cs typeface="Lucida Sans Unicode"/>
              </a:rPr>
              <a:t>decision</a:t>
            </a:r>
            <a:r>
              <a:rPr sz="2300" spc="-5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makers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29200" y="2133600"/>
            <a:ext cx="3705225" cy="24669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10150" y="2114550"/>
            <a:ext cx="3743325" cy="2505075"/>
          </a:xfrm>
          <a:custGeom>
            <a:avLst/>
            <a:gdLst/>
            <a:ahLst/>
            <a:cxnLst/>
            <a:rect l="l" t="t" r="r" b="b"/>
            <a:pathLst>
              <a:path w="3743325" h="2505075">
                <a:moveTo>
                  <a:pt x="0" y="2505075"/>
                </a:moveTo>
                <a:lnTo>
                  <a:pt x="3743325" y="2505075"/>
                </a:lnTo>
                <a:lnTo>
                  <a:pt x="3743325" y="0"/>
                </a:lnTo>
                <a:lnTo>
                  <a:pt x="0" y="0"/>
                </a:lnTo>
                <a:lnTo>
                  <a:pt x="0" y="2505075"/>
                </a:lnTo>
                <a:close/>
              </a:path>
            </a:pathLst>
          </a:custGeom>
          <a:ln w="38100">
            <a:solidFill>
              <a:srgbClr val="D055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663821" y="6533452"/>
            <a:ext cx="2190115" cy="2203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000" spc="-5" dirty="0">
                <a:latin typeface="Lucida Sans Unicode"/>
                <a:cs typeface="Lucida Sans Unicode"/>
              </a:rPr>
              <a:t>Business Ethics - Gihan</a:t>
            </a:r>
            <a:r>
              <a:rPr sz="1000" spc="15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Aboueleish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" dirty="0"/>
              <a:t>11</a:t>
            </a:fld>
            <a:endParaRPr spc="-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6236" y="397763"/>
            <a:ext cx="5102352" cy="11384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5668" y="1583258"/>
            <a:ext cx="4413885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95"/>
              </a:spcBef>
              <a:tabLst>
                <a:tab pos="268605" algn="l"/>
              </a:tabLst>
            </a:pPr>
            <a:r>
              <a:rPr sz="1900" spc="5" dirty="0">
                <a:solidFill>
                  <a:srgbClr val="93C500"/>
                </a:solidFill>
                <a:latin typeface="Wingdings 3"/>
                <a:cs typeface="Wingdings 3"/>
              </a:rPr>
              <a:t></a:t>
            </a:r>
            <a:r>
              <a:rPr sz="1900" spc="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Lucida Sans Unicode"/>
                <a:cs typeface="Lucida Sans Unicode"/>
              </a:rPr>
              <a:t>False and misleading  advertising </a:t>
            </a:r>
            <a:r>
              <a:rPr sz="2800" spc="-10" dirty="0">
                <a:latin typeface="Lucida Sans Unicode"/>
                <a:cs typeface="Lucida Sans Unicode"/>
              </a:rPr>
              <a:t>and  </a:t>
            </a:r>
            <a:r>
              <a:rPr sz="2800" spc="-10" dirty="0" smtClean="0">
                <a:latin typeface="Lucida Sans Unicode"/>
                <a:cs typeface="Lucida Sans Unicode"/>
              </a:rPr>
              <a:t>misleading </a:t>
            </a:r>
            <a:r>
              <a:rPr sz="2800" spc="-5" dirty="0">
                <a:latin typeface="Lucida Sans Unicode"/>
                <a:cs typeface="Lucida Sans Unicode"/>
              </a:rPr>
              <a:t>personal-  selling </a:t>
            </a:r>
            <a:r>
              <a:rPr sz="2800" spc="-10" dirty="0">
                <a:latin typeface="Lucida Sans Unicode"/>
                <a:cs typeface="Lucida Sans Unicode"/>
              </a:rPr>
              <a:t>tactics anger  customers and </a:t>
            </a:r>
            <a:r>
              <a:rPr sz="2800" spc="-5" dirty="0">
                <a:latin typeface="Lucida Sans Unicode"/>
                <a:cs typeface="Lucida Sans Unicode"/>
              </a:rPr>
              <a:t>may  </a:t>
            </a:r>
            <a:r>
              <a:rPr sz="2800" spc="-10" dirty="0">
                <a:latin typeface="Lucida Sans Unicode"/>
                <a:cs typeface="Lucida Sans Unicode"/>
              </a:rPr>
              <a:t>cause </a:t>
            </a:r>
            <a:r>
              <a:rPr sz="2800" spc="-5" dirty="0">
                <a:latin typeface="Lucida Sans Unicode"/>
                <a:cs typeface="Lucida Sans Unicode"/>
              </a:rPr>
              <a:t>a business </a:t>
            </a:r>
            <a:r>
              <a:rPr sz="2800" spc="-10" dirty="0">
                <a:latin typeface="Lucida Sans Unicode"/>
                <a:cs typeface="Lucida Sans Unicode"/>
              </a:rPr>
              <a:t>to</a:t>
            </a:r>
            <a:r>
              <a:rPr sz="2800" spc="15" dirty="0">
                <a:latin typeface="Lucida Sans Unicode"/>
                <a:cs typeface="Lucida Sans Unicode"/>
              </a:rPr>
              <a:t> </a:t>
            </a:r>
            <a:r>
              <a:rPr sz="2800" spc="-5" dirty="0">
                <a:latin typeface="Lucida Sans Unicode"/>
                <a:cs typeface="Lucida Sans Unicode"/>
              </a:rPr>
              <a:t>fail.</a:t>
            </a:r>
            <a:endParaRPr sz="2800" dirty="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60975" y="1687448"/>
            <a:ext cx="3011424" cy="3152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41925" y="1668398"/>
            <a:ext cx="3049905" cy="3190875"/>
          </a:xfrm>
          <a:custGeom>
            <a:avLst/>
            <a:gdLst/>
            <a:ahLst/>
            <a:cxnLst/>
            <a:rect l="l" t="t" r="r" b="b"/>
            <a:pathLst>
              <a:path w="3049904" h="3190875">
                <a:moveTo>
                  <a:pt x="0" y="3190875"/>
                </a:moveTo>
                <a:lnTo>
                  <a:pt x="3049651" y="3190875"/>
                </a:lnTo>
                <a:lnTo>
                  <a:pt x="3049651" y="0"/>
                </a:lnTo>
                <a:lnTo>
                  <a:pt x="0" y="0"/>
                </a:lnTo>
                <a:lnTo>
                  <a:pt x="0" y="3190875"/>
                </a:lnTo>
                <a:close/>
              </a:path>
            </a:pathLst>
          </a:custGeom>
          <a:ln w="38100">
            <a:solidFill>
              <a:srgbClr val="C9F17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92421" y="6533452"/>
            <a:ext cx="2190750" cy="2203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000" spc="-5" dirty="0">
                <a:latin typeface="Lucida Sans Unicode"/>
                <a:cs typeface="Lucida Sans Unicode"/>
              </a:rPr>
              <a:t>Business Ethics - Gihan</a:t>
            </a:r>
            <a:r>
              <a:rPr sz="1000" spc="20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Aboueleish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" dirty="0"/>
              <a:t>12</a:t>
            </a:fld>
            <a:endParaRPr spc="-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1465529"/>
            <a:ext cx="7740650" cy="1261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93C500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2700" spc="-5" dirty="0">
                <a:solidFill>
                  <a:srgbClr val="000000"/>
                </a:solidFill>
              </a:rPr>
              <a:t>Business people </a:t>
            </a:r>
            <a:r>
              <a:rPr sz="2700" dirty="0">
                <a:solidFill>
                  <a:srgbClr val="000000"/>
                </a:solidFill>
              </a:rPr>
              <a:t>must </a:t>
            </a:r>
            <a:r>
              <a:rPr sz="2700" spc="-5" dirty="0">
                <a:solidFill>
                  <a:srgbClr val="000000"/>
                </a:solidFill>
              </a:rPr>
              <a:t>be ethical </a:t>
            </a:r>
            <a:r>
              <a:rPr sz="2700" spc="-10" dirty="0">
                <a:solidFill>
                  <a:srgbClr val="000000"/>
                </a:solidFill>
              </a:rPr>
              <a:t>toward </a:t>
            </a:r>
            <a:r>
              <a:rPr sz="2700" spc="-5" dirty="0">
                <a:solidFill>
                  <a:srgbClr val="000000"/>
                </a:solidFill>
              </a:rPr>
              <a:t>their  customers, suppliers, and others in their  </a:t>
            </a:r>
            <a:r>
              <a:rPr sz="2700" dirty="0">
                <a:solidFill>
                  <a:srgbClr val="000000"/>
                </a:solidFill>
              </a:rPr>
              <a:t>workplace.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3359" y="370331"/>
            <a:ext cx="6573011" cy="1139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892421" y="6533452"/>
            <a:ext cx="2190750" cy="2203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000" spc="-5" dirty="0">
                <a:latin typeface="Lucida Sans Unicode"/>
                <a:cs typeface="Lucida Sans Unicode"/>
              </a:rPr>
              <a:t>Business Ethics - Gihan</a:t>
            </a:r>
            <a:r>
              <a:rPr sz="1000" spc="20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Aboueleish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" dirty="0"/>
              <a:t>13</a:t>
            </a:fld>
            <a:endParaRPr spc="-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1465529"/>
            <a:ext cx="6777355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93C500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2700" spc="-5" dirty="0">
                <a:solidFill>
                  <a:srgbClr val="000000"/>
                </a:solidFill>
              </a:rPr>
              <a:t>Would this </a:t>
            </a:r>
            <a:r>
              <a:rPr sz="2700" spc="-10" dirty="0">
                <a:solidFill>
                  <a:srgbClr val="000000"/>
                </a:solidFill>
              </a:rPr>
              <a:t>activity </a:t>
            </a:r>
            <a:r>
              <a:rPr sz="2700" spc="-5" dirty="0">
                <a:solidFill>
                  <a:srgbClr val="000000"/>
                </a:solidFill>
              </a:rPr>
              <a:t>be accepted by your  </a:t>
            </a:r>
            <a:r>
              <a:rPr sz="2700" spc="-10" dirty="0">
                <a:solidFill>
                  <a:srgbClr val="000000"/>
                </a:solidFill>
              </a:rPr>
              <a:t>coworkers?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52400"/>
            <a:ext cx="9095232" cy="15529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92421" y="6533452"/>
            <a:ext cx="2190750" cy="2203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000" spc="-5" dirty="0">
                <a:latin typeface="Lucida Sans Unicode"/>
                <a:cs typeface="Lucida Sans Unicode"/>
              </a:rPr>
              <a:t>Business Ethics - Gihan</a:t>
            </a:r>
            <a:r>
              <a:rPr sz="1000" spc="20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Aboueleish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" dirty="0"/>
              <a:t>14</a:t>
            </a:fld>
            <a:endParaRPr spc="-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1465529"/>
            <a:ext cx="6831330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93C500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2700" spc="-5" dirty="0">
                <a:solidFill>
                  <a:srgbClr val="000000"/>
                </a:solidFill>
              </a:rPr>
              <a:t>How does this </a:t>
            </a:r>
            <a:r>
              <a:rPr sz="2700" spc="-10" dirty="0">
                <a:solidFill>
                  <a:srgbClr val="000000"/>
                </a:solidFill>
              </a:rPr>
              <a:t>activity </a:t>
            </a:r>
            <a:r>
              <a:rPr sz="2700" dirty="0">
                <a:solidFill>
                  <a:srgbClr val="000000"/>
                </a:solidFill>
              </a:rPr>
              <a:t>fit </a:t>
            </a:r>
            <a:r>
              <a:rPr sz="2700" spc="-5" dirty="0">
                <a:solidFill>
                  <a:srgbClr val="000000"/>
                </a:solidFill>
              </a:rPr>
              <a:t>with your </a:t>
            </a:r>
            <a:r>
              <a:rPr sz="2700" spc="-10" dirty="0">
                <a:solidFill>
                  <a:srgbClr val="000000"/>
                </a:solidFill>
              </a:rPr>
              <a:t>own  </a:t>
            </a:r>
            <a:r>
              <a:rPr sz="2700" spc="-5" dirty="0">
                <a:solidFill>
                  <a:srgbClr val="000000"/>
                </a:solidFill>
              </a:rPr>
              <a:t>beliefs and</a:t>
            </a:r>
            <a:r>
              <a:rPr sz="2700" spc="-30" dirty="0">
                <a:solidFill>
                  <a:srgbClr val="000000"/>
                </a:solidFill>
              </a:rPr>
              <a:t> </a:t>
            </a:r>
            <a:r>
              <a:rPr sz="2700" spc="-10" dirty="0">
                <a:solidFill>
                  <a:srgbClr val="000000"/>
                </a:solidFill>
              </a:rPr>
              <a:t>values?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9132" y="2415667"/>
            <a:ext cx="7513955" cy="727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5"/>
              </a:spcBef>
              <a:buClr>
                <a:srgbClr val="93C500"/>
              </a:buClr>
              <a:buFont typeface="Verdana"/>
              <a:buChar char="◦"/>
              <a:tabLst>
                <a:tab pos="241935" algn="l"/>
              </a:tabLst>
            </a:pPr>
            <a:r>
              <a:rPr sz="2300" dirty="0">
                <a:latin typeface="Lucida Sans Unicode"/>
                <a:cs typeface="Lucida Sans Unicode"/>
              </a:rPr>
              <a:t>Question: Will my </a:t>
            </a:r>
            <a:r>
              <a:rPr sz="2300" spc="-5" dirty="0">
                <a:latin typeface="Lucida Sans Unicode"/>
                <a:cs typeface="Lucida Sans Unicode"/>
              </a:rPr>
              <a:t>action violate any of </a:t>
            </a:r>
            <a:r>
              <a:rPr sz="2300" dirty="0">
                <a:latin typeface="Lucida Sans Unicode"/>
                <a:cs typeface="Lucida Sans Unicode"/>
              </a:rPr>
              <a:t>my</a:t>
            </a:r>
            <a:r>
              <a:rPr sz="2300" spc="-114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personal  </a:t>
            </a:r>
            <a:r>
              <a:rPr sz="2300" spc="-5" dirty="0">
                <a:latin typeface="Lucida Sans Unicode"/>
                <a:cs typeface="Lucida Sans Unicode"/>
              </a:rPr>
              <a:t>ethics, religious </a:t>
            </a:r>
            <a:r>
              <a:rPr sz="2300" dirty="0">
                <a:latin typeface="Lucida Sans Unicode"/>
                <a:cs typeface="Lucida Sans Unicode"/>
              </a:rPr>
              <a:t>beliefs, </a:t>
            </a:r>
            <a:r>
              <a:rPr sz="2300" spc="-5" dirty="0">
                <a:latin typeface="Lucida Sans Unicode"/>
                <a:cs typeface="Lucida Sans Unicode"/>
              </a:rPr>
              <a:t>or </a:t>
            </a:r>
            <a:r>
              <a:rPr sz="2300" dirty="0">
                <a:latin typeface="Lucida Sans Unicode"/>
                <a:cs typeface="Lucida Sans Unicode"/>
              </a:rPr>
              <a:t>social</a:t>
            </a:r>
            <a:r>
              <a:rPr sz="2300" spc="-10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values?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383" y="106679"/>
            <a:ext cx="9119616" cy="15529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92421" y="6533452"/>
            <a:ext cx="2190750" cy="2203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000" spc="-5" dirty="0">
                <a:latin typeface="Lucida Sans Unicode"/>
                <a:cs typeface="Lucida Sans Unicode"/>
              </a:rPr>
              <a:t>Business Ethics - Gihan</a:t>
            </a:r>
            <a:r>
              <a:rPr sz="1000" spc="20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Aboueleish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" dirty="0"/>
              <a:t>15</a:t>
            </a:fld>
            <a:endParaRPr spc="-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9275" y="5944933"/>
            <a:ext cx="4897755" cy="913130"/>
          </a:xfrm>
          <a:custGeom>
            <a:avLst/>
            <a:gdLst/>
            <a:ahLst/>
            <a:cxnLst/>
            <a:rect l="l" t="t" r="r" b="b"/>
            <a:pathLst>
              <a:path w="4897755" h="913129">
                <a:moveTo>
                  <a:pt x="85714" y="21358"/>
                </a:moveTo>
                <a:lnTo>
                  <a:pt x="3636693" y="913063"/>
                </a:lnTo>
                <a:lnTo>
                  <a:pt x="4897393" y="913063"/>
                </a:lnTo>
                <a:lnTo>
                  <a:pt x="85714" y="21358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73"/>
                </a:lnTo>
                <a:lnTo>
                  <a:pt x="85714" y="21358"/>
                </a:lnTo>
                <a:lnTo>
                  <a:pt x="660" y="0"/>
                </a:lnTo>
                <a:close/>
              </a:path>
            </a:pathLst>
          </a:custGeom>
          <a:solidFill>
            <a:srgbClr val="C3E09B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5711" y="5939015"/>
            <a:ext cx="3651885" cy="919480"/>
          </a:xfrm>
          <a:custGeom>
            <a:avLst/>
            <a:gdLst/>
            <a:ahLst/>
            <a:cxnLst/>
            <a:rect l="l" t="t" r="r" b="b"/>
            <a:pathLst>
              <a:path w="3651885" h="919479">
                <a:moveTo>
                  <a:pt x="0" y="0"/>
                </a:moveTo>
                <a:lnTo>
                  <a:pt x="7924" y="6349"/>
                </a:lnTo>
                <a:lnTo>
                  <a:pt x="2868867" y="918982"/>
                </a:lnTo>
                <a:lnTo>
                  <a:pt x="3651882" y="91898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789674"/>
            <a:ext cx="3398520" cy="1068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784350"/>
            <a:ext cx="3371840" cy="10736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5363" y="134112"/>
            <a:ext cx="7150608" cy="15941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5800" y="2819400"/>
            <a:ext cx="8401050" cy="1905000"/>
          </a:xfrm>
          <a:custGeom>
            <a:avLst/>
            <a:gdLst/>
            <a:ahLst/>
            <a:cxnLst/>
            <a:rect l="l" t="t" r="r" b="b"/>
            <a:pathLst>
              <a:path w="8401050" h="1905000">
                <a:moveTo>
                  <a:pt x="0" y="1905000"/>
                </a:moveTo>
                <a:lnTo>
                  <a:pt x="8401050" y="1905000"/>
                </a:lnTo>
                <a:lnTo>
                  <a:pt x="8401050" y="0"/>
                </a:lnTo>
                <a:lnTo>
                  <a:pt x="0" y="0"/>
                </a:lnTo>
                <a:lnTo>
                  <a:pt x="0" y="1905000"/>
                </a:lnTo>
                <a:close/>
              </a:path>
            </a:pathLst>
          </a:custGeom>
          <a:solidFill>
            <a:srgbClr val="FBE7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5800" y="2819400"/>
            <a:ext cx="8401050" cy="1905000"/>
          </a:xfrm>
          <a:custGeom>
            <a:avLst/>
            <a:gdLst/>
            <a:ahLst/>
            <a:cxnLst/>
            <a:rect l="l" t="t" r="r" b="b"/>
            <a:pathLst>
              <a:path w="8401050" h="1905000">
                <a:moveTo>
                  <a:pt x="0" y="1905000"/>
                </a:moveTo>
                <a:lnTo>
                  <a:pt x="8401050" y="1905000"/>
                </a:lnTo>
                <a:lnTo>
                  <a:pt x="8401050" y="0"/>
                </a:lnTo>
                <a:lnTo>
                  <a:pt x="0" y="0"/>
                </a:lnTo>
                <a:lnTo>
                  <a:pt x="0" y="1905000"/>
                </a:lnTo>
                <a:close/>
              </a:path>
            </a:pathLst>
          </a:custGeom>
          <a:ln w="9525">
            <a:solidFill>
              <a:srgbClr val="E8E7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4483" y="3034283"/>
            <a:ext cx="1591055" cy="14615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48867" y="3058667"/>
            <a:ext cx="1592580" cy="14630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8200" y="3048000"/>
            <a:ext cx="1589405" cy="1459230"/>
          </a:xfrm>
          <a:custGeom>
            <a:avLst/>
            <a:gdLst/>
            <a:ahLst/>
            <a:cxnLst/>
            <a:rect l="l" t="t" r="r" b="b"/>
            <a:pathLst>
              <a:path w="1589405" h="1459229">
                <a:moveTo>
                  <a:pt x="0" y="1458976"/>
                </a:moveTo>
                <a:lnTo>
                  <a:pt x="1589151" y="1458976"/>
                </a:lnTo>
                <a:lnTo>
                  <a:pt x="1589151" y="0"/>
                </a:lnTo>
                <a:lnTo>
                  <a:pt x="0" y="0"/>
                </a:lnTo>
                <a:lnTo>
                  <a:pt x="0" y="1458976"/>
                </a:lnTo>
                <a:close/>
              </a:path>
            </a:pathLst>
          </a:custGeom>
          <a:solidFill>
            <a:srgbClr val="66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38200" y="3215386"/>
            <a:ext cx="1589405" cy="1062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1440" marR="445134">
              <a:lnSpc>
                <a:spcPct val="100000"/>
              </a:lnSpc>
              <a:spcBef>
                <a:spcPts val="105"/>
              </a:spcBef>
            </a:pPr>
            <a:r>
              <a:rPr sz="1700" b="1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Individual  </a:t>
            </a:r>
            <a:r>
              <a:rPr sz="1700" b="1" dirty="0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sz="1700" b="1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sz="1700" b="1" dirty="0">
                <a:solidFill>
                  <a:srgbClr val="FFFFFF"/>
                </a:solidFill>
                <a:latin typeface="Lucida Sans Unicode"/>
                <a:cs typeface="Lucida Sans Unicode"/>
              </a:rPr>
              <a:t>and</a:t>
            </a:r>
            <a:r>
              <a:rPr sz="1700" b="1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sz="1700" b="1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sz="1700" b="1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ds  </a:t>
            </a:r>
            <a:r>
              <a:rPr sz="1700" b="1" dirty="0">
                <a:solidFill>
                  <a:srgbClr val="FFFFFF"/>
                </a:solidFill>
                <a:latin typeface="Lucida Sans Unicode"/>
                <a:cs typeface="Lucida Sans Unicode"/>
              </a:rPr>
              <a:t>and  </a:t>
            </a:r>
            <a:r>
              <a:rPr sz="1700" b="1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Values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55976" y="3034283"/>
            <a:ext cx="1592579" cy="14615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81883" y="3058667"/>
            <a:ext cx="1591056" cy="14630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70200" y="3048000"/>
            <a:ext cx="1589405" cy="1459230"/>
          </a:xfrm>
          <a:custGeom>
            <a:avLst/>
            <a:gdLst/>
            <a:ahLst/>
            <a:cxnLst/>
            <a:rect l="l" t="t" r="r" b="b"/>
            <a:pathLst>
              <a:path w="1589404" h="1459229">
                <a:moveTo>
                  <a:pt x="0" y="1458976"/>
                </a:moveTo>
                <a:lnTo>
                  <a:pt x="1589151" y="1458976"/>
                </a:lnTo>
                <a:lnTo>
                  <a:pt x="1589151" y="0"/>
                </a:lnTo>
                <a:lnTo>
                  <a:pt x="0" y="0"/>
                </a:lnTo>
                <a:lnTo>
                  <a:pt x="0" y="1458976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870200" y="3215386"/>
            <a:ext cx="1589405" cy="1062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1440" marR="300355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solidFill>
                  <a:srgbClr val="FFFFFF"/>
                </a:solidFill>
                <a:latin typeface="Lucida Sans Unicode"/>
                <a:cs typeface="Lucida Sans Unicode"/>
              </a:rPr>
              <a:t>Managers’  and  </a:t>
            </a:r>
            <a:r>
              <a:rPr sz="1700" b="1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Cowor</a:t>
            </a:r>
            <a:r>
              <a:rPr sz="1700" b="1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ker</a:t>
            </a:r>
            <a:r>
              <a:rPr sz="1700" b="1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s</a:t>
            </a:r>
            <a:r>
              <a:rPr sz="1700" b="1" dirty="0">
                <a:solidFill>
                  <a:srgbClr val="FFFFFF"/>
                </a:solidFill>
                <a:latin typeface="Lucida Sans Unicode"/>
                <a:cs typeface="Lucida Sans Unicode"/>
              </a:rPr>
              <a:t>’  </a:t>
            </a:r>
            <a:r>
              <a:rPr sz="1700" b="1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Influence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887467" y="3034283"/>
            <a:ext cx="1592580" cy="14615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13376" y="3058667"/>
            <a:ext cx="1592579" cy="146304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02200" y="3048000"/>
            <a:ext cx="1589405" cy="1459230"/>
          </a:xfrm>
          <a:custGeom>
            <a:avLst/>
            <a:gdLst/>
            <a:ahLst/>
            <a:cxnLst/>
            <a:rect l="l" t="t" r="r" b="b"/>
            <a:pathLst>
              <a:path w="1589404" h="1459229">
                <a:moveTo>
                  <a:pt x="0" y="1458976"/>
                </a:moveTo>
                <a:lnTo>
                  <a:pt x="1589151" y="1458976"/>
                </a:lnTo>
                <a:lnTo>
                  <a:pt x="1589151" y="0"/>
                </a:lnTo>
                <a:lnTo>
                  <a:pt x="0" y="0"/>
                </a:lnTo>
                <a:lnTo>
                  <a:pt x="0" y="1458976"/>
                </a:lnTo>
                <a:close/>
              </a:path>
            </a:pathLst>
          </a:custGeom>
          <a:solidFill>
            <a:srgbClr val="0087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902200" y="3215386"/>
            <a:ext cx="1589405" cy="1062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2075" marR="40005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solidFill>
                  <a:srgbClr val="FFFFFF"/>
                </a:solidFill>
                <a:latin typeface="Lucida Sans Unicode"/>
                <a:cs typeface="Lucida Sans Unicode"/>
              </a:rPr>
              <a:t>Opportunity:  </a:t>
            </a:r>
            <a:r>
              <a:rPr sz="1700" b="1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Codes </a:t>
            </a:r>
            <a:r>
              <a:rPr sz="1700" b="1" dirty="0">
                <a:solidFill>
                  <a:srgbClr val="FFFFFF"/>
                </a:solidFill>
                <a:latin typeface="Lucida Sans Unicode"/>
                <a:cs typeface="Lucida Sans Unicode"/>
              </a:rPr>
              <a:t>and  </a:t>
            </a:r>
            <a:r>
              <a:rPr sz="1700" b="1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Compliance  </a:t>
            </a:r>
            <a:r>
              <a:rPr sz="1700" b="1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sz="1700" b="1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eq</a:t>
            </a:r>
            <a:r>
              <a:rPr sz="1700" b="1" dirty="0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sz="1700" b="1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sz="1700" b="1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sz="1700" b="1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sz="1700" b="1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m</a:t>
            </a:r>
            <a:r>
              <a:rPr sz="1700" b="1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ents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920483" y="3034283"/>
            <a:ext cx="2060448" cy="14615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944868" y="3058667"/>
            <a:ext cx="2060448" cy="146304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934200" y="3048000"/>
            <a:ext cx="2057400" cy="1459230"/>
          </a:xfrm>
          <a:custGeom>
            <a:avLst/>
            <a:gdLst/>
            <a:ahLst/>
            <a:cxnLst/>
            <a:rect l="l" t="t" r="r" b="b"/>
            <a:pathLst>
              <a:path w="2057400" h="1459229">
                <a:moveTo>
                  <a:pt x="0" y="1458976"/>
                </a:moveTo>
                <a:lnTo>
                  <a:pt x="2057400" y="1458976"/>
                </a:lnTo>
                <a:lnTo>
                  <a:pt x="2057400" y="0"/>
                </a:lnTo>
                <a:lnTo>
                  <a:pt x="0" y="0"/>
                </a:lnTo>
                <a:lnTo>
                  <a:pt x="0" y="1458976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934200" y="3215386"/>
            <a:ext cx="2057400" cy="803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2075" marR="180975">
              <a:lnSpc>
                <a:spcPct val="100000"/>
              </a:lnSpc>
              <a:spcBef>
                <a:spcPts val="105"/>
              </a:spcBef>
            </a:pPr>
            <a:r>
              <a:rPr sz="1700" b="1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sz="1700" b="1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sz="1700" b="1" dirty="0">
                <a:solidFill>
                  <a:srgbClr val="FFFFFF"/>
                </a:solidFill>
                <a:latin typeface="Lucida Sans Unicode"/>
                <a:cs typeface="Lucida Sans Unicode"/>
              </a:rPr>
              <a:t>hical</a:t>
            </a:r>
            <a:r>
              <a:rPr sz="1700" b="1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/</a:t>
            </a:r>
            <a:r>
              <a:rPr sz="1700" b="1" dirty="0">
                <a:solidFill>
                  <a:srgbClr val="FFFFFF"/>
                </a:solidFill>
                <a:latin typeface="Lucida Sans Unicode"/>
                <a:cs typeface="Lucida Sans Unicode"/>
              </a:rPr>
              <a:t>U</a:t>
            </a:r>
            <a:r>
              <a:rPr sz="1700" b="1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sz="1700" b="1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e</a:t>
            </a:r>
            <a:r>
              <a:rPr sz="1700" b="1" dirty="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sz="1700" b="1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h</a:t>
            </a:r>
            <a:r>
              <a:rPr sz="1700" b="1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ical  Choices</a:t>
            </a:r>
            <a:endParaRPr sz="1700">
              <a:latin typeface="Lucida Sans Unicode"/>
              <a:cs typeface="Lucida Sans Unicode"/>
            </a:endParaRPr>
          </a:p>
          <a:p>
            <a:pPr marL="92075">
              <a:lnSpc>
                <a:spcPct val="100000"/>
              </a:lnSpc>
            </a:pPr>
            <a:r>
              <a:rPr sz="1700" b="1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in</a:t>
            </a:r>
            <a:r>
              <a:rPr sz="1700" b="1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700" b="1" dirty="0">
                <a:solidFill>
                  <a:srgbClr val="FFFFFF"/>
                </a:solidFill>
                <a:latin typeface="Lucida Sans Unicode"/>
                <a:cs typeface="Lucida Sans Unicode"/>
              </a:rPr>
              <a:t>Business</a:t>
            </a:r>
            <a:endParaRPr sz="1700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415026" y="1957451"/>
            <a:ext cx="0" cy="171450"/>
          </a:xfrm>
          <a:custGeom>
            <a:avLst/>
            <a:gdLst/>
            <a:ahLst/>
            <a:cxnLst/>
            <a:rect l="l" t="t" r="r" b="b"/>
            <a:pathLst>
              <a:path h="171450">
                <a:moveTo>
                  <a:pt x="0" y="0"/>
                </a:moveTo>
                <a:lnTo>
                  <a:pt x="0" y="17145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22951" y="2036826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59125" y="1957451"/>
            <a:ext cx="0" cy="171450"/>
          </a:xfrm>
          <a:custGeom>
            <a:avLst/>
            <a:gdLst/>
            <a:ahLst/>
            <a:cxnLst/>
            <a:rect l="l" t="t" r="r" b="b"/>
            <a:pathLst>
              <a:path h="171450">
                <a:moveTo>
                  <a:pt x="0" y="0"/>
                </a:moveTo>
                <a:lnTo>
                  <a:pt x="0" y="17145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67050" y="2036826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539101" y="1957451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539101" y="2024126"/>
            <a:ext cx="171450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171450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647950" y="35814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95550" y="37338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648200" y="35814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495800" y="37338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53200" y="37338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304800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553200" y="3638550"/>
            <a:ext cx="304800" cy="38100"/>
          </a:xfrm>
          <a:custGeom>
            <a:avLst/>
            <a:gdLst/>
            <a:ahLst/>
            <a:cxnLst/>
            <a:rect l="l" t="t" r="r" b="b"/>
            <a:pathLst>
              <a:path w="304800" h="38100">
                <a:moveTo>
                  <a:pt x="0" y="38100"/>
                </a:moveTo>
                <a:lnTo>
                  <a:pt x="304800" y="38100"/>
                </a:lnTo>
                <a:lnTo>
                  <a:pt x="30480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553200" y="3638550"/>
            <a:ext cx="304800" cy="38100"/>
          </a:xfrm>
          <a:custGeom>
            <a:avLst/>
            <a:gdLst/>
            <a:ahLst/>
            <a:cxnLst/>
            <a:rect l="l" t="t" r="r" b="b"/>
            <a:pathLst>
              <a:path w="304800" h="38100">
                <a:moveTo>
                  <a:pt x="0" y="38100"/>
                </a:moveTo>
                <a:lnTo>
                  <a:pt x="304800" y="38100"/>
                </a:lnTo>
                <a:lnTo>
                  <a:pt x="30480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892421" y="6533452"/>
            <a:ext cx="2190750" cy="2203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000" spc="-5" dirty="0">
                <a:latin typeface="Lucida Sans Unicode"/>
                <a:cs typeface="Lucida Sans Unicode"/>
              </a:rPr>
              <a:t>Business Ethics - Gihan</a:t>
            </a:r>
            <a:r>
              <a:rPr sz="1000" spc="20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Aboueleish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" dirty="0"/>
              <a:t>16</a:t>
            </a:fld>
            <a:endParaRPr spc="-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1465529"/>
            <a:ext cx="7802245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93C500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2700" spc="-5" dirty="0">
                <a:solidFill>
                  <a:srgbClr val="000000"/>
                </a:solidFill>
              </a:rPr>
              <a:t>Formalized rules and </a:t>
            </a:r>
            <a:r>
              <a:rPr sz="2700" dirty="0">
                <a:solidFill>
                  <a:srgbClr val="000000"/>
                </a:solidFill>
              </a:rPr>
              <a:t>standards </a:t>
            </a:r>
            <a:r>
              <a:rPr sz="2700" spc="-5" dirty="0">
                <a:solidFill>
                  <a:srgbClr val="000000"/>
                </a:solidFill>
              </a:rPr>
              <a:t>that describe  </a:t>
            </a:r>
            <a:r>
              <a:rPr sz="2700" dirty="0">
                <a:solidFill>
                  <a:srgbClr val="000000"/>
                </a:solidFill>
              </a:rPr>
              <a:t>what a </a:t>
            </a:r>
            <a:r>
              <a:rPr sz="2700" spc="-5" dirty="0">
                <a:solidFill>
                  <a:srgbClr val="000000"/>
                </a:solidFill>
              </a:rPr>
              <a:t>company expects of its</a:t>
            </a:r>
            <a:r>
              <a:rPr sz="2700" spc="-90" dirty="0">
                <a:solidFill>
                  <a:srgbClr val="000000"/>
                </a:solidFill>
              </a:rPr>
              <a:t> </a:t>
            </a:r>
            <a:r>
              <a:rPr sz="2700" spc="-5" dirty="0">
                <a:solidFill>
                  <a:srgbClr val="000000"/>
                </a:solidFill>
              </a:rPr>
              <a:t>employees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3359" y="370331"/>
            <a:ext cx="4733544" cy="1139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21021" y="6533452"/>
            <a:ext cx="2190115" cy="2203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000" spc="-5" dirty="0">
                <a:latin typeface="Lucida Sans Unicode"/>
                <a:cs typeface="Lucida Sans Unicode"/>
              </a:rPr>
              <a:t>Business Ethics - Gihan</a:t>
            </a:r>
            <a:r>
              <a:rPr sz="1000" spc="15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Aboueleish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" dirty="0"/>
              <a:t>17</a:t>
            </a:fld>
            <a:endParaRPr spc="-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1423965"/>
            <a:ext cx="6435090" cy="12131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 algn="ctr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lang="en-US" sz="2400" spc="15" dirty="0" smtClean="0">
                <a:solidFill>
                  <a:srgbClr val="FF0000"/>
                </a:solidFill>
                <a:latin typeface="+mj-lt"/>
              </a:rPr>
              <a:t>Whistleblowing (Blame)</a:t>
            </a:r>
            <a:r>
              <a:rPr lang="en-US" sz="2400" spc="15" dirty="0" smtClean="0">
                <a:solidFill>
                  <a:srgbClr val="FF0000"/>
                </a:solidFill>
                <a:latin typeface="Wingdings 3"/>
              </a:rPr>
              <a:t/>
            </a:r>
            <a:br>
              <a:rPr lang="en-US" sz="2400" spc="15" dirty="0" smtClean="0">
                <a:solidFill>
                  <a:srgbClr val="FF0000"/>
                </a:solidFill>
                <a:latin typeface="Wingdings 3"/>
              </a:rPr>
            </a:br>
            <a:r>
              <a:rPr sz="2700" spc="-5" dirty="0" smtClean="0">
                <a:solidFill>
                  <a:srgbClr val="000000"/>
                </a:solidFill>
              </a:rPr>
              <a:t>The </a:t>
            </a:r>
            <a:r>
              <a:rPr sz="2700" spc="-5" dirty="0">
                <a:solidFill>
                  <a:srgbClr val="000000"/>
                </a:solidFill>
              </a:rPr>
              <a:t>act of an employee exposing the  employer’s wrongdoing to</a:t>
            </a:r>
            <a:r>
              <a:rPr sz="2700" spc="-60" dirty="0">
                <a:solidFill>
                  <a:srgbClr val="000000"/>
                </a:solidFill>
              </a:rPr>
              <a:t> </a:t>
            </a:r>
            <a:r>
              <a:rPr sz="2700" spc="-5" dirty="0">
                <a:solidFill>
                  <a:srgbClr val="000000"/>
                </a:solidFill>
              </a:rPr>
              <a:t>outsiders</a:t>
            </a:r>
            <a:endParaRPr sz="27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33703" y="2948531"/>
            <a:ext cx="4859020" cy="80264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00"/>
              </a:spcBef>
              <a:buClr>
                <a:srgbClr val="93C500"/>
              </a:buClr>
              <a:buFont typeface="Verdana"/>
              <a:buChar char="◦"/>
              <a:tabLst>
                <a:tab pos="241935" algn="l"/>
              </a:tabLst>
            </a:pPr>
            <a:r>
              <a:rPr sz="2300" spc="-5" dirty="0">
                <a:latin typeface="Lucida Sans Unicode"/>
                <a:cs typeface="Lucida Sans Unicode"/>
              </a:rPr>
              <a:t>The</a:t>
            </a:r>
            <a:r>
              <a:rPr sz="2300" spc="-1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media</a:t>
            </a:r>
          </a:p>
          <a:p>
            <a:pPr marL="241300" indent="-228600">
              <a:lnSpc>
                <a:spcPct val="100000"/>
              </a:lnSpc>
              <a:spcBef>
                <a:spcPts val="300"/>
              </a:spcBef>
              <a:buClr>
                <a:srgbClr val="93C500"/>
              </a:buClr>
              <a:buFont typeface="Verdana"/>
              <a:buChar char="◦"/>
              <a:tabLst>
                <a:tab pos="241935" algn="l"/>
              </a:tabLst>
            </a:pPr>
            <a:r>
              <a:rPr sz="2300" dirty="0">
                <a:latin typeface="Lucida Sans Unicode"/>
                <a:cs typeface="Lucida Sans Unicode"/>
              </a:rPr>
              <a:t>Government regulatory</a:t>
            </a:r>
            <a:r>
              <a:rPr sz="2300" spc="-11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agencies</a:t>
            </a:r>
            <a:endParaRPr sz="2300" dirty="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30731" y="284013"/>
            <a:ext cx="4664964" cy="1139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92421" y="6533452"/>
            <a:ext cx="2190750" cy="2203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000" spc="-5" dirty="0">
                <a:latin typeface="Lucida Sans Unicode"/>
                <a:cs typeface="Lucida Sans Unicode"/>
              </a:rPr>
              <a:t>Business Ethics - Gihan</a:t>
            </a:r>
            <a:r>
              <a:rPr sz="1000" spc="20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Aboueleish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" dirty="0"/>
              <a:t>18</a:t>
            </a:fld>
            <a:endParaRPr spc="-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1465529"/>
            <a:ext cx="3198495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93C500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2700" spc="-5" dirty="0">
                <a:solidFill>
                  <a:srgbClr val="000000"/>
                </a:solidFill>
              </a:rPr>
              <a:t>Four</a:t>
            </a:r>
            <a:r>
              <a:rPr sz="2700" spc="-80" dirty="0">
                <a:solidFill>
                  <a:srgbClr val="000000"/>
                </a:solidFill>
              </a:rPr>
              <a:t> </a:t>
            </a:r>
            <a:r>
              <a:rPr sz="2700" spc="-5" dirty="0">
                <a:solidFill>
                  <a:srgbClr val="000000"/>
                </a:solidFill>
              </a:rPr>
              <a:t>Dimensions: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9132" y="1890496"/>
            <a:ext cx="5320030" cy="253365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75"/>
              </a:spcBef>
              <a:buClr>
                <a:srgbClr val="93C500"/>
              </a:buClr>
              <a:buFont typeface="Verdana"/>
              <a:buChar char="◦"/>
              <a:tabLst>
                <a:tab pos="241935" algn="l"/>
              </a:tabLst>
            </a:pPr>
            <a:r>
              <a:rPr sz="2300" dirty="0">
                <a:latin typeface="Lucida Sans Unicode"/>
                <a:cs typeface="Lucida Sans Unicode"/>
              </a:rPr>
              <a:t>Economic – </a:t>
            </a:r>
            <a:r>
              <a:rPr sz="2300" spc="-5" dirty="0">
                <a:latin typeface="Lucida Sans Unicode"/>
                <a:cs typeface="Lucida Sans Unicode"/>
              </a:rPr>
              <a:t>earn</a:t>
            </a:r>
            <a:r>
              <a:rPr sz="2300" spc="-5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profits</a:t>
            </a:r>
          </a:p>
          <a:p>
            <a:pPr marL="241300" indent="-228600">
              <a:lnSpc>
                <a:spcPct val="100000"/>
              </a:lnSpc>
              <a:spcBef>
                <a:spcPts val="575"/>
              </a:spcBef>
              <a:buClr>
                <a:srgbClr val="93C500"/>
              </a:buClr>
              <a:buFont typeface="Verdana"/>
              <a:buChar char="◦"/>
              <a:tabLst>
                <a:tab pos="241935" algn="l"/>
              </a:tabLst>
            </a:pPr>
            <a:r>
              <a:rPr sz="2300" spc="-5" dirty="0">
                <a:latin typeface="Lucida Sans Unicode"/>
                <a:cs typeface="Lucida Sans Unicode"/>
              </a:rPr>
              <a:t>Legal </a:t>
            </a:r>
            <a:r>
              <a:rPr sz="2300" dirty="0">
                <a:latin typeface="Lucida Sans Unicode"/>
                <a:cs typeface="Lucida Sans Unicode"/>
              </a:rPr>
              <a:t>– </a:t>
            </a:r>
            <a:r>
              <a:rPr sz="2300" spc="-5" dirty="0">
                <a:latin typeface="Lucida Sans Unicode"/>
                <a:cs typeface="Lucida Sans Unicode"/>
              </a:rPr>
              <a:t>comply </a:t>
            </a:r>
            <a:r>
              <a:rPr sz="2300" dirty="0">
                <a:latin typeface="Lucida Sans Unicode"/>
                <a:cs typeface="Lucida Sans Unicode"/>
              </a:rPr>
              <a:t>with </a:t>
            </a:r>
            <a:r>
              <a:rPr sz="2300" spc="-5" dirty="0">
                <a:latin typeface="Lucida Sans Unicode"/>
                <a:cs typeface="Lucida Sans Unicode"/>
              </a:rPr>
              <a:t>the</a:t>
            </a:r>
            <a:r>
              <a:rPr sz="2300" spc="-5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law</a:t>
            </a:r>
            <a:endParaRPr sz="2300" dirty="0">
              <a:latin typeface="Lucida Sans Unicode"/>
              <a:cs typeface="Lucida Sans Unicode"/>
            </a:endParaRPr>
          </a:p>
          <a:p>
            <a:pPr marL="241300" indent="-228600">
              <a:lnSpc>
                <a:spcPct val="100000"/>
              </a:lnSpc>
              <a:spcBef>
                <a:spcPts val="575"/>
              </a:spcBef>
              <a:buClr>
                <a:srgbClr val="93C500"/>
              </a:buClr>
              <a:buFont typeface="Verdana"/>
              <a:buChar char="◦"/>
              <a:tabLst>
                <a:tab pos="241935" algn="l"/>
              </a:tabLst>
            </a:pPr>
            <a:r>
              <a:rPr sz="2300" dirty="0">
                <a:latin typeface="Lucida Sans Unicode"/>
                <a:cs typeface="Lucida Sans Unicode"/>
              </a:rPr>
              <a:t>Ethical</a:t>
            </a:r>
          </a:p>
          <a:p>
            <a:pPr marL="478790" lvl="1" indent="-228600">
              <a:lnSpc>
                <a:spcPct val="100000"/>
              </a:lnSpc>
              <a:spcBef>
                <a:spcPts val="705"/>
              </a:spcBef>
              <a:buClr>
                <a:srgbClr val="70685A"/>
              </a:buClr>
              <a:buFont typeface="Wingdings 2"/>
              <a:buChar char=""/>
              <a:tabLst>
                <a:tab pos="478790" algn="l"/>
                <a:tab pos="479425" algn="l"/>
              </a:tabLst>
            </a:pPr>
            <a:r>
              <a:rPr sz="2100" spc="-5" dirty="0">
                <a:latin typeface="Lucida Sans Unicode"/>
                <a:cs typeface="Lucida Sans Unicode"/>
              </a:rPr>
              <a:t>Not just </a:t>
            </a:r>
            <a:r>
              <a:rPr sz="2100" spc="-335" dirty="0">
                <a:latin typeface="Lucida Sans Unicode"/>
                <a:cs typeface="Lucida Sans Unicode"/>
              </a:rPr>
              <a:t>―for </a:t>
            </a:r>
            <a:r>
              <a:rPr sz="2100" spc="-70" dirty="0">
                <a:latin typeface="Lucida Sans Unicode"/>
                <a:cs typeface="Lucida Sans Unicode"/>
              </a:rPr>
              <a:t>profit‖</a:t>
            </a:r>
            <a:r>
              <a:rPr sz="2100" spc="25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only</a:t>
            </a:r>
            <a:endParaRPr sz="2100" dirty="0">
              <a:latin typeface="Lucida Sans Unicode"/>
              <a:cs typeface="Lucida Sans Unicode"/>
            </a:endParaRPr>
          </a:p>
          <a:p>
            <a:pPr marL="241300" indent="-228600">
              <a:lnSpc>
                <a:spcPct val="100000"/>
              </a:lnSpc>
              <a:spcBef>
                <a:spcPts val="535"/>
              </a:spcBef>
              <a:buClr>
                <a:srgbClr val="93C500"/>
              </a:buClr>
              <a:buFont typeface="Verdana"/>
              <a:buChar char="◦"/>
              <a:tabLst>
                <a:tab pos="241935" algn="l"/>
              </a:tabLst>
            </a:pPr>
            <a:r>
              <a:rPr sz="2300" dirty="0">
                <a:latin typeface="Lucida Sans Unicode"/>
                <a:cs typeface="Lucida Sans Unicode"/>
              </a:rPr>
              <a:t>Voluntary &amp;</a:t>
            </a:r>
            <a:r>
              <a:rPr sz="2300" spc="-55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Charity</a:t>
            </a:r>
            <a:endParaRPr sz="2300" dirty="0">
              <a:latin typeface="Lucida Sans Unicode"/>
              <a:cs typeface="Lucida Sans Unicode"/>
            </a:endParaRPr>
          </a:p>
          <a:p>
            <a:pPr marL="478790" lvl="1" indent="-228600">
              <a:lnSpc>
                <a:spcPct val="100000"/>
              </a:lnSpc>
              <a:spcBef>
                <a:spcPts val="705"/>
              </a:spcBef>
              <a:buClr>
                <a:srgbClr val="70685A"/>
              </a:buClr>
              <a:buFont typeface="Wingdings 2"/>
              <a:buChar char=""/>
              <a:tabLst>
                <a:tab pos="478790" algn="l"/>
                <a:tab pos="479425" algn="l"/>
              </a:tabLst>
            </a:pPr>
            <a:r>
              <a:rPr sz="2100" spc="-5" dirty="0">
                <a:latin typeface="Lucida Sans Unicode"/>
                <a:cs typeface="Lucida Sans Unicode"/>
              </a:rPr>
              <a:t>Promote </a:t>
            </a:r>
            <a:r>
              <a:rPr sz="2100" dirty="0">
                <a:latin typeface="Lucida Sans Unicode"/>
                <a:cs typeface="Lucida Sans Unicode"/>
              </a:rPr>
              <a:t>human welfare and</a:t>
            </a:r>
            <a:r>
              <a:rPr sz="2100" spc="-75" dirty="0">
                <a:latin typeface="Lucida Sans Unicode"/>
                <a:cs typeface="Lucida Sans Unicode"/>
              </a:rPr>
              <a:t> </a:t>
            </a:r>
            <a:r>
              <a:rPr sz="2100" spc="-5" dirty="0">
                <a:latin typeface="Lucida Sans Unicode"/>
                <a:cs typeface="Lucida Sans Unicode"/>
              </a:rPr>
              <a:t>goodwill</a:t>
            </a:r>
            <a:endParaRPr sz="2100" dirty="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5363" y="134112"/>
            <a:ext cx="5513832" cy="1594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92421" y="6533452"/>
            <a:ext cx="2190750" cy="2203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000" spc="-5" dirty="0">
                <a:latin typeface="Lucida Sans Unicode"/>
                <a:cs typeface="Lucida Sans Unicode"/>
              </a:rPr>
              <a:t>Business Ethics - Gihan</a:t>
            </a:r>
            <a:r>
              <a:rPr sz="1000" spc="20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Aboueleish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" dirty="0"/>
              <a:t>19</a:t>
            </a:fld>
            <a:endParaRPr spc="-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7232" y="1330033"/>
            <a:ext cx="4161473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700" spc="86" dirty="0">
                <a:latin typeface="Arial"/>
                <a:cs typeface="Arial"/>
              </a:rPr>
              <a:t>What </a:t>
            </a:r>
            <a:r>
              <a:rPr sz="2700" spc="139" dirty="0">
                <a:latin typeface="Arial"/>
                <a:cs typeface="Arial"/>
              </a:rPr>
              <a:t>are </a:t>
            </a:r>
            <a:r>
              <a:rPr sz="2700" spc="135" dirty="0">
                <a:latin typeface="Arial"/>
                <a:cs typeface="Arial"/>
              </a:rPr>
              <a:t>Ethics</a:t>
            </a:r>
            <a:r>
              <a:rPr sz="2700" spc="-510" dirty="0">
                <a:latin typeface="Arial"/>
                <a:cs typeface="Arial"/>
              </a:rPr>
              <a:t> </a:t>
            </a:r>
            <a:r>
              <a:rPr sz="2700" spc="109" dirty="0">
                <a:latin typeface="Arial"/>
                <a:cs typeface="Arial"/>
              </a:rPr>
              <a:t>anyway?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7232" y="2498217"/>
            <a:ext cx="6316028" cy="2314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tabLst>
                <a:tab pos="266224" algn="l"/>
              </a:tabLst>
            </a:pPr>
            <a:r>
              <a:rPr sz="1088" spc="176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1350" spc="-4" dirty="0">
                <a:solidFill>
                  <a:srgbClr val="404040"/>
                </a:solidFill>
                <a:latin typeface="Trebuchet MS"/>
                <a:cs typeface="Trebuchet MS"/>
              </a:rPr>
              <a:t>Understanding how your actions affect other</a:t>
            </a:r>
            <a:r>
              <a:rPr sz="1350" spc="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spc="-4" dirty="0">
                <a:solidFill>
                  <a:srgbClr val="404040"/>
                </a:solidFill>
                <a:latin typeface="Trebuchet MS"/>
                <a:cs typeface="Trebuchet MS"/>
              </a:rPr>
              <a:t>people</a:t>
            </a:r>
            <a:endParaRPr sz="1350">
              <a:solidFill>
                <a:prstClr val="black"/>
              </a:solidFill>
              <a:latin typeface="Trebuchet MS"/>
              <a:cs typeface="Trebuchet MS"/>
            </a:endParaRPr>
          </a:p>
          <a:p>
            <a:pPr defTabSz="685800"/>
            <a:endParaRPr sz="1575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9525" defTabSz="685800">
              <a:spcBef>
                <a:spcPts val="1358"/>
              </a:spcBef>
              <a:tabLst>
                <a:tab pos="266224" algn="l"/>
              </a:tabLst>
            </a:pPr>
            <a:r>
              <a:rPr sz="1088" spc="180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1350" spc="-11" dirty="0">
                <a:solidFill>
                  <a:srgbClr val="404040"/>
                </a:solidFill>
                <a:latin typeface="Trebuchet MS"/>
                <a:cs typeface="Trebuchet MS"/>
              </a:rPr>
              <a:t>Knowing </a:t>
            </a:r>
            <a:r>
              <a:rPr sz="1350" spc="-4" dirty="0">
                <a:solidFill>
                  <a:srgbClr val="404040"/>
                </a:solidFill>
                <a:latin typeface="Trebuchet MS"/>
                <a:cs typeface="Trebuchet MS"/>
              </a:rPr>
              <a:t>right from</a:t>
            </a:r>
            <a:r>
              <a:rPr sz="1350" spc="8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Trebuchet MS"/>
                <a:cs typeface="Trebuchet MS"/>
              </a:rPr>
              <a:t>wrong</a:t>
            </a:r>
            <a:endParaRPr sz="1350">
              <a:solidFill>
                <a:prstClr val="black"/>
              </a:solidFill>
              <a:latin typeface="Trebuchet MS"/>
              <a:cs typeface="Trebuchet MS"/>
            </a:endParaRPr>
          </a:p>
          <a:p>
            <a:pPr defTabSz="685800"/>
            <a:endParaRPr sz="1575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9525" defTabSz="685800">
              <a:spcBef>
                <a:spcPts val="1358"/>
              </a:spcBef>
              <a:tabLst>
                <a:tab pos="266224" algn="l"/>
              </a:tabLst>
            </a:pPr>
            <a:r>
              <a:rPr sz="1088" spc="176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1350" spc="-34" dirty="0">
                <a:solidFill>
                  <a:srgbClr val="404040"/>
                </a:solidFill>
                <a:latin typeface="Trebuchet MS"/>
                <a:cs typeface="Trebuchet MS"/>
              </a:rPr>
              <a:t>Taking </a:t>
            </a:r>
            <a:r>
              <a:rPr sz="1350" spc="-4" dirty="0">
                <a:solidFill>
                  <a:srgbClr val="404040"/>
                </a:solidFill>
                <a:latin typeface="Trebuchet MS"/>
                <a:cs typeface="Trebuchet MS"/>
              </a:rPr>
              <a:t>personal responsibility for your</a:t>
            </a:r>
            <a:r>
              <a:rPr sz="135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Trebuchet MS"/>
                <a:cs typeface="Trebuchet MS"/>
              </a:rPr>
              <a:t>actions</a:t>
            </a:r>
            <a:endParaRPr sz="1350">
              <a:solidFill>
                <a:prstClr val="black"/>
              </a:solidFill>
              <a:latin typeface="Trebuchet MS"/>
              <a:cs typeface="Trebuchet MS"/>
            </a:endParaRPr>
          </a:p>
          <a:p>
            <a:pPr defTabSz="685800"/>
            <a:endParaRPr sz="1575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66700" marR="3810" indent="-257175" defTabSz="685800">
              <a:spcBef>
                <a:spcPts val="1358"/>
              </a:spcBef>
              <a:tabLst>
                <a:tab pos="266224" algn="l"/>
                <a:tab pos="4259580" algn="l"/>
              </a:tabLst>
            </a:pPr>
            <a:r>
              <a:rPr sz="1088" spc="176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So , </a:t>
            </a:r>
            <a:r>
              <a:rPr sz="1350" spc="-4" dirty="0">
                <a:solidFill>
                  <a:srgbClr val="404040"/>
                </a:solidFill>
                <a:latin typeface="Trebuchet MS"/>
                <a:cs typeface="Trebuchet MS"/>
              </a:rPr>
              <a:t>“Ethics is about putting principles</a:t>
            </a:r>
            <a:r>
              <a:rPr sz="1350" spc="-19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spc="-4" dirty="0">
                <a:solidFill>
                  <a:srgbClr val="404040"/>
                </a:solidFill>
                <a:latin typeface="Trebuchet MS"/>
                <a:cs typeface="Trebuchet MS"/>
              </a:rPr>
              <a:t>into action.	Consistency between what  we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say </a:t>
            </a:r>
            <a:r>
              <a:rPr sz="1350" spc="-4" dirty="0">
                <a:solidFill>
                  <a:srgbClr val="404040"/>
                </a:solidFill>
                <a:latin typeface="Trebuchet MS"/>
                <a:cs typeface="Trebuchet MS"/>
              </a:rPr>
              <a:t>and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… </a:t>
            </a:r>
            <a:r>
              <a:rPr sz="1350" spc="-4" dirty="0">
                <a:solidFill>
                  <a:srgbClr val="404040"/>
                </a:solidFill>
                <a:latin typeface="Trebuchet MS"/>
                <a:cs typeface="Trebuchet MS"/>
              </a:rPr>
              <a:t>what </a:t>
            </a:r>
            <a:r>
              <a:rPr sz="1350" spc="-8" dirty="0">
                <a:solidFill>
                  <a:srgbClr val="404040"/>
                </a:solidFill>
                <a:latin typeface="Trebuchet MS"/>
                <a:cs typeface="Trebuchet MS"/>
              </a:rPr>
              <a:t>our </a:t>
            </a:r>
            <a:r>
              <a:rPr sz="1350" spc="-4" dirty="0">
                <a:solidFill>
                  <a:srgbClr val="404040"/>
                </a:solidFill>
                <a:latin typeface="Trebuchet MS"/>
                <a:cs typeface="Trebuchet MS"/>
              </a:rPr>
              <a:t>actions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say… </a:t>
            </a:r>
            <a:r>
              <a:rPr sz="1350" spc="-4" dirty="0">
                <a:solidFill>
                  <a:srgbClr val="404040"/>
                </a:solidFill>
                <a:latin typeface="Trebuchet MS"/>
                <a:cs typeface="Trebuchet MS"/>
              </a:rPr>
              <a:t>is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350" spc="-4" dirty="0">
                <a:solidFill>
                  <a:srgbClr val="404040"/>
                </a:solidFill>
                <a:latin typeface="Trebuchet MS"/>
                <a:cs typeface="Trebuchet MS"/>
              </a:rPr>
              <a:t>matter of</a:t>
            </a:r>
            <a:r>
              <a:rPr sz="1350" spc="-41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spc="-19" dirty="0">
                <a:solidFill>
                  <a:srgbClr val="404040"/>
                </a:solidFill>
                <a:latin typeface="Trebuchet MS"/>
                <a:cs typeface="Trebuchet MS"/>
              </a:rPr>
              <a:t>integrity.”</a:t>
            </a:r>
            <a:endParaRPr sz="135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61216" y="2477739"/>
            <a:ext cx="1628775" cy="15787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35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2049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9275" y="5944933"/>
            <a:ext cx="4897755" cy="913130"/>
          </a:xfrm>
          <a:custGeom>
            <a:avLst/>
            <a:gdLst/>
            <a:ahLst/>
            <a:cxnLst/>
            <a:rect l="l" t="t" r="r" b="b"/>
            <a:pathLst>
              <a:path w="4897755" h="913129">
                <a:moveTo>
                  <a:pt x="85714" y="21358"/>
                </a:moveTo>
                <a:lnTo>
                  <a:pt x="3636693" y="913063"/>
                </a:lnTo>
                <a:lnTo>
                  <a:pt x="4897393" y="913063"/>
                </a:lnTo>
                <a:lnTo>
                  <a:pt x="85714" y="21358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73"/>
                </a:lnTo>
                <a:lnTo>
                  <a:pt x="85714" y="21358"/>
                </a:lnTo>
                <a:lnTo>
                  <a:pt x="660" y="0"/>
                </a:lnTo>
                <a:close/>
              </a:path>
            </a:pathLst>
          </a:custGeom>
          <a:solidFill>
            <a:srgbClr val="C3E09B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5711" y="5939015"/>
            <a:ext cx="3651885" cy="919480"/>
          </a:xfrm>
          <a:custGeom>
            <a:avLst/>
            <a:gdLst/>
            <a:ahLst/>
            <a:cxnLst/>
            <a:rect l="l" t="t" r="r" b="b"/>
            <a:pathLst>
              <a:path w="3651885" h="919479">
                <a:moveTo>
                  <a:pt x="0" y="0"/>
                </a:moveTo>
                <a:lnTo>
                  <a:pt x="7924" y="6349"/>
                </a:lnTo>
                <a:lnTo>
                  <a:pt x="2868867" y="918982"/>
                </a:lnTo>
                <a:lnTo>
                  <a:pt x="3651882" y="91898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789674"/>
            <a:ext cx="3398520" cy="1068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784350"/>
            <a:ext cx="3371840" cy="10736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5363" y="134112"/>
            <a:ext cx="5663184" cy="15941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75588" y="1235963"/>
            <a:ext cx="7394448" cy="49560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316604" y="2088007"/>
            <a:ext cx="2983230" cy="4048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13435" marR="799465" indent="5715" algn="ctr">
              <a:lnSpc>
                <a:spcPct val="100000"/>
              </a:lnSpc>
              <a:spcBef>
                <a:spcPts val="105"/>
              </a:spcBef>
            </a:pPr>
            <a:r>
              <a:rPr sz="1400" b="1" spc="-15" dirty="0">
                <a:solidFill>
                  <a:srgbClr val="FFCC00"/>
                </a:solidFill>
                <a:latin typeface="Arial"/>
                <a:cs typeface="Arial"/>
              </a:rPr>
              <a:t>Voluntary  </a:t>
            </a:r>
            <a:r>
              <a:rPr sz="1400" b="1" spc="-10" dirty="0">
                <a:solidFill>
                  <a:srgbClr val="FFCC00"/>
                </a:solidFill>
                <a:latin typeface="Arial"/>
                <a:cs typeface="Arial"/>
              </a:rPr>
              <a:t>R</a:t>
            </a:r>
            <a:r>
              <a:rPr sz="1400" b="1" dirty="0">
                <a:solidFill>
                  <a:srgbClr val="FFCC00"/>
                </a:solidFill>
                <a:latin typeface="Arial"/>
                <a:cs typeface="Arial"/>
              </a:rPr>
              <a:t>es</a:t>
            </a:r>
            <a:r>
              <a:rPr sz="1400" b="1" spc="-10" dirty="0">
                <a:solidFill>
                  <a:srgbClr val="FFCC00"/>
                </a:solidFill>
                <a:latin typeface="Arial"/>
                <a:cs typeface="Arial"/>
              </a:rPr>
              <a:t>pon</a:t>
            </a:r>
            <a:r>
              <a:rPr sz="1400" b="1" dirty="0">
                <a:solidFill>
                  <a:srgbClr val="FFCC00"/>
                </a:solidFill>
                <a:latin typeface="Arial"/>
                <a:cs typeface="Arial"/>
              </a:rPr>
              <a:t>si</a:t>
            </a:r>
            <a:r>
              <a:rPr sz="1400" b="1" spc="-10" dirty="0">
                <a:solidFill>
                  <a:srgbClr val="FFCC00"/>
                </a:solidFill>
                <a:latin typeface="Arial"/>
                <a:cs typeface="Arial"/>
              </a:rPr>
              <a:t>b</a:t>
            </a:r>
            <a:r>
              <a:rPr sz="1400" b="1" dirty="0">
                <a:solidFill>
                  <a:srgbClr val="FFCC00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FFCC00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FFCC00"/>
                </a:solidFill>
                <a:latin typeface="Arial"/>
                <a:cs typeface="Arial"/>
              </a:rPr>
              <a:t>i</a:t>
            </a:r>
            <a:r>
              <a:rPr sz="1400" b="1" spc="-15" dirty="0">
                <a:solidFill>
                  <a:srgbClr val="FFCC00"/>
                </a:solidFill>
                <a:latin typeface="Arial"/>
                <a:cs typeface="Arial"/>
              </a:rPr>
              <a:t>t</a:t>
            </a:r>
            <a:r>
              <a:rPr sz="1400" b="1" spc="-10" dirty="0">
                <a:solidFill>
                  <a:srgbClr val="FFCC00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FFCC00"/>
                </a:solidFill>
                <a:latin typeface="Arial"/>
                <a:cs typeface="Arial"/>
              </a:rPr>
              <a:t>es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being</a:t>
            </a: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  <a:p>
            <a:pPr marL="374650" marR="362585" indent="1905" algn="ctr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“good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corporate citizen;”  contributing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to the 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community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and quality of</a:t>
            </a:r>
            <a:r>
              <a:rPr sz="1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life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Times New Roman"/>
              <a:cs typeface="Times New Roman"/>
            </a:endParaRPr>
          </a:p>
          <a:p>
            <a:pPr marL="497205">
              <a:lnSpc>
                <a:spcPct val="100000"/>
              </a:lnSpc>
            </a:pPr>
            <a:r>
              <a:rPr sz="1400" b="1" dirty="0">
                <a:solidFill>
                  <a:srgbClr val="FFCC00"/>
                </a:solidFill>
                <a:latin typeface="Arial"/>
                <a:cs typeface="Arial"/>
              </a:rPr>
              <a:t>Ethical</a:t>
            </a:r>
            <a:r>
              <a:rPr sz="1400" b="1" spc="-40" dirty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CC00"/>
                </a:solidFill>
                <a:latin typeface="Arial"/>
                <a:cs typeface="Arial"/>
              </a:rPr>
              <a:t>Responsibilities</a:t>
            </a:r>
            <a:endParaRPr sz="1400">
              <a:latin typeface="Arial"/>
              <a:cs typeface="Arial"/>
            </a:endParaRPr>
          </a:p>
          <a:p>
            <a:pPr marL="19050" marR="8255" algn="ctr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being ethical; doing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what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is right,</a:t>
            </a:r>
            <a:r>
              <a:rPr sz="14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just,  and fair;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avoiding</a:t>
            </a:r>
            <a:r>
              <a:rPr sz="1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harm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imes New Roman"/>
              <a:cs typeface="Times New Roman"/>
            </a:endParaRPr>
          </a:p>
          <a:p>
            <a:pPr marL="556260">
              <a:lnSpc>
                <a:spcPct val="100000"/>
              </a:lnSpc>
              <a:spcBef>
                <a:spcPts val="5"/>
              </a:spcBef>
            </a:pPr>
            <a:r>
              <a:rPr sz="1400" b="1" spc="-5" dirty="0">
                <a:solidFill>
                  <a:srgbClr val="FFCC00"/>
                </a:solidFill>
                <a:latin typeface="Arial"/>
                <a:cs typeface="Arial"/>
              </a:rPr>
              <a:t>Legal</a:t>
            </a:r>
            <a:r>
              <a:rPr sz="1400" b="1" spc="-35" dirty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CC00"/>
                </a:solidFill>
                <a:latin typeface="Arial"/>
                <a:cs typeface="Arial"/>
              </a:rPr>
              <a:t>Responsibilities</a:t>
            </a:r>
            <a:endParaRPr sz="14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obeying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law (society’s</a:t>
            </a:r>
            <a:r>
              <a:rPr sz="1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codification 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of right and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wrong)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Times New Roman"/>
              <a:cs typeface="Times New Roman"/>
            </a:endParaRPr>
          </a:p>
          <a:p>
            <a:pPr marL="3810" algn="ctr">
              <a:lnSpc>
                <a:spcPct val="100000"/>
              </a:lnSpc>
            </a:pPr>
            <a:r>
              <a:rPr sz="1400" b="1" spc="-5" dirty="0">
                <a:solidFill>
                  <a:srgbClr val="FFCC00"/>
                </a:solidFill>
                <a:latin typeface="Arial"/>
                <a:cs typeface="Arial"/>
              </a:rPr>
              <a:t>Economic</a:t>
            </a:r>
            <a:r>
              <a:rPr sz="1400" b="1" spc="-25" dirty="0">
                <a:solidFill>
                  <a:srgbClr val="FFCC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CC00"/>
                </a:solidFill>
                <a:latin typeface="Arial"/>
                <a:cs typeface="Arial"/>
              </a:rPr>
              <a:t>Responsibilities</a:t>
            </a:r>
            <a:endParaRPr sz="14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being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profitable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63900" y="3429000"/>
            <a:ext cx="3098800" cy="0"/>
          </a:xfrm>
          <a:custGeom>
            <a:avLst/>
            <a:gdLst/>
            <a:ahLst/>
            <a:cxnLst/>
            <a:rect l="l" t="t" r="r" b="b"/>
            <a:pathLst>
              <a:path w="3098800">
                <a:moveTo>
                  <a:pt x="0" y="0"/>
                </a:moveTo>
                <a:lnTo>
                  <a:pt x="3098800" y="0"/>
                </a:lnTo>
              </a:path>
            </a:pathLst>
          </a:custGeom>
          <a:ln w="9525">
            <a:solidFill>
              <a:srgbClr val="6D99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40000" y="4419600"/>
            <a:ext cx="4584700" cy="0"/>
          </a:xfrm>
          <a:custGeom>
            <a:avLst/>
            <a:gdLst/>
            <a:ahLst/>
            <a:cxnLst/>
            <a:rect l="l" t="t" r="r" b="b"/>
            <a:pathLst>
              <a:path w="4584700">
                <a:moveTo>
                  <a:pt x="0" y="0"/>
                </a:moveTo>
                <a:lnTo>
                  <a:pt x="4584700" y="0"/>
                </a:lnTo>
              </a:path>
            </a:pathLst>
          </a:custGeom>
          <a:ln w="9525">
            <a:solidFill>
              <a:srgbClr val="6D99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52600" y="5562600"/>
            <a:ext cx="6248400" cy="0"/>
          </a:xfrm>
          <a:custGeom>
            <a:avLst/>
            <a:gdLst/>
            <a:ahLst/>
            <a:cxnLst/>
            <a:rect l="l" t="t" r="r" b="b"/>
            <a:pathLst>
              <a:path w="6248400">
                <a:moveTo>
                  <a:pt x="0" y="0"/>
                </a:moveTo>
                <a:lnTo>
                  <a:pt x="6248400" y="0"/>
                </a:lnTo>
              </a:path>
            </a:pathLst>
          </a:custGeom>
          <a:ln w="9525">
            <a:solidFill>
              <a:srgbClr val="6D99A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751823" y="6545681"/>
            <a:ext cx="1841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5" dirty="0">
                <a:latin typeface="Lucida Sans Unicode"/>
                <a:cs typeface="Lucida Sans Unicode"/>
              </a:rPr>
              <a:t>24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87621" y="6545681"/>
            <a:ext cx="21901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Lucida Sans Unicode"/>
                <a:cs typeface="Lucida Sans Unicode"/>
              </a:rPr>
              <a:t>Business Ethics - Gihan</a:t>
            </a:r>
            <a:r>
              <a:rPr sz="1000" spc="15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Aboueleish</a:t>
            </a:r>
            <a:endParaRPr sz="1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9275" y="5944933"/>
            <a:ext cx="4897755" cy="913130"/>
          </a:xfrm>
          <a:custGeom>
            <a:avLst/>
            <a:gdLst/>
            <a:ahLst/>
            <a:cxnLst/>
            <a:rect l="l" t="t" r="r" b="b"/>
            <a:pathLst>
              <a:path w="4897755" h="913129">
                <a:moveTo>
                  <a:pt x="85714" y="21358"/>
                </a:moveTo>
                <a:lnTo>
                  <a:pt x="3636693" y="913063"/>
                </a:lnTo>
                <a:lnTo>
                  <a:pt x="4897393" y="913063"/>
                </a:lnTo>
                <a:lnTo>
                  <a:pt x="85714" y="21358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73"/>
                </a:lnTo>
                <a:lnTo>
                  <a:pt x="85714" y="21358"/>
                </a:lnTo>
                <a:lnTo>
                  <a:pt x="660" y="0"/>
                </a:lnTo>
                <a:close/>
              </a:path>
            </a:pathLst>
          </a:custGeom>
          <a:solidFill>
            <a:srgbClr val="C3E09B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5711" y="5939015"/>
            <a:ext cx="3651885" cy="919480"/>
          </a:xfrm>
          <a:custGeom>
            <a:avLst/>
            <a:gdLst/>
            <a:ahLst/>
            <a:cxnLst/>
            <a:rect l="l" t="t" r="r" b="b"/>
            <a:pathLst>
              <a:path w="3651885" h="919479">
                <a:moveTo>
                  <a:pt x="0" y="0"/>
                </a:moveTo>
                <a:lnTo>
                  <a:pt x="7924" y="6349"/>
                </a:lnTo>
                <a:lnTo>
                  <a:pt x="2868867" y="918982"/>
                </a:lnTo>
                <a:lnTo>
                  <a:pt x="3651882" y="91898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789674"/>
            <a:ext cx="3398520" cy="1068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784350"/>
            <a:ext cx="3371840" cy="10736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83540" y="1781073"/>
            <a:ext cx="3832225" cy="3551554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546100" indent="-533400">
              <a:lnSpc>
                <a:spcPct val="100000"/>
              </a:lnSpc>
              <a:spcBef>
                <a:spcPts val="229"/>
              </a:spcBef>
              <a:buClr>
                <a:srgbClr val="70685A"/>
              </a:buClr>
              <a:buSzPct val="68181"/>
              <a:buAutoNum type="arabicPeriod"/>
              <a:tabLst>
                <a:tab pos="545465" algn="l"/>
                <a:tab pos="546100" algn="l"/>
              </a:tabLst>
            </a:pPr>
            <a:r>
              <a:rPr sz="22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Green </a:t>
            </a:r>
            <a:r>
              <a:rPr sz="22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Mountain</a:t>
            </a:r>
            <a:r>
              <a:rPr sz="22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Coffee</a:t>
            </a:r>
            <a:endParaRPr sz="2200">
              <a:latin typeface="Lucida Sans Unicode"/>
              <a:cs typeface="Lucida Sans Unicode"/>
            </a:endParaRPr>
          </a:p>
          <a:p>
            <a:pPr marL="546100" indent="-533400">
              <a:lnSpc>
                <a:spcPct val="100000"/>
              </a:lnSpc>
              <a:spcBef>
                <a:spcPts val="135"/>
              </a:spcBef>
              <a:buClr>
                <a:srgbClr val="70685A"/>
              </a:buClr>
              <a:buSzPct val="68181"/>
              <a:buAutoNum type="arabicPeriod"/>
              <a:tabLst>
                <a:tab pos="545465" algn="l"/>
                <a:tab pos="546100" algn="l"/>
              </a:tabLst>
            </a:pPr>
            <a:r>
              <a:rPr sz="22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Hewlett-Packard</a:t>
            </a:r>
            <a:endParaRPr sz="2200">
              <a:latin typeface="Lucida Sans Unicode"/>
              <a:cs typeface="Lucida Sans Unicode"/>
            </a:endParaRPr>
          </a:p>
          <a:p>
            <a:pPr marL="546100" indent="-533400">
              <a:lnSpc>
                <a:spcPct val="100000"/>
              </a:lnSpc>
              <a:spcBef>
                <a:spcPts val="130"/>
              </a:spcBef>
              <a:buClr>
                <a:srgbClr val="70685A"/>
              </a:buClr>
              <a:buSzPct val="68181"/>
              <a:buAutoNum type="arabicPeriod"/>
              <a:tabLst>
                <a:tab pos="545465" algn="l"/>
                <a:tab pos="546100" algn="l"/>
              </a:tabLst>
            </a:pPr>
            <a:r>
              <a:rPr sz="22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Advanced </a:t>
            </a:r>
            <a:r>
              <a:rPr sz="22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Micro</a:t>
            </a: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Devices</a:t>
            </a:r>
            <a:endParaRPr sz="2200">
              <a:latin typeface="Lucida Sans Unicode"/>
              <a:cs typeface="Lucida Sans Unicode"/>
            </a:endParaRPr>
          </a:p>
          <a:p>
            <a:pPr marL="546100" indent="-533400">
              <a:lnSpc>
                <a:spcPct val="100000"/>
              </a:lnSpc>
              <a:spcBef>
                <a:spcPts val="145"/>
              </a:spcBef>
              <a:buClr>
                <a:srgbClr val="70685A"/>
              </a:buClr>
              <a:buSzPct val="68181"/>
              <a:buAutoNum type="arabicPeriod"/>
              <a:tabLst>
                <a:tab pos="545465" algn="l"/>
                <a:tab pos="546100" algn="l"/>
              </a:tabLst>
            </a:pPr>
            <a:r>
              <a:rPr sz="22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Motorola</a:t>
            </a:r>
            <a:endParaRPr sz="2200">
              <a:latin typeface="Lucida Sans Unicode"/>
              <a:cs typeface="Lucida Sans Unicode"/>
            </a:endParaRPr>
          </a:p>
          <a:p>
            <a:pPr marL="546100" indent="-533400">
              <a:lnSpc>
                <a:spcPct val="100000"/>
              </a:lnSpc>
              <a:spcBef>
                <a:spcPts val="135"/>
              </a:spcBef>
              <a:buClr>
                <a:srgbClr val="70685A"/>
              </a:buClr>
              <a:buSzPct val="68181"/>
              <a:buAutoNum type="arabicPeriod"/>
              <a:tabLst>
                <a:tab pos="545465" algn="l"/>
                <a:tab pos="546100" algn="l"/>
              </a:tabLst>
            </a:pPr>
            <a:r>
              <a:rPr sz="22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Agilent</a:t>
            </a: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Technologies</a:t>
            </a:r>
            <a:endParaRPr sz="2200">
              <a:latin typeface="Lucida Sans Unicode"/>
              <a:cs typeface="Lucida Sans Unicode"/>
            </a:endParaRPr>
          </a:p>
          <a:p>
            <a:pPr marL="546100" indent="-533400">
              <a:lnSpc>
                <a:spcPct val="100000"/>
              </a:lnSpc>
              <a:spcBef>
                <a:spcPts val="130"/>
              </a:spcBef>
              <a:buClr>
                <a:srgbClr val="70685A"/>
              </a:buClr>
              <a:buSzPct val="68181"/>
              <a:buAutoNum type="arabicPeriod"/>
              <a:tabLst>
                <a:tab pos="545465" algn="l"/>
                <a:tab pos="546100" algn="l"/>
              </a:tabLst>
            </a:pPr>
            <a:r>
              <a:rPr sz="22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Timberland</a:t>
            </a:r>
            <a:endParaRPr sz="2200">
              <a:latin typeface="Lucida Sans Unicode"/>
              <a:cs typeface="Lucida Sans Unicode"/>
            </a:endParaRPr>
          </a:p>
          <a:p>
            <a:pPr marL="546100" indent="-533400">
              <a:lnSpc>
                <a:spcPct val="100000"/>
              </a:lnSpc>
              <a:spcBef>
                <a:spcPts val="145"/>
              </a:spcBef>
              <a:buClr>
                <a:srgbClr val="70685A"/>
              </a:buClr>
              <a:buSzPct val="68181"/>
              <a:buAutoNum type="arabicPeriod"/>
              <a:tabLst>
                <a:tab pos="545465" algn="l"/>
                <a:tab pos="546100" algn="l"/>
              </a:tabLst>
            </a:pPr>
            <a:r>
              <a:rPr sz="22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Salesforce.com</a:t>
            </a:r>
            <a:endParaRPr sz="2200">
              <a:latin typeface="Lucida Sans Unicode"/>
              <a:cs typeface="Lucida Sans Unicode"/>
            </a:endParaRPr>
          </a:p>
          <a:p>
            <a:pPr marL="546100" indent="-533400">
              <a:lnSpc>
                <a:spcPct val="100000"/>
              </a:lnSpc>
              <a:spcBef>
                <a:spcPts val="135"/>
              </a:spcBef>
              <a:buClr>
                <a:srgbClr val="70685A"/>
              </a:buClr>
              <a:buSzPct val="68181"/>
              <a:buAutoNum type="arabicPeriod"/>
              <a:tabLst>
                <a:tab pos="545465" algn="l"/>
                <a:tab pos="546100" algn="l"/>
              </a:tabLst>
            </a:pPr>
            <a:r>
              <a:rPr sz="22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Cisco</a:t>
            </a:r>
            <a:r>
              <a:rPr sz="2200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Systems</a:t>
            </a:r>
            <a:endParaRPr sz="2200">
              <a:latin typeface="Lucida Sans Unicode"/>
              <a:cs typeface="Lucida Sans Unicode"/>
            </a:endParaRPr>
          </a:p>
          <a:p>
            <a:pPr marL="546100" indent="-533400">
              <a:lnSpc>
                <a:spcPct val="100000"/>
              </a:lnSpc>
              <a:spcBef>
                <a:spcPts val="130"/>
              </a:spcBef>
              <a:buClr>
                <a:srgbClr val="70685A"/>
              </a:buClr>
              <a:buSzPct val="68181"/>
              <a:buAutoNum type="arabicPeriod"/>
              <a:tabLst>
                <a:tab pos="545465" algn="l"/>
                <a:tab pos="546100" algn="l"/>
              </a:tabLst>
            </a:pPr>
            <a:r>
              <a:rPr sz="22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Dell</a:t>
            </a:r>
            <a:endParaRPr sz="2200">
              <a:latin typeface="Lucida Sans Unicode"/>
              <a:cs typeface="Lucida Sans Unicode"/>
            </a:endParaRPr>
          </a:p>
          <a:p>
            <a:pPr marL="546100" indent="-533400">
              <a:lnSpc>
                <a:spcPct val="100000"/>
              </a:lnSpc>
              <a:spcBef>
                <a:spcPts val="145"/>
              </a:spcBef>
              <a:buClr>
                <a:srgbClr val="70685A"/>
              </a:buClr>
              <a:buSzPct val="68181"/>
              <a:buAutoNum type="arabicPeriod"/>
              <a:tabLst>
                <a:tab pos="545465" algn="l"/>
                <a:tab pos="546100" algn="l"/>
              </a:tabLst>
            </a:pPr>
            <a:r>
              <a:rPr sz="22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Texas</a:t>
            </a: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Instruments</a:t>
            </a:r>
            <a:endParaRPr sz="22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32628" y="1781073"/>
            <a:ext cx="3676650" cy="3551554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546100" indent="-533400">
              <a:lnSpc>
                <a:spcPct val="100000"/>
              </a:lnSpc>
              <a:spcBef>
                <a:spcPts val="229"/>
              </a:spcBef>
              <a:buClr>
                <a:srgbClr val="70685A"/>
              </a:buClr>
              <a:buSzPct val="68181"/>
              <a:buAutoNum type="arabicPeriod" startAt="11"/>
              <a:tabLst>
                <a:tab pos="545465" algn="l"/>
                <a:tab pos="546100" algn="l"/>
              </a:tabLst>
            </a:pPr>
            <a:r>
              <a:rPr sz="22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Intel</a:t>
            </a:r>
            <a:endParaRPr sz="2200">
              <a:latin typeface="Lucida Sans Unicode"/>
              <a:cs typeface="Lucida Sans Unicode"/>
            </a:endParaRPr>
          </a:p>
          <a:p>
            <a:pPr marL="546100" indent="-533400">
              <a:lnSpc>
                <a:spcPct val="100000"/>
              </a:lnSpc>
              <a:spcBef>
                <a:spcPts val="135"/>
              </a:spcBef>
              <a:buClr>
                <a:srgbClr val="70685A"/>
              </a:buClr>
              <a:buSzPct val="68181"/>
              <a:buAutoNum type="arabicPeriod" startAt="11"/>
              <a:tabLst>
                <a:tab pos="545465" algn="l"/>
                <a:tab pos="546100" algn="l"/>
              </a:tabLst>
            </a:pPr>
            <a:r>
              <a:rPr sz="22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Johnson and</a:t>
            </a:r>
            <a:r>
              <a:rPr sz="2200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Johnson</a:t>
            </a:r>
            <a:endParaRPr sz="2200">
              <a:latin typeface="Lucida Sans Unicode"/>
              <a:cs typeface="Lucida Sans Unicode"/>
            </a:endParaRPr>
          </a:p>
          <a:p>
            <a:pPr marL="546100" indent="-533400">
              <a:lnSpc>
                <a:spcPct val="100000"/>
              </a:lnSpc>
              <a:spcBef>
                <a:spcPts val="130"/>
              </a:spcBef>
              <a:buClr>
                <a:srgbClr val="70685A"/>
              </a:buClr>
              <a:buSzPct val="68181"/>
              <a:buAutoNum type="arabicPeriod" startAt="11"/>
              <a:tabLst>
                <a:tab pos="545465" algn="l"/>
                <a:tab pos="546100" algn="l"/>
              </a:tabLst>
            </a:pPr>
            <a:r>
              <a:rPr sz="22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NIKE</a:t>
            </a:r>
            <a:endParaRPr sz="2200">
              <a:latin typeface="Lucida Sans Unicode"/>
              <a:cs typeface="Lucida Sans Unicode"/>
            </a:endParaRPr>
          </a:p>
          <a:p>
            <a:pPr marL="546100" indent="-533400">
              <a:lnSpc>
                <a:spcPct val="100000"/>
              </a:lnSpc>
              <a:spcBef>
                <a:spcPts val="145"/>
              </a:spcBef>
              <a:buClr>
                <a:srgbClr val="70685A"/>
              </a:buClr>
              <a:buSzPct val="68181"/>
              <a:buAutoNum type="arabicPeriod" startAt="11"/>
              <a:tabLst>
                <a:tab pos="545465" algn="l"/>
                <a:tab pos="546100" algn="l"/>
              </a:tabLst>
            </a:pPr>
            <a:r>
              <a:rPr sz="22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General</a:t>
            </a:r>
            <a:r>
              <a:rPr sz="22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Mills</a:t>
            </a:r>
            <a:endParaRPr sz="2200">
              <a:latin typeface="Lucida Sans Unicode"/>
              <a:cs typeface="Lucida Sans Unicode"/>
            </a:endParaRPr>
          </a:p>
          <a:p>
            <a:pPr marL="546100" indent="-533400">
              <a:lnSpc>
                <a:spcPct val="100000"/>
              </a:lnSpc>
              <a:spcBef>
                <a:spcPts val="135"/>
              </a:spcBef>
              <a:buClr>
                <a:srgbClr val="70685A"/>
              </a:buClr>
              <a:buSzPct val="68181"/>
              <a:buAutoNum type="arabicPeriod" startAt="11"/>
              <a:tabLst>
                <a:tab pos="545465" algn="l"/>
                <a:tab pos="546100" algn="l"/>
              </a:tabLst>
            </a:pPr>
            <a:r>
              <a:rPr sz="22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Pitney</a:t>
            </a:r>
            <a:r>
              <a:rPr sz="22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Bowes</a:t>
            </a:r>
            <a:endParaRPr sz="2200">
              <a:latin typeface="Lucida Sans Unicode"/>
              <a:cs typeface="Lucida Sans Unicode"/>
            </a:endParaRPr>
          </a:p>
          <a:p>
            <a:pPr marL="546100" indent="-533400">
              <a:lnSpc>
                <a:spcPct val="100000"/>
              </a:lnSpc>
              <a:spcBef>
                <a:spcPts val="130"/>
              </a:spcBef>
              <a:buClr>
                <a:srgbClr val="70685A"/>
              </a:buClr>
              <a:buSzPct val="68181"/>
              <a:buAutoNum type="arabicPeriod" startAt="11"/>
              <a:tabLst>
                <a:tab pos="545465" algn="l"/>
                <a:tab pos="546100" algn="l"/>
              </a:tabLst>
            </a:pPr>
            <a:r>
              <a:rPr sz="22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Wells</a:t>
            </a:r>
            <a:r>
              <a:rPr sz="2200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Fargo</a:t>
            </a:r>
            <a:endParaRPr sz="2200">
              <a:latin typeface="Lucida Sans Unicode"/>
              <a:cs typeface="Lucida Sans Unicode"/>
            </a:endParaRPr>
          </a:p>
          <a:p>
            <a:pPr marL="546100" indent="-533400">
              <a:lnSpc>
                <a:spcPct val="100000"/>
              </a:lnSpc>
              <a:spcBef>
                <a:spcPts val="145"/>
              </a:spcBef>
              <a:buClr>
                <a:srgbClr val="70685A"/>
              </a:buClr>
              <a:buSzPct val="68181"/>
              <a:buAutoNum type="arabicPeriod" startAt="11"/>
              <a:tabLst>
                <a:tab pos="545465" algn="l"/>
                <a:tab pos="546100" algn="l"/>
              </a:tabLst>
            </a:pPr>
            <a:r>
              <a:rPr sz="22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Starbucks</a:t>
            </a:r>
            <a:endParaRPr sz="2200">
              <a:latin typeface="Lucida Sans Unicode"/>
              <a:cs typeface="Lucida Sans Unicode"/>
            </a:endParaRPr>
          </a:p>
          <a:p>
            <a:pPr marL="546100" indent="-533400">
              <a:lnSpc>
                <a:spcPct val="100000"/>
              </a:lnSpc>
              <a:spcBef>
                <a:spcPts val="135"/>
              </a:spcBef>
              <a:buClr>
                <a:srgbClr val="70685A"/>
              </a:buClr>
              <a:buSzPct val="68181"/>
              <a:buAutoNum type="arabicPeriod" startAt="11"/>
              <a:tabLst>
                <a:tab pos="545465" algn="l"/>
                <a:tab pos="546100" algn="l"/>
              </a:tabLst>
            </a:pPr>
            <a:r>
              <a:rPr sz="22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Wainright Bank &amp;</a:t>
            </a:r>
            <a:r>
              <a:rPr sz="22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Trust</a:t>
            </a:r>
            <a:endParaRPr sz="2200">
              <a:latin typeface="Lucida Sans Unicode"/>
              <a:cs typeface="Lucida Sans Unicode"/>
            </a:endParaRPr>
          </a:p>
          <a:p>
            <a:pPr marL="546100" indent="-533400">
              <a:lnSpc>
                <a:spcPct val="100000"/>
              </a:lnSpc>
              <a:spcBef>
                <a:spcPts val="130"/>
              </a:spcBef>
              <a:buClr>
                <a:srgbClr val="70685A"/>
              </a:buClr>
              <a:buSzPct val="68181"/>
              <a:buAutoNum type="arabicPeriod" startAt="11"/>
              <a:tabLst>
                <a:tab pos="545465" algn="l"/>
                <a:tab pos="546100" algn="l"/>
              </a:tabLst>
            </a:pPr>
            <a:r>
              <a:rPr sz="22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St. Paul</a:t>
            </a:r>
            <a:r>
              <a:rPr sz="22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Travelers</a:t>
            </a:r>
            <a:endParaRPr sz="2200">
              <a:latin typeface="Lucida Sans Unicode"/>
              <a:cs typeface="Lucida Sans Unicode"/>
            </a:endParaRPr>
          </a:p>
          <a:p>
            <a:pPr marL="546100" indent="-533400">
              <a:lnSpc>
                <a:spcPct val="100000"/>
              </a:lnSpc>
              <a:spcBef>
                <a:spcPts val="145"/>
              </a:spcBef>
              <a:buClr>
                <a:srgbClr val="70685A"/>
              </a:buClr>
              <a:buSzPct val="68181"/>
              <a:buAutoNum type="arabicPeriod" startAt="11"/>
              <a:tabLst>
                <a:tab pos="545465" algn="l"/>
                <a:tab pos="546100" algn="l"/>
              </a:tabLst>
            </a:pPr>
            <a:r>
              <a:rPr sz="22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Ecolab</a:t>
            </a:r>
            <a:endParaRPr sz="22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13359" y="370331"/>
            <a:ext cx="6786372" cy="11399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892421" y="6533452"/>
            <a:ext cx="2190115" cy="2203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000" spc="-5" dirty="0">
                <a:latin typeface="Lucida Sans Unicode"/>
                <a:cs typeface="Lucida Sans Unicode"/>
              </a:rPr>
              <a:t>Business Ethics - Gihan</a:t>
            </a:r>
            <a:r>
              <a:rPr sz="1000" spc="15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Aboueleish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" dirty="0"/>
              <a:t>21</a:t>
            </a:fld>
            <a:endParaRPr spc="-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1722" y="1660982"/>
            <a:ext cx="3904615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spc="20" dirty="0">
                <a:solidFill>
                  <a:srgbClr val="93C500"/>
                </a:solidFill>
                <a:latin typeface="Wingdings 3"/>
                <a:cs typeface="Wingdings 3"/>
              </a:rPr>
              <a:t></a:t>
            </a:r>
            <a:r>
              <a:rPr sz="1800" spc="20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2700" spc="-5" dirty="0">
                <a:solidFill>
                  <a:srgbClr val="000000"/>
                </a:solidFill>
              </a:rPr>
              <a:t>Environmental</a:t>
            </a:r>
            <a:r>
              <a:rPr sz="2700" spc="-65" dirty="0">
                <a:solidFill>
                  <a:srgbClr val="000000"/>
                </a:solidFill>
              </a:rPr>
              <a:t> </a:t>
            </a:r>
            <a:r>
              <a:rPr sz="2700" spc="-5" dirty="0">
                <a:solidFill>
                  <a:srgbClr val="000000"/>
                </a:solidFill>
              </a:rPr>
              <a:t>issues: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31722" y="2080996"/>
            <a:ext cx="6628130" cy="246189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524510" indent="-228600">
              <a:lnSpc>
                <a:spcPct val="100000"/>
              </a:lnSpc>
              <a:spcBef>
                <a:spcPts val="505"/>
              </a:spcBef>
              <a:buClr>
                <a:srgbClr val="93C500"/>
              </a:buClr>
              <a:buFont typeface="Verdana"/>
              <a:buChar char="◦"/>
              <a:tabLst>
                <a:tab pos="525145" algn="l"/>
              </a:tabLst>
            </a:pPr>
            <a:r>
              <a:rPr sz="2300" spc="-5" dirty="0">
                <a:latin typeface="Lucida Sans Unicode"/>
                <a:cs typeface="Lucida Sans Unicode"/>
              </a:rPr>
              <a:t>Animal</a:t>
            </a:r>
            <a:r>
              <a:rPr sz="2300" spc="-20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rights</a:t>
            </a:r>
            <a:endParaRPr sz="2300">
              <a:latin typeface="Lucida Sans Unicode"/>
              <a:cs typeface="Lucida Sans Unicode"/>
            </a:endParaRPr>
          </a:p>
          <a:p>
            <a:pPr marL="524510" indent="-228600">
              <a:lnSpc>
                <a:spcPct val="100000"/>
              </a:lnSpc>
              <a:spcBef>
                <a:spcPts val="409"/>
              </a:spcBef>
              <a:buClr>
                <a:srgbClr val="93C500"/>
              </a:buClr>
              <a:buFont typeface="Verdana"/>
              <a:buChar char="◦"/>
              <a:tabLst>
                <a:tab pos="525145" algn="l"/>
              </a:tabLst>
            </a:pPr>
            <a:r>
              <a:rPr sz="2300" dirty="0">
                <a:latin typeface="Lucida Sans Unicode"/>
                <a:cs typeface="Lucida Sans Unicode"/>
              </a:rPr>
              <a:t>Pollution</a:t>
            </a:r>
            <a:endParaRPr sz="2300">
              <a:latin typeface="Lucida Sans Unicode"/>
              <a:cs typeface="Lucida Sans Unicode"/>
            </a:endParaRPr>
          </a:p>
          <a:p>
            <a:pPr marL="524510" indent="-228600">
              <a:lnSpc>
                <a:spcPct val="100000"/>
              </a:lnSpc>
              <a:spcBef>
                <a:spcPts val="420"/>
              </a:spcBef>
              <a:buClr>
                <a:srgbClr val="93C500"/>
              </a:buClr>
              <a:buFont typeface="Verdana"/>
              <a:buChar char="◦"/>
              <a:tabLst>
                <a:tab pos="525145" algn="l"/>
              </a:tabLst>
            </a:pPr>
            <a:r>
              <a:rPr sz="2300" dirty="0">
                <a:latin typeface="Lucida Sans Unicode"/>
                <a:cs typeface="Lucida Sans Unicode"/>
              </a:rPr>
              <a:t>Global</a:t>
            </a:r>
            <a:r>
              <a:rPr sz="2300" spc="-3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warming</a:t>
            </a:r>
            <a:endParaRPr sz="23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93C500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2700" dirty="0">
                <a:latin typeface="Lucida Sans Unicode"/>
                <a:cs typeface="Lucida Sans Unicode"/>
              </a:rPr>
              <a:t>Community</a:t>
            </a:r>
            <a:r>
              <a:rPr sz="2700" spc="-15" dirty="0">
                <a:latin typeface="Lucida Sans Unicode"/>
                <a:cs typeface="Lucida Sans Unicode"/>
              </a:rPr>
              <a:t> </a:t>
            </a:r>
            <a:r>
              <a:rPr sz="2700" spc="-10" dirty="0">
                <a:latin typeface="Lucida Sans Unicode"/>
                <a:cs typeface="Lucida Sans Unicode"/>
              </a:rPr>
              <a:t>relations:</a:t>
            </a:r>
            <a:endParaRPr sz="2700">
              <a:latin typeface="Lucida Sans Unicode"/>
              <a:cs typeface="Lucida Sans Unicode"/>
            </a:endParaRPr>
          </a:p>
          <a:p>
            <a:pPr marL="524510" indent="-228600">
              <a:lnSpc>
                <a:spcPct val="100000"/>
              </a:lnSpc>
              <a:spcBef>
                <a:spcPts val="470"/>
              </a:spcBef>
              <a:buClr>
                <a:srgbClr val="93C500"/>
              </a:buClr>
              <a:buFont typeface="Verdana"/>
              <a:buChar char="◦"/>
              <a:tabLst>
                <a:tab pos="525145" algn="l"/>
              </a:tabLst>
            </a:pPr>
            <a:r>
              <a:rPr sz="2300" spc="-5" dirty="0">
                <a:latin typeface="Lucida Sans Unicode"/>
                <a:cs typeface="Lucida Sans Unicode"/>
              </a:rPr>
              <a:t>Responsibility to the </a:t>
            </a:r>
            <a:r>
              <a:rPr sz="2300" dirty="0">
                <a:latin typeface="Lucida Sans Unicode"/>
                <a:cs typeface="Lucida Sans Unicode"/>
              </a:rPr>
              <a:t>general welfare </a:t>
            </a:r>
            <a:r>
              <a:rPr sz="2300" spc="-5" dirty="0">
                <a:latin typeface="Lucida Sans Unicode"/>
                <a:cs typeface="Lucida Sans Unicode"/>
              </a:rPr>
              <a:t>of</a:t>
            </a:r>
            <a:r>
              <a:rPr sz="2300" spc="-6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the</a:t>
            </a:r>
            <a:endParaRPr sz="2300">
              <a:latin typeface="Lucida Sans Unicode"/>
              <a:cs typeface="Lucida Sans Unicode"/>
            </a:endParaRPr>
          </a:p>
          <a:p>
            <a:pPr marL="524510">
              <a:lnSpc>
                <a:spcPct val="100000"/>
              </a:lnSpc>
              <a:spcBef>
                <a:spcPts val="5"/>
              </a:spcBef>
            </a:pPr>
            <a:r>
              <a:rPr sz="2300" spc="-5" dirty="0">
                <a:latin typeface="Lucida Sans Unicode"/>
                <a:cs typeface="Lucida Sans Unicode"/>
              </a:rPr>
              <a:t>community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3359" y="370331"/>
            <a:ext cx="7712964" cy="1139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92421" y="6533452"/>
            <a:ext cx="2190115" cy="2203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000" spc="-5" dirty="0">
                <a:latin typeface="Lucida Sans Unicode"/>
                <a:cs typeface="Lucida Sans Unicode"/>
              </a:rPr>
              <a:t>Business Ethics - Gihan</a:t>
            </a:r>
            <a:r>
              <a:rPr sz="1000" spc="15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Aboueleish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" dirty="0"/>
              <a:t>22</a:t>
            </a:fld>
            <a:endParaRPr spc="-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1961768"/>
            <a:ext cx="4389120" cy="94932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93C500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2700" spc="-5" dirty="0">
                <a:solidFill>
                  <a:srgbClr val="000000"/>
                </a:solidFill>
              </a:rPr>
              <a:t>The right to</a:t>
            </a:r>
            <a:r>
              <a:rPr sz="2700" spc="-20" dirty="0">
                <a:solidFill>
                  <a:srgbClr val="000000"/>
                </a:solidFill>
              </a:rPr>
              <a:t> </a:t>
            </a:r>
            <a:r>
              <a:rPr sz="2700" spc="-5" dirty="0">
                <a:solidFill>
                  <a:srgbClr val="000000"/>
                </a:solidFill>
              </a:rPr>
              <a:t>safety</a:t>
            </a: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93C500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2700" spc="-5" dirty="0">
                <a:solidFill>
                  <a:srgbClr val="000000"/>
                </a:solidFill>
              </a:rPr>
              <a:t>The right to </a:t>
            </a:r>
            <a:r>
              <a:rPr sz="2700" dirty="0">
                <a:solidFill>
                  <a:srgbClr val="000000"/>
                </a:solidFill>
              </a:rPr>
              <a:t>be</a:t>
            </a:r>
            <a:r>
              <a:rPr sz="2700" spc="-100" dirty="0">
                <a:solidFill>
                  <a:srgbClr val="000000"/>
                </a:solidFill>
              </a:rPr>
              <a:t> </a:t>
            </a:r>
            <a:r>
              <a:rPr sz="2700" spc="-5" dirty="0">
                <a:solidFill>
                  <a:srgbClr val="000000"/>
                </a:solidFill>
              </a:rPr>
              <a:t>informed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668" y="2883879"/>
            <a:ext cx="3823335" cy="95250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  <a:tabLst>
                <a:tab pos="268605" algn="l"/>
              </a:tabLst>
            </a:pPr>
            <a:r>
              <a:rPr sz="1800" spc="20" dirty="0">
                <a:solidFill>
                  <a:srgbClr val="93C500"/>
                </a:solidFill>
                <a:latin typeface="Wingdings 3"/>
                <a:cs typeface="Wingdings 3"/>
              </a:rPr>
              <a:t></a:t>
            </a:r>
            <a:r>
              <a:rPr sz="1800" spc="20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2700" spc="-5" dirty="0">
                <a:latin typeface="Lucida Sans Unicode"/>
                <a:cs typeface="Lucida Sans Unicode"/>
              </a:rPr>
              <a:t>The right to</a:t>
            </a:r>
            <a:r>
              <a:rPr sz="2700" spc="-45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choose</a:t>
            </a:r>
            <a:endParaRPr sz="27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  <a:tabLst>
                <a:tab pos="268605" algn="l"/>
              </a:tabLst>
            </a:pPr>
            <a:r>
              <a:rPr sz="1800" spc="15" dirty="0" smtClean="0">
                <a:solidFill>
                  <a:srgbClr val="93C500"/>
                </a:solidFill>
                <a:latin typeface="Wingdings 3"/>
                <a:cs typeface="Wingdings 3"/>
              </a:rPr>
              <a:t></a:t>
            </a:r>
            <a:r>
              <a:rPr sz="1800" spc="15" dirty="0" smtClean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2700" spc="-5" dirty="0" smtClean="0">
                <a:latin typeface="Lucida Sans Unicode"/>
                <a:cs typeface="Lucida Sans Unicode"/>
              </a:rPr>
              <a:t>The right to </a:t>
            </a:r>
            <a:r>
              <a:rPr sz="2700" dirty="0" smtClean="0">
                <a:latin typeface="Lucida Sans Unicode"/>
                <a:cs typeface="Lucida Sans Unicode"/>
              </a:rPr>
              <a:t>be</a:t>
            </a:r>
            <a:r>
              <a:rPr sz="2700" spc="-100" dirty="0" smtClean="0">
                <a:latin typeface="Lucida Sans Unicode"/>
                <a:cs typeface="Lucida Sans Unicode"/>
              </a:rPr>
              <a:t> </a:t>
            </a:r>
            <a:r>
              <a:rPr sz="2700" dirty="0" smtClean="0">
                <a:latin typeface="Lucida Sans Unicode"/>
                <a:cs typeface="Lucida Sans Unicode"/>
              </a:rPr>
              <a:t>heard</a:t>
            </a:r>
            <a:endParaRPr sz="2700" dirty="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5363" y="134112"/>
            <a:ext cx="6161532" cy="1594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62200" y="5218112"/>
            <a:ext cx="5105400" cy="1044575"/>
          </a:xfrm>
          <a:prstGeom prst="rect">
            <a:avLst/>
          </a:prstGeom>
          <a:solidFill>
            <a:srgbClr val="339966"/>
          </a:solidFill>
          <a:ln w="38100">
            <a:solidFill>
              <a:srgbClr val="70685A"/>
            </a:solidFill>
          </a:ln>
        </p:spPr>
        <p:txBody>
          <a:bodyPr vert="horz" wrap="square" lIns="0" tIns="107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85"/>
              </a:spcBef>
            </a:pPr>
            <a:r>
              <a:rPr sz="2000" b="1" dirty="0">
                <a:solidFill>
                  <a:srgbClr val="FFFF00"/>
                </a:solidFill>
                <a:latin typeface="Lucida Sans Unicode"/>
                <a:cs typeface="Lucida Sans Unicode"/>
              </a:rPr>
              <a:t>Did </a:t>
            </a:r>
            <a:r>
              <a:rPr sz="2000" b="1" spc="5" dirty="0">
                <a:solidFill>
                  <a:srgbClr val="FFFF00"/>
                </a:solidFill>
                <a:latin typeface="Lucida Sans Unicode"/>
                <a:cs typeface="Lucida Sans Unicode"/>
              </a:rPr>
              <a:t>You</a:t>
            </a:r>
            <a:r>
              <a:rPr sz="2000" b="1" spc="-65" dirty="0">
                <a:solidFill>
                  <a:srgbClr val="FFFF00"/>
                </a:solidFill>
                <a:latin typeface="Lucida Sans Unicode"/>
                <a:cs typeface="Lucida Sans Unicode"/>
              </a:rPr>
              <a:t> </a:t>
            </a:r>
            <a:r>
              <a:rPr sz="2000" b="1" dirty="0">
                <a:solidFill>
                  <a:srgbClr val="FFFF00"/>
                </a:solidFill>
                <a:latin typeface="Lucida Sans Unicode"/>
                <a:cs typeface="Lucida Sans Unicode"/>
              </a:rPr>
              <a:t>Know?</a:t>
            </a:r>
            <a:endParaRPr sz="2000" dirty="0">
              <a:latin typeface="Lucida Sans Unicode"/>
              <a:cs typeface="Lucida Sans Unicode"/>
            </a:endParaRPr>
          </a:p>
          <a:p>
            <a:pPr marL="91440" marR="123189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Lucida Sans Unicode"/>
                <a:cs typeface="Lucida Sans Unicode"/>
              </a:rPr>
              <a:t>John </a:t>
            </a:r>
            <a:r>
              <a:rPr sz="20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F. </a:t>
            </a:r>
            <a:r>
              <a:rPr sz="2000" dirty="0">
                <a:solidFill>
                  <a:srgbClr val="FFFFFF"/>
                </a:solidFill>
                <a:latin typeface="Lucida Sans Unicode"/>
                <a:cs typeface="Lucida Sans Unicode"/>
              </a:rPr>
              <a:t>Kennedy was </a:t>
            </a:r>
            <a:r>
              <a:rPr sz="20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the </a:t>
            </a:r>
            <a:r>
              <a:rPr sz="2000" dirty="0">
                <a:solidFill>
                  <a:srgbClr val="FFFFFF"/>
                </a:solidFill>
                <a:latin typeface="Lucida Sans Unicode"/>
                <a:cs typeface="Lucida Sans Unicode"/>
              </a:rPr>
              <a:t>35th  </a:t>
            </a:r>
            <a:r>
              <a:rPr sz="20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President of the United</a:t>
            </a:r>
            <a:r>
              <a:rPr sz="20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States.</a:t>
            </a:r>
            <a:endParaRPr sz="2000" dirty="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92421" y="6533452"/>
            <a:ext cx="2190115" cy="2203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000" spc="-5" dirty="0">
                <a:latin typeface="Lucida Sans Unicode"/>
                <a:cs typeface="Lucida Sans Unicode"/>
              </a:rPr>
              <a:t>Business Ethics - Gihan</a:t>
            </a:r>
            <a:r>
              <a:rPr sz="1000" spc="15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Aboueleish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" dirty="0"/>
              <a:t>23</a:t>
            </a:fld>
            <a:endParaRPr spc="-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9275" y="5944933"/>
            <a:ext cx="4897755" cy="913130"/>
          </a:xfrm>
          <a:custGeom>
            <a:avLst/>
            <a:gdLst/>
            <a:ahLst/>
            <a:cxnLst/>
            <a:rect l="l" t="t" r="r" b="b"/>
            <a:pathLst>
              <a:path w="4897755" h="913129">
                <a:moveTo>
                  <a:pt x="85714" y="21358"/>
                </a:moveTo>
                <a:lnTo>
                  <a:pt x="3636693" y="913063"/>
                </a:lnTo>
                <a:lnTo>
                  <a:pt x="4897393" y="913063"/>
                </a:lnTo>
                <a:lnTo>
                  <a:pt x="85714" y="21358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73"/>
                </a:lnTo>
                <a:lnTo>
                  <a:pt x="85714" y="21358"/>
                </a:lnTo>
                <a:lnTo>
                  <a:pt x="660" y="0"/>
                </a:lnTo>
                <a:close/>
              </a:path>
            </a:pathLst>
          </a:custGeom>
          <a:solidFill>
            <a:srgbClr val="C3E09B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5711" y="5939015"/>
            <a:ext cx="3651885" cy="919480"/>
          </a:xfrm>
          <a:custGeom>
            <a:avLst/>
            <a:gdLst/>
            <a:ahLst/>
            <a:cxnLst/>
            <a:rect l="l" t="t" r="r" b="b"/>
            <a:pathLst>
              <a:path w="3651885" h="919479">
                <a:moveTo>
                  <a:pt x="0" y="0"/>
                </a:moveTo>
                <a:lnTo>
                  <a:pt x="7924" y="6349"/>
                </a:lnTo>
                <a:lnTo>
                  <a:pt x="2868867" y="918982"/>
                </a:lnTo>
                <a:lnTo>
                  <a:pt x="3651882" y="91898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789674"/>
            <a:ext cx="3398520" cy="1068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784350"/>
            <a:ext cx="3371840" cy="10736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11551" y="164592"/>
            <a:ext cx="5253228" cy="15941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6072" y="2665476"/>
            <a:ext cx="2162555" cy="7650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58083" y="2665476"/>
            <a:ext cx="2766060" cy="7650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13120" y="2665476"/>
            <a:ext cx="2767583" cy="7650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3859" y="3639311"/>
            <a:ext cx="2189988" cy="2286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1962" y="3659251"/>
            <a:ext cx="2073275" cy="217004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1962" y="3659251"/>
            <a:ext cx="2073275" cy="2170430"/>
          </a:xfrm>
          <a:custGeom>
            <a:avLst/>
            <a:gdLst/>
            <a:ahLst/>
            <a:cxnLst/>
            <a:rect l="l" t="t" r="r" b="b"/>
            <a:pathLst>
              <a:path w="2073275" h="2170429">
                <a:moveTo>
                  <a:pt x="0" y="2170049"/>
                </a:moveTo>
                <a:lnTo>
                  <a:pt x="2073275" y="2170049"/>
                </a:lnTo>
                <a:lnTo>
                  <a:pt x="2073275" y="0"/>
                </a:lnTo>
                <a:lnTo>
                  <a:pt x="0" y="0"/>
                </a:lnTo>
                <a:lnTo>
                  <a:pt x="0" y="2170049"/>
                </a:lnTo>
                <a:close/>
              </a:path>
            </a:pathLst>
          </a:custGeom>
          <a:ln w="9525">
            <a:solidFill>
              <a:srgbClr val="7068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85516" y="3724655"/>
            <a:ext cx="2700528" cy="21915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21000" y="3659251"/>
            <a:ext cx="2678430" cy="2170430"/>
          </a:xfrm>
          <a:custGeom>
            <a:avLst/>
            <a:gdLst/>
            <a:ahLst/>
            <a:cxnLst/>
            <a:rect l="l" t="t" r="r" b="b"/>
            <a:pathLst>
              <a:path w="2678429" h="2170429">
                <a:moveTo>
                  <a:pt x="0" y="2170049"/>
                </a:moveTo>
                <a:lnTo>
                  <a:pt x="2678176" y="2170049"/>
                </a:lnTo>
                <a:lnTo>
                  <a:pt x="2678176" y="0"/>
                </a:lnTo>
                <a:lnTo>
                  <a:pt x="0" y="0"/>
                </a:lnTo>
                <a:lnTo>
                  <a:pt x="0" y="2170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21000" y="3659251"/>
            <a:ext cx="2678430" cy="2170430"/>
          </a:xfrm>
          <a:custGeom>
            <a:avLst/>
            <a:gdLst/>
            <a:ahLst/>
            <a:cxnLst/>
            <a:rect l="l" t="t" r="r" b="b"/>
            <a:pathLst>
              <a:path w="2678429" h="2170429">
                <a:moveTo>
                  <a:pt x="0" y="2170049"/>
                </a:moveTo>
                <a:lnTo>
                  <a:pt x="2678176" y="2170049"/>
                </a:lnTo>
                <a:lnTo>
                  <a:pt x="2678176" y="0"/>
                </a:lnTo>
                <a:lnTo>
                  <a:pt x="0" y="0"/>
                </a:lnTo>
                <a:lnTo>
                  <a:pt x="0" y="2170049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03976" y="3724655"/>
            <a:ext cx="2785872" cy="21915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38825" y="3659251"/>
            <a:ext cx="2764155" cy="2170430"/>
          </a:xfrm>
          <a:custGeom>
            <a:avLst/>
            <a:gdLst/>
            <a:ahLst/>
            <a:cxnLst/>
            <a:rect l="l" t="t" r="r" b="b"/>
            <a:pathLst>
              <a:path w="2764154" h="2170429">
                <a:moveTo>
                  <a:pt x="0" y="2170049"/>
                </a:moveTo>
                <a:lnTo>
                  <a:pt x="2763901" y="2170049"/>
                </a:lnTo>
                <a:lnTo>
                  <a:pt x="2763901" y="0"/>
                </a:lnTo>
                <a:lnTo>
                  <a:pt x="0" y="0"/>
                </a:lnTo>
                <a:lnTo>
                  <a:pt x="0" y="2170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38825" y="3659251"/>
            <a:ext cx="2764155" cy="2170430"/>
          </a:xfrm>
          <a:custGeom>
            <a:avLst/>
            <a:gdLst/>
            <a:ahLst/>
            <a:cxnLst/>
            <a:rect l="l" t="t" r="r" b="b"/>
            <a:pathLst>
              <a:path w="2764154" h="2170429">
                <a:moveTo>
                  <a:pt x="0" y="2170049"/>
                </a:moveTo>
                <a:lnTo>
                  <a:pt x="2763901" y="2170049"/>
                </a:lnTo>
                <a:lnTo>
                  <a:pt x="2763901" y="0"/>
                </a:lnTo>
                <a:lnTo>
                  <a:pt x="0" y="0"/>
                </a:lnTo>
                <a:lnTo>
                  <a:pt x="0" y="2170049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7304" y="2686811"/>
            <a:ext cx="2127504" cy="7894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85416" y="2686811"/>
            <a:ext cx="568451" cy="78943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40663" y="3177539"/>
            <a:ext cx="1700783" cy="7924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34974" y="2780537"/>
            <a:ext cx="16833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Individual</a:t>
            </a:r>
            <a:endParaRPr sz="28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855976" y="2674620"/>
            <a:ext cx="2938272" cy="78943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24855" y="2674620"/>
            <a:ext cx="568451" cy="78943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069335" y="3165348"/>
            <a:ext cx="2511552" cy="7924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3064891" y="2767660"/>
            <a:ext cx="24942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Organizational</a:t>
            </a:r>
            <a:endParaRPr sz="28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771388" y="2674620"/>
            <a:ext cx="2936748" cy="78943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238743" y="2674620"/>
            <a:ext cx="568451" cy="78943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984747" y="3165348"/>
            <a:ext cx="2510028" cy="7924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979921" y="2767660"/>
            <a:ext cx="24917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Environmental</a:t>
            </a:r>
            <a:endParaRPr sz="28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03859" y="3681984"/>
            <a:ext cx="461772" cy="53187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34923" y="3659123"/>
            <a:ext cx="1101852" cy="56997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295400" y="3659123"/>
            <a:ext cx="411480" cy="56997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3859" y="4062984"/>
            <a:ext cx="461772" cy="53187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34923" y="4040123"/>
            <a:ext cx="1348739" cy="56997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93191" y="4344923"/>
            <a:ext cx="1702308" cy="56997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54123" y="4344923"/>
            <a:ext cx="411480" cy="56997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40816" y="3647541"/>
            <a:ext cx="1385570" cy="10934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000" spc="-20" dirty="0">
                <a:solidFill>
                  <a:srgbClr val="006666"/>
                </a:solidFill>
                <a:latin typeface="Arial"/>
                <a:cs typeface="Arial"/>
              </a:rPr>
              <a:t>oValues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05"/>
              </a:spcBef>
            </a:pPr>
            <a:r>
              <a:rPr sz="2000" spc="-5" dirty="0">
                <a:solidFill>
                  <a:srgbClr val="006666"/>
                </a:solidFill>
                <a:latin typeface="Arial"/>
                <a:cs typeface="Arial"/>
              </a:rPr>
              <a:t>oWork  </a:t>
            </a:r>
            <a:r>
              <a:rPr sz="2000" dirty="0">
                <a:solidFill>
                  <a:srgbClr val="006666"/>
                </a:solidFill>
                <a:latin typeface="Arial"/>
                <a:cs typeface="Arial"/>
              </a:rPr>
              <a:t>Bac</a:t>
            </a:r>
            <a:r>
              <a:rPr sz="2000" spc="5" dirty="0">
                <a:solidFill>
                  <a:srgbClr val="006666"/>
                </a:solidFill>
                <a:latin typeface="Arial"/>
                <a:cs typeface="Arial"/>
              </a:rPr>
              <a:t>k</a:t>
            </a:r>
            <a:r>
              <a:rPr sz="2000" dirty="0">
                <a:solidFill>
                  <a:srgbClr val="006666"/>
                </a:solidFill>
                <a:latin typeface="Arial"/>
                <a:cs typeface="Arial"/>
              </a:rPr>
              <a:t>ground</a:t>
            </a:r>
            <a:endParaRPr sz="20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65759" y="4901184"/>
            <a:ext cx="461772" cy="53187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96823" y="4878323"/>
            <a:ext cx="1880616" cy="56997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036064" y="4878323"/>
            <a:ext cx="411480" cy="56997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02716" y="4943094"/>
            <a:ext cx="17056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6666"/>
                </a:solidFill>
                <a:latin typeface="Arial"/>
                <a:cs typeface="Arial"/>
              </a:rPr>
              <a:t>oFamily</a:t>
            </a:r>
            <a:r>
              <a:rPr sz="2000" spc="-6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6666"/>
                </a:solidFill>
                <a:latin typeface="Arial"/>
                <a:cs typeface="Arial"/>
              </a:rPr>
              <a:t>Status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03859" y="5434584"/>
            <a:ext cx="461772" cy="53187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34923" y="5411723"/>
            <a:ext cx="1600200" cy="56997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793748" y="5411723"/>
            <a:ext cx="411480" cy="56997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540816" y="5476747"/>
            <a:ext cx="14268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6666"/>
                </a:solidFill>
                <a:latin typeface="Arial"/>
                <a:cs typeface="Arial"/>
              </a:rPr>
              <a:t>oPer</a:t>
            </a:r>
            <a:r>
              <a:rPr sz="2000" spc="5" dirty="0">
                <a:solidFill>
                  <a:srgbClr val="006666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006666"/>
                </a:solidFill>
                <a:latin typeface="Arial"/>
                <a:cs typeface="Arial"/>
              </a:rPr>
              <a:t>onality</a:t>
            </a:r>
            <a:endParaRPr sz="20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939795" y="3726179"/>
            <a:ext cx="461771" cy="53187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070860" y="3703320"/>
            <a:ext cx="2272284" cy="56997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929127" y="4038600"/>
            <a:ext cx="1586484" cy="56997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174235" y="4038600"/>
            <a:ext cx="411479" cy="56997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939795" y="4549140"/>
            <a:ext cx="461771" cy="53187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070860" y="4526279"/>
            <a:ext cx="2552700" cy="56997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929127" y="4861559"/>
            <a:ext cx="1188720" cy="56997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776471" y="4861559"/>
            <a:ext cx="411479" cy="56997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939795" y="5372100"/>
            <a:ext cx="461771" cy="53187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070860" y="5349240"/>
            <a:ext cx="2153412" cy="56997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882896" y="5349240"/>
            <a:ext cx="411479" cy="56997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3076448" y="3737940"/>
            <a:ext cx="2310765" cy="200723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2000" spc="-55" dirty="0">
                <a:solidFill>
                  <a:srgbClr val="006666"/>
                </a:solidFill>
                <a:latin typeface="Arial"/>
                <a:cs typeface="Arial"/>
              </a:rPr>
              <a:t>oTop </a:t>
            </a:r>
            <a:r>
              <a:rPr sz="2000" dirty="0">
                <a:solidFill>
                  <a:srgbClr val="006666"/>
                </a:solidFill>
                <a:latin typeface="Arial"/>
                <a:cs typeface="Arial"/>
              </a:rPr>
              <a:t>Level</a:t>
            </a:r>
            <a:r>
              <a:rPr sz="2000" spc="1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666"/>
                </a:solidFill>
                <a:latin typeface="Arial"/>
                <a:cs typeface="Arial"/>
              </a:rPr>
              <a:t>Mgmt.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solidFill>
                  <a:srgbClr val="006666"/>
                </a:solidFill>
                <a:latin typeface="Arial"/>
                <a:cs typeface="Arial"/>
              </a:rPr>
              <a:t>Philosophy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000" dirty="0">
                <a:solidFill>
                  <a:srgbClr val="006666"/>
                </a:solidFill>
                <a:latin typeface="Arial"/>
                <a:cs typeface="Arial"/>
              </a:rPr>
              <a:t>oThe </a:t>
            </a:r>
            <a:r>
              <a:rPr sz="2000" spc="-5" dirty="0">
                <a:solidFill>
                  <a:srgbClr val="006666"/>
                </a:solidFill>
                <a:latin typeface="Arial"/>
                <a:cs typeface="Arial"/>
              </a:rPr>
              <a:t>Firm’s</a:t>
            </a:r>
            <a:r>
              <a:rPr sz="2000" spc="-105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666"/>
                </a:solidFill>
                <a:latin typeface="Arial"/>
                <a:cs typeface="Arial"/>
              </a:rPr>
              <a:t>Reward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solidFill>
                  <a:srgbClr val="006666"/>
                </a:solidFill>
                <a:latin typeface="Arial"/>
                <a:cs typeface="Arial"/>
              </a:rPr>
              <a:t>System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000" dirty="0">
                <a:solidFill>
                  <a:srgbClr val="006666"/>
                </a:solidFill>
                <a:latin typeface="Arial"/>
                <a:cs typeface="Arial"/>
              </a:rPr>
              <a:t>oJob</a:t>
            </a:r>
            <a:r>
              <a:rPr sz="2000" spc="-30" dirty="0">
                <a:solidFill>
                  <a:srgbClr val="0066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6666"/>
                </a:solidFill>
                <a:latin typeface="Arial"/>
                <a:cs typeface="Arial"/>
              </a:rPr>
              <a:t>Dimensions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5974079" y="3698747"/>
            <a:ext cx="461772" cy="53187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105144" y="3675888"/>
            <a:ext cx="1699259" cy="56997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463028" y="3675888"/>
            <a:ext cx="411479" cy="56997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974079" y="4201667"/>
            <a:ext cx="461772" cy="53187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105144" y="4178808"/>
            <a:ext cx="1527048" cy="56997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963411" y="4529328"/>
            <a:ext cx="1545336" cy="569976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167371" y="4529328"/>
            <a:ext cx="411479" cy="56997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974079" y="5055108"/>
            <a:ext cx="461772" cy="53187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105144" y="5032247"/>
            <a:ext cx="2051303" cy="569976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963411" y="5382767"/>
            <a:ext cx="1557528" cy="569976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179564" y="5382767"/>
            <a:ext cx="411479" cy="56997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6110732" y="3740277"/>
            <a:ext cx="1808480" cy="2038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6666"/>
                </a:solidFill>
                <a:latin typeface="Arial"/>
                <a:cs typeface="Arial"/>
              </a:rPr>
              <a:t>oCompetition</a:t>
            </a:r>
            <a:endParaRPr sz="2000">
              <a:latin typeface="Arial"/>
              <a:cs typeface="Arial"/>
            </a:endParaRPr>
          </a:p>
          <a:p>
            <a:pPr marL="12700" marR="528320">
              <a:lnSpc>
                <a:spcPct val="114999"/>
              </a:lnSpc>
              <a:spcBef>
                <a:spcPts val="1205"/>
              </a:spcBef>
            </a:pPr>
            <a:r>
              <a:rPr sz="2000" dirty="0">
                <a:solidFill>
                  <a:srgbClr val="006666"/>
                </a:solidFill>
                <a:latin typeface="Arial"/>
                <a:cs typeface="Arial"/>
              </a:rPr>
              <a:t>oEconomic  Conditions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14999"/>
              </a:lnSpc>
              <a:spcBef>
                <a:spcPts val="1200"/>
              </a:spcBef>
            </a:pPr>
            <a:r>
              <a:rPr sz="2000" dirty="0">
                <a:solidFill>
                  <a:srgbClr val="006666"/>
                </a:solidFill>
                <a:latin typeface="Arial"/>
                <a:cs typeface="Arial"/>
              </a:rPr>
              <a:t>oSocial/Cultur</a:t>
            </a:r>
            <a:r>
              <a:rPr sz="2000" spc="5" dirty="0">
                <a:solidFill>
                  <a:srgbClr val="006666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006666"/>
                </a:solidFill>
                <a:latin typeface="Arial"/>
                <a:cs typeface="Arial"/>
              </a:rPr>
              <a:t>l  Institutions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72" name="object 7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Business Ethics - Gihan</a:t>
            </a:r>
            <a:r>
              <a:rPr spc="20" dirty="0"/>
              <a:t> </a:t>
            </a:r>
            <a:r>
              <a:rPr spc="-10" dirty="0"/>
              <a:t>Aboueleish</a:t>
            </a:r>
          </a:p>
        </p:txBody>
      </p:sp>
      <p:sp>
        <p:nvSpPr>
          <p:cNvPr id="73" name="object 7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" dirty="0"/>
              <a:t>24</a:t>
            </a:fld>
            <a:endParaRPr spc="-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1868" y="2172665"/>
            <a:ext cx="6701155" cy="3246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50" dirty="0">
                <a:solidFill>
                  <a:srgbClr val="93C500"/>
                </a:solidFill>
                <a:latin typeface="Wingdings"/>
                <a:cs typeface="Wingdings"/>
              </a:rPr>
              <a:t></a:t>
            </a:r>
            <a:r>
              <a:rPr sz="3300" dirty="0">
                <a:solidFill>
                  <a:srgbClr val="3D3C2C"/>
                </a:solidFill>
                <a:latin typeface="Lucida Sans Unicode"/>
                <a:cs typeface="Lucida Sans Unicode"/>
              </a:rPr>
              <a:t>Is </a:t>
            </a:r>
            <a:r>
              <a:rPr sz="3300" spc="-5" dirty="0">
                <a:solidFill>
                  <a:srgbClr val="3D3C2C"/>
                </a:solidFill>
                <a:latin typeface="Lucida Sans Unicode"/>
                <a:cs typeface="Lucida Sans Unicode"/>
              </a:rPr>
              <a:t>It Legal?</a:t>
            </a:r>
            <a:endParaRPr sz="33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50" dirty="0">
                <a:solidFill>
                  <a:srgbClr val="93C500"/>
                </a:solidFill>
                <a:latin typeface="Wingdings"/>
                <a:cs typeface="Wingdings"/>
              </a:rPr>
              <a:t></a:t>
            </a:r>
            <a:r>
              <a:rPr sz="3300" dirty="0">
                <a:solidFill>
                  <a:srgbClr val="3D3C2C"/>
                </a:solidFill>
                <a:latin typeface="Lucida Sans Unicode"/>
                <a:cs typeface="Lucida Sans Unicode"/>
              </a:rPr>
              <a:t>Is </a:t>
            </a:r>
            <a:r>
              <a:rPr sz="3300" spc="-5" dirty="0">
                <a:solidFill>
                  <a:srgbClr val="3D3C2C"/>
                </a:solidFill>
                <a:latin typeface="Lucida Sans Unicode"/>
                <a:cs typeface="Lucida Sans Unicode"/>
              </a:rPr>
              <a:t>It Balanced?</a:t>
            </a:r>
            <a:endParaRPr sz="33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100">
              <a:latin typeface="Times New Roman"/>
              <a:cs typeface="Times New Roman"/>
            </a:endParaRPr>
          </a:p>
          <a:p>
            <a:pPr marL="268605" marR="5080" indent="-256540">
              <a:lnSpc>
                <a:spcPct val="100000"/>
              </a:lnSpc>
            </a:pPr>
            <a:r>
              <a:rPr sz="2250" dirty="0">
                <a:solidFill>
                  <a:srgbClr val="93C500"/>
                </a:solidFill>
                <a:latin typeface="Wingdings"/>
                <a:cs typeface="Wingdings"/>
              </a:rPr>
              <a:t></a:t>
            </a:r>
            <a:r>
              <a:rPr sz="3300" dirty="0">
                <a:solidFill>
                  <a:srgbClr val="3D3C2C"/>
                </a:solidFill>
                <a:latin typeface="Lucida Sans Unicode"/>
                <a:cs typeface="Lucida Sans Unicode"/>
              </a:rPr>
              <a:t>How </a:t>
            </a:r>
            <a:r>
              <a:rPr sz="3300" spc="-10" dirty="0">
                <a:solidFill>
                  <a:srgbClr val="3D3C2C"/>
                </a:solidFill>
                <a:latin typeface="Lucida Sans Unicode"/>
                <a:cs typeface="Lucida Sans Unicode"/>
              </a:rPr>
              <a:t>Will </a:t>
            </a:r>
            <a:r>
              <a:rPr sz="3300" spc="-5" dirty="0">
                <a:solidFill>
                  <a:srgbClr val="3D3C2C"/>
                </a:solidFill>
                <a:latin typeface="Lucida Sans Unicode"/>
                <a:cs typeface="Lucida Sans Unicode"/>
              </a:rPr>
              <a:t>It Make Me Feel </a:t>
            </a:r>
            <a:r>
              <a:rPr sz="3300" dirty="0">
                <a:solidFill>
                  <a:srgbClr val="3D3C2C"/>
                </a:solidFill>
                <a:latin typeface="Lucida Sans Unicode"/>
                <a:cs typeface="Lucida Sans Unicode"/>
              </a:rPr>
              <a:t>About  </a:t>
            </a:r>
            <a:r>
              <a:rPr sz="3300" spc="-5" dirty="0">
                <a:solidFill>
                  <a:srgbClr val="3D3C2C"/>
                </a:solidFill>
                <a:latin typeface="Lucida Sans Unicode"/>
                <a:cs typeface="Lucida Sans Unicode"/>
              </a:rPr>
              <a:t>Myself?</a:t>
            </a:r>
            <a:endParaRPr sz="33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27760" y="539495"/>
            <a:ext cx="6906768" cy="11384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86416" y="1604834"/>
            <a:ext cx="3043555" cy="2744470"/>
          </a:xfrm>
          <a:custGeom>
            <a:avLst/>
            <a:gdLst/>
            <a:ahLst/>
            <a:cxnLst/>
            <a:rect l="l" t="t" r="r" b="b"/>
            <a:pathLst>
              <a:path w="3043554" h="2744470">
                <a:moveTo>
                  <a:pt x="0" y="2744329"/>
                </a:moveTo>
                <a:lnTo>
                  <a:pt x="3043273" y="2744329"/>
                </a:lnTo>
                <a:lnTo>
                  <a:pt x="3043273" y="0"/>
                </a:lnTo>
                <a:lnTo>
                  <a:pt x="0" y="0"/>
                </a:lnTo>
                <a:lnTo>
                  <a:pt x="0" y="27443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75784" y="2248183"/>
            <a:ext cx="2075180" cy="2103120"/>
          </a:xfrm>
          <a:custGeom>
            <a:avLst/>
            <a:gdLst/>
            <a:ahLst/>
            <a:cxnLst/>
            <a:rect l="l" t="t" r="r" b="b"/>
            <a:pathLst>
              <a:path w="2075179" h="2103120">
                <a:moveTo>
                  <a:pt x="1151667" y="0"/>
                </a:moveTo>
                <a:lnTo>
                  <a:pt x="954037" y="4246"/>
                </a:lnTo>
                <a:lnTo>
                  <a:pt x="758759" y="37157"/>
                </a:lnTo>
                <a:lnTo>
                  <a:pt x="628182" y="79622"/>
                </a:lnTo>
                <a:lnTo>
                  <a:pt x="555247" y="113595"/>
                </a:lnTo>
                <a:lnTo>
                  <a:pt x="447021" y="184724"/>
                </a:lnTo>
                <a:lnTo>
                  <a:pt x="384673" y="244176"/>
                </a:lnTo>
                <a:lnTo>
                  <a:pt x="324678" y="320614"/>
                </a:lnTo>
                <a:lnTo>
                  <a:pt x="285858" y="390682"/>
                </a:lnTo>
                <a:lnTo>
                  <a:pt x="268212" y="435270"/>
                </a:lnTo>
                <a:lnTo>
                  <a:pt x="245861" y="512770"/>
                </a:lnTo>
                <a:lnTo>
                  <a:pt x="236450" y="577530"/>
                </a:lnTo>
                <a:lnTo>
                  <a:pt x="234097" y="628488"/>
                </a:lnTo>
                <a:lnTo>
                  <a:pt x="235274" y="645474"/>
                </a:lnTo>
                <a:lnTo>
                  <a:pt x="236450" y="673077"/>
                </a:lnTo>
                <a:lnTo>
                  <a:pt x="225863" y="733590"/>
                </a:lnTo>
                <a:lnTo>
                  <a:pt x="204688" y="776056"/>
                </a:lnTo>
                <a:lnTo>
                  <a:pt x="21174" y="967150"/>
                </a:lnTo>
                <a:lnTo>
                  <a:pt x="12940" y="977767"/>
                </a:lnTo>
                <a:lnTo>
                  <a:pt x="4705" y="996876"/>
                </a:lnTo>
                <a:lnTo>
                  <a:pt x="0" y="1013862"/>
                </a:lnTo>
                <a:lnTo>
                  <a:pt x="0" y="1035095"/>
                </a:lnTo>
                <a:lnTo>
                  <a:pt x="3529" y="1051019"/>
                </a:lnTo>
                <a:lnTo>
                  <a:pt x="14116" y="1063759"/>
                </a:lnTo>
                <a:lnTo>
                  <a:pt x="82346" y="1104101"/>
                </a:lnTo>
                <a:lnTo>
                  <a:pt x="92933" y="1123211"/>
                </a:lnTo>
                <a:lnTo>
                  <a:pt x="97638" y="1140197"/>
                </a:lnTo>
                <a:lnTo>
                  <a:pt x="90580" y="1167799"/>
                </a:lnTo>
                <a:lnTo>
                  <a:pt x="68229" y="1207080"/>
                </a:lnTo>
                <a:lnTo>
                  <a:pt x="62347" y="1223005"/>
                </a:lnTo>
                <a:lnTo>
                  <a:pt x="77640" y="1259100"/>
                </a:lnTo>
                <a:lnTo>
                  <a:pt x="102344" y="1270778"/>
                </a:lnTo>
                <a:lnTo>
                  <a:pt x="109402" y="1276086"/>
                </a:lnTo>
                <a:lnTo>
                  <a:pt x="115284" y="1282456"/>
                </a:lnTo>
                <a:lnTo>
                  <a:pt x="105873" y="1290949"/>
                </a:lnTo>
                <a:lnTo>
                  <a:pt x="82346" y="1306874"/>
                </a:lnTo>
                <a:lnTo>
                  <a:pt x="71758" y="1320675"/>
                </a:lnTo>
                <a:lnTo>
                  <a:pt x="69405" y="1329168"/>
                </a:lnTo>
                <a:lnTo>
                  <a:pt x="68229" y="1348278"/>
                </a:lnTo>
                <a:lnTo>
                  <a:pt x="69405" y="1362079"/>
                </a:lnTo>
                <a:lnTo>
                  <a:pt x="72935" y="1373757"/>
                </a:lnTo>
                <a:lnTo>
                  <a:pt x="79993" y="1386497"/>
                </a:lnTo>
                <a:lnTo>
                  <a:pt x="97638" y="1403483"/>
                </a:lnTo>
                <a:lnTo>
                  <a:pt x="107049" y="1426839"/>
                </a:lnTo>
                <a:lnTo>
                  <a:pt x="115284" y="1462934"/>
                </a:lnTo>
                <a:lnTo>
                  <a:pt x="114108" y="1483105"/>
                </a:lnTo>
                <a:lnTo>
                  <a:pt x="109402" y="1499030"/>
                </a:lnTo>
                <a:lnTo>
                  <a:pt x="102344" y="1512831"/>
                </a:lnTo>
                <a:lnTo>
                  <a:pt x="92933" y="1536187"/>
                </a:lnTo>
                <a:lnTo>
                  <a:pt x="88227" y="1555297"/>
                </a:lnTo>
                <a:lnTo>
                  <a:pt x="87051" y="1574406"/>
                </a:lnTo>
                <a:lnTo>
                  <a:pt x="89404" y="1597762"/>
                </a:lnTo>
                <a:lnTo>
                  <a:pt x="107049" y="1633858"/>
                </a:lnTo>
                <a:lnTo>
                  <a:pt x="137635" y="1664645"/>
                </a:lnTo>
                <a:lnTo>
                  <a:pt x="202335" y="1689063"/>
                </a:lnTo>
                <a:lnTo>
                  <a:pt x="310562" y="1695433"/>
                </a:lnTo>
                <a:lnTo>
                  <a:pt x="379967" y="1703926"/>
                </a:lnTo>
                <a:lnTo>
                  <a:pt x="436433" y="1723035"/>
                </a:lnTo>
                <a:lnTo>
                  <a:pt x="504663" y="1758069"/>
                </a:lnTo>
                <a:lnTo>
                  <a:pt x="542307" y="1787795"/>
                </a:lnTo>
                <a:lnTo>
                  <a:pt x="585833" y="1837692"/>
                </a:lnTo>
                <a:lnTo>
                  <a:pt x="612889" y="1889712"/>
                </a:lnTo>
                <a:lnTo>
                  <a:pt x="631711" y="1948102"/>
                </a:lnTo>
                <a:lnTo>
                  <a:pt x="654062" y="2025604"/>
                </a:lnTo>
                <a:lnTo>
                  <a:pt x="665826" y="2103104"/>
                </a:lnTo>
                <a:lnTo>
                  <a:pt x="1675153" y="2102042"/>
                </a:lnTo>
                <a:lnTo>
                  <a:pt x="1596336" y="1847247"/>
                </a:lnTo>
                <a:lnTo>
                  <a:pt x="1588101" y="1819644"/>
                </a:lnTo>
                <a:lnTo>
                  <a:pt x="1578690" y="1765501"/>
                </a:lnTo>
                <a:lnTo>
                  <a:pt x="1582219" y="1689063"/>
                </a:lnTo>
                <a:lnTo>
                  <a:pt x="1603394" y="1617933"/>
                </a:lnTo>
                <a:lnTo>
                  <a:pt x="1625745" y="1573345"/>
                </a:lnTo>
                <a:lnTo>
                  <a:pt x="1683387" y="1487352"/>
                </a:lnTo>
                <a:lnTo>
                  <a:pt x="1905721" y="1258039"/>
                </a:lnTo>
                <a:lnTo>
                  <a:pt x="1982185" y="1162491"/>
                </a:lnTo>
                <a:lnTo>
                  <a:pt x="2024535" y="1073314"/>
                </a:lnTo>
                <a:lnTo>
                  <a:pt x="2064531" y="928931"/>
                </a:lnTo>
                <a:lnTo>
                  <a:pt x="2075119" y="830199"/>
                </a:lnTo>
                <a:lnTo>
                  <a:pt x="2069237" y="707049"/>
                </a:lnTo>
                <a:lnTo>
                  <a:pt x="2049239" y="611502"/>
                </a:lnTo>
                <a:lnTo>
                  <a:pt x="2015124" y="518078"/>
                </a:lnTo>
                <a:lnTo>
                  <a:pt x="1952776" y="410853"/>
                </a:lnTo>
                <a:lnTo>
                  <a:pt x="1862196" y="302566"/>
                </a:lnTo>
                <a:lnTo>
                  <a:pt x="1756322" y="207019"/>
                </a:lnTo>
                <a:lnTo>
                  <a:pt x="1676329" y="151813"/>
                </a:lnTo>
                <a:lnTo>
                  <a:pt x="1566926" y="93423"/>
                </a:lnTo>
                <a:lnTo>
                  <a:pt x="1397529" y="33972"/>
                </a:lnTo>
                <a:lnTo>
                  <a:pt x="1291655" y="12739"/>
                </a:lnTo>
                <a:lnTo>
                  <a:pt x="11516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88665" y="2524208"/>
            <a:ext cx="638810" cy="708660"/>
          </a:xfrm>
          <a:custGeom>
            <a:avLst/>
            <a:gdLst/>
            <a:ahLst/>
            <a:cxnLst/>
            <a:rect l="l" t="t" r="r" b="b"/>
            <a:pathLst>
              <a:path w="638809" h="708660">
                <a:moveTo>
                  <a:pt x="623991" y="174108"/>
                </a:moveTo>
                <a:lnTo>
                  <a:pt x="159986" y="174108"/>
                </a:lnTo>
                <a:lnTo>
                  <a:pt x="188219" y="175169"/>
                </a:lnTo>
                <a:lnTo>
                  <a:pt x="215275" y="178354"/>
                </a:lnTo>
                <a:lnTo>
                  <a:pt x="265859" y="190032"/>
                </a:lnTo>
                <a:lnTo>
                  <a:pt x="319973" y="228251"/>
                </a:lnTo>
                <a:lnTo>
                  <a:pt x="337618" y="282395"/>
                </a:lnTo>
                <a:lnTo>
                  <a:pt x="331736" y="312121"/>
                </a:lnTo>
                <a:lnTo>
                  <a:pt x="309385" y="350339"/>
                </a:lnTo>
                <a:lnTo>
                  <a:pt x="275270" y="390682"/>
                </a:lnTo>
                <a:lnTo>
                  <a:pt x="235274" y="429962"/>
                </a:lnTo>
                <a:lnTo>
                  <a:pt x="192924" y="468181"/>
                </a:lnTo>
                <a:lnTo>
                  <a:pt x="174102" y="487291"/>
                </a:lnTo>
                <a:lnTo>
                  <a:pt x="139988" y="525509"/>
                </a:lnTo>
                <a:lnTo>
                  <a:pt x="117637" y="561605"/>
                </a:lnTo>
                <a:lnTo>
                  <a:pt x="112931" y="587084"/>
                </a:lnTo>
                <a:lnTo>
                  <a:pt x="112931" y="708111"/>
                </a:lnTo>
                <a:lnTo>
                  <a:pt x="359969" y="708111"/>
                </a:lnTo>
                <a:lnTo>
                  <a:pt x="359969" y="596639"/>
                </a:lnTo>
                <a:lnTo>
                  <a:pt x="365851" y="570098"/>
                </a:lnTo>
                <a:lnTo>
                  <a:pt x="394084" y="537187"/>
                </a:lnTo>
                <a:lnTo>
                  <a:pt x="434081" y="505338"/>
                </a:lnTo>
                <a:lnTo>
                  <a:pt x="458784" y="488352"/>
                </a:lnTo>
                <a:lnTo>
                  <a:pt x="484665" y="471366"/>
                </a:lnTo>
                <a:lnTo>
                  <a:pt x="510545" y="453318"/>
                </a:lnTo>
                <a:lnTo>
                  <a:pt x="561129" y="412976"/>
                </a:lnTo>
                <a:lnTo>
                  <a:pt x="603478" y="364141"/>
                </a:lnTo>
                <a:lnTo>
                  <a:pt x="631711" y="304689"/>
                </a:lnTo>
                <a:lnTo>
                  <a:pt x="638769" y="251607"/>
                </a:lnTo>
                <a:lnTo>
                  <a:pt x="631711" y="196402"/>
                </a:lnTo>
                <a:lnTo>
                  <a:pt x="623991" y="174108"/>
                </a:lnTo>
                <a:close/>
              </a:path>
              <a:path w="638809" h="708660">
                <a:moveTo>
                  <a:pt x="231745" y="0"/>
                </a:moveTo>
                <a:lnTo>
                  <a:pt x="169397" y="1061"/>
                </a:lnTo>
                <a:lnTo>
                  <a:pt x="103520" y="6369"/>
                </a:lnTo>
                <a:lnTo>
                  <a:pt x="35291" y="13801"/>
                </a:lnTo>
                <a:lnTo>
                  <a:pt x="0" y="19109"/>
                </a:lnTo>
                <a:lnTo>
                  <a:pt x="0" y="191094"/>
                </a:lnTo>
                <a:lnTo>
                  <a:pt x="28232" y="185786"/>
                </a:lnTo>
                <a:lnTo>
                  <a:pt x="51760" y="182601"/>
                </a:lnTo>
                <a:lnTo>
                  <a:pt x="77640" y="178354"/>
                </a:lnTo>
                <a:lnTo>
                  <a:pt x="131753" y="174108"/>
                </a:lnTo>
                <a:lnTo>
                  <a:pt x="623991" y="174108"/>
                </a:lnTo>
                <a:lnTo>
                  <a:pt x="619947" y="162430"/>
                </a:lnTo>
                <a:lnTo>
                  <a:pt x="579951" y="104040"/>
                </a:lnTo>
                <a:lnTo>
                  <a:pt x="518779" y="58389"/>
                </a:lnTo>
                <a:lnTo>
                  <a:pt x="481135" y="41403"/>
                </a:lnTo>
                <a:lnTo>
                  <a:pt x="395260" y="14862"/>
                </a:lnTo>
                <a:lnTo>
                  <a:pt x="344676" y="6369"/>
                </a:lnTo>
                <a:lnTo>
                  <a:pt x="289387" y="1061"/>
                </a:lnTo>
                <a:lnTo>
                  <a:pt x="2317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89833" y="3283278"/>
            <a:ext cx="271145" cy="192405"/>
          </a:xfrm>
          <a:custGeom>
            <a:avLst/>
            <a:gdLst/>
            <a:ahLst/>
            <a:cxnLst/>
            <a:rect l="l" t="t" r="r" b="b"/>
            <a:pathLst>
              <a:path w="271145" h="192404">
                <a:moveTo>
                  <a:pt x="0" y="192156"/>
                </a:moveTo>
                <a:lnTo>
                  <a:pt x="270565" y="192156"/>
                </a:lnTo>
                <a:lnTo>
                  <a:pt x="270565" y="0"/>
                </a:lnTo>
                <a:lnTo>
                  <a:pt x="0" y="0"/>
                </a:lnTo>
                <a:lnTo>
                  <a:pt x="0" y="1921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Business Ethics - Gihan</a:t>
            </a:r>
            <a:r>
              <a:rPr spc="20" dirty="0"/>
              <a:t> </a:t>
            </a:r>
            <a:r>
              <a:rPr spc="-10" dirty="0"/>
              <a:t>Aboueleish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" dirty="0"/>
              <a:t>25</a:t>
            </a:fld>
            <a:endParaRPr spc="-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3172" y="2005406"/>
            <a:ext cx="4819015" cy="3279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10" dirty="0">
                <a:solidFill>
                  <a:srgbClr val="93C500"/>
                </a:solidFill>
                <a:latin typeface="Wingdings 3"/>
                <a:cs typeface="Wingdings 3"/>
              </a:rPr>
              <a:t></a:t>
            </a:r>
            <a:r>
              <a:rPr sz="2500" spc="1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3700" spc="-10" dirty="0">
                <a:solidFill>
                  <a:srgbClr val="3D3C2C"/>
                </a:solidFill>
                <a:latin typeface="Lucida Sans Unicode"/>
                <a:cs typeface="Lucida Sans Unicode"/>
              </a:rPr>
              <a:t>Religious</a:t>
            </a:r>
            <a:r>
              <a:rPr sz="3700" spc="55" dirty="0">
                <a:solidFill>
                  <a:srgbClr val="3D3C2C"/>
                </a:solidFill>
                <a:latin typeface="Lucida Sans Unicode"/>
                <a:cs typeface="Lucida Sans Unicode"/>
              </a:rPr>
              <a:t> </a:t>
            </a:r>
            <a:r>
              <a:rPr sz="3700" spc="-10" dirty="0">
                <a:solidFill>
                  <a:srgbClr val="3D3C2C"/>
                </a:solidFill>
                <a:latin typeface="Lucida Sans Unicode"/>
                <a:cs typeface="Lucida Sans Unicode"/>
              </a:rPr>
              <a:t>Teachings</a:t>
            </a:r>
            <a:endParaRPr sz="3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620"/>
              </a:spcBef>
            </a:pPr>
            <a:r>
              <a:rPr sz="2500" spc="10" dirty="0">
                <a:solidFill>
                  <a:srgbClr val="93C500"/>
                </a:solidFill>
                <a:latin typeface="Wingdings 3"/>
                <a:cs typeface="Wingdings 3"/>
              </a:rPr>
              <a:t></a:t>
            </a:r>
            <a:r>
              <a:rPr sz="2500" spc="1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3700" spc="-10" dirty="0">
                <a:solidFill>
                  <a:srgbClr val="3D3C2C"/>
                </a:solidFill>
                <a:latin typeface="Lucida Sans Unicode"/>
                <a:cs typeface="Lucida Sans Unicode"/>
              </a:rPr>
              <a:t>Individual</a:t>
            </a:r>
            <a:r>
              <a:rPr sz="3700" spc="50" dirty="0">
                <a:solidFill>
                  <a:srgbClr val="3D3C2C"/>
                </a:solidFill>
                <a:latin typeface="Lucida Sans Unicode"/>
                <a:cs typeface="Lucida Sans Unicode"/>
              </a:rPr>
              <a:t> </a:t>
            </a:r>
            <a:r>
              <a:rPr sz="3700" spc="-10" dirty="0">
                <a:solidFill>
                  <a:srgbClr val="3D3C2C"/>
                </a:solidFill>
                <a:latin typeface="Lucida Sans Unicode"/>
                <a:cs typeface="Lucida Sans Unicode"/>
              </a:rPr>
              <a:t>Rights</a:t>
            </a:r>
            <a:endParaRPr sz="3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615"/>
              </a:spcBef>
            </a:pPr>
            <a:r>
              <a:rPr sz="2500" spc="10" dirty="0">
                <a:solidFill>
                  <a:srgbClr val="93C500"/>
                </a:solidFill>
                <a:latin typeface="Wingdings 3"/>
                <a:cs typeface="Wingdings 3"/>
              </a:rPr>
              <a:t></a:t>
            </a:r>
            <a:r>
              <a:rPr sz="2500" spc="5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3700" spc="-10" dirty="0">
                <a:solidFill>
                  <a:srgbClr val="3D3C2C"/>
                </a:solidFill>
                <a:latin typeface="Lucida Sans Unicode"/>
                <a:cs typeface="Lucida Sans Unicode"/>
              </a:rPr>
              <a:t>Legislation</a:t>
            </a:r>
            <a:endParaRPr sz="3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630"/>
              </a:spcBef>
            </a:pPr>
            <a:r>
              <a:rPr sz="2500" spc="10" dirty="0">
                <a:solidFill>
                  <a:srgbClr val="93C500"/>
                </a:solidFill>
                <a:latin typeface="Wingdings 3"/>
                <a:cs typeface="Wingdings 3"/>
              </a:rPr>
              <a:t></a:t>
            </a:r>
            <a:r>
              <a:rPr sz="2500" spc="10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3700" spc="-5" dirty="0">
                <a:solidFill>
                  <a:srgbClr val="3D3C2C"/>
                </a:solidFill>
                <a:latin typeface="Lucida Sans Unicode"/>
                <a:cs typeface="Lucida Sans Unicode"/>
              </a:rPr>
              <a:t>Court</a:t>
            </a:r>
            <a:r>
              <a:rPr sz="3700" spc="45" dirty="0">
                <a:solidFill>
                  <a:srgbClr val="3D3C2C"/>
                </a:solidFill>
                <a:latin typeface="Lucida Sans Unicode"/>
                <a:cs typeface="Lucida Sans Unicode"/>
              </a:rPr>
              <a:t> </a:t>
            </a:r>
            <a:r>
              <a:rPr sz="3700" spc="-10" dirty="0">
                <a:solidFill>
                  <a:srgbClr val="3D3C2C"/>
                </a:solidFill>
                <a:latin typeface="Lucida Sans Unicode"/>
                <a:cs typeface="Lucida Sans Unicode"/>
              </a:rPr>
              <a:t>Decisions</a:t>
            </a:r>
            <a:endParaRPr sz="37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73451" y="126492"/>
            <a:ext cx="5032248" cy="15941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38800" y="3359150"/>
            <a:ext cx="3157474" cy="2314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Business Ethics - Gihan</a:t>
            </a:r>
            <a:r>
              <a:rPr spc="20" dirty="0"/>
              <a:t> </a:t>
            </a:r>
            <a:r>
              <a:rPr spc="-10" dirty="0"/>
              <a:t>Aboueleish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" dirty="0"/>
              <a:t>26</a:t>
            </a:fld>
            <a:endParaRPr spc="-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06623" y="598931"/>
            <a:ext cx="4735068" cy="1139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9372" y="1761566"/>
            <a:ext cx="35115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68605" algn="l"/>
              </a:tabLst>
            </a:pPr>
            <a:r>
              <a:rPr sz="1900" spc="5" dirty="0">
                <a:solidFill>
                  <a:srgbClr val="93C500"/>
                </a:solidFill>
                <a:latin typeface="Wingdings 3"/>
                <a:cs typeface="Wingdings 3"/>
              </a:rPr>
              <a:t></a:t>
            </a:r>
            <a:r>
              <a:rPr sz="1900" spc="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2800" spc="-5" dirty="0"/>
              <a:t>Compliance-Based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9372" y="2176398"/>
            <a:ext cx="4335145" cy="2608406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524510" marR="410209" indent="-228600">
              <a:lnSpc>
                <a:spcPts val="2450"/>
              </a:lnSpc>
              <a:spcBef>
                <a:spcPts val="540"/>
              </a:spcBef>
              <a:buClr>
                <a:srgbClr val="93C500"/>
              </a:buClr>
              <a:buFont typeface="Verdana"/>
              <a:buChar char="◦"/>
              <a:tabLst>
                <a:tab pos="525145" algn="l"/>
              </a:tabLst>
            </a:pPr>
            <a:r>
              <a:rPr sz="2400" spc="-5" dirty="0">
                <a:solidFill>
                  <a:srgbClr val="3D3C2C"/>
                </a:solidFill>
                <a:latin typeface="Lucida Sans Unicode"/>
                <a:cs typeface="Lucida Sans Unicode"/>
              </a:rPr>
              <a:t>Increasing control and  penalizing</a:t>
            </a:r>
            <a:r>
              <a:rPr sz="2400" spc="-70" dirty="0">
                <a:solidFill>
                  <a:srgbClr val="3D3C2C"/>
                </a:solidFill>
                <a:latin typeface="Lucida Sans Unicode"/>
                <a:cs typeface="Lucida Sans Unicode"/>
              </a:rPr>
              <a:t> </a:t>
            </a:r>
            <a:r>
              <a:rPr sz="2400" dirty="0" smtClean="0">
                <a:solidFill>
                  <a:srgbClr val="3D3C2C"/>
                </a:solidFill>
                <a:latin typeface="Lucida Sans Unicode"/>
                <a:cs typeface="Lucida Sans Unicode"/>
              </a:rPr>
              <a:t>criminals</a:t>
            </a:r>
            <a:endParaRPr sz="2400" dirty="0">
              <a:latin typeface="Lucida Sans Unicode"/>
              <a:cs typeface="Lucida Sans Unicode"/>
            </a:endParaRPr>
          </a:p>
          <a:p>
            <a:pPr marL="12700">
              <a:lnSpc>
                <a:spcPts val="3315"/>
              </a:lnSpc>
              <a:spcBef>
                <a:spcPts val="3105"/>
              </a:spcBef>
              <a:tabLst>
                <a:tab pos="268605" algn="l"/>
              </a:tabLst>
            </a:pPr>
            <a:r>
              <a:rPr sz="1900" spc="5" dirty="0">
                <a:solidFill>
                  <a:srgbClr val="93C500"/>
                </a:solidFill>
                <a:latin typeface="Wingdings 3"/>
                <a:cs typeface="Wingdings 3"/>
              </a:rPr>
              <a:t></a:t>
            </a:r>
            <a:r>
              <a:rPr sz="1900" spc="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rgbClr val="3D3C2C"/>
                </a:solidFill>
                <a:latin typeface="Lucida Sans Unicode"/>
                <a:cs typeface="Lucida Sans Unicode"/>
              </a:rPr>
              <a:t>Integrity-Based</a:t>
            </a:r>
            <a:endParaRPr sz="2800" dirty="0">
              <a:latin typeface="Lucida Sans Unicode"/>
              <a:cs typeface="Lucida Sans Unicode"/>
            </a:endParaRPr>
          </a:p>
          <a:p>
            <a:pPr marL="524510" indent="-228600">
              <a:lnSpc>
                <a:spcPts val="2770"/>
              </a:lnSpc>
              <a:buClr>
                <a:srgbClr val="93C500"/>
              </a:buClr>
              <a:buFont typeface="Verdana"/>
              <a:buChar char="◦"/>
              <a:tabLst>
                <a:tab pos="525145" algn="l"/>
              </a:tabLst>
            </a:pPr>
            <a:r>
              <a:rPr sz="2400" spc="-5" dirty="0">
                <a:solidFill>
                  <a:srgbClr val="3D3C2C"/>
                </a:solidFill>
                <a:latin typeface="Lucida Sans Unicode"/>
                <a:cs typeface="Lucida Sans Unicode"/>
              </a:rPr>
              <a:t>Define </a:t>
            </a:r>
            <a:r>
              <a:rPr sz="2400" dirty="0">
                <a:solidFill>
                  <a:srgbClr val="3D3C2C"/>
                </a:solidFill>
                <a:latin typeface="Lucida Sans Unicode"/>
                <a:cs typeface="Lucida Sans Unicode"/>
              </a:rPr>
              <a:t>guiding</a:t>
            </a:r>
            <a:r>
              <a:rPr sz="2400" spc="10" dirty="0">
                <a:solidFill>
                  <a:srgbClr val="3D3C2C"/>
                </a:solidFill>
                <a:latin typeface="Lucida Sans Unicode"/>
                <a:cs typeface="Lucida Sans Unicode"/>
              </a:rPr>
              <a:t> </a:t>
            </a:r>
            <a:r>
              <a:rPr sz="2400" dirty="0">
                <a:solidFill>
                  <a:srgbClr val="3D3C2C"/>
                </a:solidFill>
                <a:latin typeface="Lucida Sans Unicode"/>
                <a:cs typeface="Lucida Sans Unicode"/>
              </a:rPr>
              <a:t>values</a:t>
            </a:r>
            <a:endParaRPr sz="2400" dirty="0">
              <a:latin typeface="Lucida Sans Unicode"/>
              <a:cs typeface="Lucida Sans Unicode"/>
            </a:endParaRPr>
          </a:p>
          <a:p>
            <a:pPr marL="524510" indent="-228600">
              <a:lnSpc>
                <a:spcPts val="2750"/>
              </a:lnSpc>
              <a:buClr>
                <a:srgbClr val="93C500"/>
              </a:buClr>
              <a:buFont typeface="Verdana"/>
              <a:buChar char="◦"/>
              <a:tabLst>
                <a:tab pos="525145" algn="l"/>
              </a:tabLst>
            </a:pPr>
            <a:r>
              <a:rPr sz="2400" dirty="0">
                <a:solidFill>
                  <a:srgbClr val="3D3C2C"/>
                </a:solidFill>
                <a:latin typeface="Lucida Sans Unicode"/>
                <a:cs typeface="Lucida Sans Unicode"/>
              </a:rPr>
              <a:t>Support </a:t>
            </a:r>
            <a:r>
              <a:rPr sz="2400" spc="-5" dirty="0">
                <a:solidFill>
                  <a:srgbClr val="3D3C2C"/>
                </a:solidFill>
                <a:latin typeface="Lucida Sans Unicode"/>
                <a:cs typeface="Lucida Sans Unicode"/>
              </a:rPr>
              <a:t>ethical</a:t>
            </a:r>
            <a:r>
              <a:rPr sz="2400" spc="-60" dirty="0">
                <a:solidFill>
                  <a:srgbClr val="3D3C2C"/>
                </a:solidFill>
                <a:latin typeface="Lucida Sans Unicode"/>
                <a:cs typeface="Lucida Sans Unicode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Lucida Sans Unicode"/>
                <a:cs typeface="Lucida Sans Unicode"/>
              </a:rPr>
              <a:t>behaviour</a:t>
            </a:r>
            <a:endParaRPr sz="2400" dirty="0">
              <a:latin typeface="Lucida Sans Unicode"/>
              <a:cs typeface="Lucida Sans Unicode"/>
            </a:endParaRPr>
          </a:p>
          <a:p>
            <a:pPr marL="524510" indent="-228600">
              <a:lnSpc>
                <a:spcPts val="2815"/>
              </a:lnSpc>
              <a:buClr>
                <a:srgbClr val="93C500"/>
              </a:buClr>
              <a:buFont typeface="Verdana"/>
              <a:buChar char="◦"/>
              <a:tabLst>
                <a:tab pos="525145" algn="l"/>
              </a:tabLst>
            </a:pPr>
            <a:r>
              <a:rPr sz="2400" spc="-5" dirty="0">
                <a:solidFill>
                  <a:srgbClr val="3D3C2C"/>
                </a:solidFill>
                <a:latin typeface="Lucida Sans Unicode"/>
                <a:cs typeface="Lucida Sans Unicode"/>
              </a:rPr>
              <a:t>Shared</a:t>
            </a:r>
            <a:r>
              <a:rPr sz="2400" spc="-15" dirty="0">
                <a:solidFill>
                  <a:srgbClr val="3D3C2C"/>
                </a:solidFill>
                <a:latin typeface="Lucida Sans Unicode"/>
                <a:cs typeface="Lucida Sans Unicode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Lucida Sans Unicode"/>
                <a:cs typeface="Lucida Sans Unicode"/>
              </a:rPr>
              <a:t>accountability</a:t>
            </a:r>
            <a:endParaRPr sz="2400" dirty="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91200" y="2667000"/>
            <a:ext cx="2971800" cy="2295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Business Ethics - Gihan</a:t>
            </a:r>
            <a:r>
              <a:rPr spc="20" dirty="0"/>
              <a:t> </a:t>
            </a:r>
            <a:r>
              <a:rPr spc="-10" dirty="0"/>
              <a:t>Aboueleish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" dirty="0"/>
              <a:t>27</a:t>
            </a:fld>
            <a:endParaRPr spc="-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412739"/>
            <a:ext cx="5991225" cy="2892425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565785" indent="-553085">
              <a:lnSpc>
                <a:spcPct val="100000"/>
              </a:lnSpc>
              <a:spcBef>
                <a:spcPts val="500"/>
              </a:spcBef>
              <a:buClr>
                <a:srgbClr val="93C500"/>
              </a:buClr>
              <a:buSzPct val="67857"/>
              <a:buAutoNum type="arabicPeriod"/>
              <a:tabLst>
                <a:tab pos="565785" algn="l"/>
                <a:tab pos="566420" algn="l"/>
              </a:tabLst>
            </a:pPr>
            <a:r>
              <a:rPr sz="2800" spc="-5" dirty="0">
                <a:solidFill>
                  <a:srgbClr val="3D3C2C"/>
                </a:solidFill>
                <a:latin typeface="Lucida Sans Unicode"/>
                <a:cs typeface="Lucida Sans Unicode"/>
              </a:rPr>
              <a:t>Top management</a:t>
            </a:r>
            <a:r>
              <a:rPr sz="2800" spc="20" dirty="0">
                <a:solidFill>
                  <a:srgbClr val="3D3C2C"/>
                </a:solidFill>
                <a:latin typeface="Lucida Sans Unicode"/>
                <a:cs typeface="Lucida Sans Unicode"/>
              </a:rPr>
              <a:t> </a:t>
            </a:r>
            <a:r>
              <a:rPr sz="2800" spc="-5" dirty="0">
                <a:solidFill>
                  <a:srgbClr val="3D3C2C"/>
                </a:solidFill>
                <a:latin typeface="Lucida Sans Unicode"/>
                <a:cs typeface="Lucida Sans Unicode"/>
              </a:rPr>
              <a:t>support</a:t>
            </a:r>
            <a:endParaRPr sz="2800">
              <a:latin typeface="Lucida Sans Unicode"/>
              <a:cs typeface="Lucida Sans Unicode"/>
            </a:endParaRPr>
          </a:p>
          <a:p>
            <a:pPr marL="565785" indent="-553085">
              <a:lnSpc>
                <a:spcPct val="100000"/>
              </a:lnSpc>
              <a:spcBef>
                <a:spcPts val="400"/>
              </a:spcBef>
              <a:buClr>
                <a:srgbClr val="93C500"/>
              </a:buClr>
              <a:buSzPct val="67857"/>
              <a:buAutoNum type="arabicPeriod"/>
              <a:tabLst>
                <a:tab pos="565785" algn="l"/>
                <a:tab pos="566420" algn="l"/>
              </a:tabLst>
            </a:pPr>
            <a:r>
              <a:rPr sz="2800" spc="-5" dirty="0">
                <a:solidFill>
                  <a:srgbClr val="3D3C2C"/>
                </a:solidFill>
                <a:latin typeface="Lucida Sans Unicode"/>
                <a:cs typeface="Lucida Sans Unicode"/>
              </a:rPr>
              <a:t>Expectations </a:t>
            </a:r>
            <a:r>
              <a:rPr sz="2800" spc="-10" dirty="0">
                <a:solidFill>
                  <a:srgbClr val="3D3C2C"/>
                </a:solidFill>
                <a:latin typeface="Lucida Sans Unicode"/>
                <a:cs typeface="Lucida Sans Unicode"/>
              </a:rPr>
              <a:t>begin </a:t>
            </a:r>
            <a:r>
              <a:rPr sz="2800" spc="-5" dirty="0">
                <a:solidFill>
                  <a:srgbClr val="3D3C2C"/>
                </a:solidFill>
                <a:latin typeface="Lucida Sans Unicode"/>
                <a:cs typeface="Lucida Sans Unicode"/>
              </a:rPr>
              <a:t>at </a:t>
            </a:r>
            <a:r>
              <a:rPr sz="2800" spc="-10" dirty="0">
                <a:solidFill>
                  <a:srgbClr val="3D3C2C"/>
                </a:solidFill>
                <a:latin typeface="Lucida Sans Unicode"/>
                <a:cs typeface="Lucida Sans Unicode"/>
              </a:rPr>
              <a:t>the</a:t>
            </a:r>
            <a:r>
              <a:rPr sz="2800" spc="60" dirty="0">
                <a:solidFill>
                  <a:srgbClr val="3D3C2C"/>
                </a:solidFill>
                <a:latin typeface="Lucida Sans Unicode"/>
                <a:cs typeface="Lucida Sans Unicode"/>
              </a:rPr>
              <a:t> </a:t>
            </a:r>
            <a:r>
              <a:rPr sz="2800" spc="-10" dirty="0">
                <a:solidFill>
                  <a:srgbClr val="3D3C2C"/>
                </a:solidFill>
                <a:latin typeface="Lucida Sans Unicode"/>
                <a:cs typeface="Lucida Sans Unicode"/>
              </a:rPr>
              <a:t>top</a:t>
            </a:r>
            <a:endParaRPr sz="2800">
              <a:latin typeface="Lucida Sans Unicode"/>
              <a:cs typeface="Lucida Sans Unicode"/>
            </a:endParaRPr>
          </a:p>
          <a:p>
            <a:pPr marL="565785" indent="-553085">
              <a:lnSpc>
                <a:spcPct val="100000"/>
              </a:lnSpc>
              <a:spcBef>
                <a:spcPts val="409"/>
              </a:spcBef>
              <a:buClr>
                <a:srgbClr val="93C500"/>
              </a:buClr>
              <a:buSzPct val="67857"/>
              <a:buAutoNum type="arabicPeriod"/>
              <a:tabLst>
                <a:tab pos="565785" algn="l"/>
                <a:tab pos="566420" algn="l"/>
              </a:tabLst>
            </a:pPr>
            <a:r>
              <a:rPr sz="2800" spc="-5" dirty="0">
                <a:solidFill>
                  <a:srgbClr val="3D3C2C"/>
                </a:solidFill>
                <a:latin typeface="Lucida Sans Unicode"/>
                <a:cs typeface="Lucida Sans Unicode"/>
              </a:rPr>
              <a:t>Ethics imbedded in</a:t>
            </a:r>
            <a:r>
              <a:rPr sz="2800" spc="15" dirty="0">
                <a:solidFill>
                  <a:srgbClr val="3D3C2C"/>
                </a:solidFill>
                <a:latin typeface="Lucida Sans Unicode"/>
                <a:cs typeface="Lucida Sans Unicode"/>
              </a:rPr>
              <a:t> </a:t>
            </a:r>
            <a:r>
              <a:rPr sz="2800" spc="-10" dirty="0">
                <a:solidFill>
                  <a:srgbClr val="3D3C2C"/>
                </a:solidFill>
                <a:latin typeface="Lucida Sans Unicode"/>
                <a:cs typeface="Lucida Sans Unicode"/>
              </a:rPr>
              <a:t>training</a:t>
            </a:r>
            <a:endParaRPr sz="2800">
              <a:latin typeface="Lucida Sans Unicode"/>
              <a:cs typeface="Lucida Sans Unicode"/>
            </a:endParaRPr>
          </a:p>
          <a:p>
            <a:pPr marL="565785" indent="-553085">
              <a:lnSpc>
                <a:spcPct val="100000"/>
              </a:lnSpc>
              <a:spcBef>
                <a:spcPts val="395"/>
              </a:spcBef>
              <a:buClr>
                <a:srgbClr val="93C500"/>
              </a:buClr>
              <a:buSzPct val="67857"/>
              <a:buAutoNum type="arabicPeriod"/>
              <a:tabLst>
                <a:tab pos="565785" algn="l"/>
                <a:tab pos="566420" algn="l"/>
              </a:tabLst>
            </a:pPr>
            <a:r>
              <a:rPr sz="2800" spc="-5" dirty="0">
                <a:solidFill>
                  <a:srgbClr val="3D3C2C"/>
                </a:solidFill>
                <a:latin typeface="Lucida Sans Unicode"/>
                <a:cs typeface="Lucida Sans Unicode"/>
              </a:rPr>
              <a:t>Ethics office set</a:t>
            </a:r>
            <a:r>
              <a:rPr sz="2800" spc="10" dirty="0">
                <a:solidFill>
                  <a:srgbClr val="3D3C2C"/>
                </a:solidFill>
                <a:latin typeface="Lucida Sans Unicode"/>
                <a:cs typeface="Lucida Sans Unicode"/>
              </a:rPr>
              <a:t> </a:t>
            </a:r>
            <a:r>
              <a:rPr sz="2800" spc="-5" dirty="0">
                <a:solidFill>
                  <a:srgbClr val="3D3C2C"/>
                </a:solidFill>
                <a:latin typeface="Lucida Sans Unicode"/>
                <a:cs typeface="Lucida Sans Unicode"/>
              </a:rPr>
              <a:t>up</a:t>
            </a:r>
            <a:endParaRPr sz="2800">
              <a:latin typeface="Lucida Sans Unicode"/>
              <a:cs typeface="Lucida Sans Unicode"/>
            </a:endParaRPr>
          </a:p>
          <a:p>
            <a:pPr marL="565785" indent="-553085">
              <a:lnSpc>
                <a:spcPct val="100000"/>
              </a:lnSpc>
              <a:spcBef>
                <a:spcPts val="395"/>
              </a:spcBef>
              <a:buClr>
                <a:srgbClr val="93C500"/>
              </a:buClr>
              <a:buSzPct val="67857"/>
              <a:buAutoNum type="arabicPeriod"/>
              <a:tabLst>
                <a:tab pos="565785" algn="l"/>
                <a:tab pos="566420" algn="l"/>
              </a:tabLst>
            </a:pPr>
            <a:r>
              <a:rPr sz="2800" spc="-5" dirty="0">
                <a:solidFill>
                  <a:srgbClr val="3D3C2C"/>
                </a:solidFill>
                <a:latin typeface="Lucida Sans Unicode"/>
                <a:cs typeface="Lucida Sans Unicode"/>
              </a:rPr>
              <a:t>External stakeholders</a:t>
            </a:r>
            <a:r>
              <a:rPr sz="2800" spc="20" dirty="0">
                <a:solidFill>
                  <a:srgbClr val="3D3C2C"/>
                </a:solidFill>
                <a:latin typeface="Lucida Sans Unicode"/>
                <a:cs typeface="Lucida Sans Unicode"/>
              </a:rPr>
              <a:t> </a:t>
            </a:r>
            <a:r>
              <a:rPr sz="2800" spc="-10" dirty="0">
                <a:solidFill>
                  <a:srgbClr val="3D3C2C"/>
                </a:solidFill>
                <a:latin typeface="Lucida Sans Unicode"/>
                <a:cs typeface="Lucida Sans Unicode"/>
              </a:rPr>
              <a:t>informed</a:t>
            </a:r>
            <a:endParaRPr sz="2800">
              <a:latin typeface="Lucida Sans Unicode"/>
              <a:cs typeface="Lucida Sans Unicode"/>
            </a:endParaRPr>
          </a:p>
          <a:p>
            <a:pPr marL="565785" indent="-553085">
              <a:lnSpc>
                <a:spcPct val="100000"/>
              </a:lnSpc>
              <a:spcBef>
                <a:spcPts val="409"/>
              </a:spcBef>
              <a:buClr>
                <a:srgbClr val="93C500"/>
              </a:buClr>
              <a:buSzPct val="67857"/>
              <a:buAutoNum type="arabicPeriod"/>
              <a:tabLst>
                <a:tab pos="565785" algn="l"/>
                <a:tab pos="566420" algn="l"/>
              </a:tabLst>
            </a:pPr>
            <a:r>
              <a:rPr sz="2800" spc="-10" dirty="0">
                <a:solidFill>
                  <a:srgbClr val="3D3C2C"/>
                </a:solidFill>
                <a:latin typeface="Lucida Sans Unicode"/>
                <a:cs typeface="Lucida Sans Unicode"/>
              </a:rPr>
              <a:t>There </a:t>
            </a:r>
            <a:r>
              <a:rPr sz="2800" spc="-5" dirty="0">
                <a:solidFill>
                  <a:srgbClr val="3D3C2C"/>
                </a:solidFill>
                <a:latin typeface="Lucida Sans Unicode"/>
                <a:cs typeface="Lucida Sans Unicode"/>
              </a:rPr>
              <a:t>must be</a:t>
            </a:r>
            <a:r>
              <a:rPr sz="2800" spc="15" dirty="0">
                <a:solidFill>
                  <a:srgbClr val="3D3C2C"/>
                </a:solidFill>
                <a:latin typeface="Lucida Sans Unicode"/>
                <a:cs typeface="Lucida Sans Unicode"/>
              </a:rPr>
              <a:t> </a:t>
            </a:r>
            <a:r>
              <a:rPr sz="2800" spc="-5" dirty="0">
                <a:solidFill>
                  <a:srgbClr val="3D3C2C"/>
                </a:solidFill>
                <a:latin typeface="Lucida Sans Unicode"/>
                <a:cs typeface="Lucida Sans Unicode"/>
              </a:rPr>
              <a:t>enforcement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18388" y="370331"/>
            <a:ext cx="7673340" cy="1139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Business Ethics - Gihan</a:t>
            </a:r>
            <a:r>
              <a:rPr spc="20" dirty="0"/>
              <a:t> </a:t>
            </a:r>
            <a:r>
              <a:rPr spc="-10" dirty="0"/>
              <a:t>Aboueleish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" dirty="0"/>
              <a:t>28</a:t>
            </a:fld>
            <a:endParaRPr spc="-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1676" y="105155"/>
            <a:ext cx="3832860" cy="1011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74079" y="105155"/>
            <a:ext cx="743712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69235" y="653795"/>
            <a:ext cx="4637532" cy="101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06311" y="653795"/>
            <a:ext cx="743712" cy="1011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40889" y="235661"/>
            <a:ext cx="405955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72440">
              <a:lnSpc>
                <a:spcPct val="100000"/>
              </a:lnSpc>
              <a:spcBef>
                <a:spcPts val="100"/>
              </a:spcBef>
              <a:tabLst>
                <a:tab pos="3179445" algn="l"/>
              </a:tabLst>
            </a:pPr>
            <a:r>
              <a:rPr sz="3600" spc="-5" dirty="0">
                <a:solidFill>
                  <a:srgbClr val="006666"/>
                </a:solidFill>
                <a:latin typeface="Tahoma"/>
                <a:cs typeface="Tahoma"/>
              </a:rPr>
              <a:t>Three</a:t>
            </a:r>
            <a:r>
              <a:rPr sz="3600" spc="20" dirty="0">
                <a:solidFill>
                  <a:srgbClr val="006666"/>
                </a:solidFill>
                <a:latin typeface="Tahoma"/>
                <a:cs typeface="Tahoma"/>
              </a:rPr>
              <a:t> </a:t>
            </a:r>
            <a:r>
              <a:rPr sz="3600" spc="-10" dirty="0">
                <a:solidFill>
                  <a:srgbClr val="006666"/>
                </a:solidFill>
                <a:latin typeface="Tahoma"/>
                <a:cs typeface="Tahoma"/>
              </a:rPr>
              <a:t>Levels	</a:t>
            </a:r>
            <a:r>
              <a:rPr sz="3600" dirty="0">
                <a:solidFill>
                  <a:srgbClr val="006666"/>
                </a:solidFill>
                <a:latin typeface="Tahoma"/>
                <a:cs typeface="Tahoma"/>
              </a:rPr>
              <a:t>of  Social</a:t>
            </a:r>
            <a:r>
              <a:rPr sz="3600" spc="-95" dirty="0">
                <a:solidFill>
                  <a:srgbClr val="006666"/>
                </a:solidFill>
                <a:latin typeface="Tahoma"/>
                <a:cs typeface="Tahoma"/>
              </a:rPr>
              <a:t> </a:t>
            </a:r>
            <a:r>
              <a:rPr sz="3600" spc="-10" dirty="0">
                <a:solidFill>
                  <a:srgbClr val="006666"/>
                </a:solidFill>
                <a:latin typeface="Tahoma"/>
                <a:cs typeface="Tahoma"/>
              </a:rPr>
              <a:t>Responsibility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8788" y="1616963"/>
            <a:ext cx="8726424" cy="4194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28800" y="2667000"/>
            <a:ext cx="5715000" cy="2743200"/>
          </a:xfrm>
          <a:custGeom>
            <a:avLst/>
            <a:gdLst/>
            <a:ahLst/>
            <a:cxnLst/>
            <a:rect l="l" t="t" r="r" b="b"/>
            <a:pathLst>
              <a:path w="5715000" h="2743200">
                <a:moveTo>
                  <a:pt x="0" y="2743200"/>
                </a:moveTo>
                <a:lnTo>
                  <a:pt x="5715000" y="2743200"/>
                </a:lnTo>
                <a:lnTo>
                  <a:pt x="5715000" y="0"/>
                </a:lnTo>
                <a:lnTo>
                  <a:pt x="0" y="0"/>
                </a:lnTo>
                <a:lnTo>
                  <a:pt x="0" y="27432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28800" y="2667000"/>
            <a:ext cx="5715000" cy="2743200"/>
          </a:xfrm>
          <a:custGeom>
            <a:avLst/>
            <a:gdLst/>
            <a:ahLst/>
            <a:cxnLst/>
            <a:rect l="l" t="t" r="r" b="b"/>
            <a:pathLst>
              <a:path w="5715000" h="2743200">
                <a:moveTo>
                  <a:pt x="0" y="2743200"/>
                </a:moveTo>
                <a:lnTo>
                  <a:pt x="5715000" y="2743200"/>
                </a:lnTo>
                <a:lnTo>
                  <a:pt x="5715000" y="0"/>
                </a:lnTo>
                <a:lnTo>
                  <a:pt x="0" y="0"/>
                </a:lnTo>
                <a:lnTo>
                  <a:pt x="0" y="274320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76600" y="3352800"/>
            <a:ext cx="2971800" cy="1524000"/>
          </a:xfrm>
          <a:custGeom>
            <a:avLst/>
            <a:gdLst/>
            <a:ahLst/>
            <a:cxnLst/>
            <a:rect l="l" t="t" r="r" b="b"/>
            <a:pathLst>
              <a:path w="2971800" h="1524000">
                <a:moveTo>
                  <a:pt x="0" y="1524000"/>
                </a:moveTo>
                <a:lnTo>
                  <a:pt x="2971800" y="1524000"/>
                </a:lnTo>
                <a:lnTo>
                  <a:pt x="2971800" y="0"/>
                </a:lnTo>
                <a:lnTo>
                  <a:pt x="0" y="0"/>
                </a:lnTo>
                <a:lnTo>
                  <a:pt x="0" y="1524000"/>
                </a:lnTo>
                <a:close/>
              </a:path>
            </a:pathLst>
          </a:custGeom>
          <a:solidFill>
            <a:srgbClr val="66FF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76600" y="3352800"/>
            <a:ext cx="2971800" cy="1524000"/>
          </a:xfrm>
          <a:custGeom>
            <a:avLst/>
            <a:gdLst/>
            <a:ahLst/>
            <a:cxnLst/>
            <a:rect l="l" t="t" r="r" b="b"/>
            <a:pathLst>
              <a:path w="2971800" h="1524000">
                <a:moveTo>
                  <a:pt x="0" y="1524000"/>
                </a:moveTo>
                <a:lnTo>
                  <a:pt x="2971800" y="1524000"/>
                </a:lnTo>
                <a:lnTo>
                  <a:pt x="2971800" y="0"/>
                </a:lnTo>
                <a:lnTo>
                  <a:pt x="0" y="0"/>
                </a:lnTo>
                <a:lnTo>
                  <a:pt x="0" y="152400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4800" y="1905000"/>
            <a:ext cx="2971800" cy="1447800"/>
          </a:xfrm>
          <a:custGeom>
            <a:avLst/>
            <a:gdLst/>
            <a:ahLst/>
            <a:cxnLst/>
            <a:rect l="l" t="t" r="r" b="b"/>
            <a:pathLst>
              <a:path w="2971800" h="1447800">
                <a:moveTo>
                  <a:pt x="2971800" y="144780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48400" y="1905000"/>
            <a:ext cx="2743200" cy="1447800"/>
          </a:xfrm>
          <a:custGeom>
            <a:avLst/>
            <a:gdLst/>
            <a:ahLst/>
            <a:cxnLst/>
            <a:rect l="l" t="t" r="r" b="b"/>
            <a:pathLst>
              <a:path w="2743200" h="1447800">
                <a:moveTo>
                  <a:pt x="0" y="1447800"/>
                </a:moveTo>
                <a:lnTo>
                  <a:pt x="2743200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00" y="4876800"/>
            <a:ext cx="2971800" cy="1066800"/>
          </a:xfrm>
          <a:custGeom>
            <a:avLst/>
            <a:gdLst/>
            <a:ahLst/>
            <a:cxnLst/>
            <a:rect l="l" t="t" r="r" b="b"/>
            <a:pathLst>
              <a:path w="2971800" h="1066800">
                <a:moveTo>
                  <a:pt x="2971800" y="0"/>
                </a:moveTo>
                <a:lnTo>
                  <a:pt x="0" y="10668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48400" y="4876800"/>
            <a:ext cx="2743200" cy="1066800"/>
          </a:xfrm>
          <a:custGeom>
            <a:avLst/>
            <a:gdLst/>
            <a:ahLst/>
            <a:cxnLst/>
            <a:rect l="l" t="t" r="r" b="b"/>
            <a:pathLst>
              <a:path w="2743200" h="1066800">
                <a:moveTo>
                  <a:pt x="0" y="0"/>
                </a:moveTo>
                <a:lnTo>
                  <a:pt x="2743200" y="10668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25139" y="2004060"/>
            <a:ext cx="3345179" cy="6797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64935" y="2004060"/>
            <a:ext cx="481584" cy="679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25495" y="2827020"/>
            <a:ext cx="3899915" cy="679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20028" y="2827020"/>
            <a:ext cx="481583" cy="679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003042" y="2080386"/>
            <a:ext cx="3519170" cy="1213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272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6666"/>
                </a:solidFill>
                <a:latin typeface="Times New Roman"/>
                <a:cs typeface="Times New Roman"/>
              </a:rPr>
              <a:t>Societal</a:t>
            </a:r>
            <a:r>
              <a:rPr sz="2400" b="1" spc="-30" dirty="0">
                <a:solidFill>
                  <a:srgbClr val="00666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6666"/>
                </a:solidFill>
                <a:latin typeface="Times New Roman"/>
                <a:cs typeface="Times New Roman"/>
              </a:rPr>
              <a:t>Responsibility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Stakeholder</a:t>
            </a:r>
            <a:r>
              <a:rPr sz="2400" b="1" spc="-1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Responsibility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270503" y="3375659"/>
            <a:ext cx="3084576" cy="6797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49696" y="3375659"/>
            <a:ext cx="481584" cy="679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448050" y="3452241"/>
            <a:ext cx="27038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imes New Roman"/>
                <a:cs typeface="Times New Roman"/>
              </a:rPr>
              <a:t>Profit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Responsibility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436620" y="4076700"/>
            <a:ext cx="2671572" cy="5699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66815" y="4076700"/>
            <a:ext cx="405384" cy="5699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584575" y="4139641"/>
            <a:ext cx="23558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O</a:t>
            </a:r>
            <a:r>
              <a:rPr sz="2000" b="1" spc="-10" dirty="0">
                <a:latin typeface="Times New Roman"/>
                <a:cs typeface="Times New Roman"/>
              </a:rPr>
              <a:t>w</a:t>
            </a:r>
            <a:r>
              <a:rPr sz="2000" b="1" dirty="0">
                <a:latin typeface="Times New Roman"/>
                <a:cs typeface="Times New Roman"/>
              </a:rPr>
              <a:t>ners</a:t>
            </a:r>
            <a:r>
              <a:rPr sz="2000" b="1" spc="-15" dirty="0">
                <a:latin typeface="Times New Roman"/>
                <a:cs typeface="Times New Roman"/>
              </a:rPr>
              <a:t>/</a:t>
            </a:r>
            <a:r>
              <a:rPr sz="2000" b="1" dirty="0">
                <a:latin typeface="Times New Roman"/>
                <a:cs typeface="Times New Roman"/>
              </a:rPr>
              <a:t>St</a:t>
            </a:r>
            <a:r>
              <a:rPr sz="2000" b="1" spc="5" dirty="0">
                <a:latin typeface="Times New Roman"/>
                <a:cs typeface="Times New Roman"/>
              </a:rPr>
              <a:t>o</a:t>
            </a:r>
            <a:r>
              <a:rPr sz="2000" b="1" dirty="0">
                <a:latin typeface="Times New Roman"/>
                <a:cs typeface="Times New Roman"/>
              </a:rPr>
              <a:t>ckh</a:t>
            </a:r>
            <a:r>
              <a:rPr sz="2000" b="1" spc="-10" dirty="0">
                <a:latin typeface="Times New Roman"/>
                <a:cs typeface="Times New Roman"/>
              </a:rPr>
              <a:t>o</a:t>
            </a:r>
            <a:r>
              <a:rPr sz="2000" b="1" dirty="0">
                <a:latin typeface="Times New Roman"/>
                <a:cs typeface="Times New Roman"/>
              </a:rPr>
              <a:t>ld</a:t>
            </a:r>
            <a:r>
              <a:rPr sz="2000" b="1" spc="-10" dirty="0">
                <a:latin typeface="Times New Roman"/>
                <a:cs typeface="Times New Roman"/>
              </a:rPr>
              <a:t>e</a:t>
            </a:r>
            <a:r>
              <a:rPr sz="2000" b="1" spc="-15" dirty="0">
                <a:latin typeface="Times New Roman"/>
                <a:cs typeface="Times New Roman"/>
              </a:rPr>
              <a:t>r</a:t>
            </a:r>
            <a:r>
              <a:rPr sz="2000" b="1" dirty="0">
                <a:latin typeface="Times New Roman"/>
                <a:cs typeface="Times New Roman"/>
              </a:rPr>
              <a:t>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93191" y="3543300"/>
            <a:ext cx="1217676" cy="5699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69491" y="3543300"/>
            <a:ext cx="405384" cy="5699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4631" y="4000500"/>
            <a:ext cx="1033272" cy="56997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76527" y="4000500"/>
            <a:ext cx="405384" cy="5699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39597" y="3454374"/>
            <a:ext cx="90233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139" marR="5080" indent="-91440">
              <a:lnSpc>
                <a:spcPct val="150000"/>
              </a:lnSpc>
              <a:spcBef>
                <a:spcPts val="100"/>
              </a:spcBef>
            </a:pPr>
            <a:r>
              <a:rPr sz="2000" b="1" dirty="0">
                <a:solidFill>
                  <a:srgbClr val="006666"/>
                </a:solidFill>
                <a:latin typeface="Times New Roman"/>
                <a:cs typeface="Times New Roman"/>
              </a:rPr>
              <a:t>General  Public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836420" y="3756659"/>
            <a:ext cx="1516380" cy="56997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011423" y="3756659"/>
            <a:ext cx="405384" cy="5699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983994" y="3818890"/>
            <a:ext cx="12007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Cust</a:t>
            </a:r>
            <a:r>
              <a:rPr sz="2000" b="1" spc="10" dirty="0">
                <a:latin typeface="Times New Roman"/>
                <a:cs typeface="Times New Roman"/>
              </a:rPr>
              <a:t>o</a:t>
            </a:r>
            <a:r>
              <a:rPr sz="2000" b="1" dirty="0">
                <a:latin typeface="Times New Roman"/>
                <a:cs typeface="Times New Roman"/>
              </a:rPr>
              <a:t>mers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103620" y="3771900"/>
            <a:ext cx="1514855" cy="56997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277100" y="3771900"/>
            <a:ext cx="405383" cy="5699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60420" y="4838700"/>
            <a:ext cx="2769107" cy="56997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788152" y="4838700"/>
            <a:ext cx="405384" cy="5699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549895" y="3467100"/>
            <a:ext cx="1458468" cy="56997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666988" y="3467100"/>
            <a:ext cx="405383" cy="5699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388352" y="3924300"/>
            <a:ext cx="1755648" cy="56997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827007" y="3924300"/>
            <a:ext cx="316992" cy="56997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697469" y="3529965"/>
            <a:ext cx="11423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6666"/>
                </a:solidFill>
                <a:latin typeface="Times New Roman"/>
                <a:cs typeface="Times New Roman"/>
              </a:rPr>
              <a:t>E</a:t>
            </a:r>
            <a:r>
              <a:rPr sz="2000" b="1" spc="-10" dirty="0">
                <a:solidFill>
                  <a:srgbClr val="006666"/>
                </a:solidFill>
                <a:latin typeface="Times New Roman"/>
                <a:cs typeface="Times New Roman"/>
              </a:rPr>
              <a:t>c</a:t>
            </a:r>
            <a:r>
              <a:rPr sz="2000" b="1" dirty="0">
                <a:solidFill>
                  <a:srgbClr val="006666"/>
                </a:solidFill>
                <a:latin typeface="Times New Roman"/>
                <a:cs typeface="Times New Roman"/>
              </a:rPr>
              <a:t>ological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251828" y="3987165"/>
            <a:ext cx="27476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baseline="33333" dirty="0">
                <a:latin typeface="Times New Roman"/>
                <a:cs typeface="Times New Roman"/>
              </a:rPr>
              <a:t>Employees</a:t>
            </a:r>
            <a:r>
              <a:rPr sz="3000" b="1" spc="487" baseline="33333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6666"/>
                </a:solidFill>
                <a:latin typeface="Times New Roman"/>
                <a:cs typeface="Times New Roman"/>
              </a:rPr>
              <a:t>Environment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441191" y="5448300"/>
            <a:ext cx="2816352" cy="56997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916167" y="5448300"/>
            <a:ext cx="405384" cy="5699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3508375" y="4901946"/>
            <a:ext cx="258127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Times New Roman"/>
                <a:cs typeface="Times New Roman"/>
              </a:rPr>
              <a:t>Suppliers/Distributors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92075">
              <a:lnSpc>
                <a:spcPct val="100000"/>
              </a:lnSpc>
            </a:pPr>
            <a:r>
              <a:rPr sz="2000" b="1" dirty="0">
                <a:solidFill>
                  <a:srgbClr val="006666"/>
                </a:solidFill>
                <a:latin typeface="Times New Roman"/>
                <a:cs typeface="Times New Roman"/>
              </a:rPr>
              <a:t>Public </a:t>
            </a:r>
            <a:r>
              <a:rPr sz="2000" b="1" spc="-5" dirty="0">
                <a:solidFill>
                  <a:srgbClr val="006666"/>
                </a:solidFill>
                <a:latin typeface="Times New Roman"/>
                <a:cs typeface="Times New Roman"/>
              </a:rPr>
              <a:t>Interest</a:t>
            </a:r>
            <a:r>
              <a:rPr sz="2000" b="1" spc="-110" dirty="0">
                <a:solidFill>
                  <a:srgbClr val="006666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006666"/>
                </a:solidFill>
                <a:latin typeface="Times New Roman"/>
                <a:cs typeface="Times New Roman"/>
              </a:rPr>
              <a:t>Groups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Business Ethics - Gihan</a:t>
            </a:r>
            <a:r>
              <a:rPr spc="20" dirty="0"/>
              <a:t> </a:t>
            </a:r>
            <a:r>
              <a:rPr spc="-10" dirty="0"/>
              <a:t>Aboueleish</a:t>
            </a:r>
          </a:p>
        </p:txBody>
      </p: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" dirty="0"/>
              <a:t>29</a:t>
            </a:fld>
            <a:endParaRPr spc="-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7233" y="1328890"/>
            <a:ext cx="3065145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700" spc="-4" dirty="0"/>
              <a:t>Unethical </a:t>
            </a:r>
            <a:r>
              <a:rPr sz="2700" dirty="0"/>
              <a:t>vs.</a:t>
            </a:r>
            <a:r>
              <a:rPr sz="2700" spc="-49" dirty="0"/>
              <a:t> </a:t>
            </a:r>
            <a:r>
              <a:rPr sz="2700" spc="-4" dirty="0"/>
              <a:t>Illegal</a:t>
            </a:r>
            <a:endParaRPr sz="2700" dirty="0"/>
          </a:p>
        </p:txBody>
      </p:sp>
      <p:sp>
        <p:nvSpPr>
          <p:cNvPr id="3" name="object 3"/>
          <p:cNvSpPr txBox="1"/>
          <p:nvPr/>
        </p:nvSpPr>
        <p:spPr>
          <a:xfrm>
            <a:off x="567232" y="2386872"/>
            <a:ext cx="6298883" cy="2216632"/>
          </a:xfrm>
          <a:prstGeom prst="rect">
            <a:avLst/>
          </a:prstGeom>
        </p:spPr>
        <p:txBody>
          <a:bodyPr vert="horz" wrap="square" lIns="0" tIns="120015" rIns="0" bIns="0" rtlCol="0">
            <a:spAutoFit/>
          </a:bodyPr>
          <a:lstStyle/>
          <a:p>
            <a:pPr marL="9525" defTabSz="685800">
              <a:spcBef>
                <a:spcPts val="945"/>
              </a:spcBef>
              <a:tabLst>
                <a:tab pos="266224" algn="l"/>
              </a:tabLst>
            </a:pPr>
            <a:r>
              <a:rPr sz="1200" spc="203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1500" spc="-4" dirty="0">
                <a:solidFill>
                  <a:srgbClr val="404040"/>
                </a:solidFill>
                <a:latin typeface="Trebuchet MS"/>
                <a:cs typeface="Trebuchet MS"/>
              </a:rPr>
              <a:t>What is unethical is not necessarily</a:t>
            </a:r>
            <a:r>
              <a:rPr sz="1500" spc="-10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4" dirty="0">
                <a:solidFill>
                  <a:srgbClr val="404040"/>
                </a:solidFill>
                <a:latin typeface="Trebuchet MS"/>
                <a:cs typeface="Trebuchet MS"/>
              </a:rPr>
              <a:t>illegal.</a:t>
            </a:r>
            <a:endParaRPr sz="1500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9525" defTabSz="685800">
              <a:spcBef>
                <a:spcPts val="780"/>
              </a:spcBef>
              <a:tabLst>
                <a:tab pos="266224" algn="l"/>
              </a:tabLst>
            </a:pPr>
            <a:r>
              <a:rPr sz="1088" spc="176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For </a:t>
            </a:r>
            <a:r>
              <a:rPr sz="1350" spc="-4" dirty="0">
                <a:solidFill>
                  <a:srgbClr val="404040"/>
                </a:solidFill>
                <a:latin typeface="Trebuchet MS"/>
                <a:cs typeface="Trebuchet MS"/>
              </a:rPr>
              <a:t>example, the issue of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350" spc="-4" dirty="0">
                <a:solidFill>
                  <a:srgbClr val="404040"/>
                </a:solidFill>
                <a:latin typeface="Trebuchet MS"/>
                <a:cs typeface="Trebuchet MS"/>
              </a:rPr>
              <a:t>company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legally </a:t>
            </a:r>
            <a:r>
              <a:rPr sz="1350" spc="-4" dirty="0">
                <a:solidFill>
                  <a:srgbClr val="404040"/>
                </a:solidFill>
                <a:latin typeface="Trebuchet MS"/>
                <a:cs typeface="Trebuchet MS"/>
              </a:rPr>
              <a:t>monitoring </a:t>
            </a:r>
            <a:r>
              <a:rPr sz="1350" spc="-49" dirty="0">
                <a:solidFill>
                  <a:srgbClr val="404040"/>
                </a:solidFill>
                <a:latin typeface="Trebuchet MS"/>
                <a:cs typeface="Trebuchet MS"/>
              </a:rPr>
              <a:t>Employee‟s </a:t>
            </a:r>
            <a:r>
              <a:rPr sz="1350" spc="-4" dirty="0">
                <a:solidFill>
                  <a:srgbClr val="404040"/>
                </a:solidFill>
                <a:latin typeface="Trebuchet MS"/>
                <a:cs typeface="Trebuchet MS"/>
              </a:rPr>
              <a:t>E-mail</a:t>
            </a:r>
            <a:r>
              <a:rPr sz="135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spc="-4" dirty="0">
                <a:solidFill>
                  <a:srgbClr val="404040"/>
                </a:solidFill>
                <a:latin typeface="Trebuchet MS"/>
                <a:cs typeface="Trebuchet MS"/>
              </a:rPr>
              <a:t>is</a:t>
            </a:r>
            <a:endParaRPr sz="1350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266700" defTabSz="685800"/>
            <a:r>
              <a:rPr sz="1350" spc="-4" dirty="0">
                <a:solidFill>
                  <a:srgbClr val="404040"/>
                </a:solidFill>
                <a:latin typeface="Trebuchet MS"/>
                <a:cs typeface="Trebuchet MS"/>
              </a:rPr>
              <a:t>very </a:t>
            </a:r>
            <a:r>
              <a:rPr sz="1350" spc="-8" dirty="0">
                <a:solidFill>
                  <a:srgbClr val="404040"/>
                </a:solidFill>
                <a:latin typeface="Trebuchet MS"/>
                <a:cs typeface="Trebuchet MS"/>
              </a:rPr>
              <a:t>controversial</a:t>
            </a:r>
            <a:r>
              <a:rPr sz="1350" spc="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spc="-4" dirty="0">
                <a:solidFill>
                  <a:srgbClr val="404040"/>
                </a:solidFill>
                <a:latin typeface="Trebuchet MS"/>
                <a:cs typeface="Trebuchet MS"/>
              </a:rPr>
              <a:t>issues.</a:t>
            </a:r>
            <a:endParaRPr sz="1350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9525" defTabSz="685800">
              <a:spcBef>
                <a:spcPts val="776"/>
              </a:spcBef>
              <a:tabLst>
                <a:tab pos="266224" algn="l"/>
              </a:tabLst>
            </a:pPr>
            <a:r>
              <a:rPr sz="1088" spc="176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1350" spc="-4" dirty="0">
                <a:solidFill>
                  <a:srgbClr val="404040"/>
                </a:solidFill>
                <a:latin typeface="Trebuchet MS"/>
                <a:cs typeface="Trebuchet MS"/>
              </a:rPr>
              <a:t>Employees have limited protection against </a:t>
            </a:r>
            <a:r>
              <a:rPr sz="1350" spc="-53" dirty="0">
                <a:solidFill>
                  <a:srgbClr val="404040"/>
                </a:solidFill>
                <a:latin typeface="Trebuchet MS"/>
                <a:cs typeface="Trebuchet MS"/>
              </a:rPr>
              <a:t>employer‟s </a:t>
            </a:r>
            <a:r>
              <a:rPr sz="1350" spc="-8" dirty="0">
                <a:solidFill>
                  <a:srgbClr val="404040"/>
                </a:solidFill>
                <a:latin typeface="Trebuchet MS"/>
                <a:cs typeface="Trebuchet MS"/>
              </a:rPr>
              <a:t>electronic  </a:t>
            </a:r>
            <a:r>
              <a:rPr sz="1350" spc="-23" dirty="0">
                <a:solidFill>
                  <a:srgbClr val="404040"/>
                </a:solidFill>
                <a:latin typeface="Trebuchet MS"/>
                <a:cs typeface="Trebuchet MS"/>
              </a:rPr>
              <a:t>surveillance.</a:t>
            </a:r>
            <a:endParaRPr sz="1350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266700" marR="405765" indent="-257175" defTabSz="685800">
              <a:spcBef>
                <a:spcPts val="773"/>
              </a:spcBef>
              <a:tabLst>
                <a:tab pos="266224" algn="l"/>
              </a:tabLst>
            </a:pPr>
            <a:r>
              <a:rPr sz="1088" spc="176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The law </a:t>
            </a:r>
            <a:r>
              <a:rPr sz="1350" spc="-4" dirty="0">
                <a:solidFill>
                  <a:srgbClr val="404040"/>
                </a:solidFill>
                <a:latin typeface="Trebuchet MS"/>
                <a:cs typeface="Trebuchet MS"/>
              </a:rPr>
              <a:t>appears to support </a:t>
            </a:r>
            <a:r>
              <a:rPr sz="1350" spc="-53" dirty="0">
                <a:solidFill>
                  <a:srgbClr val="404040"/>
                </a:solidFill>
                <a:latin typeface="Trebuchet MS"/>
                <a:cs typeface="Trebuchet MS"/>
              </a:rPr>
              <a:t>employer‟s </a:t>
            </a:r>
            <a:r>
              <a:rPr sz="1350" spc="-4" dirty="0">
                <a:solidFill>
                  <a:srgbClr val="404040"/>
                </a:solidFill>
                <a:latin typeface="Trebuchet MS"/>
                <a:cs typeface="Trebuchet MS"/>
              </a:rPr>
              <a:t>rights to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read </a:t>
            </a:r>
            <a:r>
              <a:rPr sz="1350" spc="-8" dirty="0">
                <a:solidFill>
                  <a:srgbClr val="404040"/>
                </a:solidFill>
                <a:latin typeface="Trebuchet MS"/>
                <a:cs typeface="Trebuchet MS"/>
              </a:rPr>
              <a:t>electronic </a:t>
            </a:r>
            <a:r>
              <a:rPr sz="1350" spc="-4" dirty="0">
                <a:solidFill>
                  <a:srgbClr val="404040"/>
                </a:solidFill>
                <a:latin typeface="Trebuchet MS"/>
                <a:cs typeface="Trebuchet MS"/>
              </a:rPr>
              <a:t>mail </a:t>
            </a:r>
            <a:r>
              <a:rPr sz="1350" spc="-409" dirty="0">
                <a:solidFill>
                  <a:srgbClr val="404040"/>
                </a:solidFill>
                <a:latin typeface="Trebuchet MS"/>
                <a:cs typeface="Trebuchet MS"/>
              </a:rPr>
              <a:t>and </a:t>
            </a:r>
            <a:r>
              <a:rPr sz="1350" spc="-33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spc="-4" dirty="0">
                <a:solidFill>
                  <a:srgbClr val="404040"/>
                </a:solidFill>
                <a:latin typeface="Trebuchet MS"/>
                <a:cs typeface="Trebuchet MS"/>
              </a:rPr>
              <a:t>other </a:t>
            </a:r>
            <a:r>
              <a:rPr sz="1350" spc="-8" dirty="0">
                <a:solidFill>
                  <a:srgbClr val="404040"/>
                </a:solidFill>
                <a:latin typeface="Trebuchet MS"/>
                <a:cs typeface="Trebuchet MS"/>
              </a:rPr>
              <a:t>electronic </a:t>
            </a:r>
            <a:r>
              <a:rPr sz="1350" spc="-4" dirty="0">
                <a:solidFill>
                  <a:srgbClr val="404040"/>
                </a:solidFill>
                <a:latin typeface="Trebuchet MS"/>
                <a:cs typeface="Trebuchet MS"/>
              </a:rPr>
              <a:t>documents of their</a:t>
            </a:r>
            <a:r>
              <a:rPr sz="1350" spc="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spc="-4" dirty="0">
                <a:solidFill>
                  <a:srgbClr val="404040"/>
                </a:solidFill>
                <a:latin typeface="Trebuchet MS"/>
                <a:cs typeface="Trebuchet MS"/>
              </a:rPr>
              <a:t>employees.</a:t>
            </a:r>
            <a:endParaRPr sz="1350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9525" defTabSz="685800">
              <a:spcBef>
                <a:spcPts val="776"/>
              </a:spcBef>
              <a:tabLst>
                <a:tab pos="266224" algn="l"/>
              </a:tabLst>
            </a:pPr>
            <a:r>
              <a:rPr sz="1088" spc="176" dirty="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sz="1350" spc="-4" dirty="0">
                <a:solidFill>
                  <a:srgbClr val="404040"/>
                </a:solidFill>
                <a:latin typeface="Trebuchet MS"/>
                <a:cs typeface="Trebuchet MS"/>
              </a:rPr>
              <a:t>Here, </a:t>
            </a:r>
            <a:r>
              <a:rPr sz="1350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1350" spc="-4" dirty="0">
                <a:solidFill>
                  <a:srgbClr val="404040"/>
                </a:solidFill>
                <a:latin typeface="Trebuchet MS"/>
                <a:cs typeface="Trebuchet MS"/>
              </a:rPr>
              <a:t>definitions of “Right” and </a:t>
            </a:r>
            <a:r>
              <a:rPr sz="1350" spc="-15" dirty="0">
                <a:solidFill>
                  <a:srgbClr val="404040"/>
                </a:solidFill>
                <a:latin typeface="Trebuchet MS"/>
                <a:cs typeface="Trebuchet MS"/>
              </a:rPr>
              <a:t>“Wrong” </a:t>
            </a:r>
            <a:r>
              <a:rPr sz="1350" spc="-4" dirty="0">
                <a:solidFill>
                  <a:srgbClr val="404040"/>
                </a:solidFill>
                <a:latin typeface="Trebuchet MS"/>
                <a:cs typeface="Trebuchet MS"/>
              </a:rPr>
              <a:t>are </a:t>
            </a:r>
            <a:r>
              <a:rPr sz="1350" spc="-8" dirty="0">
                <a:solidFill>
                  <a:srgbClr val="404040"/>
                </a:solidFill>
                <a:latin typeface="Trebuchet MS"/>
                <a:cs typeface="Trebuchet MS"/>
              </a:rPr>
              <a:t>not </a:t>
            </a:r>
            <a:r>
              <a:rPr sz="1350" spc="-34" dirty="0">
                <a:solidFill>
                  <a:srgbClr val="404040"/>
                </a:solidFill>
                <a:latin typeface="Trebuchet MS"/>
                <a:cs typeface="Trebuchet MS"/>
              </a:rPr>
              <a:t>clear. </a:t>
            </a:r>
            <a:r>
              <a:rPr sz="1350" spc="-4" dirty="0">
                <a:solidFill>
                  <a:srgbClr val="404040"/>
                </a:solidFill>
                <a:latin typeface="Trebuchet MS"/>
                <a:cs typeface="Trebuchet MS"/>
              </a:rPr>
              <a:t>Also,</a:t>
            </a:r>
            <a:r>
              <a:rPr sz="1350" spc="-3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spc="-8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endParaRPr sz="1350" dirty="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266700" defTabSz="685800"/>
            <a:r>
              <a:rPr sz="1350" spc="-4" dirty="0">
                <a:solidFill>
                  <a:srgbClr val="404040"/>
                </a:solidFill>
                <a:latin typeface="Trebuchet MS"/>
                <a:cs typeface="Trebuchet MS"/>
              </a:rPr>
              <a:t>distinction between what is illegal and what is unethical is not always</a:t>
            </a:r>
            <a:r>
              <a:rPr sz="1350" spc="-6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350" spc="-4" dirty="0">
                <a:solidFill>
                  <a:srgbClr val="404040"/>
                </a:solidFill>
                <a:latin typeface="Trebuchet MS"/>
                <a:cs typeface="Trebuchet MS"/>
              </a:rPr>
              <a:t>clear</a:t>
            </a:r>
            <a:endParaRPr sz="1350" dirty="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382372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1388" y="515112"/>
            <a:ext cx="6149340" cy="1139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1722" y="1714322"/>
            <a:ext cx="5102225" cy="4193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600" spc="15" dirty="0">
                <a:solidFill>
                  <a:srgbClr val="93C500"/>
                </a:solidFill>
                <a:latin typeface="Wingdings 3"/>
                <a:cs typeface="Wingdings 3"/>
              </a:rPr>
              <a:t></a:t>
            </a:r>
            <a:r>
              <a:rPr sz="1600" spc="1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3D3C2C"/>
                </a:solidFill>
                <a:latin typeface="Lucida Sans Unicode"/>
                <a:cs typeface="Lucida Sans Unicode"/>
              </a:rPr>
              <a:t>Pesticides</a:t>
            </a:r>
            <a:endParaRPr sz="2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68605" algn="l"/>
              </a:tabLst>
            </a:pPr>
            <a:r>
              <a:rPr sz="1600" spc="15" dirty="0">
                <a:solidFill>
                  <a:srgbClr val="93C500"/>
                </a:solidFill>
                <a:latin typeface="Wingdings 3"/>
                <a:cs typeface="Wingdings 3"/>
              </a:rPr>
              <a:t></a:t>
            </a:r>
            <a:r>
              <a:rPr sz="1600" spc="1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3D3C2C"/>
                </a:solidFill>
                <a:latin typeface="Lucida Sans Unicode"/>
                <a:cs typeface="Lucida Sans Unicode"/>
              </a:rPr>
              <a:t>Waste</a:t>
            </a:r>
            <a:r>
              <a:rPr sz="2400" spc="-10" dirty="0">
                <a:solidFill>
                  <a:srgbClr val="3D3C2C"/>
                </a:solidFill>
                <a:latin typeface="Lucida Sans Unicode"/>
                <a:cs typeface="Lucida Sans Unicode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Lucida Sans Unicode"/>
                <a:cs typeface="Lucida Sans Unicode"/>
              </a:rPr>
              <a:t>disposal</a:t>
            </a:r>
            <a:endParaRPr sz="2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68605" algn="l"/>
              </a:tabLst>
            </a:pPr>
            <a:r>
              <a:rPr sz="1600" spc="15" dirty="0">
                <a:solidFill>
                  <a:srgbClr val="93C500"/>
                </a:solidFill>
                <a:latin typeface="Wingdings 3"/>
                <a:cs typeface="Wingdings 3"/>
              </a:rPr>
              <a:t></a:t>
            </a:r>
            <a:r>
              <a:rPr sz="1600" spc="1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3D3C2C"/>
                </a:solidFill>
                <a:latin typeface="Lucida Sans Unicode"/>
                <a:cs typeface="Lucida Sans Unicode"/>
              </a:rPr>
              <a:t>Clear-cut</a:t>
            </a:r>
            <a:r>
              <a:rPr sz="2400" spc="15" dirty="0">
                <a:solidFill>
                  <a:srgbClr val="3D3C2C"/>
                </a:solidFill>
                <a:latin typeface="Lucida Sans Unicode"/>
                <a:cs typeface="Lucida Sans Unicode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Lucida Sans Unicode"/>
                <a:cs typeface="Lucida Sans Unicode"/>
              </a:rPr>
              <a:t>logging</a:t>
            </a:r>
            <a:endParaRPr sz="2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68605" algn="l"/>
              </a:tabLst>
            </a:pPr>
            <a:r>
              <a:rPr sz="1600" spc="15" dirty="0">
                <a:solidFill>
                  <a:srgbClr val="93C500"/>
                </a:solidFill>
                <a:latin typeface="Wingdings 3"/>
                <a:cs typeface="Wingdings 3"/>
              </a:rPr>
              <a:t></a:t>
            </a:r>
            <a:r>
              <a:rPr sz="1600" spc="1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3D3C2C"/>
                </a:solidFill>
                <a:latin typeface="Lucida Sans Unicode"/>
                <a:cs typeface="Lucida Sans Unicode"/>
              </a:rPr>
              <a:t>Deforestation</a:t>
            </a:r>
            <a:endParaRPr sz="2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68605" algn="l"/>
              </a:tabLst>
            </a:pPr>
            <a:r>
              <a:rPr sz="1600" spc="15" dirty="0">
                <a:solidFill>
                  <a:srgbClr val="93C500"/>
                </a:solidFill>
                <a:latin typeface="Wingdings 3"/>
                <a:cs typeface="Wingdings 3"/>
              </a:rPr>
              <a:t></a:t>
            </a:r>
            <a:r>
              <a:rPr sz="1600" spc="1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3D3C2C"/>
                </a:solidFill>
                <a:latin typeface="Lucida Sans Unicode"/>
                <a:cs typeface="Lucida Sans Unicode"/>
              </a:rPr>
              <a:t>Auto</a:t>
            </a:r>
            <a:r>
              <a:rPr sz="2400" spc="-10" dirty="0">
                <a:solidFill>
                  <a:srgbClr val="3D3C2C"/>
                </a:solidFill>
                <a:latin typeface="Lucida Sans Unicode"/>
                <a:cs typeface="Lucida Sans Unicode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Lucida Sans Unicode"/>
                <a:cs typeface="Lucida Sans Unicode"/>
              </a:rPr>
              <a:t>exhaust</a:t>
            </a:r>
            <a:endParaRPr sz="2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68605" algn="l"/>
              </a:tabLst>
            </a:pPr>
            <a:r>
              <a:rPr sz="1600" spc="15" dirty="0">
                <a:solidFill>
                  <a:srgbClr val="93C500"/>
                </a:solidFill>
                <a:latin typeface="Wingdings 3"/>
                <a:cs typeface="Wingdings 3"/>
              </a:rPr>
              <a:t></a:t>
            </a:r>
            <a:r>
              <a:rPr sz="1600" spc="1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3D3C2C"/>
                </a:solidFill>
                <a:latin typeface="Lucida Sans Unicode"/>
                <a:cs typeface="Lucida Sans Unicode"/>
              </a:rPr>
              <a:t>Conservation</a:t>
            </a:r>
            <a:endParaRPr sz="2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68605" algn="l"/>
              </a:tabLst>
            </a:pPr>
            <a:r>
              <a:rPr sz="1600" spc="15" dirty="0">
                <a:solidFill>
                  <a:srgbClr val="93C500"/>
                </a:solidFill>
                <a:latin typeface="Wingdings 3"/>
                <a:cs typeface="Wingdings 3"/>
              </a:rPr>
              <a:t></a:t>
            </a:r>
            <a:r>
              <a:rPr sz="1600" spc="1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2400" spc="-10" dirty="0">
                <a:solidFill>
                  <a:srgbClr val="3D3C2C"/>
                </a:solidFill>
                <a:latin typeface="Lucida Sans Unicode"/>
                <a:cs typeface="Lucida Sans Unicode"/>
              </a:rPr>
              <a:t>Recycling</a:t>
            </a:r>
            <a:endParaRPr sz="2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68605" algn="l"/>
              </a:tabLst>
            </a:pPr>
            <a:r>
              <a:rPr sz="1600" spc="15" dirty="0">
                <a:solidFill>
                  <a:srgbClr val="93C500"/>
                </a:solidFill>
                <a:latin typeface="Wingdings 3"/>
                <a:cs typeface="Wingdings 3"/>
              </a:rPr>
              <a:t></a:t>
            </a:r>
            <a:r>
              <a:rPr sz="1600" spc="1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3D3C2C"/>
                </a:solidFill>
                <a:latin typeface="Lucida Sans Unicode"/>
                <a:cs typeface="Lucida Sans Unicode"/>
              </a:rPr>
              <a:t>Ozone</a:t>
            </a:r>
            <a:r>
              <a:rPr sz="2400" spc="-10" dirty="0">
                <a:solidFill>
                  <a:srgbClr val="3D3C2C"/>
                </a:solidFill>
                <a:latin typeface="Lucida Sans Unicode"/>
                <a:cs typeface="Lucida Sans Unicode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Lucida Sans Unicode"/>
                <a:cs typeface="Lucida Sans Unicode"/>
              </a:rPr>
              <a:t>depletion</a:t>
            </a:r>
            <a:endParaRPr sz="2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68605" algn="l"/>
              </a:tabLst>
            </a:pPr>
            <a:r>
              <a:rPr sz="1600" spc="15" dirty="0">
                <a:solidFill>
                  <a:srgbClr val="93C500"/>
                </a:solidFill>
                <a:latin typeface="Wingdings 3"/>
                <a:cs typeface="Wingdings 3"/>
              </a:rPr>
              <a:t></a:t>
            </a:r>
            <a:r>
              <a:rPr sz="1600" spc="1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2400" dirty="0">
                <a:solidFill>
                  <a:srgbClr val="3D3C2C"/>
                </a:solidFill>
                <a:latin typeface="Lucida Sans Unicode"/>
                <a:cs typeface="Lucida Sans Unicode"/>
              </a:rPr>
              <a:t>Extinction </a:t>
            </a:r>
            <a:r>
              <a:rPr sz="2400" spc="-5" dirty="0">
                <a:solidFill>
                  <a:srgbClr val="3D3C2C"/>
                </a:solidFill>
                <a:latin typeface="Lucida Sans Unicode"/>
                <a:cs typeface="Lucida Sans Unicode"/>
              </a:rPr>
              <a:t>of</a:t>
            </a:r>
            <a:r>
              <a:rPr sz="2400" spc="5" dirty="0">
                <a:solidFill>
                  <a:srgbClr val="3D3C2C"/>
                </a:solidFill>
                <a:latin typeface="Lucida Sans Unicode"/>
                <a:cs typeface="Lucida Sans Unicode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Lucida Sans Unicode"/>
                <a:cs typeface="Lucida Sans Unicode"/>
              </a:rPr>
              <a:t>species</a:t>
            </a:r>
            <a:endParaRPr sz="2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68605" algn="l"/>
              </a:tabLst>
            </a:pPr>
            <a:r>
              <a:rPr sz="1600" spc="15" dirty="0">
                <a:solidFill>
                  <a:srgbClr val="93C500"/>
                </a:solidFill>
                <a:latin typeface="Wingdings 3"/>
                <a:cs typeface="Wingdings 3"/>
              </a:rPr>
              <a:t></a:t>
            </a:r>
            <a:r>
              <a:rPr sz="1600" spc="1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3D3C2C"/>
                </a:solidFill>
                <a:latin typeface="Lucida Sans Unicode"/>
                <a:cs typeface="Lucida Sans Unicode"/>
              </a:rPr>
              <a:t>Populations</a:t>
            </a:r>
            <a:r>
              <a:rPr sz="2400" dirty="0">
                <a:solidFill>
                  <a:srgbClr val="3D3C2C"/>
                </a:solidFill>
                <a:latin typeface="Lucida Sans Unicode"/>
                <a:cs typeface="Lucida Sans Unicode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Lucida Sans Unicode"/>
                <a:cs typeface="Lucida Sans Unicode"/>
              </a:rPr>
              <a:t>explosion</a:t>
            </a:r>
            <a:endParaRPr sz="2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68605" algn="l"/>
              </a:tabLst>
            </a:pPr>
            <a:r>
              <a:rPr sz="1600" spc="15" dirty="0">
                <a:solidFill>
                  <a:srgbClr val="93C500"/>
                </a:solidFill>
                <a:latin typeface="Wingdings 3"/>
                <a:cs typeface="Wingdings 3"/>
              </a:rPr>
              <a:t></a:t>
            </a:r>
            <a:r>
              <a:rPr sz="1600" spc="1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2400" spc="-5" dirty="0">
                <a:solidFill>
                  <a:srgbClr val="3D3C2C"/>
                </a:solidFill>
                <a:latin typeface="Lucida Sans Unicode"/>
                <a:cs typeface="Lucida Sans Unicode"/>
              </a:rPr>
              <a:t>Nuclear proliferation </a:t>
            </a:r>
            <a:r>
              <a:rPr sz="2400" spc="-10" dirty="0">
                <a:solidFill>
                  <a:srgbClr val="3D3C2C"/>
                </a:solidFill>
                <a:latin typeface="Lucida Sans Unicode"/>
                <a:cs typeface="Lucida Sans Unicode"/>
              </a:rPr>
              <a:t>and</a:t>
            </a:r>
            <a:r>
              <a:rPr sz="2400" spc="15" dirty="0">
                <a:solidFill>
                  <a:srgbClr val="3D3C2C"/>
                </a:solidFill>
                <a:latin typeface="Lucida Sans Unicode"/>
                <a:cs typeface="Lucida Sans Unicode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Lucida Sans Unicode"/>
                <a:cs typeface="Lucida Sans Unicode"/>
              </a:rPr>
              <a:t>testing</a:t>
            </a:r>
            <a:endParaRPr sz="24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32538" y="3456735"/>
            <a:ext cx="897246" cy="8676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Business Ethics - Gihan</a:t>
            </a:r>
            <a:r>
              <a:rPr spc="20" dirty="0"/>
              <a:t> </a:t>
            </a:r>
            <a:r>
              <a:rPr spc="-10" dirty="0"/>
              <a:t>Aboueleish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" dirty="0"/>
              <a:t>30</a:t>
            </a:fld>
            <a:endParaRPr spc="-5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433525"/>
            <a:ext cx="7802880" cy="407606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268605" marR="100965" indent="-256540">
              <a:lnSpc>
                <a:spcPts val="2920"/>
              </a:lnSpc>
              <a:spcBef>
                <a:spcPts val="465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93C500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2700" b="1" u="heavy" spc="-5" dirty="0">
                <a:solidFill>
                  <a:srgbClr val="3D3C2C"/>
                </a:solidFill>
                <a:uFill>
                  <a:solidFill>
                    <a:srgbClr val="3D3C2C"/>
                  </a:solidFill>
                </a:uFill>
                <a:latin typeface="Lucida Sans Unicode"/>
                <a:cs typeface="Lucida Sans Unicode"/>
              </a:rPr>
              <a:t>Corporate </a:t>
            </a:r>
            <a:r>
              <a:rPr sz="2700" b="1" u="heavy" dirty="0">
                <a:solidFill>
                  <a:srgbClr val="3D3C2C"/>
                </a:solidFill>
                <a:uFill>
                  <a:solidFill>
                    <a:srgbClr val="3D3C2C"/>
                  </a:solidFill>
                </a:uFill>
                <a:latin typeface="Lucida Sans Unicode"/>
                <a:cs typeface="Lucida Sans Unicode"/>
              </a:rPr>
              <a:t>Social </a:t>
            </a:r>
            <a:r>
              <a:rPr sz="2700" b="1" u="heavy" spc="-5" dirty="0">
                <a:solidFill>
                  <a:srgbClr val="3D3C2C"/>
                </a:solidFill>
                <a:uFill>
                  <a:solidFill>
                    <a:srgbClr val="3D3C2C"/>
                  </a:solidFill>
                </a:uFill>
                <a:latin typeface="Lucida Sans Unicode"/>
                <a:cs typeface="Lucida Sans Unicode"/>
              </a:rPr>
              <a:t>Responsibility</a:t>
            </a:r>
            <a:r>
              <a:rPr sz="2700" b="1" spc="-5" dirty="0">
                <a:solidFill>
                  <a:srgbClr val="3D3C2C"/>
                </a:solidFill>
                <a:latin typeface="Lucida Sans Unicode"/>
                <a:cs typeface="Lucida Sans Unicode"/>
              </a:rPr>
              <a:t> </a:t>
            </a:r>
            <a:r>
              <a:rPr sz="2700" spc="-5" dirty="0">
                <a:solidFill>
                  <a:srgbClr val="3D3C2C"/>
                </a:solidFill>
                <a:latin typeface="Lucida Sans Unicode"/>
                <a:cs typeface="Lucida Sans Unicode"/>
              </a:rPr>
              <a:t>-the </a:t>
            </a:r>
            <a:r>
              <a:rPr sz="2700" spc="-10" dirty="0">
                <a:solidFill>
                  <a:srgbClr val="3D3C2C"/>
                </a:solidFill>
                <a:latin typeface="Lucida Sans Unicode"/>
                <a:cs typeface="Lucida Sans Unicode"/>
              </a:rPr>
              <a:t>concern  </a:t>
            </a:r>
            <a:r>
              <a:rPr sz="2700" spc="-5" dirty="0">
                <a:solidFill>
                  <a:srgbClr val="3D3C2C"/>
                </a:solidFill>
                <a:latin typeface="Lucida Sans Unicode"/>
                <a:cs typeface="Lucida Sans Unicode"/>
              </a:rPr>
              <a:t>businesses </a:t>
            </a:r>
            <a:r>
              <a:rPr sz="2700" dirty="0">
                <a:solidFill>
                  <a:srgbClr val="3D3C2C"/>
                </a:solidFill>
                <a:latin typeface="Lucida Sans Unicode"/>
                <a:cs typeface="Lucida Sans Unicode"/>
              </a:rPr>
              <a:t>have for </a:t>
            </a:r>
            <a:r>
              <a:rPr sz="2700" spc="-5" dirty="0">
                <a:solidFill>
                  <a:srgbClr val="3D3C2C"/>
                </a:solidFill>
                <a:latin typeface="Lucida Sans Unicode"/>
                <a:cs typeface="Lucida Sans Unicode"/>
              </a:rPr>
              <a:t>the welfare of</a:t>
            </a:r>
            <a:r>
              <a:rPr sz="2700" spc="-130" dirty="0">
                <a:solidFill>
                  <a:srgbClr val="3D3C2C"/>
                </a:solidFill>
                <a:latin typeface="Lucida Sans Unicode"/>
                <a:cs typeface="Lucida Sans Unicode"/>
              </a:rPr>
              <a:t> </a:t>
            </a:r>
            <a:r>
              <a:rPr sz="2700" dirty="0">
                <a:solidFill>
                  <a:srgbClr val="3D3C2C"/>
                </a:solidFill>
                <a:latin typeface="Lucida Sans Unicode"/>
                <a:cs typeface="Lucida Sans Unicode"/>
              </a:rPr>
              <a:t>society.</a:t>
            </a:r>
            <a:endParaRPr sz="2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350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93C500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2700" b="1" u="heavy" spc="-5" dirty="0">
                <a:solidFill>
                  <a:srgbClr val="3D3C2C"/>
                </a:solidFill>
                <a:uFill>
                  <a:solidFill>
                    <a:srgbClr val="3D3C2C"/>
                  </a:solidFill>
                </a:uFill>
                <a:latin typeface="Lucida Sans Unicode"/>
                <a:cs typeface="Lucida Sans Unicode"/>
              </a:rPr>
              <a:t>Corporate Charity</a:t>
            </a:r>
            <a:r>
              <a:rPr sz="2700" b="1" spc="-5" dirty="0">
                <a:solidFill>
                  <a:srgbClr val="3D3C2C"/>
                </a:solidFill>
                <a:latin typeface="Lucida Sans Unicode"/>
                <a:cs typeface="Lucida Sans Unicode"/>
              </a:rPr>
              <a:t> </a:t>
            </a:r>
            <a:r>
              <a:rPr sz="2700" dirty="0">
                <a:solidFill>
                  <a:srgbClr val="3D3C2C"/>
                </a:solidFill>
                <a:latin typeface="Lucida Sans Unicode"/>
                <a:cs typeface="Lucida Sans Unicode"/>
              </a:rPr>
              <a:t>– </a:t>
            </a:r>
            <a:r>
              <a:rPr sz="2700" spc="-5" dirty="0">
                <a:solidFill>
                  <a:srgbClr val="3D3C2C"/>
                </a:solidFill>
                <a:latin typeface="Lucida Sans Unicode"/>
                <a:cs typeface="Lucida Sans Unicode"/>
              </a:rPr>
              <a:t>charitable</a:t>
            </a:r>
            <a:r>
              <a:rPr sz="2700" spc="-90" dirty="0">
                <a:solidFill>
                  <a:srgbClr val="3D3C2C"/>
                </a:solidFill>
                <a:latin typeface="Lucida Sans Unicode"/>
                <a:cs typeface="Lucida Sans Unicode"/>
              </a:rPr>
              <a:t> </a:t>
            </a:r>
            <a:r>
              <a:rPr sz="2700" spc="-5" dirty="0">
                <a:solidFill>
                  <a:srgbClr val="3D3C2C"/>
                </a:solidFill>
                <a:latin typeface="Lucida Sans Unicode"/>
                <a:cs typeface="Lucida Sans Unicode"/>
              </a:rPr>
              <a:t>donations.</a:t>
            </a:r>
            <a:endParaRPr sz="27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250">
              <a:latin typeface="Times New Roman"/>
              <a:cs typeface="Times New Roman"/>
            </a:endParaRPr>
          </a:p>
          <a:p>
            <a:pPr marL="268605" marR="5080" indent="-256540">
              <a:lnSpc>
                <a:spcPts val="2920"/>
              </a:lnSpc>
              <a:tabLst>
                <a:tab pos="268605" algn="l"/>
              </a:tabLst>
            </a:pPr>
            <a:r>
              <a:rPr sz="1800" spc="15" dirty="0">
                <a:solidFill>
                  <a:srgbClr val="93C500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2700" b="1" u="heavy" spc="-5" dirty="0">
                <a:solidFill>
                  <a:srgbClr val="3D3C2C"/>
                </a:solidFill>
                <a:uFill>
                  <a:solidFill>
                    <a:srgbClr val="3D3C2C"/>
                  </a:solidFill>
                </a:uFill>
                <a:latin typeface="Lucida Sans Unicode"/>
                <a:cs typeface="Lucida Sans Unicode"/>
              </a:rPr>
              <a:t>Corporate </a:t>
            </a:r>
            <a:r>
              <a:rPr sz="2700" b="1" u="heavy" dirty="0">
                <a:solidFill>
                  <a:srgbClr val="3D3C2C"/>
                </a:solidFill>
                <a:uFill>
                  <a:solidFill>
                    <a:srgbClr val="3D3C2C"/>
                  </a:solidFill>
                </a:uFill>
                <a:latin typeface="Lucida Sans Unicode"/>
                <a:cs typeface="Lucida Sans Unicode"/>
              </a:rPr>
              <a:t>Responsibility</a:t>
            </a:r>
            <a:r>
              <a:rPr sz="2700" b="1" dirty="0">
                <a:solidFill>
                  <a:srgbClr val="3D3C2C"/>
                </a:solidFill>
                <a:latin typeface="Lucida Sans Unicode"/>
                <a:cs typeface="Lucida Sans Unicode"/>
              </a:rPr>
              <a:t> </a:t>
            </a:r>
            <a:r>
              <a:rPr sz="2700" dirty="0">
                <a:solidFill>
                  <a:srgbClr val="3D3C2C"/>
                </a:solidFill>
                <a:latin typeface="Lucida Sans Unicode"/>
                <a:cs typeface="Lucida Sans Unicode"/>
              </a:rPr>
              <a:t>– </a:t>
            </a:r>
            <a:r>
              <a:rPr sz="2700" spc="-5" dirty="0">
                <a:solidFill>
                  <a:srgbClr val="3D3C2C"/>
                </a:solidFill>
                <a:latin typeface="Lucida Sans Unicode"/>
                <a:cs typeface="Lucida Sans Unicode"/>
              </a:rPr>
              <a:t>acting responsibly  </a:t>
            </a:r>
            <a:r>
              <a:rPr sz="2700" dirty="0">
                <a:solidFill>
                  <a:srgbClr val="3D3C2C"/>
                </a:solidFill>
                <a:latin typeface="Lucida Sans Unicode"/>
                <a:cs typeface="Lucida Sans Unicode"/>
              </a:rPr>
              <a:t>within</a:t>
            </a:r>
            <a:r>
              <a:rPr sz="2700" spc="-35" dirty="0">
                <a:solidFill>
                  <a:srgbClr val="3D3C2C"/>
                </a:solidFill>
                <a:latin typeface="Lucida Sans Unicode"/>
                <a:cs typeface="Lucida Sans Unicode"/>
              </a:rPr>
              <a:t> </a:t>
            </a:r>
            <a:r>
              <a:rPr sz="2700" dirty="0">
                <a:solidFill>
                  <a:srgbClr val="3D3C2C"/>
                </a:solidFill>
                <a:latin typeface="Lucida Sans Unicode"/>
                <a:cs typeface="Lucida Sans Unicode"/>
              </a:rPr>
              <a:t>society.</a:t>
            </a:r>
            <a:endParaRPr sz="27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200">
              <a:latin typeface="Times New Roman"/>
              <a:cs typeface="Times New Roman"/>
            </a:endParaRPr>
          </a:p>
          <a:p>
            <a:pPr marL="268605" marR="855344" indent="-256540">
              <a:lnSpc>
                <a:spcPts val="2920"/>
              </a:lnSpc>
              <a:tabLst>
                <a:tab pos="268605" algn="l"/>
              </a:tabLst>
            </a:pPr>
            <a:r>
              <a:rPr sz="1800" spc="15" dirty="0">
                <a:solidFill>
                  <a:srgbClr val="93C500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2700" b="1" u="heavy" spc="-5" dirty="0">
                <a:solidFill>
                  <a:srgbClr val="3D3C2C"/>
                </a:solidFill>
                <a:uFill>
                  <a:solidFill>
                    <a:srgbClr val="3D3C2C"/>
                  </a:solidFill>
                </a:uFill>
                <a:latin typeface="Lucida Sans Unicode"/>
                <a:cs typeface="Lucida Sans Unicode"/>
              </a:rPr>
              <a:t>Corporate </a:t>
            </a:r>
            <a:r>
              <a:rPr sz="2700" b="1" u="heavy" dirty="0">
                <a:solidFill>
                  <a:srgbClr val="3D3C2C"/>
                </a:solidFill>
                <a:uFill>
                  <a:solidFill>
                    <a:srgbClr val="3D3C2C"/>
                  </a:solidFill>
                </a:uFill>
                <a:latin typeface="Lucida Sans Unicode"/>
                <a:cs typeface="Lucida Sans Unicode"/>
              </a:rPr>
              <a:t>Policy</a:t>
            </a:r>
            <a:r>
              <a:rPr sz="2700" b="1" dirty="0">
                <a:solidFill>
                  <a:srgbClr val="3D3C2C"/>
                </a:solidFill>
                <a:latin typeface="Lucida Sans Unicode"/>
                <a:cs typeface="Lucida Sans Unicode"/>
              </a:rPr>
              <a:t> </a:t>
            </a:r>
            <a:r>
              <a:rPr sz="2700" b="1" spc="-5" dirty="0">
                <a:solidFill>
                  <a:srgbClr val="3D3C2C"/>
                </a:solidFill>
                <a:latin typeface="Lucida Sans Unicode"/>
                <a:cs typeface="Lucida Sans Unicode"/>
              </a:rPr>
              <a:t>–</a:t>
            </a:r>
            <a:r>
              <a:rPr sz="2700" spc="-5" dirty="0">
                <a:solidFill>
                  <a:srgbClr val="3D3C2C"/>
                </a:solidFill>
                <a:latin typeface="Lucida Sans Unicode"/>
                <a:cs typeface="Lucida Sans Unicode"/>
              </a:rPr>
              <a:t>position on </a:t>
            </a:r>
            <a:r>
              <a:rPr sz="2700" dirty="0">
                <a:solidFill>
                  <a:srgbClr val="3D3C2C"/>
                </a:solidFill>
                <a:latin typeface="Lucida Sans Unicode"/>
                <a:cs typeface="Lucida Sans Unicode"/>
              </a:rPr>
              <a:t>social </a:t>
            </a:r>
            <a:r>
              <a:rPr sz="2700" spc="-5" dirty="0">
                <a:solidFill>
                  <a:srgbClr val="3D3C2C"/>
                </a:solidFill>
                <a:latin typeface="Lucida Sans Unicode"/>
                <a:cs typeface="Lucida Sans Unicode"/>
              </a:rPr>
              <a:t>and  political</a:t>
            </a:r>
            <a:r>
              <a:rPr sz="2700" spc="-25" dirty="0">
                <a:solidFill>
                  <a:srgbClr val="3D3C2C"/>
                </a:solidFill>
                <a:latin typeface="Lucida Sans Unicode"/>
                <a:cs typeface="Lucida Sans Unicode"/>
              </a:rPr>
              <a:t> </a:t>
            </a:r>
            <a:r>
              <a:rPr sz="2700" spc="-5" dirty="0">
                <a:solidFill>
                  <a:srgbClr val="3D3C2C"/>
                </a:solidFill>
                <a:latin typeface="Lucida Sans Unicode"/>
                <a:cs typeface="Lucida Sans Unicode"/>
              </a:rPr>
              <a:t>issues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05127" y="370331"/>
            <a:ext cx="6498336" cy="1139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Business Ethics - Gihan</a:t>
            </a:r>
            <a:r>
              <a:rPr spc="20" dirty="0"/>
              <a:t> </a:t>
            </a:r>
            <a:r>
              <a:rPr spc="-10" dirty="0"/>
              <a:t>Aboueleish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" dirty="0"/>
              <a:t>31</a:t>
            </a:fld>
            <a:endParaRPr spc="-5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0467" y="1628978"/>
            <a:ext cx="7412990" cy="154876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268605" marR="5080" indent="-256540">
              <a:lnSpc>
                <a:spcPts val="2920"/>
              </a:lnSpc>
              <a:spcBef>
                <a:spcPts val="465"/>
              </a:spcBef>
              <a:tabLst>
                <a:tab pos="268605" algn="l"/>
              </a:tabLst>
            </a:pPr>
            <a:r>
              <a:rPr sz="1800" spc="20" dirty="0">
                <a:solidFill>
                  <a:srgbClr val="93C500"/>
                </a:solidFill>
                <a:latin typeface="Wingdings 3"/>
                <a:cs typeface="Wingdings 3"/>
              </a:rPr>
              <a:t></a:t>
            </a:r>
            <a:r>
              <a:rPr sz="1800" spc="20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2700" spc="-5" dirty="0"/>
              <a:t>Many companies </a:t>
            </a:r>
            <a:r>
              <a:rPr sz="2700" dirty="0"/>
              <a:t>have </a:t>
            </a:r>
            <a:r>
              <a:rPr sz="2700" spc="-5" dirty="0"/>
              <a:t>undertaken </a:t>
            </a:r>
            <a:r>
              <a:rPr sz="2700" dirty="0"/>
              <a:t>a </a:t>
            </a:r>
            <a:r>
              <a:rPr sz="2700" spc="-5" dirty="0"/>
              <a:t>Social  </a:t>
            </a:r>
            <a:r>
              <a:rPr sz="2700" dirty="0"/>
              <a:t>Audit - a systematic </a:t>
            </a:r>
            <a:r>
              <a:rPr sz="2700" spc="-5" dirty="0"/>
              <a:t>evaluation of the  company’s position and progress on social  issues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0467" y="4004005"/>
            <a:ext cx="7340600" cy="117792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268605" marR="5080" indent="-256540" algn="just">
              <a:lnSpc>
                <a:spcPts val="2920"/>
              </a:lnSpc>
              <a:spcBef>
                <a:spcPts val="465"/>
              </a:spcBef>
            </a:pPr>
            <a:r>
              <a:rPr sz="1800" spc="15" dirty="0">
                <a:solidFill>
                  <a:srgbClr val="93C500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93C5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3D3C2C"/>
                </a:solidFill>
                <a:latin typeface="Lucida Sans Unicode"/>
                <a:cs typeface="Lucida Sans Unicode"/>
              </a:rPr>
              <a:t>Shareholders </a:t>
            </a:r>
            <a:r>
              <a:rPr sz="2700" spc="-5" dirty="0">
                <a:solidFill>
                  <a:srgbClr val="3D3C2C"/>
                </a:solidFill>
                <a:latin typeface="Lucida Sans Unicode"/>
                <a:cs typeface="Lucida Sans Unicode"/>
              </a:rPr>
              <a:t>and other stakeholders </a:t>
            </a:r>
            <a:r>
              <a:rPr sz="2700" dirty="0">
                <a:solidFill>
                  <a:srgbClr val="3D3C2C"/>
                </a:solidFill>
                <a:latin typeface="Lucida Sans Unicode"/>
                <a:cs typeface="Lucida Sans Unicode"/>
              </a:rPr>
              <a:t>have  </a:t>
            </a:r>
            <a:r>
              <a:rPr sz="2700" spc="-5" dirty="0">
                <a:solidFill>
                  <a:srgbClr val="3D3C2C"/>
                </a:solidFill>
                <a:latin typeface="Lucida Sans Unicode"/>
                <a:cs typeface="Lucida Sans Unicode"/>
              </a:rPr>
              <a:t>actively encouraged companies to become  proactive on </a:t>
            </a:r>
            <a:r>
              <a:rPr sz="2700" dirty="0">
                <a:solidFill>
                  <a:srgbClr val="3D3C2C"/>
                </a:solidFill>
                <a:latin typeface="Lucida Sans Unicode"/>
                <a:cs typeface="Lucida Sans Unicode"/>
              </a:rPr>
              <a:t>social issues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48155" y="134112"/>
            <a:ext cx="6792468" cy="1594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24200" y="2851276"/>
            <a:ext cx="1714500" cy="12158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62800" y="4952936"/>
            <a:ext cx="1442974" cy="13891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pc="-5" dirty="0"/>
              <a:t>Business Ethics - Gihan</a:t>
            </a:r>
            <a:r>
              <a:rPr spc="20" dirty="0"/>
              <a:t> </a:t>
            </a:r>
            <a:r>
              <a:rPr spc="-10" dirty="0"/>
              <a:t>Aboueleish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" dirty="0"/>
              <a:t>32</a:t>
            </a:fld>
            <a:endParaRPr spc="-5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62800" y="2285873"/>
            <a:ext cx="1744726" cy="24464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1665" algn="l"/>
              </a:tabLst>
            </a:pPr>
            <a:r>
              <a:rPr sz="1400" spc="10" dirty="0">
                <a:solidFill>
                  <a:srgbClr val="93C500"/>
                </a:solidFill>
              </a:rPr>
              <a:t>1</a:t>
            </a:r>
            <a:r>
              <a:rPr sz="1400" spc="5" dirty="0">
                <a:solidFill>
                  <a:srgbClr val="93C500"/>
                </a:solidFill>
              </a:rPr>
              <a:t>)</a:t>
            </a:r>
            <a:r>
              <a:rPr sz="1400" dirty="0">
                <a:solidFill>
                  <a:srgbClr val="93C500"/>
                </a:solidFill>
              </a:rPr>
              <a:t>	</a:t>
            </a:r>
            <a:r>
              <a:rPr dirty="0"/>
              <a:t>N</a:t>
            </a:r>
            <a:r>
              <a:rPr spc="-10" dirty="0"/>
              <a:t>o</a:t>
            </a:r>
            <a:r>
              <a:rPr spc="-5" dirty="0"/>
              <a:t>kia</a:t>
            </a:r>
            <a:endParaRPr sz="1400"/>
          </a:p>
        </p:txBody>
      </p:sp>
      <p:sp>
        <p:nvSpPr>
          <p:cNvPr id="4" name="object 4"/>
          <p:cNvSpPr txBox="1"/>
          <p:nvPr/>
        </p:nvSpPr>
        <p:spPr>
          <a:xfrm>
            <a:off x="993444" y="2347086"/>
            <a:ext cx="2986405" cy="336550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621665" indent="-608965">
              <a:lnSpc>
                <a:spcPct val="100000"/>
              </a:lnSpc>
              <a:spcBef>
                <a:spcPts val="254"/>
              </a:spcBef>
              <a:buClr>
                <a:srgbClr val="93C500"/>
              </a:buClr>
              <a:buSzPct val="66666"/>
              <a:buAutoNum type="arabicParenR" startAt="2"/>
              <a:tabLst>
                <a:tab pos="621665" algn="l"/>
                <a:tab pos="622300" algn="l"/>
              </a:tabLst>
            </a:pPr>
            <a:r>
              <a:rPr sz="2100" spc="-10" dirty="0">
                <a:solidFill>
                  <a:srgbClr val="3D3C2C"/>
                </a:solidFill>
                <a:latin typeface="Lucida Sans Unicode"/>
                <a:cs typeface="Lucida Sans Unicode"/>
              </a:rPr>
              <a:t>Toyota</a:t>
            </a:r>
            <a:r>
              <a:rPr sz="2100" spc="-5" dirty="0">
                <a:solidFill>
                  <a:srgbClr val="3D3C2C"/>
                </a:solidFill>
                <a:latin typeface="Lucida Sans Unicode"/>
                <a:cs typeface="Lucida Sans Unicode"/>
              </a:rPr>
              <a:t> </a:t>
            </a:r>
            <a:r>
              <a:rPr sz="2100" spc="-10" dirty="0">
                <a:solidFill>
                  <a:srgbClr val="3D3C2C"/>
                </a:solidFill>
                <a:latin typeface="Lucida Sans Unicode"/>
                <a:cs typeface="Lucida Sans Unicode"/>
              </a:rPr>
              <a:t>Motor</a:t>
            </a:r>
            <a:endParaRPr sz="2100">
              <a:latin typeface="Lucida Sans Unicode"/>
              <a:cs typeface="Lucida Sans Unicode"/>
            </a:endParaRPr>
          </a:p>
          <a:p>
            <a:pPr marL="621665" indent="-608965">
              <a:lnSpc>
                <a:spcPct val="100000"/>
              </a:lnSpc>
              <a:spcBef>
                <a:spcPts val="155"/>
              </a:spcBef>
              <a:buClr>
                <a:srgbClr val="93C500"/>
              </a:buClr>
              <a:buSzPct val="66666"/>
              <a:buAutoNum type="arabicParenR" startAt="2"/>
              <a:tabLst>
                <a:tab pos="621665" algn="l"/>
                <a:tab pos="622300" algn="l"/>
              </a:tabLst>
            </a:pPr>
            <a:r>
              <a:rPr sz="2100" spc="-5" dirty="0">
                <a:solidFill>
                  <a:srgbClr val="3D3C2C"/>
                </a:solidFill>
                <a:latin typeface="Lucida Sans Unicode"/>
                <a:cs typeface="Lucida Sans Unicode"/>
              </a:rPr>
              <a:t>Sony</a:t>
            </a:r>
            <a:endParaRPr sz="2100">
              <a:latin typeface="Lucida Sans Unicode"/>
              <a:cs typeface="Lucida Sans Unicode"/>
            </a:endParaRPr>
          </a:p>
          <a:p>
            <a:pPr marL="621665" indent="-608965">
              <a:lnSpc>
                <a:spcPct val="100000"/>
              </a:lnSpc>
              <a:spcBef>
                <a:spcPts val="145"/>
              </a:spcBef>
              <a:buClr>
                <a:srgbClr val="93C500"/>
              </a:buClr>
              <a:buSzPct val="66666"/>
              <a:buAutoNum type="arabicParenR" startAt="2"/>
              <a:tabLst>
                <a:tab pos="621665" algn="l"/>
                <a:tab pos="622300" algn="l"/>
              </a:tabLst>
            </a:pPr>
            <a:r>
              <a:rPr sz="2100" spc="-5" dirty="0">
                <a:solidFill>
                  <a:srgbClr val="3D3C2C"/>
                </a:solidFill>
                <a:latin typeface="Lucida Sans Unicode"/>
                <a:cs typeface="Lucida Sans Unicode"/>
              </a:rPr>
              <a:t>Nestle’</a:t>
            </a:r>
            <a:endParaRPr sz="2100">
              <a:latin typeface="Lucida Sans Unicode"/>
              <a:cs typeface="Lucida Sans Unicode"/>
            </a:endParaRPr>
          </a:p>
          <a:p>
            <a:pPr marL="621665" indent="-608965">
              <a:lnSpc>
                <a:spcPct val="100000"/>
              </a:lnSpc>
              <a:spcBef>
                <a:spcPts val="145"/>
              </a:spcBef>
              <a:buClr>
                <a:srgbClr val="93C500"/>
              </a:buClr>
              <a:buSzPct val="66666"/>
              <a:buAutoNum type="arabicParenR" startAt="2"/>
              <a:tabLst>
                <a:tab pos="621665" algn="l"/>
                <a:tab pos="622300" algn="l"/>
              </a:tabLst>
            </a:pPr>
            <a:r>
              <a:rPr sz="2100" dirty="0">
                <a:solidFill>
                  <a:srgbClr val="3D3C2C"/>
                </a:solidFill>
                <a:latin typeface="Lucida Sans Unicode"/>
                <a:cs typeface="Lucida Sans Unicode"/>
              </a:rPr>
              <a:t>Honda</a:t>
            </a:r>
            <a:r>
              <a:rPr sz="2100" spc="-25" dirty="0">
                <a:solidFill>
                  <a:srgbClr val="3D3C2C"/>
                </a:solidFill>
                <a:latin typeface="Lucida Sans Unicode"/>
                <a:cs typeface="Lucida Sans Unicode"/>
              </a:rPr>
              <a:t> </a:t>
            </a:r>
            <a:r>
              <a:rPr sz="2100" spc="-10" dirty="0">
                <a:solidFill>
                  <a:srgbClr val="3D3C2C"/>
                </a:solidFill>
                <a:latin typeface="Lucida Sans Unicode"/>
                <a:cs typeface="Lucida Sans Unicode"/>
              </a:rPr>
              <a:t>Motor</a:t>
            </a:r>
            <a:endParaRPr sz="2100">
              <a:latin typeface="Lucida Sans Unicode"/>
              <a:cs typeface="Lucida Sans Unicode"/>
            </a:endParaRPr>
          </a:p>
          <a:p>
            <a:pPr marL="621665" indent="-608965">
              <a:lnSpc>
                <a:spcPct val="100000"/>
              </a:lnSpc>
              <a:spcBef>
                <a:spcPts val="155"/>
              </a:spcBef>
              <a:buClr>
                <a:srgbClr val="93C500"/>
              </a:buClr>
              <a:buSzPct val="66666"/>
              <a:buAutoNum type="arabicParenR" startAt="2"/>
              <a:tabLst>
                <a:tab pos="621665" algn="l"/>
                <a:tab pos="622300" algn="l"/>
              </a:tabLst>
            </a:pPr>
            <a:r>
              <a:rPr sz="2100" dirty="0">
                <a:solidFill>
                  <a:srgbClr val="3D3C2C"/>
                </a:solidFill>
                <a:latin typeface="Lucida Sans Unicode"/>
                <a:cs typeface="Lucida Sans Unicode"/>
              </a:rPr>
              <a:t>BP</a:t>
            </a:r>
            <a:endParaRPr sz="2100">
              <a:latin typeface="Lucida Sans Unicode"/>
              <a:cs typeface="Lucida Sans Unicode"/>
            </a:endParaRPr>
          </a:p>
          <a:p>
            <a:pPr marL="621665" indent="-608965">
              <a:lnSpc>
                <a:spcPct val="100000"/>
              </a:lnSpc>
              <a:spcBef>
                <a:spcPts val="145"/>
              </a:spcBef>
              <a:buClr>
                <a:srgbClr val="93C500"/>
              </a:buClr>
              <a:buSzPct val="66666"/>
              <a:buAutoNum type="arabicParenR" startAt="2"/>
              <a:tabLst>
                <a:tab pos="621665" algn="l"/>
                <a:tab pos="622300" algn="l"/>
              </a:tabLst>
            </a:pPr>
            <a:r>
              <a:rPr sz="2100" spc="-5" dirty="0">
                <a:solidFill>
                  <a:srgbClr val="3D3C2C"/>
                </a:solidFill>
                <a:latin typeface="Lucida Sans Unicode"/>
                <a:cs typeface="Lucida Sans Unicode"/>
              </a:rPr>
              <a:t>Singapore</a:t>
            </a:r>
            <a:r>
              <a:rPr sz="2100" spc="-30" dirty="0">
                <a:solidFill>
                  <a:srgbClr val="3D3C2C"/>
                </a:solidFill>
                <a:latin typeface="Lucida Sans Unicode"/>
                <a:cs typeface="Lucida Sans Unicode"/>
              </a:rPr>
              <a:t> </a:t>
            </a:r>
            <a:r>
              <a:rPr sz="2100" spc="-5" dirty="0">
                <a:solidFill>
                  <a:srgbClr val="3D3C2C"/>
                </a:solidFill>
                <a:latin typeface="Lucida Sans Unicode"/>
                <a:cs typeface="Lucida Sans Unicode"/>
              </a:rPr>
              <a:t>Airlines</a:t>
            </a:r>
            <a:endParaRPr sz="2100">
              <a:latin typeface="Lucida Sans Unicode"/>
              <a:cs typeface="Lucida Sans Unicode"/>
            </a:endParaRPr>
          </a:p>
          <a:p>
            <a:pPr marL="621665" indent="-608965">
              <a:lnSpc>
                <a:spcPct val="100000"/>
              </a:lnSpc>
              <a:spcBef>
                <a:spcPts val="150"/>
              </a:spcBef>
              <a:buClr>
                <a:srgbClr val="93C500"/>
              </a:buClr>
              <a:buSzPct val="66666"/>
              <a:buAutoNum type="arabicParenR" startAt="2"/>
              <a:tabLst>
                <a:tab pos="621665" algn="l"/>
                <a:tab pos="622300" algn="l"/>
              </a:tabLst>
            </a:pPr>
            <a:r>
              <a:rPr sz="2100" spc="-5" dirty="0">
                <a:solidFill>
                  <a:srgbClr val="3D3C2C"/>
                </a:solidFill>
                <a:latin typeface="Lucida Sans Unicode"/>
                <a:cs typeface="Lucida Sans Unicode"/>
              </a:rPr>
              <a:t>L’Oreal</a:t>
            </a:r>
            <a:endParaRPr sz="2100">
              <a:latin typeface="Lucida Sans Unicode"/>
              <a:cs typeface="Lucida Sans Unicode"/>
            </a:endParaRPr>
          </a:p>
          <a:p>
            <a:pPr marL="621665" marR="57785" indent="-608965">
              <a:lnSpc>
                <a:spcPts val="2270"/>
              </a:lnSpc>
              <a:spcBef>
                <a:spcPts val="439"/>
              </a:spcBef>
              <a:buClr>
                <a:srgbClr val="93C500"/>
              </a:buClr>
              <a:buSzPct val="66666"/>
              <a:buAutoNum type="arabicParenR" startAt="2"/>
              <a:tabLst>
                <a:tab pos="621665" algn="l"/>
                <a:tab pos="622300" algn="l"/>
              </a:tabLst>
            </a:pPr>
            <a:r>
              <a:rPr sz="2100" spc="-5" dirty="0">
                <a:solidFill>
                  <a:srgbClr val="3D3C2C"/>
                </a:solidFill>
                <a:latin typeface="Lucida Sans Unicode"/>
                <a:cs typeface="Lucida Sans Unicode"/>
              </a:rPr>
              <a:t>Royal</a:t>
            </a:r>
            <a:r>
              <a:rPr sz="2100" spc="-65" dirty="0">
                <a:solidFill>
                  <a:srgbClr val="3D3C2C"/>
                </a:solidFill>
                <a:latin typeface="Lucida Sans Unicode"/>
                <a:cs typeface="Lucida Sans Unicode"/>
              </a:rPr>
              <a:t> </a:t>
            </a:r>
            <a:r>
              <a:rPr sz="2100" spc="-5" dirty="0">
                <a:solidFill>
                  <a:srgbClr val="3D3C2C"/>
                </a:solidFill>
                <a:latin typeface="Lucida Sans Unicode"/>
                <a:cs typeface="Lucida Sans Unicode"/>
              </a:rPr>
              <a:t>Dutch/Shell  Netherlands</a:t>
            </a:r>
            <a:endParaRPr sz="2100">
              <a:latin typeface="Lucida Sans Unicode"/>
              <a:cs typeface="Lucida Sans Unicode"/>
            </a:endParaRPr>
          </a:p>
          <a:p>
            <a:pPr marL="621665" indent="-608965">
              <a:lnSpc>
                <a:spcPct val="100000"/>
              </a:lnSpc>
              <a:spcBef>
                <a:spcPts val="110"/>
              </a:spcBef>
              <a:buClr>
                <a:srgbClr val="93C500"/>
              </a:buClr>
              <a:buSzPct val="66666"/>
              <a:buAutoNum type="arabicParenR" startAt="2"/>
              <a:tabLst>
                <a:tab pos="621665" algn="l"/>
                <a:tab pos="622300" algn="l"/>
              </a:tabLst>
            </a:pPr>
            <a:r>
              <a:rPr sz="2100" dirty="0">
                <a:solidFill>
                  <a:srgbClr val="3D3C2C"/>
                </a:solidFill>
                <a:latin typeface="Lucida Sans Unicode"/>
                <a:cs typeface="Lucida Sans Unicode"/>
              </a:rPr>
              <a:t>Canon</a:t>
            </a:r>
            <a:endParaRPr sz="21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66028" y="2010283"/>
            <a:ext cx="1520190" cy="3702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5900"/>
              </a:lnSpc>
              <a:spcBef>
                <a:spcPts val="95"/>
              </a:spcBef>
            </a:pPr>
            <a:r>
              <a:rPr sz="2100" dirty="0">
                <a:solidFill>
                  <a:srgbClr val="3D3C2C"/>
                </a:solidFill>
                <a:latin typeface="Lucida Sans Unicode"/>
                <a:cs typeface="Lucida Sans Unicode"/>
              </a:rPr>
              <a:t>Finland  </a:t>
            </a:r>
            <a:r>
              <a:rPr sz="2100" spc="-5" dirty="0">
                <a:solidFill>
                  <a:srgbClr val="3D3C2C"/>
                </a:solidFill>
                <a:latin typeface="Lucida Sans Unicode"/>
                <a:cs typeface="Lucida Sans Unicode"/>
              </a:rPr>
              <a:t>Japan  Japan  </a:t>
            </a:r>
            <a:r>
              <a:rPr sz="2100" dirty="0">
                <a:solidFill>
                  <a:srgbClr val="3D3C2C"/>
                </a:solidFill>
                <a:latin typeface="Lucida Sans Unicode"/>
                <a:cs typeface="Lucida Sans Unicode"/>
              </a:rPr>
              <a:t>Swi</a:t>
            </a:r>
            <a:r>
              <a:rPr sz="2100" spc="-10" dirty="0">
                <a:solidFill>
                  <a:srgbClr val="3D3C2C"/>
                </a:solidFill>
                <a:latin typeface="Lucida Sans Unicode"/>
                <a:cs typeface="Lucida Sans Unicode"/>
              </a:rPr>
              <a:t>t</a:t>
            </a:r>
            <a:r>
              <a:rPr sz="2100" spc="-5" dirty="0">
                <a:solidFill>
                  <a:srgbClr val="3D3C2C"/>
                </a:solidFill>
                <a:latin typeface="Lucida Sans Unicode"/>
                <a:cs typeface="Lucida Sans Unicode"/>
              </a:rPr>
              <a:t>z</a:t>
            </a:r>
            <a:r>
              <a:rPr sz="2100" spc="-15" dirty="0">
                <a:solidFill>
                  <a:srgbClr val="3D3C2C"/>
                </a:solidFill>
                <a:latin typeface="Lucida Sans Unicode"/>
                <a:cs typeface="Lucida Sans Unicode"/>
              </a:rPr>
              <a:t>e</a:t>
            </a:r>
            <a:r>
              <a:rPr sz="2100" spc="-5" dirty="0">
                <a:solidFill>
                  <a:srgbClr val="3D3C2C"/>
                </a:solidFill>
                <a:latin typeface="Lucida Sans Unicode"/>
                <a:cs typeface="Lucida Sans Unicode"/>
              </a:rPr>
              <a:t>r</a:t>
            </a:r>
            <a:r>
              <a:rPr sz="2100" spc="5" dirty="0">
                <a:solidFill>
                  <a:srgbClr val="3D3C2C"/>
                </a:solidFill>
                <a:latin typeface="Lucida Sans Unicode"/>
                <a:cs typeface="Lucida Sans Unicode"/>
              </a:rPr>
              <a:t>l</a:t>
            </a:r>
            <a:r>
              <a:rPr sz="2100" spc="-5" dirty="0">
                <a:solidFill>
                  <a:srgbClr val="3D3C2C"/>
                </a:solidFill>
                <a:latin typeface="Lucida Sans Unicode"/>
                <a:cs typeface="Lucida Sans Unicode"/>
              </a:rPr>
              <a:t>and  Japan  Britain  Singapore  France  Britain</a:t>
            </a:r>
            <a:r>
              <a:rPr sz="2100" spc="-15" dirty="0">
                <a:solidFill>
                  <a:srgbClr val="3D3C2C"/>
                </a:solidFill>
                <a:latin typeface="Lucida Sans Unicode"/>
                <a:cs typeface="Lucida Sans Unicode"/>
              </a:rPr>
              <a:t> </a:t>
            </a:r>
            <a:r>
              <a:rPr sz="2100" dirty="0">
                <a:solidFill>
                  <a:srgbClr val="3D3C2C"/>
                </a:solidFill>
                <a:latin typeface="Lucida Sans Unicode"/>
                <a:cs typeface="Lucida Sans Unicode"/>
              </a:rPr>
              <a:t>&amp;</a:t>
            </a:r>
            <a:endParaRPr sz="2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415"/>
              </a:spcBef>
            </a:pPr>
            <a:r>
              <a:rPr sz="2100" spc="-5" dirty="0">
                <a:solidFill>
                  <a:srgbClr val="3D3C2C"/>
                </a:solidFill>
                <a:latin typeface="Lucida Sans Unicode"/>
                <a:cs typeface="Lucida Sans Unicode"/>
              </a:rPr>
              <a:t>Japan</a:t>
            </a:r>
            <a:endParaRPr sz="21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70075" y="164592"/>
            <a:ext cx="7158228" cy="15941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51823" y="6545681"/>
            <a:ext cx="1841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5" dirty="0">
                <a:latin typeface="Lucida Sans Unicode"/>
                <a:cs typeface="Lucida Sans Unicode"/>
              </a:rPr>
              <a:t>59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97221" y="6545681"/>
            <a:ext cx="21901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Lucida Sans Unicode"/>
                <a:cs typeface="Lucida Sans Unicode"/>
              </a:rPr>
              <a:t>Business Ethics - Gihan</a:t>
            </a:r>
            <a:r>
              <a:rPr sz="1000" spc="15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Aboueleish</a:t>
            </a:r>
            <a:endParaRPr sz="1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en-US" altLang="en-US" sz="4400"/>
              <a:t>Ethics in Advertising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US" altLang="en-US" sz="3200"/>
              <a:t>Secret Sins of the Industry</a:t>
            </a:r>
          </a:p>
        </p:txBody>
      </p:sp>
    </p:spTree>
    <p:extLst>
      <p:ext uri="{BB962C8B-B14F-4D97-AF65-F5344CB8AC3E}">
        <p14:creationId xmlns:p14="http://schemas.microsoft.com/office/powerpoint/2010/main" val="2675087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Ethics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rgbClr val="FFFF00"/>
                </a:solidFill>
              </a:rPr>
              <a:t>Ethics:</a:t>
            </a:r>
            <a:r>
              <a:rPr lang="en-US" altLang="en-US"/>
              <a:t>  Guidelines for good behavior</a:t>
            </a:r>
          </a:p>
          <a:p>
            <a:pPr lvl="1"/>
            <a:r>
              <a:rPr lang="en-US" altLang="en-US"/>
              <a:t>Concept is do what is in the best interest of the biggest number</a:t>
            </a:r>
          </a:p>
          <a:p>
            <a:endParaRPr lang="en-US" altLang="en-US"/>
          </a:p>
          <a:p>
            <a:r>
              <a:rPr lang="en-US" altLang="en-US"/>
              <a:t>In advertising, companies want to grab your attention</a:t>
            </a:r>
          </a:p>
          <a:p>
            <a:pPr lvl="1"/>
            <a:r>
              <a:rPr lang="en-US" altLang="en-US"/>
              <a:t>Entertain, persuade, and inform</a:t>
            </a:r>
          </a:p>
        </p:txBody>
      </p:sp>
    </p:spTree>
    <p:extLst>
      <p:ext uri="{BB962C8B-B14F-4D97-AF65-F5344CB8AC3E}">
        <p14:creationId xmlns:p14="http://schemas.microsoft.com/office/powerpoint/2010/main" val="21828103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Advertisements = 1</a:t>
            </a:r>
            <a:r>
              <a:rPr lang="en-US" altLang="en-US" baseline="30000"/>
              <a:t>st</a:t>
            </a:r>
            <a:r>
              <a:rPr lang="en-US" altLang="en-US"/>
              <a:t> Impression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For a company trying to sell you something an advertisement is like trying to get a job interview with millions of people at one time</a:t>
            </a:r>
          </a:p>
          <a:p>
            <a:pPr lvl="1">
              <a:lnSpc>
                <a:spcPct val="80000"/>
              </a:lnSpc>
            </a:pPr>
            <a:endParaRPr lang="en-US" altLang="en-US" sz="2400"/>
          </a:p>
          <a:p>
            <a:pPr lvl="1">
              <a:lnSpc>
                <a:spcPct val="80000"/>
              </a:lnSpc>
            </a:pPr>
            <a:r>
              <a:rPr lang="en-US" altLang="en-US" sz="2400"/>
              <a:t>Make good first impression</a:t>
            </a:r>
          </a:p>
          <a:p>
            <a:pPr lvl="1">
              <a:lnSpc>
                <a:spcPct val="80000"/>
              </a:lnSpc>
            </a:pPr>
            <a:endParaRPr lang="en-US" altLang="en-US" sz="2400"/>
          </a:p>
          <a:p>
            <a:pPr lvl="1">
              <a:lnSpc>
                <a:spcPct val="80000"/>
              </a:lnSpc>
            </a:pPr>
            <a:r>
              <a:rPr lang="en-US" altLang="en-US" sz="2400"/>
              <a:t>Don’t make anyone angry or mad</a:t>
            </a:r>
          </a:p>
          <a:p>
            <a:pPr lvl="1">
              <a:lnSpc>
                <a:spcPct val="80000"/>
              </a:lnSpc>
            </a:pPr>
            <a:endParaRPr lang="en-US" altLang="en-US" sz="2400"/>
          </a:p>
          <a:p>
            <a:pPr lvl="1">
              <a:lnSpc>
                <a:spcPct val="80000"/>
              </a:lnSpc>
            </a:pPr>
            <a:r>
              <a:rPr lang="en-US" altLang="en-US" sz="2400"/>
              <a:t>Difficult to please all because people view things differently</a:t>
            </a:r>
          </a:p>
          <a:p>
            <a:pPr lvl="1">
              <a:lnSpc>
                <a:spcPct val="80000"/>
              </a:lnSpc>
            </a:pPr>
            <a:endParaRPr lang="en-US" altLang="en-US" sz="2400"/>
          </a:p>
          <a:p>
            <a:pPr lvl="1">
              <a:lnSpc>
                <a:spcPct val="80000"/>
              </a:lnSpc>
            </a:pPr>
            <a:r>
              <a:rPr lang="en-US" altLang="en-US" sz="2400"/>
              <a:t>The bolder the ad, the more polarizing it becomes</a:t>
            </a:r>
          </a:p>
          <a:p>
            <a:pPr lvl="2">
              <a:lnSpc>
                <a:spcPct val="80000"/>
              </a:lnSpc>
            </a:pPr>
            <a:r>
              <a:rPr lang="en-US" altLang="en-US" sz="2000"/>
              <a:t>Big events bring about such ads</a:t>
            </a:r>
          </a:p>
          <a:p>
            <a:pPr lvl="2">
              <a:lnSpc>
                <a:spcPct val="80000"/>
              </a:lnSpc>
            </a:pPr>
            <a:r>
              <a:rPr lang="en-US" altLang="en-US" sz="2000"/>
              <a:t>Examples: Olympics, Super Bowl, Oscars, etc..</a:t>
            </a:r>
          </a:p>
        </p:txBody>
      </p:sp>
    </p:spTree>
    <p:extLst>
      <p:ext uri="{BB962C8B-B14F-4D97-AF65-F5344CB8AC3E}">
        <p14:creationId xmlns:p14="http://schemas.microsoft.com/office/powerpoint/2010/main" val="56084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Ethics in Advertising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Tobacco Advertising</a:t>
            </a:r>
          </a:p>
          <a:p>
            <a:pPr lvl="1"/>
            <a:r>
              <a:rPr lang="en-US" altLang="en-US" sz="2400"/>
              <a:t>Would you do an ad campaign for a cigarette company?</a:t>
            </a:r>
          </a:p>
          <a:p>
            <a:pPr lvl="1"/>
            <a:r>
              <a:rPr lang="en-US" altLang="en-US" sz="2400"/>
              <a:t>Over $1.5 billion in free advertising takes place each year for </a:t>
            </a:r>
            <a:r>
              <a:rPr lang="en-US" altLang="en-US" sz="2400" b="1">
                <a:solidFill>
                  <a:srgbClr val="FFFF00"/>
                </a:solidFill>
              </a:rPr>
              <a:t>public service announcements</a:t>
            </a:r>
            <a:r>
              <a:rPr lang="en-US" altLang="en-US" sz="2400"/>
              <a:t> denouncing cigarette use</a:t>
            </a:r>
          </a:p>
          <a:p>
            <a:endParaRPr lang="en-US" altLang="en-US" sz="2800"/>
          </a:p>
          <a:p>
            <a:r>
              <a:rPr lang="en-US" altLang="en-US" sz="2800"/>
              <a:t>Beer Commercials</a:t>
            </a:r>
          </a:p>
          <a:p>
            <a:pPr lvl="1"/>
            <a:r>
              <a:rPr lang="en-US" altLang="en-US" sz="2400"/>
              <a:t>What do all these beer commercials have in common?</a:t>
            </a:r>
          </a:p>
          <a:p>
            <a:endParaRPr lang="en-US" altLang="en-US" sz="2800"/>
          </a:p>
          <a:p>
            <a:pPr lvl="2"/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74871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Children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L’Oreal Kids Shampoo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There is </a:t>
            </a:r>
            <a:r>
              <a:rPr lang="en-US" altLang="en-US" sz="2000">
                <a:solidFill>
                  <a:srgbClr val="FFFF00"/>
                </a:solidFill>
              </a:rPr>
              <a:t>no adult supervision</a:t>
            </a:r>
            <a:r>
              <a:rPr lang="en-US" altLang="en-US" sz="2000"/>
              <a:t> shown around the swimming pool. 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The Children's Advertising Review Unit (CARU) of the Better Business Bureau (BBB), which also monitors kid's programming, </a:t>
            </a:r>
            <a:r>
              <a:rPr lang="en-US" altLang="en-US" sz="2000">
                <a:solidFill>
                  <a:srgbClr val="FFFF00"/>
                </a:solidFill>
              </a:rPr>
              <a:t>requires that adults be shown supervising children when products or activities could be risky</a:t>
            </a:r>
            <a:r>
              <a:rPr lang="en-US" altLang="en-US" sz="2000"/>
              <a:t>. 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L'Oreal changed the commercial to model good parental behavior. 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r>
              <a:rPr lang="en-US" altLang="en-US" sz="2400"/>
              <a:t>Aim toothpaste showed a child who went to the bathroom in a museum to brush her teeth. 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Had to be taken off the air when teachers complained that they'd never let a child leave the group unattended.</a:t>
            </a:r>
          </a:p>
        </p:txBody>
      </p:sp>
    </p:spTree>
    <p:extLst>
      <p:ext uri="{BB962C8B-B14F-4D97-AF65-F5344CB8AC3E}">
        <p14:creationId xmlns:p14="http://schemas.microsoft.com/office/powerpoint/2010/main" val="8399789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Pharmaceutical Advertising</a:t>
            </a:r>
            <a:endParaRPr lang="en-US" alt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FFFF00"/>
                </a:solidFill>
              </a:rPr>
              <a:t>Information is ethically neutral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r>
              <a:rPr lang="en-US" altLang="en-US" sz="2400"/>
              <a:t>Most people welcome more information because it enables individuals to form their own judgments 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r>
              <a:rPr lang="en-US" altLang="en-US" sz="2400"/>
              <a:t>Used to be doctors informed citizens about medicine, now commercials introduce them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Ads have raised awareness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More people go to the doctor now than before</a:t>
            </a:r>
          </a:p>
          <a:p>
            <a:pPr lvl="1">
              <a:lnSpc>
                <a:spcPct val="90000"/>
              </a:lnSpc>
            </a:pPr>
            <a:r>
              <a:rPr lang="en-US" altLang="en-US" sz="2000" b="1">
                <a:solidFill>
                  <a:srgbClr val="FFFF00"/>
                </a:solidFill>
              </a:rPr>
              <a:t>Drugs advertised are not the cheapest (generic version)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FDA requires companies to reveal any possible side effects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Killed the weight loss drug industry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4164026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40051" y="397763"/>
            <a:ext cx="6339840" cy="11384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728912" y="2652712"/>
          <a:ext cx="5941060" cy="33722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70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0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39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400" spc="-5" dirty="0">
                          <a:solidFill>
                            <a:srgbClr val="3D3C2C"/>
                          </a:solidFill>
                          <a:latin typeface="Verdana"/>
                          <a:cs typeface="Verdana"/>
                        </a:rPr>
                        <a:t>Ethical</a:t>
                      </a:r>
                      <a:endParaRPr sz="2400">
                        <a:latin typeface="Verdana"/>
                        <a:cs typeface="Verdan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400" dirty="0">
                          <a:solidFill>
                            <a:srgbClr val="3D3C2C"/>
                          </a:solidFill>
                          <a:latin typeface="Verdana"/>
                          <a:cs typeface="Verdana"/>
                        </a:rPr>
                        <a:t>but</a:t>
                      </a:r>
                      <a:endParaRPr sz="2400">
                        <a:latin typeface="Verdana"/>
                        <a:cs typeface="Verdan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2400" dirty="0">
                          <a:solidFill>
                            <a:srgbClr val="3D3C2C"/>
                          </a:solidFill>
                          <a:latin typeface="Verdana"/>
                          <a:cs typeface="Verdana"/>
                        </a:rPr>
                        <a:t>Illegal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2400" dirty="0">
                          <a:solidFill>
                            <a:srgbClr val="3D3C2C"/>
                          </a:solidFill>
                          <a:latin typeface="Verdana"/>
                          <a:cs typeface="Verdana"/>
                        </a:rPr>
                        <a:t>Unethical</a:t>
                      </a:r>
                      <a:endParaRPr sz="2400">
                        <a:latin typeface="Verdana"/>
                        <a:cs typeface="Verdan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2400" dirty="0">
                          <a:solidFill>
                            <a:srgbClr val="3D3C2C"/>
                          </a:solidFill>
                          <a:latin typeface="Verdana"/>
                          <a:cs typeface="Verdana"/>
                        </a:rPr>
                        <a:t>And</a:t>
                      </a:r>
                      <a:endParaRPr sz="2400">
                        <a:latin typeface="Verdana"/>
                        <a:cs typeface="Verdan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2400" dirty="0">
                          <a:solidFill>
                            <a:srgbClr val="3D3C2C"/>
                          </a:solidFill>
                          <a:latin typeface="Verdana"/>
                          <a:cs typeface="Verdana"/>
                        </a:rPr>
                        <a:t>Illegal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82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400" spc="-5" dirty="0">
                          <a:solidFill>
                            <a:srgbClr val="3D3C2C"/>
                          </a:solidFill>
                          <a:latin typeface="Verdana"/>
                          <a:cs typeface="Verdana"/>
                        </a:rPr>
                        <a:t>Legal</a:t>
                      </a:r>
                      <a:endParaRPr sz="2400">
                        <a:latin typeface="Verdana"/>
                        <a:cs typeface="Verdana"/>
                      </a:endParaRPr>
                    </a:p>
                    <a:p>
                      <a:pPr marL="977265" marR="970280" indent="-1270" algn="ctr">
                        <a:lnSpc>
                          <a:spcPct val="120000"/>
                        </a:lnSpc>
                      </a:pPr>
                      <a:r>
                        <a:rPr sz="2400" dirty="0">
                          <a:solidFill>
                            <a:srgbClr val="3D3C2C"/>
                          </a:solidFill>
                          <a:latin typeface="Verdana"/>
                          <a:cs typeface="Verdana"/>
                        </a:rPr>
                        <a:t>And  </a:t>
                      </a:r>
                      <a:r>
                        <a:rPr sz="2400" spc="-5" dirty="0">
                          <a:solidFill>
                            <a:srgbClr val="3D3C2C"/>
                          </a:solidFill>
                          <a:latin typeface="Verdana"/>
                          <a:cs typeface="Verdana"/>
                        </a:rPr>
                        <a:t>Ethical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93C5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400" spc="-5" dirty="0">
                          <a:solidFill>
                            <a:srgbClr val="3D3C2C"/>
                          </a:solidFill>
                          <a:latin typeface="Verdana"/>
                          <a:cs typeface="Verdana"/>
                        </a:rPr>
                        <a:t>Legal</a:t>
                      </a:r>
                      <a:endParaRPr sz="2400">
                        <a:latin typeface="Verdana"/>
                        <a:cs typeface="Verdana"/>
                      </a:endParaRPr>
                    </a:p>
                    <a:p>
                      <a:pPr marL="775335" marR="765810" indent="-1905" algn="ctr">
                        <a:lnSpc>
                          <a:spcPct val="120000"/>
                        </a:lnSpc>
                      </a:pPr>
                      <a:r>
                        <a:rPr sz="2400" dirty="0">
                          <a:solidFill>
                            <a:srgbClr val="3D3C2C"/>
                          </a:solidFill>
                          <a:latin typeface="Verdana"/>
                          <a:cs typeface="Verdana"/>
                        </a:rPr>
                        <a:t>But  Uneth</a:t>
                      </a:r>
                      <a:r>
                        <a:rPr sz="2400" spc="5" dirty="0">
                          <a:solidFill>
                            <a:srgbClr val="3D3C2C"/>
                          </a:solidFill>
                          <a:latin typeface="Verdana"/>
                          <a:cs typeface="Verdana"/>
                        </a:rPr>
                        <a:t>i</a:t>
                      </a:r>
                      <a:r>
                        <a:rPr sz="2400" dirty="0">
                          <a:solidFill>
                            <a:srgbClr val="3D3C2C"/>
                          </a:solidFill>
                          <a:latin typeface="Verdana"/>
                          <a:cs typeface="Verdana"/>
                        </a:rPr>
                        <a:t>cal</a:t>
                      </a:r>
                      <a:endParaRPr sz="2400">
                        <a:latin typeface="Verdana"/>
                        <a:cs typeface="Verdana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4892421" y="6533452"/>
            <a:ext cx="2190115" cy="2203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000" spc="-5" dirty="0">
                <a:latin typeface="Lucida Sans Unicode"/>
                <a:cs typeface="Lucida Sans Unicode"/>
              </a:rPr>
              <a:t>Business Ethics - Gihan</a:t>
            </a:r>
            <a:r>
              <a:rPr sz="1000" spc="15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Aboueleish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18371" y="6533452"/>
            <a:ext cx="130810" cy="2203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z="1000" spc="-5" dirty="0">
                <a:latin typeface="Lucida Sans Unicode"/>
                <a:cs typeface="Lucida Sans Unicode"/>
              </a:rPr>
              <a:t>4</a:t>
            </a:fld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9644" y="5139639"/>
            <a:ext cx="9436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6666"/>
                </a:solidFill>
                <a:latin typeface="Verdana"/>
                <a:cs typeface="Verdana"/>
              </a:rPr>
              <a:t>Legal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79775" y="6281420"/>
            <a:ext cx="1181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6666"/>
                </a:solidFill>
                <a:latin typeface="Verdana"/>
                <a:cs typeface="Verdana"/>
              </a:rPr>
              <a:t>Eth</a:t>
            </a:r>
            <a:r>
              <a:rPr sz="2400" b="1" spc="-10" dirty="0">
                <a:solidFill>
                  <a:srgbClr val="006666"/>
                </a:solidFill>
                <a:latin typeface="Verdana"/>
                <a:cs typeface="Verdana"/>
              </a:rPr>
              <a:t>i</a:t>
            </a:r>
            <a:r>
              <a:rPr sz="2400" b="1" spc="-5" dirty="0">
                <a:solidFill>
                  <a:srgbClr val="006666"/>
                </a:solidFill>
                <a:latin typeface="Verdana"/>
                <a:cs typeface="Verdana"/>
              </a:rPr>
              <a:t>c</a:t>
            </a:r>
            <a:r>
              <a:rPr sz="2400" b="1" spc="5" dirty="0">
                <a:solidFill>
                  <a:srgbClr val="006666"/>
                </a:solidFill>
                <a:latin typeface="Verdana"/>
                <a:cs typeface="Verdana"/>
              </a:rPr>
              <a:t>a</a:t>
            </a:r>
            <a:r>
              <a:rPr sz="2400" b="1" dirty="0">
                <a:solidFill>
                  <a:srgbClr val="006666"/>
                </a:solidFill>
                <a:latin typeface="Verdana"/>
                <a:cs typeface="Verdana"/>
              </a:rPr>
              <a:t>l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04228" y="6205220"/>
            <a:ext cx="16383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666"/>
                </a:solidFill>
                <a:latin typeface="Verdana"/>
                <a:cs typeface="Verdana"/>
              </a:rPr>
              <a:t>U</a:t>
            </a:r>
            <a:r>
              <a:rPr sz="2400" b="1" spc="-10" dirty="0">
                <a:solidFill>
                  <a:srgbClr val="006666"/>
                </a:solidFill>
                <a:latin typeface="Verdana"/>
                <a:cs typeface="Verdana"/>
              </a:rPr>
              <a:t>n</a:t>
            </a:r>
            <a:r>
              <a:rPr sz="2400" b="1" spc="-5" dirty="0">
                <a:solidFill>
                  <a:srgbClr val="006666"/>
                </a:solidFill>
                <a:latin typeface="Verdana"/>
                <a:cs typeface="Verdana"/>
              </a:rPr>
              <a:t>eth</a:t>
            </a:r>
            <a:r>
              <a:rPr sz="2400" b="1" spc="-10" dirty="0">
                <a:solidFill>
                  <a:srgbClr val="006666"/>
                </a:solidFill>
                <a:latin typeface="Verdana"/>
                <a:cs typeface="Verdana"/>
              </a:rPr>
              <a:t>i</a:t>
            </a:r>
            <a:r>
              <a:rPr sz="2400" b="1" spc="-5" dirty="0">
                <a:solidFill>
                  <a:srgbClr val="006666"/>
                </a:solidFill>
                <a:latin typeface="Verdana"/>
                <a:cs typeface="Verdana"/>
              </a:rPr>
              <a:t>c</a:t>
            </a:r>
            <a:r>
              <a:rPr sz="2400" b="1" spc="5" dirty="0">
                <a:solidFill>
                  <a:srgbClr val="006666"/>
                </a:solidFill>
                <a:latin typeface="Verdana"/>
                <a:cs typeface="Verdana"/>
              </a:rPr>
              <a:t>a</a:t>
            </a:r>
            <a:r>
              <a:rPr sz="2400" b="1" dirty="0">
                <a:solidFill>
                  <a:srgbClr val="006666"/>
                </a:solidFill>
                <a:latin typeface="Verdana"/>
                <a:cs typeface="Verdana"/>
              </a:rPr>
              <a:t>l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93444" y="3188334"/>
            <a:ext cx="1123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666"/>
                </a:solidFill>
                <a:latin typeface="Verdana"/>
                <a:cs typeface="Verdana"/>
              </a:rPr>
              <a:t>I</a:t>
            </a:r>
            <a:r>
              <a:rPr sz="2400" b="1" spc="-10" dirty="0">
                <a:solidFill>
                  <a:srgbClr val="006666"/>
                </a:solidFill>
                <a:latin typeface="Verdana"/>
                <a:cs typeface="Verdana"/>
              </a:rPr>
              <a:t>l</a:t>
            </a:r>
            <a:r>
              <a:rPr sz="2400" b="1" dirty="0">
                <a:solidFill>
                  <a:srgbClr val="006666"/>
                </a:solidFill>
                <a:latin typeface="Verdana"/>
                <a:cs typeface="Verdana"/>
              </a:rPr>
              <a:t>legal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Product Placement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Do you think its ethical for movie companies, television networks, music artists, etc.. To use product placement in their advertising? </a:t>
            </a:r>
          </a:p>
          <a:p>
            <a:pPr>
              <a:lnSpc>
                <a:spcPct val="80000"/>
              </a:lnSpc>
            </a:pPr>
            <a:endParaRPr lang="en-US" altLang="en-US" sz="2800"/>
          </a:p>
          <a:p>
            <a:pPr>
              <a:lnSpc>
                <a:spcPct val="80000"/>
              </a:lnSpc>
            </a:pPr>
            <a:endParaRPr lang="en-US" altLang="en-US" sz="2800"/>
          </a:p>
          <a:p>
            <a:pPr lvl="1">
              <a:lnSpc>
                <a:spcPct val="80000"/>
              </a:lnSpc>
            </a:pPr>
            <a:r>
              <a:rPr lang="en-US" altLang="en-US" sz="2400"/>
              <a:t>In the theatre we have no way of knowing whether the director chose those cars because they fulfilled his artistic vision - or because the car manufacturer made a deal with the producer. </a:t>
            </a:r>
          </a:p>
          <a:p>
            <a:pPr lvl="1">
              <a:lnSpc>
                <a:spcPct val="80000"/>
              </a:lnSpc>
            </a:pPr>
            <a:endParaRPr lang="en-US" altLang="en-US" sz="2400"/>
          </a:p>
          <a:p>
            <a:pPr lvl="1">
              <a:lnSpc>
                <a:spcPct val="80000"/>
              </a:lnSpc>
            </a:pPr>
            <a:r>
              <a:rPr lang="en-US" altLang="en-US" sz="2400"/>
              <a:t>Audiences like realism in movies. </a:t>
            </a:r>
          </a:p>
          <a:p>
            <a:pPr lvl="2">
              <a:lnSpc>
                <a:spcPct val="80000"/>
              </a:lnSpc>
            </a:pPr>
            <a:r>
              <a:rPr lang="en-US" altLang="en-US" sz="2000"/>
              <a:t>Made-up brands affect the audience because they feel like their being lied to</a:t>
            </a:r>
          </a:p>
          <a:p>
            <a:pPr lvl="3">
              <a:lnSpc>
                <a:spcPct val="80000"/>
              </a:lnSpc>
            </a:pPr>
            <a:r>
              <a:rPr lang="en-US" altLang="en-US" sz="1800"/>
              <a:t>They're obvious fakes</a:t>
            </a:r>
          </a:p>
        </p:txBody>
      </p:sp>
    </p:spTree>
    <p:extLst>
      <p:ext uri="{BB962C8B-B14F-4D97-AF65-F5344CB8AC3E}">
        <p14:creationId xmlns:p14="http://schemas.microsoft.com/office/powerpoint/2010/main" val="41546275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Guerilla Advertising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altLang="en-US" sz="2800"/>
              <a:t>Product placement happens in real life</a:t>
            </a:r>
          </a:p>
          <a:p>
            <a:r>
              <a:rPr lang="en-US" altLang="en-US" sz="2800"/>
              <a:t>If you go out to a club tonight, you might see some particularly good-looking young people using a new kind of cell phone. </a:t>
            </a:r>
          </a:p>
          <a:p>
            <a:pPr lvl="1"/>
            <a:r>
              <a:rPr lang="en-US" altLang="en-US" sz="2400"/>
              <a:t>Will voluntarily let you use product</a:t>
            </a:r>
          </a:p>
          <a:p>
            <a:pPr lvl="1"/>
            <a:r>
              <a:rPr lang="en-US" altLang="en-US" sz="2400"/>
              <a:t>The phone is very cool &amp; so are the people hired</a:t>
            </a:r>
          </a:p>
          <a:p>
            <a:pPr lvl="1"/>
            <a:r>
              <a:rPr lang="en-US" altLang="en-US" sz="2400"/>
              <a:t>They're also actors and this is a gig for them. </a:t>
            </a:r>
          </a:p>
          <a:p>
            <a:pPr lvl="2"/>
            <a:r>
              <a:rPr lang="en-US" altLang="en-US" sz="2000"/>
              <a:t>Their job is creating the impression that using this phone is The Next Trend. </a:t>
            </a:r>
          </a:p>
          <a:p>
            <a:pPr lvl="2"/>
            <a:r>
              <a:rPr lang="en-US" altLang="en-US" sz="2000"/>
              <a:t>If you ask them directly if they are actors, they won't lie. </a:t>
            </a:r>
          </a:p>
          <a:p>
            <a:pPr lvl="2"/>
            <a:r>
              <a:rPr lang="en-US" altLang="en-US" sz="2000"/>
              <a:t>If you don't ask, they won't tell. </a:t>
            </a:r>
          </a:p>
        </p:txBody>
      </p:sp>
    </p:spTree>
    <p:extLst>
      <p:ext uri="{BB962C8B-B14F-4D97-AF65-F5344CB8AC3E}">
        <p14:creationId xmlns:p14="http://schemas.microsoft.com/office/powerpoint/2010/main" val="20552975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Subliminal Messaging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Subliminal advertising is one of those "urban legends." </a:t>
            </a:r>
          </a:p>
          <a:p>
            <a:pPr>
              <a:lnSpc>
                <a:spcPct val="80000"/>
              </a:lnSpc>
            </a:pPr>
            <a:endParaRPr lang="en-US" altLang="en-US" sz="2800"/>
          </a:p>
          <a:p>
            <a:pPr>
              <a:lnSpc>
                <a:spcPct val="80000"/>
              </a:lnSpc>
            </a:pPr>
            <a:r>
              <a:rPr lang="en-US" altLang="en-US" sz="2800"/>
              <a:t>Take a photograph of a glass of ice water or the beverage of your choice and make a fake ad out of it. 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Then invite people to find or guess the subliminal messages in your ad. 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Most will be able to come up with something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This is what advertising companies do.  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They present an idea in a way that allows you to form your own opinion but the way gain information is based off how they present it</a:t>
            </a:r>
          </a:p>
        </p:txBody>
      </p:sp>
    </p:spTree>
    <p:extLst>
      <p:ext uri="{BB962C8B-B14F-4D97-AF65-F5344CB8AC3E}">
        <p14:creationId xmlns:p14="http://schemas.microsoft.com/office/powerpoint/2010/main" val="34895867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Assignment Option #1:</a:t>
            </a:r>
            <a:endParaRPr lang="en-US" alt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>
                <a:solidFill>
                  <a:srgbClr val="FFFF00"/>
                </a:solidFill>
              </a:rPr>
              <a:t>Create an advertisement</a:t>
            </a:r>
            <a:r>
              <a:rPr lang="en-US" altLang="en-US" sz="2400"/>
              <a:t> that is </a:t>
            </a:r>
            <a:r>
              <a:rPr lang="en-US" altLang="en-US" sz="2400" b="1">
                <a:solidFill>
                  <a:srgbClr val="FFFF00"/>
                </a:solidFill>
              </a:rPr>
              <a:t>intentionally unethical</a:t>
            </a:r>
            <a:r>
              <a:rPr lang="en-US" altLang="en-US" sz="2400"/>
              <a:t>.  The advertisement can promote any product, service, or idea you wish but must use questionable marketing tactics to accomplish this task.  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  <a:p>
            <a:pPr>
              <a:lnSpc>
                <a:spcPct val="90000"/>
              </a:lnSpc>
            </a:pPr>
            <a:r>
              <a:rPr lang="en-US" altLang="en-US" sz="2400"/>
              <a:t>An advertisement is considered unethical in the following situations: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When it has degraded or underestimated the substitute or rival’s product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When it gives false or misleading information on the value of a product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When it fails to give useful information on the possible reaction or side effects of the product. 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When it is immoral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868653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>
                <a:ea typeface="ＭＳ Ｐゴシック" panose="020B0600070205080204" pitchFamily="34" charset="-128"/>
              </a:rPr>
              <a:t>Surrogate Advertisement</a:t>
            </a:r>
            <a:r>
              <a:rPr lang="en-US" altLang="ja-JP">
                <a:ea typeface="ＭＳ Ｐゴシック" panose="020B0600070205080204" pitchFamily="34" charset="-128"/>
              </a:rPr>
              <a:t> </a:t>
            </a:r>
            <a:endParaRPr lang="en-US" alt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altLang="ja-JP" sz="2400" b="1">
                <a:solidFill>
                  <a:srgbClr val="FFFF00"/>
                </a:solidFill>
                <a:ea typeface="ＭＳ Ｐゴシック" panose="020B0600070205080204" pitchFamily="34" charset="-128"/>
              </a:rPr>
              <a:t>Surrogate Advertisement</a:t>
            </a:r>
            <a:r>
              <a:rPr lang="en-US" altLang="ja-JP" sz="2400" b="1">
                <a:ea typeface="ＭＳ Ｐゴシック" panose="020B0600070205080204" pitchFamily="34" charset="-128"/>
              </a:rPr>
              <a:t>: Used to promote a banned product in the disguise of another product.</a:t>
            </a:r>
          </a:p>
          <a:p>
            <a:pPr lvl="1"/>
            <a:r>
              <a:rPr lang="en-US" altLang="ja-JP" sz="2400">
                <a:ea typeface="ＭＳ Ｐゴシック" panose="020B0600070205080204" pitchFamily="34" charset="-128"/>
              </a:rPr>
              <a:t>Uses a different product to advertise their name</a:t>
            </a:r>
          </a:p>
          <a:p>
            <a:pPr lvl="1"/>
            <a:r>
              <a:rPr lang="en-US" altLang="ja-JP" sz="2400">
                <a:ea typeface="ＭＳ Ｐゴシック" panose="020B0600070205080204" pitchFamily="34" charset="-128"/>
              </a:rPr>
              <a:t>84% of viewers pickup on the unintended brand being advertised</a:t>
            </a:r>
          </a:p>
          <a:p>
            <a:pPr lvl="1"/>
            <a:endParaRPr lang="en-US" altLang="ja-JP" sz="2400">
              <a:ea typeface="ＭＳ Ｐゴシック" panose="020B0600070205080204" pitchFamily="34" charset="-128"/>
            </a:endParaRPr>
          </a:p>
          <a:p>
            <a:pPr lvl="1"/>
            <a:r>
              <a:rPr lang="en-US" altLang="ja-JP" sz="2400">
                <a:ea typeface="ＭＳ Ｐゴシック" panose="020B0600070205080204" pitchFamily="34" charset="-128"/>
              </a:rPr>
              <a:t>Example:</a:t>
            </a:r>
          </a:p>
          <a:p>
            <a:pPr lvl="2"/>
            <a:r>
              <a:rPr lang="en-US" altLang="ja-JP" sz="2000">
                <a:ea typeface="ＭＳ Ｐゴシック" panose="020B0600070205080204" pitchFamily="34" charset="-128"/>
              </a:rPr>
              <a:t>Bicardi Blasts music CD’s</a:t>
            </a:r>
          </a:p>
          <a:p>
            <a:pPr lvl="2"/>
            <a:r>
              <a:rPr lang="en-US" altLang="ja-JP" sz="2000">
                <a:ea typeface="ＭＳ Ｐゴシック" panose="020B0600070205080204" pitchFamily="34" charset="-128"/>
              </a:rPr>
              <a:t>Bagpiper Club Soda</a:t>
            </a:r>
          </a:p>
          <a:p>
            <a:pPr lvl="2"/>
            <a:r>
              <a:rPr lang="en-US" altLang="ja-JP" sz="2000">
                <a:ea typeface="ＭＳ Ｐゴシック" panose="020B0600070205080204" pitchFamily="34" charset="-128"/>
              </a:rPr>
              <a:t>Officer’s Choice Playing Cards </a:t>
            </a:r>
          </a:p>
          <a:p>
            <a:pPr lvl="2"/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17832031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>
                <a:solidFill>
                  <a:srgbClr val="FFFF00"/>
                </a:solidFill>
              </a:rPr>
              <a:t>Puffery</a:t>
            </a:r>
            <a:r>
              <a:rPr lang="en-US" altLang="en-US" sz="2400"/>
              <a:t> </a:t>
            </a:r>
          </a:p>
        </p:txBody>
      </p:sp>
      <p:sp>
        <p:nvSpPr>
          <p:cNvPr id="25603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en-US" altLang="en-US" sz="2600" b="1">
                <a:solidFill>
                  <a:srgbClr val="FFFF00"/>
                </a:solidFill>
              </a:rPr>
              <a:t>Puffery</a:t>
            </a:r>
            <a:r>
              <a:rPr lang="en-US" altLang="en-US" sz="2600"/>
              <a:t> refers to claims that express </a:t>
            </a:r>
            <a:r>
              <a:rPr lang="en-US" altLang="en-US" sz="2600">
                <a:solidFill>
                  <a:srgbClr val="FFFF00"/>
                </a:solidFill>
              </a:rPr>
              <a:t>subjective</a:t>
            </a:r>
            <a:r>
              <a:rPr lang="en-US" altLang="en-US" sz="2600"/>
              <a:t> rather than </a:t>
            </a:r>
            <a:r>
              <a:rPr lang="en-US" altLang="en-US" sz="2600">
                <a:solidFill>
                  <a:srgbClr val="FFFF00"/>
                </a:solidFill>
              </a:rPr>
              <a:t>objective </a:t>
            </a:r>
            <a:r>
              <a:rPr lang="en-US" altLang="en-US" sz="2600"/>
              <a:t>views</a:t>
            </a:r>
          </a:p>
          <a:p>
            <a:r>
              <a:rPr lang="en-US" altLang="en-US" sz="2600"/>
              <a:t>Most reasonable people would take not take literally. </a:t>
            </a:r>
          </a:p>
          <a:p>
            <a:r>
              <a:rPr lang="en-US" altLang="en-US" sz="2600"/>
              <a:t>However, a two-year old might believe that polar bears enjoy sipping Coca-Cola. 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z="2800"/>
          </a:p>
        </p:txBody>
      </p:sp>
      <p:pic>
        <p:nvPicPr>
          <p:cNvPr id="25605" name="Picture 5" descr="745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33600"/>
            <a:ext cx="3657600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15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>
                <a:ea typeface="ＭＳ Ｐゴシック" panose="020B0600070205080204" pitchFamily="34" charset="-128"/>
              </a:rPr>
              <a:t>Unverified claims</a:t>
            </a:r>
            <a:r>
              <a:rPr lang="en-US" altLang="ja-JP">
                <a:ea typeface="ＭＳ Ｐゴシック" panose="020B0600070205080204" pitchFamily="34" charset="-128"/>
              </a:rPr>
              <a:t> </a:t>
            </a:r>
            <a:endParaRPr lang="en-US" alt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ja-JP" sz="2800" b="1">
                <a:solidFill>
                  <a:srgbClr val="FFFF00"/>
                </a:solidFill>
                <a:ea typeface="ＭＳ Ｐゴシック" panose="020B0600070205080204" pitchFamily="34" charset="-128"/>
              </a:rPr>
              <a:t>Unverified claims:</a:t>
            </a:r>
            <a:r>
              <a:rPr lang="en-US" altLang="ja-JP" sz="2800" b="1">
                <a:ea typeface="ＭＳ Ｐゴシック" panose="020B0600070205080204" pitchFamily="34" charset="-128"/>
              </a:rPr>
              <a:t> </a:t>
            </a:r>
            <a:r>
              <a:rPr lang="en-US" altLang="en-US" sz="2800"/>
              <a:t>It includes advertisements of “energy drinks” which tells us about the number of vitamins and how they help children to grow strong and tall.</a:t>
            </a:r>
            <a:r>
              <a:rPr lang="en-US" altLang="ja-JP" sz="2800">
                <a:ea typeface="ＭＳ Ｐゴシック" panose="020B0600070205080204" pitchFamily="34" charset="-128"/>
              </a:rPr>
              <a:t> </a:t>
            </a:r>
            <a:endParaRPr lang="en-US" altLang="en-US" sz="2800"/>
          </a:p>
        </p:txBody>
      </p:sp>
      <p:sp>
        <p:nvSpPr>
          <p:cNvPr id="33796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z="2800"/>
          </a:p>
        </p:txBody>
      </p:sp>
      <p:pic>
        <p:nvPicPr>
          <p:cNvPr id="33798" name="Picture 6" descr="milk-advertisement-wpa-art-program-19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71600"/>
            <a:ext cx="3362325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4899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>
                <a:solidFill>
                  <a:srgbClr val="FFFF00"/>
                </a:solidFill>
                <a:ea typeface="ＭＳ Ｐゴシック" panose="020B0600070205080204" pitchFamily="34" charset="-128"/>
              </a:rPr>
              <a:t>Women Stereotyping</a:t>
            </a:r>
            <a:r>
              <a:rPr lang="en-US" altLang="ja-JP">
                <a:ea typeface="ＭＳ Ｐゴシック" panose="020B0600070205080204" pitchFamily="34" charset="-128"/>
              </a:rPr>
              <a:t> </a:t>
            </a:r>
            <a:endParaRPr lang="en-US" alt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ja-JP" sz="2800" b="1">
                <a:solidFill>
                  <a:srgbClr val="FFFF00"/>
                </a:solidFill>
                <a:ea typeface="ＭＳ Ｐゴシック" panose="020B0600070205080204" pitchFamily="34" charset="-128"/>
              </a:rPr>
              <a:t>Women Stereotyping:</a:t>
            </a:r>
            <a:r>
              <a:rPr lang="en-US" altLang="ja-JP" sz="2800" b="1">
                <a:ea typeface="ＭＳ Ｐゴシック" panose="020B0600070205080204" pitchFamily="34" charset="-128"/>
              </a:rPr>
              <a:t> Using women to promote household cleaners</a:t>
            </a:r>
            <a:r>
              <a:rPr lang="en-US" altLang="ja-JP" sz="2800">
                <a:ea typeface="ＭＳ Ｐゴシック" panose="020B0600070205080204" pitchFamily="34" charset="-128"/>
              </a:rPr>
              <a:t> </a:t>
            </a:r>
            <a:r>
              <a:rPr lang="en-US" altLang="ja-JP" sz="2800" b="1">
                <a:ea typeface="ＭＳ Ｐゴシック" panose="020B0600070205080204" pitchFamily="34" charset="-128"/>
              </a:rPr>
              <a:t> </a:t>
            </a:r>
            <a:r>
              <a:rPr lang="en-US" altLang="ja-JP" sz="2800">
                <a:ea typeface="ＭＳ Ｐゴシック" panose="020B0600070205080204" pitchFamily="34" charset="-128"/>
              </a:rPr>
              <a:t> </a:t>
            </a:r>
            <a:endParaRPr lang="en-US" altLang="en-US" sz="2800"/>
          </a:p>
        </p:txBody>
      </p:sp>
      <p:sp>
        <p:nvSpPr>
          <p:cNvPr id="35846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z="2800"/>
          </a:p>
        </p:txBody>
      </p:sp>
      <p:pic>
        <p:nvPicPr>
          <p:cNvPr id="35845" name="Picture 5" descr="samsung-vacuum-cleaner-wife-small-633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33600"/>
            <a:ext cx="4276725" cy="339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5761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Comparative Ad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Symbol" panose="05050102010706020507" pitchFamily="18" charset="2"/>
              <a:buChar char=""/>
            </a:pPr>
            <a:r>
              <a:rPr lang="en-US" altLang="en-US" b="1">
                <a:solidFill>
                  <a:srgbClr val="FFFF00"/>
                </a:solidFill>
              </a:rPr>
              <a:t>Comparative advertisement</a:t>
            </a:r>
            <a:r>
              <a:rPr lang="en-US" altLang="en-US" b="1"/>
              <a:t>:  </a:t>
            </a:r>
            <a:r>
              <a:rPr lang="en-US" altLang="en-US"/>
              <a:t>Occurs when a company compares itself to its competitor.  </a:t>
            </a:r>
          </a:p>
          <a:p>
            <a:pPr>
              <a:buFont typeface="Symbol" panose="05050102010706020507" pitchFamily="18" charset="2"/>
              <a:buChar char=""/>
            </a:pPr>
            <a:endParaRPr lang="en-US" altLang="en-US"/>
          </a:p>
          <a:p>
            <a:pPr>
              <a:buFont typeface="Symbol" panose="05050102010706020507" pitchFamily="18" charset="2"/>
              <a:buChar char=""/>
            </a:pPr>
            <a:r>
              <a:rPr lang="en-US" altLang="en-US"/>
              <a:t>Examples:</a:t>
            </a:r>
          </a:p>
          <a:p>
            <a:pPr lvl="1">
              <a:buFont typeface="Symbol" panose="05050102010706020507" pitchFamily="18" charset="2"/>
              <a:buChar char=""/>
            </a:pPr>
            <a:r>
              <a:rPr lang="en-US" altLang="en-US"/>
              <a:t>Coke v. Pepsi </a:t>
            </a:r>
          </a:p>
          <a:p>
            <a:pPr lvl="1">
              <a:buFont typeface="Symbol" panose="05050102010706020507" pitchFamily="18" charset="2"/>
              <a:buChar char=""/>
            </a:pPr>
            <a:r>
              <a:rPr lang="en-US" altLang="en-US"/>
              <a:t>Colgate v. Pepsodent.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8798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FFFF00"/>
                </a:solidFill>
              </a:rPr>
              <a:t>Children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Symbol" panose="05050102010706020507" pitchFamily="18" charset="2"/>
              <a:buNone/>
            </a:pPr>
            <a:r>
              <a:rPr lang="en-US" altLang="en-US" sz="2800" b="1">
                <a:solidFill>
                  <a:srgbClr val="FFFF00"/>
                </a:solidFill>
              </a:rPr>
              <a:t>Use of children in advertisements</a:t>
            </a:r>
            <a:r>
              <a:rPr lang="en-US" altLang="en-US" sz="2800" b="1"/>
              <a:t>:</a:t>
            </a:r>
            <a:r>
              <a:rPr lang="en-US" altLang="en-US" sz="2800"/>
              <a:t> </a:t>
            </a:r>
          </a:p>
          <a:p>
            <a:pPr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en-US" altLang="en-US" sz="2800"/>
              <a:t>Children watch more advertisements than almost anyone.  </a:t>
            </a:r>
          </a:p>
          <a:p>
            <a:pPr>
              <a:lnSpc>
                <a:spcPct val="90000"/>
              </a:lnSpc>
              <a:buFont typeface="Symbol" panose="05050102010706020507" pitchFamily="18" charset="2"/>
              <a:buChar char=""/>
            </a:pPr>
            <a:r>
              <a:rPr lang="en-US" altLang="en-US" sz="2800"/>
              <a:t>They can sing jingles, recognize logos, and typically have strong feelings about a product.</a:t>
            </a:r>
          </a:p>
          <a:p>
            <a:pPr>
              <a:lnSpc>
                <a:spcPct val="90000"/>
              </a:lnSpc>
            </a:pPr>
            <a:endParaRPr lang="en-US" altLang="en-US" sz="2800"/>
          </a:p>
        </p:txBody>
      </p:sp>
      <p:pic>
        <p:nvPicPr>
          <p:cNvPr id="41989" name="Picture 7" descr="marlboro20mumm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77988"/>
            <a:ext cx="4038600" cy="4368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7447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1465529"/>
            <a:ext cx="2908300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93C500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2700" spc="-5" dirty="0">
                <a:solidFill>
                  <a:srgbClr val="000000"/>
                </a:solidFill>
              </a:rPr>
              <a:t>Business</a:t>
            </a:r>
            <a:r>
              <a:rPr sz="2700" spc="-114" dirty="0">
                <a:solidFill>
                  <a:srgbClr val="000000"/>
                </a:solidFill>
              </a:rPr>
              <a:t> </a:t>
            </a:r>
            <a:r>
              <a:rPr sz="2700" dirty="0">
                <a:solidFill>
                  <a:srgbClr val="000000"/>
                </a:solidFill>
              </a:rPr>
              <a:t>Ethics: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668" y="2045335"/>
            <a:ext cx="7884159" cy="21583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4510" marR="5080" indent="-228600">
              <a:lnSpc>
                <a:spcPct val="100000"/>
              </a:lnSpc>
              <a:spcBef>
                <a:spcPts val="105"/>
              </a:spcBef>
              <a:buClr>
                <a:srgbClr val="93C500"/>
              </a:buClr>
              <a:buFont typeface="Verdana"/>
              <a:buChar char="◦"/>
              <a:tabLst>
                <a:tab pos="525145" algn="l"/>
              </a:tabLst>
            </a:pPr>
            <a:r>
              <a:rPr sz="2300" spc="-5" dirty="0">
                <a:latin typeface="Lucida Sans Unicode"/>
                <a:cs typeface="Lucida Sans Unicode"/>
              </a:rPr>
              <a:t>The principles and </a:t>
            </a:r>
            <a:r>
              <a:rPr sz="2300" dirty="0">
                <a:latin typeface="Lucida Sans Unicode"/>
                <a:cs typeface="Lucida Sans Unicode"/>
              </a:rPr>
              <a:t>standards </a:t>
            </a:r>
            <a:r>
              <a:rPr sz="2300" spc="-5" dirty="0">
                <a:latin typeface="Lucida Sans Unicode"/>
                <a:cs typeface="Lucida Sans Unicode"/>
              </a:rPr>
              <a:t>that </a:t>
            </a:r>
            <a:r>
              <a:rPr sz="2300" dirty="0">
                <a:latin typeface="Lucida Sans Unicode"/>
                <a:cs typeface="Lucida Sans Unicode"/>
              </a:rPr>
              <a:t>define </a:t>
            </a:r>
            <a:r>
              <a:rPr sz="2300" spc="-5" dirty="0">
                <a:latin typeface="Lucida Sans Unicode"/>
                <a:cs typeface="Lucida Sans Unicode"/>
              </a:rPr>
              <a:t>acceptable  conduct in</a:t>
            </a:r>
            <a:r>
              <a:rPr sz="2300" spc="-20" dirty="0">
                <a:latin typeface="Lucida Sans Unicode"/>
                <a:cs typeface="Lucida Sans Unicode"/>
              </a:rPr>
              <a:t> </a:t>
            </a:r>
            <a:r>
              <a:rPr sz="2300" spc="-5" dirty="0">
                <a:latin typeface="Lucida Sans Unicode"/>
                <a:cs typeface="Lucida Sans Unicode"/>
              </a:rPr>
              <a:t>business</a:t>
            </a:r>
            <a:endParaRPr sz="23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170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93C500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2700" spc="-5" dirty="0">
                <a:latin typeface="Lucida Sans Unicode"/>
                <a:cs typeface="Lucida Sans Unicode"/>
              </a:rPr>
              <a:t>Social</a:t>
            </a:r>
            <a:r>
              <a:rPr sz="2700" spc="-1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Responsibility:</a:t>
            </a:r>
            <a:endParaRPr sz="2700">
              <a:latin typeface="Lucida Sans Unicode"/>
              <a:cs typeface="Lucida Sans Unicode"/>
            </a:endParaRPr>
          </a:p>
          <a:p>
            <a:pPr marL="524510" marR="55244" indent="-228600">
              <a:lnSpc>
                <a:spcPct val="100000"/>
              </a:lnSpc>
              <a:spcBef>
                <a:spcPts val="1335"/>
              </a:spcBef>
              <a:buClr>
                <a:srgbClr val="93C500"/>
              </a:buClr>
              <a:buFont typeface="Verdana"/>
              <a:buChar char="◦"/>
              <a:tabLst>
                <a:tab pos="525145" algn="l"/>
              </a:tabLst>
            </a:pPr>
            <a:r>
              <a:rPr sz="2300" dirty="0">
                <a:latin typeface="Lucida Sans Unicode"/>
                <a:cs typeface="Lucida Sans Unicode"/>
              </a:rPr>
              <a:t>A </a:t>
            </a:r>
            <a:r>
              <a:rPr sz="2300" spc="-5" dirty="0">
                <a:latin typeface="Lucida Sans Unicode"/>
                <a:cs typeface="Lucida Sans Unicode"/>
              </a:rPr>
              <a:t>business’s </a:t>
            </a:r>
            <a:r>
              <a:rPr sz="2300" dirty="0">
                <a:latin typeface="Lucida Sans Unicode"/>
                <a:cs typeface="Lucida Sans Unicode"/>
              </a:rPr>
              <a:t>obligation </a:t>
            </a:r>
            <a:r>
              <a:rPr sz="2300" spc="-5" dirty="0">
                <a:latin typeface="Lucida Sans Unicode"/>
                <a:cs typeface="Lucida Sans Unicode"/>
              </a:rPr>
              <a:t>to </a:t>
            </a:r>
            <a:r>
              <a:rPr sz="2300" dirty="0">
                <a:latin typeface="Lucida Sans Unicode"/>
                <a:cs typeface="Lucida Sans Unicode"/>
              </a:rPr>
              <a:t>maximize its positive  </a:t>
            </a:r>
            <a:r>
              <a:rPr sz="2300" spc="-5" dirty="0">
                <a:latin typeface="Lucida Sans Unicode"/>
                <a:cs typeface="Lucida Sans Unicode"/>
              </a:rPr>
              <a:t>impact and </a:t>
            </a:r>
            <a:r>
              <a:rPr sz="2300" dirty="0">
                <a:latin typeface="Lucida Sans Unicode"/>
                <a:cs typeface="Lucida Sans Unicode"/>
              </a:rPr>
              <a:t>minimize its negative </a:t>
            </a:r>
            <a:r>
              <a:rPr sz="2300" spc="-5" dirty="0">
                <a:latin typeface="Lucida Sans Unicode"/>
                <a:cs typeface="Lucida Sans Unicode"/>
              </a:rPr>
              <a:t>impact </a:t>
            </a:r>
            <a:r>
              <a:rPr sz="2300" dirty="0">
                <a:latin typeface="Lucida Sans Unicode"/>
                <a:cs typeface="Lucida Sans Unicode"/>
              </a:rPr>
              <a:t>on</a:t>
            </a:r>
            <a:r>
              <a:rPr sz="2300" spc="-75" dirty="0">
                <a:latin typeface="Lucida Sans Unicode"/>
                <a:cs typeface="Lucida Sans Unicode"/>
              </a:rPr>
              <a:t> </a:t>
            </a:r>
            <a:r>
              <a:rPr sz="2300" dirty="0">
                <a:latin typeface="Lucida Sans Unicode"/>
                <a:cs typeface="Lucida Sans Unicode"/>
              </a:rPr>
              <a:t>society</a:t>
            </a:r>
            <a:endParaRPr sz="23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5363" y="134112"/>
            <a:ext cx="6681216" cy="1594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92421" y="6533452"/>
            <a:ext cx="2190115" cy="2203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000" spc="-5" dirty="0">
                <a:latin typeface="Lucida Sans Unicode"/>
                <a:cs typeface="Lucida Sans Unicode"/>
              </a:rPr>
              <a:t>Business Ethics - Gihan</a:t>
            </a:r>
            <a:r>
              <a:rPr sz="1000" spc="15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Aboueleish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18371" y="6533452"/>
            <a:ext cx="130810" cy="2203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z="1000" spc="-5" dirty="0">
                <a:latin typeface="Lucida Sans Unicode"/>
                <a:cs typeface="Lucida Sans Unicode"/>
              </a:rPr>
              <a:t>5</a:t>
            </a:fld>
            <a:endParaRPr sz="1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D60093"/>
                </a:solidFill>
              </a:rPr>
              <a:t>Fair Advertising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FFFF00"/>
                </a:solidFill>
              </a:rPr>
              <a:t>What is this ad saying?</a:t>
            </a:r>
          </a:p>
          <a:p>
            <a:pPr>
              <a:lnSpc>
                <a:spcPct val="90000"/>
              </a:lnSpc>
            </a:pPr>
            <a:endParaRPr lang="en-US" altLang="en-US" sz="240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FFFF00"/>
                </a:solidFill>
              </a:rPr>
              <a:t>Messages like these want to convince people that alcohol is magic. </a:t>
            </a:r>
          </a:p>
          <a:p>
            <a:pPr>
              <a:lnSpc>
                <a:spcPct val="90000"/>
              </a:lnSpc>
            </a:pPr>
            <a:endParaRPr lang="en-US" altLang="en-US" sz="240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FFFF00"/>
                </a:solidFill>
              </a:rPr>
              <a:t>These ads tell us that alcohol can make us successful, sophisticated and even sexy. Without it, life is dull, ordinary and boring. 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en-US" sz="2400"/>
          </a:p>
        </p:txBody>
      </p:sp>
      <p:pic>
        <p:nvPicPr>
          <p:cNvPr id="45061" name="Picture 5" descr="Absolut Magic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33600"/>
            <a:ext cx="239712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249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1465529"/>
            <a:ext cx="7882255" cy="2084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93C500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2700" dirty="0">
                <a:solidFill>
                  <a:srgbClr val="000000"/>
                </a:solidFill>
              </a:rPr>
              <a:t>An </a:t>
            </a:r>
            <a:r>
              <a:rPr sz="2700" spc="-10" dirty="0">
                <a:solidFill>
                  <a:srgbClr val="000000"/>
                </a:solidFill>
              </a:rPr>
              <a:t>ethical </a:t>
            </a:r>
            <a:r>
              <a:rPr sz="2700" spc="-5" dirty="0">
                <a:solidFill>
                  <a:srgbClr val="000000"/>
                </a:solidFill>
              </a:rPr>
              <a:t>issue is an identifiable problem,  </a:t>
            </a:r>
            <a:r>
              <a:rPr sz="2700" dirty="0">
                <a:solidFill>
                  <a:srgbClr val="000000"/>
                </a:solidFill>
              </a:rPr>
              <a:t>situation, </a:t>
            </a:r>
            <a:r>
              <a:rPr sz="2700" spc="-5" dirty="0">
                <a:solidFill>
                  <a:srgbClr val="000000"/>
                </a:solidFill>
              </a:rPr>
              <a:t>or opportunity that requires </a:t>
            </a:r>
            <a:r>
              <a:rPr sz="2700" dirty="0">
                <a:solidFill>
                  <a:srgbClr val="000000"/>
                </a:solidFill>
              </a:rPr>
              <a:t>a  </a:t>
            </a:r>
            <a:r>
              <a:rPr sz="2700" spc="-5" dirty="0">
                <a:solidFill>
                  <a:srgbClr val="000000"/>
                </a:solidFill>
              </a:rPr>
              <a:t>person to choose </a:t>
            </a:r>
            <a:r>
              <a:rPr sz="2700" dirty="0">
                <a:solidFill>
                  <a:srgbClr val="000000"/>
                </a:solidFill>
              </a:rPr>
              <a:t>from </a:t>
            </a:r>
            <a:r>
              <a:rPr sz="2700" spc="-5" dirty="0">
                <a:solidFill>
                  <a:srgbClr val="000000"/>
                </a:solidFill>
              </a:rPr>
              <a:t>among several actions  that </a:t>
            </a:r>
            <a:r>
              <a:rPr sz="2700" dirty="0">
                <a:solidFill>
                  <a:srgbClr val="000000"/>
                </a:solidFill>
              </a:rPr>
              <a:t>may </a:t>
            </a:r>
            <a:r>
              <a:rPr sz="2700" spc="-5" dirty="0">
                <a:solidFill>
                  <a:srgbClr val="000000"/>
                </a:solidFill>
              </a:rPr>
              <a:t>be </a:t>
            </a:r>
            <a:r>
              <a:rPr sz="2700" spc="-10" dirty="0">
                <a:solidFill>
                  <a:srgbClr val="000000"/>
                </a:solidFill>
              </a:rPr>
              <a:t>evaluated </a:t>
            </a:r>
            <a:r>
              <a:rPr sz="2700" spc="-5" dirty="0">
                <a:solidFill>
                  <a:srgbClr val="000000"/>
                </a:solidFill>
              </a:rPr>
              <a:t>as right or </a:t>
            </a:r>
            <a:r>
              <a:rPr sz="2700" spc="-10" dirty="0">
                <a:solidFill>
                  <a:srgbClr val="000000"/>
                </a:solidFill>
              </a:rPr>
              <a:t>wrong,  </a:t>
            </a:r>
            <a:r>
              <a:rPr sz="2700" spc="-5" dirty="0">
                <a:solidFill>
                  <a:srgbClr val="000000"/>
                </a:solidFill>
              </a:rPr>
              <a:t>ethical or</a:t>
            </a:r>
            <a:r>
              <a:rPr sz="2700" spc="-15" dirty="0">
                <a:solidFill>
                  <a:srgbClr val="000000"/>
                </a:solidFill>
              </a:rPr>
              <a:t> </a:t>
            </a:r>
            <a:r>
              <a:rPr sz="2700" dirty="0">
                <a:solidFill>
                  <a:srgbClr val="000000"/>
                </a:solidFill>
              </a:rPr>
              <a:t>unethical.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3359" y="370331"/>
            <a:ext cx="8007096" cy="1139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831071" y="6545681"/>
            <a:ext cx="1054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Lucida Sans Unicode"/>
                <a:cs typeface="Lucida Sans Unicode"/>
              </a:rPr>
              <a:t>8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04840" y="6545681"/>
            <a:ext cx="21907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Lucida Sans Unicode"/>
                <a:cs typeface="Lucida Sans Unicode"/>
              </a:rPr>
              <a:t>Business Ethics - Gihan</a:t>
            </a:r>
            <a:r>
              <a:rPr sz="1000" spc="20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Aboueleish</a:t>
            </a:r>
            <a:endParaRPr sz="1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55" y="304800"/>
            <a:ext cx="9067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897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9275" y="5944933"/>
            <a:ext cx="4897755" cy="913130"/>
          </a:xfrm>
          <a:custGeom>
            <a:avLst/>
            <a:gdLst/>
            <a:ahLst/>
            <a:cxnLst/>
            <a:rect l="l" t="t" r="r" b="b"/>
            <a:pathLst>
              <a:path w="4897755" h="913129">
                <a:moveTo>
                  <a:pt x="85714" y="21358"/>
                </a:moveTo>
                <a:lnTo>
                  <a:pt x="3636693" y="913063"/>
                </a:lnTo>
                <a:lnTo>
                  <a:pt x="4897393" y="913063"/>
                </a:lnTo>
                <a:lnTo>
                  <a:pt x="85714" y="21358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73"/>
                </a:lnTo>
                <a:lnTo>
                  <a:pt x="85714" y="21358"/>
                </a:lnTo>
                <a:lnTo>
                  <a:pt x="660" y="0"/>
                </a:lnTo>
                <a:close/>
              </a:path>
            </a:pathLst>
          </a:custGeom>
          <a:solidFill>
            <a:srgbClr val="C3E09B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5711" y="5939015"/>
            <a:ext cx="3651885" cy="919480"/>
          </a:xfrm>
          <a:custGeom>
            <a:avLst/>
            <a:gdLst/>
            <a:ahLst/>
            <a:cxnLst/>
            <a:rect l="l" t="t" r="r" b="b"/>
            <a:pathLst>
              <a:path w="3651885" h="919479">
                <a:moveTo>
                  <a:pt x="0" y="0"/>
                </a:moveTo>
                <a:lnTo>
                  <a:pt x="7924" y="6349"/>
                </a:lnTo>
                <a:lnTo>
                  <a:pt x="2868867" y="918982"/>
                </a:lnTo>
                <a:lnTo>
                  <a:pt x="3651882" y="91898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789674"/>
            <a:ext cx="3398520" cy="1068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784350"/>
            <a:ext cx="3371840" cy="10736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2984" y="152400"/>
            <a:ext cx="6931152" cy="15529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4400" y="2133525"/>
            <a:ext cx="7489490" cy="31829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7250" y="5356225"/>
            <a:ext cx="7629525" cy="0"/>
          </a:xfrm>
          <a:custGeom>
            <a:avLst/>
            <a:gdLst/>
            <a:ahLst/>
            <a:cxnLst/>
            <a:rect l="l" t="t" r="r" b="b"/>
            <a:pathLst>
              <a:path w="7629525">
                <a:moveTo>
                  <a:pt x="0" y="0"/>
                </a:moveTo>
                <a:lnTo>
                  <a:pt x="7629525" y="0"/>
                </a:lnTo>
              </a:path>
            </a:pathLst>
          </a:custGeom>
          <a:ln w="34290">
            <a:solidFill>
              <a:srgbClr val="3D3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4394" y="2110739"/>
            <a:ext cx="0" cy="3228340"/>
          </a:xfrm>
          <a:custGeom>
            <a:avLst/>
            <a:gdLst/>
            <a:ahLst/>
            <a:cxnLst/>
            <a:rect l="l" t="t" r="r" b="b"/>
            <a:pathLst>
              <a:path h="3228340">
                <a:moveTo>
                  <a:pt x="0" y="0"/>
                </a:moveTo>
                <a:lnTo>
                  <a:pt x="0" y="3228340"/>
                </a:lnTo>
              </a:path>
            </a:pathLst>
          </a:custGeom>
          <a:ln w="34290">
            <a:solidFill>
              <a:srgbClr val="3D3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57250" y="2093595"/>
            <a:ext cx="7629525" cy="0"/>
          </a:xfrm>
          <a:custGeom>
            <a:avLst/>
            <a:gdLst/>
            <a:ahLst/>
            <a:cxnLst/>
            <a:rect l="l" t="t" r="r" b="b"/>
            <a:pathLst>
              <a:path w="7629525">
                <a:moveTo>
                  <a:pt x="0" y="0"/>
                </a:moveTo>
                <a:lnTo>
                  <a:pt x="7629525" y="0"/>
                </a:lnTo>
              </a:path>
            </a:pathLst>
          </a:custGeom>
          <a:ln w="34289">
            <a:solidFill>
              <a:srgbClr val="3D3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469630" y="2110739"/>
            <a:ext cx="0" cy="3228975"/>
          </a:xfrm>
          <a:custGeom>
            <a:avLst/>
            <a:gdLst/>
            <a:ahLst/>
            <a:cxnLst/>
            <a:rect l="l" t="t" r="r" b="b"/>
            <a:pathLst>
              <a:path h="3228975">
                <a:moveTo>
                  <a:pt x="0" y="0"/>
                </a:moveTo>
                <a:lnTo>
                  <a:pt x="0" y="3228594"/>
                </a:lnTo>
              </a:path>
            </a:pathLst>
          </a:custGeom>
          <a:ln w="34290">
            <a:solidFill>
              <a:srgbClr val="3D3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2969" y="5321934"/>
            <a:ext cx="7538084" cy="0"/>
          </a:xfrm>
          <a:custGeom>
            <a:avLst/>
            <a:gdLst/>
            <a:ahLst/>
            <a:cxnLst/>
            <a:rect l="l" t="t" r="r" b="b"/>
            <a:pathLst>
              <a:path w="7538084">
                <a:moveTo>
                  <a:pt x="0" y="0"/>
                </a:moveTo>
                <a:lnTo>
                  <a:pt x="7538084" y="0"/>
                </a:lnTo>
              </a:path>
            </a:pathLst>
          </a:custGeom>
          <a:ln w="11430">
            <a:solidFill>
              <a:srgbClr val="3D3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08685" y="2133600"/>
            <a:ext cx="0" cy="3182620"/>
          </a:xfrm>
          <a:custGeom>
            <a:avLst/>
            <a:gdLst/>
            <a:ahLst/>
            <a:cxnLst/>
            <a:rect l="l" t="t" r="r" b="b"/>
            <a:pathLst>
              <a:path h="3182620">
                <a:moveTo>
                  <a:pt x="0" y="0"/>
                </a:moveTo>
                <a:lnTo>
                  <a:pt x="0" y="3182620"/>
                </a:lnTo>
              </a:path>
            </a:pathLst>
          </a:custGeom>
          <a:ln w="11430">
            <a:solidFill>
              <a:srgbClr val="3D3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2969" y="2127885"/>
            <a:ext cx="7538084" cy="0"/>
          </a:xfrm>
          <a:custGeom>
            <a:avLst/>
            <a:gdLst/>
            <a:ahLst/>
            <a:cxnLst/>
            <a:rect l="l" t="t" r="r" b="b"/>
            <a:pathLst>
              <a:path w="7538084">
                <a:moveTo>
                  <a:pt x="0" y="0"/>
                </a:moveTo>
                <a:lnTo>
                  <a:pt x="7538084" y="0"/>
                </a:lnTo>
              </a:path>
            </a:pathLst>
          </a:custGeom>
          <a:ln w="11430">
            <a:solidFill>
              <a:srgbClr val="3D3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435340" y="2133600"/>
            <a:ext cx="0" cy="3183255"/>
          </a:xfrm>
          <a:custGeom>
            <a:avLst/>
            <a:gdLst/>
            <a:ahLst/>
            <a:cxnLst/>
            <a:rect l="l" t="t" r="r" b="b"/>
            <a:pathLst>
              <a:path h="3183254">
                <a:moveTo>
                  <a:pt x="0" y="0"/>
                </a:moveTo>
                <a:lnTo>
                  <a:pt x="0" y="3182874"/>
                </a:lnTo>
              </a:path>
            </a:pathLst>
          </a:custGeom>
          <a:ln w="11429">
            <a:solidFill>
              <a:srgbClr val="3D3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968621" y="6533452"/>
            <a:ext cx="2190750" cy="2203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000" spc="-5" dirty="0">
                <a:latin typeface="Lucida Sans Unicode"/>
                <a:cs typeface="Lucida Sans Unicode"/>
              </a:rPr>
              <a:t>Business Ethics - Gihan</a:t>
            </a:r>
            <a:r>
              <a:rPr sz="1000" spc="20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Aboueleish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739123" y="6533452"/>
            <a:ext cx="210185" cy="2203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z="1000" spc="-5" dirty="0">
                <a:latin typeface="Lucida Sans Unicode"/>
                <a:cs typeface="Lucida Sans Unicode"/>
              </a:rPr>
              <a:t>8</a:t>
            </a:fld>
            <a:endParaRPr sz="1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6236" y="397763"/>
            <a:ext cx="6822948" cy="11384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5668" y="1534506"/>
            <a:ext cx="3970654" cy="187515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93C500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2700" dirty="0">
                <a:latin typeface="Lucida Sans Unicode"/>
                <a:cs typeface="Lucida Sans Unicode"/>
              </a:rPr>
              <a:t>Conflict </a:t>
            </a:r>
            <a:r>
              <a:rPr sz="2700" spc="-5" dirty="0">
                <a:latin typeface="Lucida Sans Unicode"/>
                <a:cs typeface="Lucida Sans Unicode"/>
              </a:rPr>
              <a:t>of</a:t>
            </a:r>
            <a:r>
              <a:rPr sz="2700" spc="-7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interest</a:t>
            </a:r>
            <a:endParaRPr sz="2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93C500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2700" spc="-5" dirty="0">
                <a:latin typeface="Lucida Sans Unicode"/>
                <a:cs typeface="Lucida Sans Unicode"/>
              </a:rPr>
              <a:t>Fairness and</a:t>
            </a:r>
            <a:r>
              <a:rPr sz="2700" spc="-75" dirty="0">
                <a:latin typeface="Lucida Sans Unicode"/>
                <a:cs typeface="Lucida Sans Unicode"/>
              </a:rPr>
              <a:t> </a:t>
            </a:r>
            <a:r>
              <a:rPr sz="2700" dirty="0">
                <a:latin typeface="Lucida Sans Unicode"/>
                <a:cs typeface="Lucida Sans Unicode"/>
              </a:rPr>
              <a:t>honesty</a:t>
            </a:r>
            <a:endParaRPr sz="2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  <a:tabLst>
                <a:tab pos="268605" algn="l"/>
              </a:tabLst>
            </a:pPr>
            <a:r>
              <a:rPr sz="1800" spc="15" dirty="0">
                <a:solidFill>
                  <a:srgbClr val="93C500"/>
                </a:solidFill>
                <a:latin typeface="Wingdings 3"/>
                <a:cs typeface="Wingdings 3"/>
              </a:rPr>
              <a:t></a:t>
            </a:r>
            <a:r>
              <a:rPr sz="1800" spc="15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2700" dirty="0">
                <a:latin typeface="Lucida Sans Unicode"/>
                <a:cs typeface="Lucida Sans Unicode"/>
              </a:rPr>
              <a:t>Communications</a:t>
            </a:r>
            <a:endParaRPr sz="27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  <a:tabLst>
                <a:tab pos="268605" algn="l"/>
              </a:tabLst>
            </a:pPr>
            <a:r>
              <a:rPr sz="1800" spc="20" dirty="0">
                <a:solidFill>
                  <a:srgbClr val="93C500"/>
                </a:solidFill>
                <a:latin typeface="Wingdings 3"/>
                <a:cs typeface="Wingdings 3"/>
              </a:rPr>
              <a:t></a:t>
            </a:r>
            <a:r>
              <a:rPr sz="1800" spc="20" dirty="0">
                <a:solidFill>
                  <a:srgbClr val="93C500"/>
                </a:solidFill>
                <a:latin typeface="Times New Roman"/>
                <a:cs typeface="Times New Roman"/>
              </a:rPr>
              <a:t>	</a:t>
            </a:r>
            <a:r>
              <a:rPr sz="2700" spc="-5" dirty="0">
                <a:latin typeface="Lucida Sans Unicode"/>
                <a:cs typeface="Lucida Sans Unicode"/>
              </a:rPr>
              <a:t>Business</a:t>
            </a:r>
            <a:r>
              <a:rPr sz="2700" spc="-110" dirty="0">
                <a:latin typeface="Lucida Sans Unicode"/>
                <a:cs typeface="Lucida Sans Unicode"/>
              </a:rPr>
              <a:t> </a:t>
            </a:r>
            <a:r>
              <a:rPr sz="2700" spc="-5" dirty="0">
                <a:latin typeface="Lucida Sans Unicode"/>
                <a:cs typeface="Lucida Sans Unicode"/>
              </a:rPr>
              <a:t>relationships</a:t>
            </a:r>
            <a:endParaRPr sz="27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35626" y="1860486"/>
            <a:ext cx="3043174" cy="3811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16576" y="1841436"/>
            <a:ext cx="3081655" cy="3850004"/>
          </a:xfrm>
          <a:custGeom>
            <a:avLst/>
            <a:gdLst/>
            <a:ahLst/>
            <a:cxnLst/>
            <a:rect l="l" t="t" r="r" b="b"/>
            <a:pathLst>
              <a:path w="3081654" h="3850004">
                <a:moveTo>
                  <a:pt x="0" y="3849751"/>
                </a:moveTo>
                <a:lnTo>
                  <a:pt x="3081274" y="3849751"/>
                </a:lnTo>
                <a:lnTo>
                  <a:pt x="3081274" y="0"/>
                </a:lnTo>
                <a:lnTo>
                  <a:pt x="0" y="0"/>
                </a:lnTo>
                <a:lnTo>
                  <a:pt x="0" y="3849751"/>
                </a:lnTo>
                <a:close/>
              </a:path>
            </a:pathLst>
          </a:custGeom>
          <a:ln w="38099">
            <a:solidFill>
              <a:srgbClr val="D3C8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968621" y="6533452"/>
            <a:ext cx="2190750" cy="2203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000" spc="-5" dirty="0">
                <a:latin typeface="Lucida Sans Unicode"/>
                <a:cs typeface="Lucida Sans Unicode"/>
              </a:rPr>
              <a:t>Business Ethics - Gihan</a:t>
            </a:r>
            <a:r>
              <a:rPr sz="1000" spc="20" dirty="0">
                <a:latin typeface="Lucida Sans Unicode"/>
                <a:cs typeface="Lucida Sans Unicode"/>
              </a:rPr>
              <a:t> </a:t>
            </a:r>
            <a:r>
              <a:rPr sz="1000" spc="-10" dirty="0">
                <a:latin typeface="Lucida Sans Unicode"/>
                <a:cs typeface="Lucida Sans Unicode"/>
              </a:rPr>
              <a:t>Aboueleish</a:t>
            </a:r>
            <a:endParaRPr sz="10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39123" y="6533452"/>
            <a:ext cx="210185" cy="22034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z="1000" spc="-5" dirty="0">
                <a:latin typeface="Lucida Sans Unicode"/>
                <a:cs typeface="Lucida Sans Unicode"/>
              </a:rPr>
              <a:t>9</a:t>
            </a:fld>
            <a:endParaRPr sz="1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Words>1543</Words>
  <Application>Microsoft Office PowerPoint</Application>
  <PresentationFormat>On-screen Show (4:3)</PresentationFormat>
  <Paragraphs>368</Paragraphs>
  <Slides>50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50</vt:i4>
      </vt:variant>
    </vt:vector>
  </HeadingPairs>
  <TitlesOfParts>
    <vt:vector size="67" baseType="lpstr">
      <vt:lpstr>ＭＳ Ｐゴシック</vt:lpstr>
      <vt:lpstr>Arial</vt:lpstr>
      <vt:lpstr>Calibri</vt:lpstr>
      <vt:lpstr>Calibri Light</vt:lpstr>
      <vt:lpstr>Lucida Sans Unicode</vt:lpstr>
      <vt:lpstr>Symbol</vt:lpstr>
      <vt:lpstr>Tahoma</vt:lpstr>
      <vt:lpstr>Times New Roman</vt:lpstr>
      <vt:lpstr>Trebuchet MS</vt:lpstr>
      <vt:lpstr>Verdana</vt:lpstr>
      <vt:lpstr>Wingdings</vt:lpstr>
      <vt:lpstr>Wingdings 2</vt:lpstr>
      <vt:lpstr>Wingdings 3</vt:lpstr>
      <vt:lpstr>Office Theme</vt:lpstr>
      <vt:lpstr>Default Design</vt:lpstr>
      <vt:lpstr>1_Office Theme</vt:lpstr>
      <vt:lpstr>2_Office Theme</vt:lpstr>
      <vt:lpstr>   Chapter 5 </vt:lpstr>
      <vt:lpstr>What are Ethics anyway?</vt:lpstr>
      <vt:lpstr>Unethical vs. Illegal</vt:lpstr>
      <vt:lpstr>Illegal</vt:lpstr>
      <vt:lpstr> Business Ethics:</vt:lpstr>
      <vt:lpstr> An ethical issue is an identifiable problem,  situation, or opportunity that requires a  person to choose from among several actions  that may be evaluated as right or wrong,  ethical or unethical.</vt:lpstr>
      <vt:lpstr>PowerPoint Presentation</vt:lpstr>
      <vt:lpstr>PowerPoint Presentation</vt:lpstr>
      <vt:lpstr>PowerPoint Presentation</vt:lpstr>
      <vt:lpstr>PowerPoint Presentation</vt:lpstr>
      <vt:lpstr> The heart of  business ethics</vt:lpstr>
      <vt:lpstr>PowerPoint Presentation</vt:lpstr>
      <vt:lpstr> Business people must be ethical toward their  customers, suppliers, and others in their  workplace.</vt:lpstr>
      <vt:lpstr> Would this activity be accepted by your  coworkers?</vt:lpstr>
      <vt:lpstr> How does this activity fit with your own  beliefs and values?</vt:lpstr>
      <vt:lpstr>PowerPoint Presentation</vt:lpstr>
      <vt:lpstr> Formalized rules and standards that describe  what a company expects of its employees</vt:lpstr>
      <vt:lpstr>Whistleblowing (Blame) The act of an employee exposing the  employer’s wrongdoing to outsiders</vt:lpstr>
      <vt:lpstr> Four Dimensions:</vt:lpstr>
      <vt:lpstr>PowerPoint Presentation</vt:lpstr>
      <vt:lpstr>PowerPoint Presentation</vt:lpstr>
      <vt:lpstr> Environmental issues:</vt:lpstr>
      <vt:lpstr> The right to safety  The right to be informed</vt:lpstr>
      <vt:lpstr>Organizational</vt:lpstr>
      <vt:lpstr>PowerPoint Presentation</vt:lpstr>
      <vt:lpstr>PowerPoint Presentation</vt:lpstr>
      <vt:lpstr> Compliance-Based</vt:lpstr>
      <vt:lpstr>PowerPoint Presentation</vt:lpstr>
      <vt:lpstr>Three Levels of  Social Responsibility</vt:lpstr>
      <vt:lpstr>PowerPoint Presentation</vt:lpstr>
      <vt:lpstr>PowerPoint Presentation</vt:lpstr>
      <vt:lpstr> Many companies have undertaken a Social  Audit - a systematic evaluation of the  company’s position and progress on social  issues</vt:lpstr>
      <vt:lpstr>1) Nokia</vt:lpstr>
      <vt:lpstr>Ethics in Advertising</vt:lpstr>
      <vt:lpstr>Ethics</vt:lpstr>
      <vt:lpstr>Advertisements = 1st Impression</vt:lpstr>
      <vt:lpstr>Ethics in Advertising</vt:lpstr>
      <vt:lpstr>Children</vt:lpstr>
      <vt:lpstr>Pharmaceutical Advertising</vt:lpstr>
      <vt:lpstr>Product Placement</vt:lpstr>
      <vt:lpstr>Guerilla Advertising</vt:lpstr>
      <vt:lpstr>Subliminal Messaging</vt:lpstr>
      <vt:lpstr>Assignment Option #1:</vt:lpstr>
      <vt:lpstr>Surrogate Advertisement </vt:lpstr>
      <vt:lpstr>Puffery </vt:lpstr>
      <vt:lpstr>Unverified claims </vt:lpstr>
      <vt:lpstr>Women Stereotyping </vt:lpstr>
      <vt:lpstr>Comparative Ad</vt:lpstr>
      <vt:lpstr>Children</vt:lpstr>
      <vt:lpstr>Fair Advertising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 ETHICS</dc:title>
  <dc:creator>jehan</dc:creator>
  <cp:lastModifiedBy>Windows User</cp:lastModifiedBy>
  <cp:revision>13</cp:revision>
  <dcterms:created xsi:type="dcterms:W3CDTF">2018-12-23T09:54:44Z</dcterms:created>
  <dcterms:modified xsi:type="dcterms:W3CDTF">2019-01-14T06:55:16Z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2013-01-28T00:00:00Z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2018-12-23T00:00:00Z</vt:filetime>
  </property>
</Properties>
</file>