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72" r:id="rId2"/>
    <p:sldId id="286" r:id="rId3"/>
    <p:sldId id="273" r:id="rId4"/>
    <p:sldId id="287" r:id="rId5"/>
    <p:sldId id="274" r:id="rId6"/>
    <p:sldId id="275" r:id="rId7"/>
    <p:sldId id="288" r:id="rId8"/>
    <p:sldId id="289" r:id="rId9"/>
    <p:sldId id="276" r:id="rId10"/>
    <p:sldId id="290" r:id="rId11"/>
    <p:sldId id="277" r:id="rId12"/>
    <p:sldId id="278" r:id="rId13"/>
    <p:sldId id="279" r:id="rId14"/>
    <p:sldId id="28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2019-01-06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89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2019-01-06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78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2019-01-06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28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2019-01-06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8165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2019-01-06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44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2019-01-06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31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2019-01-06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56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2019-01-06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45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2019-01-06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1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2019-01-06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18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2019-01-06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8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2019-01-06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4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2019-01-06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4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2019-01-06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7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2019-01-06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9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2019-01-06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7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9D274-179C-4143-B770-0CD7A862C13D}" type="datetimeFigureOut">
              <a:rPr lang="en-US" smtClean="0"/>
              <a:t>2019-01-06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6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9D274-179C-4143-B770-0CD7A862C13D}" type="datetimeFigureOut">
              <a:rPr lang="en-US" smtClean="0"/>
              <a:t>2019-01-06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C97F1-3706-42E3-A15D-702D52DF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216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Deep Learning and High-Level Thinking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Karwan H. </a:t>
            </a:r>
            <a:r>
              <a:rPr lang="en-US" dirty="0" err="1"/>
              <a:t>Sherwani</a:t>
            </a:r>
            <a:endParaRPr lang="en-US" dirty="0"/>
          </a:p>
          <a:p>
            <a:r>
              <a:rPr lang="en-US" dirty="0"/>
              <a:t>Academic Life Skills I</a:t>
            </a:r>
          </a:p>
        </p:txBody>
      </p:sp>
    </p:spTree>
    <p:extLst>
      <p:ext uri="{BB962C8B-B14F-4D97-AF65-F5344CB8AC3E}">
        <p14:creationId xmlns:p14="http://schemas.microsoft.com/office/powerpoint/2010/main" val="3391721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671" y="460368"/>
            <a:ext cx="10004611" cy="5967326"/>
          </a:xfrm>
        </p:spPr>
      </p:pic>
    </p:spTree>
    <p:extLst>
      <p:ext uri="{BB962C8B-B14F-4D97-AF65-F5344CB8AC3E}">
        <p14:creationId xmlns:p14="http://schemas.microsoft.com/office/powerpoint/2010/main" val="2389182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During </a:t>
            </a:r>
            <a:r>
              <a:rPr lang="en-US" dirty="0" smtClean="0"/>
              <a:t>Lecture CONT.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2012" y="1853248"/>
            <a:ext cx="11053481" cy="4195481"/>
          </a:xfrm>
        </p:spPr>
        <p:txBody>
          <a:bodyPr>
            <a:normAutofit/>
          </a:bodyPr>
          <a:lstStyle/>
          <a:p>
            <a:r>
              <a:rPr lang="en-US" sz="2800" dirty="0"/>
              <a:t>Take organized notes</a:t>
            </a:r>
            <a:r>
              <a:rPr lang="en-US" sz="2800" dirty="0" smtClean="0"/>
              <a:t>. (Paragraphs or note-taking system by Cornell)</a:t>
            </a:r>
            <a:endParaRPr lang="en-US" sz="2800" dirty="0"/>
          </a:p>
          <a:p>
            <a:r>
              <a:rPr lang="en-US" sz="2800" dirty="0"/>
              <a:t>If you don’t immediately understand what your instructor is saying, don’t stop taking notes. </a:t>
            </a:r>
          </a:p>
          <a:p>
            <a:r>
              <a:rPr lang="en-US" sz="2800" dirty="0"/>
              <a:t>Because this will at least leave you will a record of the information that you can review later when you have more time to think about it and grasp it.</a:t>
            </a:r>
          </a:p>
        </p:txBody>
      </p:sp>
    </p:spTree>
    <p:extLst>
      <p:ext uri="{BB962C8B-B14F-4D97-AF65-F5344CB8AC3E}">
        <p14:creationId xmlns:p14="http://schemas.microsoft.com/office/powerpoint/2010/main" val="2567798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Lecture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39588" y="1935921"/>
            <a:ext cx="10717305" cy="3695136"/>
          </a:xfrm>
        </p:spPr>
        <p:txBody>
          <a:bodyPr>
            <a:normAutofit/>
          </a:bodyPr>
          <a:lstStyle/>
          <a:p>
            <a:r>
              <a:rPr lang="en-US" sz="2400" dirty="0"/>
              <a:t>As soon as class ends, quickly check your notes for missing information or incomplete </a:t>
            </a:r>
            <a:r>
              <a:rPr lang="en-US" sz="2400" dirty="0" smtClean="0"/>
              <a:t>thoughts, as the information is fresh in your mind.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Before the next class session meets, reflect on and review your notes to make sense of them.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7498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Reading strategically to comprehend and retain textbook information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04293" y="1736394"/>
            <a:ext cx="8946541" cy="4695179"/>
          </a:xfrm>
        </p:spPr>
        <p:txBody>
          <a:bodyPr>
            <a:normAutofit/>
          </a:bodyPr>
          <a:lstStyle/>
          <a:p>
            <a:r>
              <a:rPr lang="en-US" sz="2400" dirty="0"/>
              <a:t>College professors often expect you to  relate or connect what they are lecturing about in class with materials that you’ve been assigned to read.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616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41620"/>
          </a:xfrm>
        </p:spPr>
        <p:txBody>
          <a:bodyPr/>
          <a:lstStyle/>
          <a:p>
            <a:r>
              <a:rPr lang="en-US" dirty="0"/>
              <a:t>Strategies to use while reading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04293" y="1428750"/>
            <a:ext cx="10218131" cy="5025838"/>
          </a:xfrm>
        </p:spPr>
        <p:txBody>
          <a:bodyPr>
            <a:normAutofit/>
          </a:bodyPr>
          <a:lstStyle/>
          <a:p>
            <a:r>
              <a:rPr lang="en-US" sz="2400" dirty="0"/>
              <a:t>Read selectively to find important information</a:t>
            </a:r>
            <a:r>
              <a:rPr lang="en-US" sz="2400" dirty="0" smtClean="0"/>
              <a:t>. No need to read (cover to cover). </a:t>
            </a:r>
            <a:endParaRPr lang="en-US" sz="2400" dirty="0"/>
          </a:p>
          <a:p>
            <a:r>
              <a:rPr lang="en-US" sz="2400" dirty="0" smtClean="0"/>
              <a:t>Look </a:t>
            </a:r>
            <a:r>
              <a:rPr lang="en-US" sz="2400" dirty="0"/>
              <a:t>up the meaning of unfamiliar words you encounter while reading.</a:t>
            </a:r>
          </a:p>
          <a:p>
            <a:r>
              <a:rPr lang="en-US" sz="2400" dirty="0"/>
              <a:t>Take written notes on what you’re reading.</a:t>
            </a:r>
          </a:p>
          <a:p>
            <a:r>
              <a:rPr lang="en-US" sz="2400" dirty="0"/>
              <a:t>Pause periodically to summarize and paraphrase what you’re reading in your own words.</a:t>
            </a:r>
          </a:p>
          <a:p>
            <a:r>
              <a:rPr lang="en-US" sz="2400" dirty="0"/>
              <a:t>Use the visual </a:t>
            </a:r>
            <a:r>
              <a:rPr lang="en-US" sz="2400" dirty="0" smtClean="0"/>
              <a:t>aids included in your textbook or search in youtube.com/learning platforms ex.(coursera.org).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64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77876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03312" y="1430593"/>
            <a:ext cx="10044300" cy="5010547"/>
          </a:xfrm>
        </p:spPr>
        <p:txBody>
          <a:bodyPr>
            <a:normAutofit/>
          </a:bodyPr>
          <a:lstStyle/>
          <a:p>
            <a:r>
              <a:rPr lang="en-US" sz="2400" dirty="0"/>
              <a:t>Stages in the learning and memory process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Learning strategies from listening to lectures and making notes.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Reading strategically to comprehend and retain textbook information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Using self-questioning to promote your critical and creative thinking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40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Stages in the learning and memory process</a:t>
            </a:r>
            <a:b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/>
              <a:t>Sensory input (perception): taking information into a brain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Memory storage: saving information in the brain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Memory retrieval: retrieving it when it’s needed.</a:t>
            </a:r>
          </a:p>
        </p:txBody>
      </p:sp>
    </p:spTree>
    <p:extLst>
      <p:ext uri="{BB962C8B-B14F-4D97-AF65-F5344CB8AC3E}">
        <p14:creationId xmlns:p14="http://schemas.microsoft.com/office/powerpoint/2010/main" val="3600619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52" y="510988"/>
            <a:ext cx="11241741" cy="5607424"/>
          </a:xfrm>
        </p:spPr>
      </p:pic>
    </p:spTree>
    <p:extLst>
      <p:ext uri="{BB962C8B-B14F-4D97-AF65-F5344CB8AC3E}">
        <p14:creationId xmlns:p14="http://schemas.microsoft.com/office/powerpoint/2010/main" val="1216930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Learning strategies from listening to lectures and making notes.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3794" y="1773679"/>
            <a:ext cx="10353762" cy="3695136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2500" dirty="0"/>
              <a:t>Students with a good set of notes have a written record of that information, which can be reread, reflected on, and studied later.</a:t>
            </a:r>
          </a:p>
          <a:p>
            <a:pPr>
              <a:lnSpc>
                <a:spcPct val="160000"/>
              </a:lnSpc>
            </a:pPr>
            <a:r>
              <a:rPr lang="en-US" sz="2500" dirty="0"/>
              <a:t>When students write down information presented in lectures, rather than just listen to it, you are more likely to remember that information. </a:t>
            </a:r>
          </a:p>
          <a:p>
            <a:pPr>
              <a:lnSpc>
                <a:spcPct val="160000"/>
              </a:lnSpc>
            </a:pPr>
            <a:r>
              <a:rPr lang="en-US" sz="2500" dirty="0"/>
              <a:t> Studies shows that information delivered during the lecture is the number one  source of test questions and answers on college exam. </a:t>
            </a:r>
          </a:p>
        </p:txBody>
      </p:sp>
    </p:spTree>
    <p:extLst>
      <p:ext uri="{BB962C8B-B14F-4D97-AF65-F5344CB8AC3E}">
        <p14:creationId xmlns:p14="http://schemas.microsoft.com/office/powerpoint/2010/main" val="3624431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3795" y="187570"/>
            <a:ext cx="10353761" cy="1326321"/>
          </a:xfrm>
        </p:spPr>
        <p:txBody>
          <a:bodyPr/>
          <a:lstStyle/>
          <a:p>
            <a:r>
              <a:rPr lang="en-US" dirty="0"/>
              <a:t>Pre-lecture Strategies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16016" y="1266092"/>
            <a:ext cx="9910572" cy="518849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en-US" sz="4800" dirty="0"/>
              <a:t>Check the </a:t>
            </a:r>
            <a:r>
              <a:rPr lang="en-US" sz="4800" b="1" dirty="0"/>
              <a:t>syllabus </a:t>
            </a:r>
            <a:r>
              <a:rPr lang="en-US" sz="4800" dirty="0"/>
              <a:t>to see where you are on the course and determine how the upcoming class fits into the total course picture.</a:t>
            </a:r>
          </a:p>
          <a:p>
            <a:pPr>
              <a:lnSpc>
                <a:spcPct val="170000"/>
              </a:lnSpc>
            </a:pPr>
            <a:r>
              <a:rPr lang="en-US" sz="4800" dirty="0"/>
              <a:t>If possible, get to class </a:t>
            </a:r>
            <a:r>
              <a:rPr lang="en-US" sz="4800" b="1" dirty="0"/>
              <a:t>ahead of time</a:t>
            </a:r>
            <a:r>
              <a:rPr lang="en-US" sz="4800" dirty="0"/>
              <a:t>.</a:t>
            </a:r>
          </a:p>
          <a:p>
            <a:pPr>
              <a:lnSpc>
                <a:spcPct val="170000"/>
              </a:lnSpc>
            </a:pPr>
            <a:r>
              <a:rPr lang="en-US" sz="4800" dirty="0"/>
              <a:t>Adopt a seating location that </a:t>
            </a:r>
            <a:r>
              <a:rPr lang="en-US" sz="4800" b="1" dirty="0"/>
              <a:t>maximizes your focus </a:t>
            </a:r>
            <a:r>
              <a:rPr lang="en-US" sz="4800" dirty="0"/>
              <a:t>of attention and </a:t>
            </a:r>
            <a:r>
              <a:rPr lang="en-US" sz="4800" b="1" dirty="0"/>
              <a:t>minimizes sources of distraction</a:t>
            </a:r>
            <a:r>
              <a:rPr lang="en-US" sz="4800" dirty="0"/>
              <a:t>. </a:t>
            </a:r>
            <a:r>
              <a:rPr lang="en-US" sz="4800" dirty="0" smtClean="0"/>
              <a:t> (Front-line and center).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4800" dirty="0" smtClean="0"/>
              <a:t>Affects negatively on your lecturer’s memory when you are in favor of back seats and when writing recommendation letters.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en-US" sz="4800" dirty="0" smtClean="0"/>
              <a:t>When you ask a question.</a:t>
            </a:r>
            <a:endParaRPr lang="en-US" sz="4800" dirty="0"/>
          </a:p>
          <a:p>
            <a:pPr>
              <a:lnSpc>
                <a:spcPct val="17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690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205" y="609600"/>
            <a:ext cx="9202940" cy="58933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51040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Pre-lecture Strategies </a:t>
            </a:r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aware of how your </a:t>
            </a:r>
            <a:r>
              <a:rPr lang="en-US" b="1" dirty="0"/>
              <a:t>social seating position</a:t>
            </a:r>
            <a:r>
              <a:rPr lang="en-US" dirty="0"/>
              <a:t> affects our academic performance in the classroom.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3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24390"/>
          </a:xfrm>
        </p:spPr>
        <p:txBody>
          <a:bodyPr/>
          <a:lstStyle/>
          <a:p>
            <a:r>
              <a:rPr lang="en-US" dirty="0"/>
              <a:t>During Lecture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17740" y="1297469"/>
            <a:ext cx="10675331" cy="4915071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200" dirty="0"/>
              <a:t>Take your own notes to class</a:t>
            </a:r>
            <a:r>
              <a:rPr lang="en-US" sz="2200" dirty="0" smtClean="0"/>
              <a:t>. (Your own notes, in your own words, ensures they make sense and have personal meaning to you. </a:t>
            </a:r>
            <a:r>
              <a:rPr lang="en-US" sz="2200" dirty="0" smtClean="0"/>
              <a:t>Unless, you want to compare. </a:t>
            </a:r>
            <a:endParaRPr lang="en-US" sz="2200" dirty="0"/>
          </a:p>
          <a:p>
            <a:pPr>
              <a:lnSpc>
                <a:spcPct val="200000"/>
              </a:lnSpc>
            </a:pPr>
            <a:r>
              <a:rPr lang="en-US" sz="2200" dirty="0"/>
              <a:t>Focus your attention on important information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200" dirty="0"/>
              <a:t>Pay attention to information your instructor puts in </a:t>
            </a:r>
            <a:r>
              <a:rPr lang="en-US" sz="2200" b="1" dirty="0"/>
              <a:t>writing</a:t>
            </a:r>
            <a:r>
              <a:rPr lang="en-US" sz="2200" dirty="0"/>
              <a:t>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200" dirty="0"/>
              <a:t>Pay attention to information presented the </a:t>
            </a:r>
            <a:r>
              <a:rPr lang="en-US" sz="2200" b="1" dirty="0"/>
              <a:t>first and las</a:t>
            </a:r>
            <a:r>
              <a:rPr lang="en-US" sz="2200" dirty="0"/>
              <a:t>t few minutes of class.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Use your instructor’s </a:t>
            </a:r>
            <a:r>
              <a:rPr lang="en-US" b="1" dirty="0"/>
              <a:t>verbal and nonverbal </a:t>
            </a:r>
            <a:r>
              <a:rPr lang="en-US" dirty="0"/>
              <a:t>cues to detect important information</a:t>
            </a:r>
            <a:r>
              <a:rPr lang="en-US" dirty="0" smtClean="0"/>
              <a:t>. (“The point is”, “Is that clear?”, and etc.) (Facial, body movement, eye contact,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528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1137</TotalTime>
  <Words>593</Words>
  <Application>Microsoft Office PowerPoint</Application>
  <PresentationFormat>Widescreen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Bookman Old Style</vt:lpstr>
      <vt:lpstr>Calibri</vt:lpstr>
      <vt:lpstr>Rockwell</vt:lpstr>
      <vt:lpstr>Wingdings</vt:lpstr>
      <vt:lpstr>Damask</vt:lpstr>
      <vt:lpstr>Strategies for Deep Learning and High-Level Thinking</vt:lpstr>
      <vt:lpstr>Objectives</vt:lpstr>
      <vt:lpstr>Stages in the learning and memory process </vt:lpstr>
      <vt:lpstr> </vt:lpstr>
      <vt:lpstr>Learning strategies from listening to lectures and making notes.</vt:lpstr>
      <vt:lpstr>Pre-lecture Strategies </vt:lpstr>
      <vt:lpstr> </vt:lpstr>
      <vt:lpstr>Pre-lecture Strategies CONT.</vt:lpstr>
      <vt:lpstr>During Lecture</vt:lpstr>
      <vt:lpstr> </vt:lpstr>
      <vt:lpstr>During Lecture CONT.</vt:lpstr>
      <vt:lpstr>After Lecture</vt:lpstr>
      <vt:lpstr>Reading strategically to comprehend and retain textbook information </vt:lpstr>
      <vt:lpstr>Strategies to use while reading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 and Procrastination</dc:title>
  <dc:creator>Karwan</dc:creator>
  <cp:lastModifiedBy>Karwan</cp:lastModifiedBy>
  <cp:revision>55</cp:revision>
  <cp:lastPrinted>2019-01-06T07:02:09Z</cp:lastPrinted>
  <dcterms:created xsi:type="dcterms:W3CDTF">2018-12-16T19:00:55Z</dcterms:created>
  <dcterms:modified xsi:type="dcterms:W3CDTF">2019-01-06T20:45:42Z</dcterms:modified>
</cp:coreProperties>
</file>