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5DB6-CB50-46DB-84CA-A7BD21AC44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D495-7EC6-4E90-BEE6-68083195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5DB6-CB50-46DB-84CA-A7BD21AC44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D495-7EC6-4E90-BEE6-68083195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5DB6-CB50-46DB-84CA-A7BD21AC44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D495-7EC6-4E90-BEE6-68083195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5DB6-CB50-46DB-84CA-A7BD21AC44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D495-7EC6-4E90-BEE6-68083195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5DB6-CB50-46DB-84CA-A7BD21AC44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D495-7EC6-4E90-BEE6-68083195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5DB6-CB50-46DB-84CA-A7BD21AC44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D495-7EC6-4E90-BEE6-68083195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5DB6-CB50-46DB-84CA-A7BD21AC44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D495-7EC6-4E90-BEE6-68083195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5DB6-CB50-46DB-84CA-A7BD21AC44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D495-7EC6-4E90-BEE6-68083195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5DB6-CB50-46DB-84CA-A7BD21AC44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D495-7EC6-4E90-BEE6-68083195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5DB6-CB50-46DB-84CA-A7BD21AC44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D495-7EC6-4E90-BEE6-68083195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5DB6-CB50-46DB-84CA-A7BD21AC44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D495-7EC6-4E90-BEE6-68083195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35DB6-CB50-46DB-84CA-A7BD21AC44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6D495-7EC6-4E90-BEE6-68083195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UNIT - 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762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TRANSPORATION PROBLEM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Least Cost Method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b="1" dirty="0"/>
              <a:t>Step 1 :-</a:t>
            </a:r>
            <a:endParaRPr lang="en-US" sz="8000" dirty="0"/>
          </a:p>
          <a:p>
            <a:pPr>
              <a:buNone/>
            </a:pPr>
            <a:r>
              <a:rPr lang="en-US" sz="8000" dirty="0"/>
              <a:t>	The given T.P. must be balanced</a:t>
            </a:r>
          </a:p>
          <a:p>
            <a:pPr>
              <a:buNone/>
            </a:pPr>
            <a:r>
              <a:rPr lang="en-US" sz="8000" b="1" dirty="0"/>
              <a:t>Step 2 :-</a:t>
            </a:r>
            <a:endParaRPr lang="en-US" sz="8000" dirty="0"/>
          </a:p>
          <a:p>
            <a:pPr>
              <a:buNone/>
            </a:pPr>
            <a:r>
              <a:rPr lang="en-US" sz="8000" dirty="0"/>
              <a:t>	From the given </a:t>
            </a:r>
            <a:r>
              <a:rPr lang="en-US" sz="8000" cap="all" dirty="0" err="1"/>
              <a:t>t.p</a:t>
            </a:r>
            <a:r>
              <a:rPr lang="en-US" sz="8000" cap="all" dirty="0"/>
              <a:t>.</a:t>
            </a:r>
            <a:r>
              <a:rPr lang="en-US" sz="8000" dirty="0"/>
              <a:t> find the minimum transportation cost allocate maximum possible amount to that cell</a:t>
            </a:r>
          </a:p>
          <a:p>
            <a:pPr>
              <a:buNone/>
            </a:pPr>
            <a:r>
              <a:rPr lang="en-US" sz="8000" b="1" dirty="0"/>
              <a:t> </a:t>
            </a:r>
            <a:endParaRPr lang="en-US" sz="8000" dirty="0"/>
          </a:p>
          <a:p>
            <a:pPr>
              <a:buNone/>
            </a:pPr>
            <a:r>
              <a:rPr lang="en-US" sz="8000" b="1" dirty="0"/>
              <a:t>Case 1 :-</a:t>
            </a:r>
            <a:endParaRPr lang="en-US" sz="8000" dirty="0"/>
          </a:p>
          <a:p>
            <a:pPr>
              <a:buNone/>
            </a:pPr>
            <a:r>
              <a:rPr lang="en-US" sz="8000" dirty="0"/>
              <a:t>	If the availability less than the requirements then cross off the remaining elements of the row</a:t>
            </a:r>
          </a:p>
          <a:p>
            <a:pPr>
              <a:buNone/>
            </a:pPr>
            <a:r>
              <a:rPr lang="en-US" sz="8000" b="1" dirty="0"/>
              <a:t>Case 2 :-</a:t>
            </a:r>
            <a:endParaRPr lang="en-US" sz="8000" dirty="0"/>
          </a:p>
          <a:p>
            <a:pPr>
              <a:buNone/>
            </a:pPr>
            <a:r>
              <a:rPr lang="en-US" sz="8000" dirty="0"/>
              <a:t>	If the availability greater than the requirement then cross of the remaining elements of the column.</a:t>
            </a:r>
          </a:p>
          <a:p>
            <a:pPr>
              <a:buNone/>
            </a:pPr>
            <a:r>
              <a:rPr lang="en-US" sz="8000" b="1" dirty="0"/>
              <a:t>Case 3 :-</a:t>
            </a:r>
            <a:endParaRPr lang="en-US" sz="8000" dirty="0"/>
          </a:p>
          <a:p>
            <a:pPr>
              <a:buNone/>
            </a:pPr>
            <a:r>
              <a:rPr lang="en-US" sz="8000" dirty="0"/>
              <a:t>	If the availability = requirement than cross off the remaining elements of either row or column but not both.</a:t>
            </a:r>
          </a:p>
          <a:p>
            <a:pPr>
              <a:buNone/>
            </a:pPr>
            <a:r>
              <a:rPr lang="en-US" sz="8000" b="1" dirty="0"/>
              <a:t> Step 3 :-</a:t>
            </a:r>
            <a:endParaRPr lang="en-US" sz="8000" dirty="0"/>
          </a:p>
          <a:p>
            <a:pPr>
              <a:buNone/>
            </a:pPr>
            <a:r>
              <a:rPr lang="en-US" sz="8000" dirty="0"/>
              <a:t>	Again select the cell containing the next minimum cost and repeat the same procedure until all the requirements get satisfied.</a:t>
            </a:r>
          </a:p>
          <a:p>
            <a:pPr>
              <a:buNone/>
            </a:pPr>
            <a:r>
              <a:rPr lang="en-US" sz="8000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8458200" cy="579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686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0"/>
            <a:ext cx="7591425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Transportation Problem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Formulation of Transportation Problem </a:t>
            </a:r>
          </a:p>
          <a:p>
            <a:r>
              <a:rPr lang="en-US" dirty="0"/>
              <a:t>Steps in Transportation Methods</a:t>
            </a:r>
          </a:p>
          <a:p>
            <a:r>
              <a:rPr lang="en-US" dirty="0"/>
              <a:t>North-West Corner Method </a:t>
            </a:r>
          </a:p>
          <a:p>
            <a:r>
              <a:rPr lang="en-US" dirty="0"/>
              <a:t>Least Cost method</a:t>
            </a:r>
          </a:p>
          <a:p>
            <a:r>
              <a:rPr lang="en-US" dirty="0"/>
              <a:t>Vogel’s Approximation Method </a:t>
            </a:r>
          </a:p>
          <a:p>
            <a:r>
              <a:rPr lang="en-US" dirty="0"/>
              <a:t> Loop in Transportation Problem </a:t>
            </a:r>
          </a:p>
          <a:p>
            <a:r>
              <a:rPr lang="en-US" dirty="0"/>
              <a:t>Modified Distribution Method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500" b="1" dirty="0"/>
              <a:t>Origins :-</a:t>
            </a:r>
            <a:endParaRPr lang="en-US" sz="3500" dirty="0"/>
          </a:p>
          <a:p>
            <a:pPr>
              <a:buNone/>
            </a:pPr>
            <a:r>
              <a:rPr lang="en-US" sz="3500" dirty="0"/>
              <a:t>	The producing centers of various items are known as origins. These are denoted by 0</a:t>
            </a:r>
            <a:r>
              <a:rPr lang="en-US" sz="3500" baseline="-25000" dirty="0"/>
              <a:t>1</a:t>
            </a:r>
            <a:r>
              <a:rPr lang="en-US" sz="3500" dirty="0"/>
              <a:t>, 0</a:t>
            </a:r>
            <a:r>
              <a:rPr lang="en-US" sz="3500" baseline="-25000" dirty="0"/>
              <a:t>2</a:t>
            </a:r>
            <a:r>
              <a:rPr lang="en-US" sz="3500" dirty="0"/>
              <a:t>……</a:t>
            </a:r>
          </a:p>
          <a:p>
            <a:pPr>
              <a:buNone/>
            </a:pPr>
            <a:r>
              <a:rPr lang="en-US" sz="3500" b="1" dirty="0"/>
              <a:t>Destination :-</a:t>
            </a:r>
            <a:endParaRPr lang="en-US" sz="3500" dirty="0"/>
          </a:p>
          <a:p>
            <a:pPr>
              <a:buNone/>
            </a:pPr>
            <a:r>
              <a:rPr lang="en-US" sz="3500" dirty="0"/>
              <a:t>	The places which require various items from </a:t>
            </a:r>
            <a:r>
              <a:rPr lang="en-US" sz="3500"/>
              <a:t>the origins </a:t>
            </a:r>
            <a:r>
              <a:rPr lang="en-US" sz="3500" dirty="0"/>
              <a:t>are known as destination.  These are denoted by d</a:t>
            </a:r>
            <a:r>
              <a:rPr lang="en-US" sz="3500" baseline="-25000" dirty="0"/>
              <a:t>1</a:t>
            </a:r>
            <a:r>
              <a:rPr lang="en-US" sz="3500" dirty="0"/>
              <a:t>, d</a:t>
            </a:r>
            <a:r>
              <a:rPr lang="en-US" sz="3500" baseline="-25000" dirty="0"/>
              <a:t>2</a:t>
            </a:r>
            <a:r>
              <a:rPr lang="en-US" sz="3500" dirty="0"/>
              <a:t>……</a:t>
            </a:r>
          </a:p>
          <a:p>
            <a:pPr>
              <a:buNone/>
            </a:pPr>
            <a:r>
              <a:rPr lang="en-US" sz="3500" b="1" dirty="0"/>
              <a:t>Transportation Problem :-</a:t>
            </a:r>
            <a:endParaRPr lang="en-US" sz="3500" dirty="0"/>
          </a:p>
          <a:p>
            <a:pPr>
              <a:buNone/>
            </a:pPr>
            <a:r>
              <a:rPr lang="en-US" sz="3500" dirty="0"/>
              <a:t>	The problem of transporting various items from origins to the various destinations in such a way that the total transportation cost is minimum is known as transportation problem.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6868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Feasible solution :-</a:t>
            </a:r>
            <a:endParaRPr lang="en-US" dirty="0"/>
          </a:p>
          <a:p>
            <a:pPr>
              <a:buNone/>
            </a:pPr>
            <a:r>
              <a:rPr lang="en-US" dirty="0"/>
              <a:t>	The set of non negative individual allocations </a:t>
            </a:r>
            <a:r>
              <a:rPr lang="en-US" dirty="0" err="1"/>
              <a:t>xij</a:t>
            </a:r>
            <a:r>
              <a:rPr lang="en-US" dirty="0"/>
              <a:t>  0.  Which simultaneously removes deficiency is called a feasible solutions.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dirty="0"/>
              <a:t>Basic feasible solution :-</a:t>
            </a:r>
            <a:endParaRPr lang="en-US" dirty="0"/>
          </a:p>
          <a:p>
            <a:pPr>
              <a:buNone/>
            </a:pPr>
            <a:r>
              <a:rPr lang="en-US" dirty="0"/>
              <a:t>	A feasible solution to ‘m’ origins ‘n’ destination problem is said to be basic if the no. of positive allocations are m + n – 1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dirty="0"/>
              <a:t>Optimum Solution :-</a:t>
            </a:r>
            <a:endParaRPr lang="en-US" dirty="0"/>
          </a:p>
          <a:p>
            <a:pPr>
              <a:buNone/>
            </a:pPr>
            <a:r>
              <a:rPr lang="en-US" dirty="0"/>
              <a:t>	A feasible  solution is said to be optimal if it minimizes the total transportation cost.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dirty="0"/>
              <a:t>* Balanced transportation  problem :-</a:t>
            </a:r>
            <a:endParaRPr lang="en-US" dirty="0"/>
          </a:p>
          <a:p>
            <a:pPr>
              <a:buNone/>
            </a:pPr>
            <a:r>
              <a:rPr lang="en-US" dirty="0"/>
              <a:t>The total availability is equal to total requirement in any transportation problem it is known as balanced transportation problems.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For finding an optimum solution </a:t>
            </a:r>
            <a:r>
              <a:rPr lang="en-US" b="1" cap="all" dirty="0" err="1"/>
              <a:t>t.p</a:t>
            </a:r>
            <a:r>
              <a:rPr lang="en-US" b="1" dirty="0"/>
              <a:t>. consist of 2 main steps :</a:t>
            </a:r>
            <a:endParaRPr lang="en-US" dirty="0"/>
          </a:p>
          <a:p>
            <a:pPr>
              <a:buNone/>
            </a:pPr>
            <a:r>
              <a:rPr lang="en-US" b="1" dirty="0"/>
              <a:t>Step 1 :-</a:t>
            </a:r>
            <a:endParaRPr lang="en-US" dirty="0"/>
          </a:p>
          <a:p>
            <a:pPr>
              <a:buNone/>
            </a:pPr>
            <a:r>
              <a:rPr lang="en-US" dirty="0"/>
              <a:t>	To find an initial basic feasible solution (IBFS)</a:t>
            </a:r>
          </a:p>
          <a:p>
            <a:pPr>
              <a:buNone/>
            </a:pPr>
            <a:r>
              <a:rPr lang="en-US" b="1" dirty="0"/>
              <a:t>Step 2 :-</a:t>
            </a:r>
            <a:endParaRPr lang="en-US" dirty="0"/>
          </a:p>
          <a:p>
            <a:pPr>
              <a:buNone/>
            </a:pPr>
            <a:r>
              <a:rPr lang="en-US" dirty="0"/>
              <a:t>	To find an optimal solution by making successive improvement to IBFS until no future decrease in the transportation cost is possible.</a:t>
            </a:r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/>
              <a:t>)  IBFS can be obtained by using the following methods :-</a:t>
            </a:r>
          </a:p>
          <a:p>
            <a:pPr>
              <a:buNone/>
            </a:pPr>
            <a:r>
              <a:rPr lang="en-US" dirty="0"/>
              <a:t>a)  North West corner (NW) method</a:t>
            </a:r>
          </a:p>
          <a:p>
            <a:pPr>
              <a:buNone/>
            </a:pPr>
            <a:r>
              <a:rPr lang="en-US" dirty="0"/>
              <a:t>b)  Matrix Minima method / Least cost method</a:t>
            </a:r>
          </a:p>
          <a:p>
            <a:pPr>
              <a:buNone/>
            </a:pPr>
            <a:r>
              <a:rPr lang="en-US" dirty="0"/>
              <a:t>c)  Vogel’s </a:t>
            </a:r>
            <a:r>
              <a:rPr lang="en-US" dirty="0" err="1"/>
              <a:t>oppoximation</a:t>
            </a:r>
            <a:r>
              <a:rPr lang="en-US" dirty="0"/>
              <a:t> method (VAM)	</a:t>
            </a:r>
          </a:p>
          <a:p>
            <a:pPr>
              <a:buNone/>
            </a:pPr>
            <a:r>
              <a:rPr lang="en-US" dirty="0"/>
              <a:t>ii)  Optimum solution can be obtained by MODI method.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North-West Corner Method(NWC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257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600" dirty="0"/>
              <a:t>	</a:t>
            </a:r>
            <a:r>
              <a:rPr lang="en-US" sz="1800" dirty="0"/>
              <a:t>IBFS by NW corner method can be obtained by using the following steps.</a:t>
            </a:r>
          </a:p>
          <a:p>
            <a:pPr algn="just">
              <a:buNone/>
            </a:pPr>
            <a:r>
              <a:rPr lang="en-US" sz="1800" b="1" dirty="0"/>
              <a:t>Step 1 :-	</a:t>
            </a:r>
            <a:endParaRPr lang="en-US" sz="1800" dirty="0"/>
          </a:p>
          <a:p>
            <a:pPr algn="just">
              <a:buNone/>
            </a:pPr>
            <a:r>
              <a:rPr lang="en-US" sz="1800" dirty="0"/>
              <a:t>	The given transportation problem must be balanced</a:t>
            </a:r>
          </a:p>
          <a:p>
            <a:pPr algn="just">
              <a:buNone/>
            </a:pPr>
            <a:r>
              <a:rPr lang="en-US" sz="1800" b="1" dirty="0"/>
              <a:t>Step 2 :-</a:t>
            </a:r>
            <a:endParaRPr lang="en-US" sz="1800" dirty="0"/>
          </a:p>
          <a:p>
            <a:pPr algn="just">
              <a:buNone/>
            </a:pPr>
            <a:r>
              <a:rPr lang="en-US" sz="1800" dirty="0"/>
              <a:t>	Select the </a:t>
            </a:r>
            <a:r>
              <a:rPr lang="en-US" sz="1800" dirty="0" err="1"/>
              <a:t>nw</a:t>
            </a:r>
            <a:r>
              <a:rPr lang="en-US" sz="1800" dirty="0"/>
              <a:t> corner element &amp; allocate the maximum possible amount to the cell.</a:t>
            </a:r>
          </a:p>
          <a:p>
            <a:pPr algn="just">
              <a:buNone/>
            </a:pPr>
            <a:r>
              <a:rPr lang="en-US" sz="1800" b="1" dirty="0"/>
              <a:t>Case 1 :-</a:t>
            </a:r>
            <a:endParaRPr lang="en-US" sz="1800" dirty="0"/>
          </a:p>
          <a:p>
            <a:pPr algn="just">
              <a:buNone/>
            </a:pPr>
            <a:r>
              <a:rPr lang="en-US" sz="1800" dirty="0"/>
              <a:t>	If the availability is less than the requirement then cross off remaining elements then cross off the remaining elements of the row and find the remaining requirement.</a:t>
            </a:r>
          </a:p>
          <a:p>
            <a:pPr algn="just">
              <a:buNone/>
            </a:pPr>
            <a:r>
              <a:rPr lang="en-US" sz="1800" b="1" dirty="0"/>
              <a:t>Case 2 :-</a:t>
            </a:r>
            <a:endParaRPr lang="en-US" sz="1800" dirty="0"/>
          </a:p>
          <a:p>
            <a:pPr algn="just">
              <a:buNone/>
            </a:pPr>
            <a:r>
              <a:rPr lang="en-US" sz="1800" dirty="0"/>
              <a:t>	If the availability is greater than the requirement then cross off the remaining elements of the column and find remaining availability.</a:t>
            </a:r>
          </a:p>
          <a:p>
            <a:pPr algn="just">
              <a:buNone/>
            </a:pPr>
            <a:r>
              <a:rPr lang="en-US" sz="1800" b="1" dirty="0"/>
              <a:t>Case 3 :-</a:t>
            </a:r>
            <a:endParaRPr lang="en-US" sz="1800" dirty="0"/>
          </a:p>
          <a:p>
            <a:pPr algn="just">
              <a:buNone/>
            </a:pPr>
            <a:r>
              <a:rPr lang="en-US" sz="1800" dirty="0"/>
              <a:t>	If availability = requirement than cross off either row or column but not both.</a:t>
            </a:r>
          </a:p>
          <a:p>
            <a:pPr algn="just">
              <a:buNone/>
            </a:pPr>
            <a:r>
              <a:rPr lang="en-US" sz="1800" b="1" dirty="0"/>
              <a:t>Step 4 :-</a:t>
            </a:r>
            <a:endParaRPr lang="en-US" sz="1800" dirty="0"/>
          </a:p>
          <a:p>
            <a:pPr algn="just">
              <a:buNone/>
            </a:pPr>
            <a:r>
              <a:rPr lang="en-US" sz="1800" dirty="0"/>
              <a:t>	Again select the next NW corner element and repeat the same procedure until all requirements get satisfied.</a:t>
            </a:r>
          </a:p>
          <a:p>
            <a:pPr algn="just"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8153399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8305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UNIT - V</vt:lpstr>
      <vt:lpstr>Transportation Problem </vt:lpstr>
      <vt:lpstr>PowerPoint Presentation</vt:lpstr>
      <vt:lpstr>PowerPoint Presentation</vt:lpstr>
      <vt:lpstr>PowerPoint Presentation</vt:lpstr>
      <vt:lpstr>PowerPoint Presentation</vt:lpstr>
      <vt:lpstr>North-West Corner Method(NWC)</vt:lpstr>
      <vt:lpstr>PowerPoint Presentation</vt:lpstr>
      <vt:lpstr>PowerPoint Presentation</vt:lpstr>
      <vt:lpstr>Least Cost Method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 V</dc:title>
  <dc:creator>Dr SURESH CHANDRA CH</dc:creator>
  <cp:lastModifiedBy>Bhaskar Nalla</cp:lastModifiedBy>
  <cp:revision>8</cp:revision>
  <dcterms:created xsi:type="dcterms:W3CDTF">2017-02-22T18:12:51Z</dcterms:created>
  <dcterms:modified xsi:type="dcterms:W3CDTF">2019-01-09T13:48:25Z</dcterms:modified>
</cp:coreProperties>
</file>