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6499859"/>
            <a:ext cx="83820" cy="838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68451" y="6499859"/>
            <a:ext cx="85343" cy="838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9164" y="674065"/>
            <a:ext cx="6865670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3781" y="1547901"/>
            <a:ext cx="8476437" cy="4754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tt.libguides.com/citationhelp/ieee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763" y="1333500"/>
            <a:ext cx="8349996" cy="2267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60320" y="2564892"/>
            <a:ext cx="3770376" cy="2267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902585" marR="5080" indent="-2163445">
              <a:lnSpc>
                <a:spcPct val="101000"/>
              </a:lnSpc>
              <a:spcBef>
                <a:spcPts val="5"/>
              </a:spcBef>
            </a:pPr>
            <a:r>
              <a:rPr sz="8000" spc="390" dirty="0">
                <a:solidFill>
                  <a:srgbClr val="2E5796"/>
                </a:solidFill>
              </a:rPr>
              <a:t>Report</a:t>
            </a:r>
            <a:r>
              <a:rPr sz="8000" spc="-65" dirty="0">
                <a:solidFill>
                  <a:srgbClr val="2E5796"/>
                </a:solidFill>
              </a:rPr>
              <a:t> </a:t>
            </a:r>
            <a:r>
              <a:rPr sz="8000" spc="290" dirty="0">
                <a:solidFill>
                  <a:srgbClr val="2E5796"/>
                </a:solidFill>
              </a:rPr>
              <a:t>Writing  </a:t>
            </a:r>
            <a:r>
              <a:rPr sz="8000" spc="130" dirty="0">
                <a:solidFill>
                  <a:srgbClr val="2E5796"/>
                </a:solidFill>
              </a:rPr>
              <a:t>Skills</a:t>
            </a:r>
            <a:endParaRPr sz="8000"/>
          </a:p>
        </p:txBody>
      </p:sp>
      <p:sp>
        <p:nvSpPr>
          <p:cNvPr id="5" name="object 5"/>
          <p:cNvSpPr txBox="1"/>
          <p:nvPr/>
        </p:nvSpPr>
        <p:spPr>
          <a:xfrm>
            <a:off x="2438780" y="5170627"/>
            <a:ext cx="4191635" cy="1240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8325" marR="558800" algn="ctr">
              <a:lnSpc>
                <a:spcPct val="120000"/>
              </a:lnSpc>
              <a:spcBef>
                <a:spcPts val="100"/>
              </a:spcBef>
            </a:pPr>
            <a:r>
              <a:rPr lang="en-US" sz="2400" b="1" spc="60" dirty="0" err="1" smtClean="0">
                <a:solidFill>
                  <a:srgbClr val="172C4A"/>
                </a:solidFill>
                <a:latin typeface="Times New Roman"/>
                <a:cs typeface="Times New Roman"/>
              </a:rPr>
              <a:t>Karwan</a:t>
            </a:r>
            <a:r>
              <a:rPr lang="en-US" sz="2400" b="1" spc="60" dirty="0" smtClean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lang="en-US" sz="2400" b="1" spc="60" dirty="0" err="1" smtClean="0">
                <a:solidFill>
                  <a:srgbClr val="172C4A"/>
                </a:solidFill>
                <a:latin typeface="Times New Roman"/>
                <a:cs typeface="Times New Roman"/>
              </a:rPr>
              <a:t>Sherwani</a:t>
            </a:r>
            <a:r>
              <a:rPr lang="en-US" sz="2400" b="1" spc="60" dirty="0" smtClean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sz="2400" b="1" spc="100" dirty="0" err="1" smtClean="0">
                <a:solidFill>
                  <a:srgbClr val="172C4A"/>
                </a:solidFill>
                <a:latin typeface="Times New Roman"/>
                <a:cs typeface="Times New Roman"/>
              </a:rPr>
              <a:t>Ishik</a:t>
            </a:r>
            <a:r>
              <a:rPr sz="2400" b="1" spc="-20" dirty="0" smtClean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sz="2400" b="1" spc="90" dirty="0">
                <a:solidFill>
                  <a:srgbClr val="172C4A"/>
                </a:solidFill>
                <a:latin typeface="Times New Roman"/>
                <a:cs typeface="Times New Roman"/>
              </a:rPr>
              <a:t>University</a:t>
            </a:r>
            <a:endParaRPr sz="2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1800" b="1" spc="60" dirty="0">
                <a:solidFill>
                  <a:srgbClr val="172C4A"/>
                </a:solidFill>
                <a:latin typeface="Times New Roman"/>
                <a:cs typeface="Times New Roman"/>
              </a:rPr>
              <a:t>Academic </a:t>
            </a:r>
            <a:r>
              <a:rPr sz="1800" b="1" spc="80" dirty="0">
                <a:solidFill>
                  <a:srgbClr val="172C4A"/>
                </a:solidFill>
                <a:latin typeface="Times New Roman"/>
                <a:cs typeface="Times New Roman"/>
              </a:rPr>
              <a:t>Debate </a:t>
            </a:r>
            <a:r>
              <a:rPr sz="1800" b="1" spc="65" dirty="0">
                <a:solidFill>
                  <a:srgbClr val="172C4A"/>
                </a:solidFill>
                <a:latin typeface="Times New Roman"/>
                <a:cs typeface="Times New Roman"/>
              </a:rPr>
              <a:t>and </a:t>
            </a:r>
            <a:r>
              <a:rPr sz="1800" b="1" spc="20" dirty="0">
                <a:solidFill>
                  <a:srgbClr val="172C4A"/>
                </a:solidFill>
                <a:latin typeface="Times New Roman"/>
                <a:cs typeface="Times New Roman"/>
              </a:rPr>
              <a:t>Critical</a:t>
            </a:r>
            <a:r>
              <a:rPr sz="1800" b="1" spc="-235" dirty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sz="1800" b="1" spc="85" dirty="0">
                <a:solidFill>
                  <a:srgbClr val="172C4A"/>
                </a:solidFill>
                <a:latin typeface="Times New Roman"/>
                <a:cs typeface="Times New Roman"/>
              </a:rPr>
              <a:t>Thinking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04659" y="477012"/>
            <a:ext cx="2132076" cy="1511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3419" y="504444"/>
            <a:ext cx="7760208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spc="280" dirty="0"/>
              <a:t>Main </a:t>
            </a:r>
            <a:r>
              <a:rPr spc="320" dirty="0"/>
              <a:t>parts </a:t>
            </a:r>
            <a:r>
              <a:rPr spc="125" dirty="0"/>
              <a:t>of </a:t>
            </a:r>
            <a:r>
              <a:rPr spc="300" dirty="0"/>
              <a:t>a</a:t>
            </a:r>
            <a:r>
              <a:rPr spc="-800" dirty="0"/>
              <a:t> </a:t>
            </a:r>
            <a:r>
              <a:rPr spc="265" dirty="0"/>
              <a:t>Report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3183" y="1793494"/>
            <a:ext cx="807085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75" dirty="0">
                <a:solidFill>
                  <a:srgbClr val="FF0000"/>
                </a:solidFill>
                <a:latin typeface="Times New Roman"/>
                <a:cs typeface="Times New Roman"/>
              </a:rPr>
              <a:t>Conclusion: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165" dirty="0">
                <a:latin typeface="Times New Roman"/>
                <a:cs typeface="Times New Roman"/>
              </a:rPr>
              <a:t>paragraph </a:t>
            </a:r>
            <a:r>
              <a:rPr sz="2400" spc="135" dirty="0">
                <a:latin typeface="Times New Roman"/>
                <a:cs typeface="Times New Roman"/>
              </a:rPr>
              <a:t>that </a:t>
            </a:r>
            <a:r>
              <a:rPr sz="2400" spc="175" dirty="0">
                <a:latin typeface="Times New Roman"/>
                <a:cs typeface="Times New Roman"/>
              </a:rPr>
              <a:t>wraps </a:t>
            </a:r>
            <a:r>
              <a:rPr sz="2400" spc="120" dirty="0">
                <a:latin typeface="Times New Roman"/>
                <a:cs typeface="Times New Roman"/>
              </a:rPr>
              <a:t>everything </a:t>
            </a:r>
            <a:r>
              <a:rPr sz="2400" spc="165" dirty="0">
                <a:latin typeface="Times New Roman"/>
                <a:cs typeface="Times New Roman"/>
              </a:rPr>
              <a:t>up. </a:t>
            </a:r>
            <a:r>
              <a:rPr sz="2400" spc="55" dirty="0">
                <a:latin typeface="Times New Roman"/>
                <a:cs typeface="Times New Roman"/>
              </a:rPr>
              <a:t>It  </a:t>
            </a:r>
            <a:r>
              <a:rPr sz="2400" spc="85" dirty="0">
                <a:latin typeface="Times New Roman"/>
                <a:cs typeface="Times New Roman"/>
              </a:rPr>
              <a:t>gives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180" dirty="0">
                <a:latin typeface="Times New Roman"/>
                <a:cs typeface="Times New Roman"/>
              </a:rPr>
              <a:t>summary </a:t>
            </a:r>
            <a:r>
              <a:rPr sz="2400" spc="50" dirty="0">
                <a:latin typeface="Times New Roman"/>
                <a:cs typeface="Times New Roman"/>
              </a:rPr>
              <a:t>of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140" dirty="0">
                <a:latin typeface="Times New Roman"/>
                <a:cs typeface="Times New Roman"/>
              </a:rPr>
              <a:t>most </a:t>
            </a:r>
            <a:r>
              <a:rPr sz="2400" spc="150" dirty="0">
                <a:latin typeface="Times New Roman"/>
                <a:cs typeface="Times New Roman"/>
              </a:rPr>
              <a:t>important </a:t>
            </a:r>
            <a:r>
              <a:rPr sz="2400" spc="110" dirty="0">
                <a:latin typeface="Times New Roman"/>
                <a:cs typeface="Times New Roman"/>
              </a:rPr>
              <a:t>points. </a:t>
            </a:r>
            <a:r>
              <a:rPr sz="2400" spc="130" dirty="0">
                <a:latin typeface="Times New Roman"/>
                <a:cs typeface="Times New Roman"/>
              </a:rPr>
              <a:t>A strong  </a:t>
            </a:r>
            <a:r>
              <a:rPr sz="2400" spc="100" dirty="0">
                <a:latin typeface="Times New Roman"/>
                <a:cs typeface="Times New Roman"/>
              </a:rPr>
              <a:t>conclusion </a:t>
            </a:r>
            <a:r>
              <a:rPr sz="2400" spc="135" dirty="0">
                <a:latin typeface="Times New Roman"/>
                <a:cs typeface="Times New Roman"/>
              </a:rPr>
              <a:t>makes </a:t>
            </a:r>
            <a:r>
              <a:rPr sz="2400" spc="130" dirty="0">
                <a:latin typeface="Times New Roman"/>
                <a:cs typeface="Times New Roman"/>
              </a:rPr>
              <a:t>the </a:t>
            </a:r>
            <a:r>
              <a:rPr sz="2400" spc="135" dirty="0">
                <a:latin typeface="Times New Roman"/>
                <a:cs typeface="Times New Roman"/>
              </a:rPr>
              <a:t>readers </a:t>
            </a:r>
            <a:r>
              <a:rPr sz="2400" spc="50" dirty="0">
                <a:latin typeface="Times New Roman"/>
                <a:cs typeface="Times New Roman"/>
              </a:rPr>
              <a:t>feel </a:t>
            </a:r>
            <a:r>
              <a:rPr sz="2400" spc="90" dirty="0">
                <a:latin typeface="Times New Roman"/>
                <a:cs typeface="Times New Roman"/>
              </a:rPr>
              <a:t>satisfied </a:t>
            </a:r>
            <a:r>
              <a:rPr sz="2400" spc="135" dirty="0">
                <a:latin typeface="Times New Roman"/>
                <a:cs typeface="Times New Roman"/>
              </a:rPr>
              <a:t>that </a:t>
            </a:r>
            <a:r>
              <a:rPr sz="2400" spc="130" dirty="0">
                <a:latin typeface="Times New Roman"/>
                <a:cs typeface="Times New Roman"/>
              </a:rPr>
              <a:t>the writer  </a:t>
            </a:r>
            <a:r>
              <a:rPr sz="2400" spc="140" dirty="0">
                <a:latin typeface="Times New Roman"/>
                <a:cs typeface="Times New Roman"/>
              </a:rPr>
              <a:t>presented </a:t>
            </a:r>
            <a:r>
              <a:rPr sz="2400" spc="135" dirty="0">
                <a:latin typeface="Times New Roman"/>
                <a:cs typeface="Times New Roman"/>
              </a:rPr>
              <a:t>a  </a:t>
            </a:r>
            <a:r>
              <a:rPr sz="2400" spc="110" dirty="0">
                <a:latin typeface="Times New Roman"/>
                <a:cs typeface="Times New Roman"/>
              </a:rPr>
              <a:t>complete  </a:t>
            </a:r>
            <a:r>
              <a:rPr sz="2400" spc="200" dirty="0">
                <a:latin typeface="Times New Roman"/>
                <a:cs typeface="Times New Roman"/>
              </a:rPr>
              <a:t>and </a:t>
            </a:r>
            <a:r>
              <a:rPr sz="2400" spc="55" dirty="0">
                <a:latin typeface="Times New Roman"/>
                <a:cs typeface="Times New Roman"/>
              </a:rPr>
              <a:t>effective </a:t>
            </a:r>
            <a:r>
              <a:rPr sz="2400" spc="114" dirty="0">
                <a:latin typeface="Times New Roman"/>
                <a:cs typeface="Times New Roman"/>
              </a:rPr>
              <a:t>report. </a:t>
            </a:r>
            <a:r>
              <a:rPr sz="2400" spc="180" dirty="0">
                <a:latin typeface="Times New Roman"/>
                <a:cs typeface="Times New Roman"/>
              </a:rPr>
              <a:t>No </a:t>
            </a:r>
            <a:r>
              <a:rPr sz="2400" spc="175" dirty="0">
                <a:latin typeface="Times New Roman"/>
                <a:cs typeface="Times New Roman"/>
              </a:rPr>
              <a:t>new  </a:t>
            </a:r>
            <a:r>
              <a:rPr sz="2400" spc="114" dirty="0">
                <a:latin typeface="Times New Roman"/>
                <a:cs typeface="Times New Roman"/>
              </a:rPr>
              <a:t>information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or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materials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55" dirty="0">
                <a:latin typeface="Times New Roman"/>
                <a:cs typeface="Times New Roman"/>
              </a:rPr>
              <a:t>should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presented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here.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00527" y="3933444"/>
            <a:ext cx="4053839" cy="2706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3208" y="28955"/>
            <a:ext cx="6579108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34692" y="198577"/>
            <a:ext cx="56781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80" dirty="0"/>
              <a:t>Main </a:t>
            </a:r>
            <a:r>
              <a:rPr spc="320" dirty="0"/>
              <a:t>parts </a:t>
            </a:r>
            <a:r>
              <a:rPr spc="254" dirty="0"/>
              <a:t>in</a:t>
            </a:r>
            <a:r>
              <a:rPr spc="-665" dirty="0"/>
              <a:t> </a:t>
            </a:r>
            <a:r>
              <a:rPr spc="170" dirty="0"/>
              <a:t>brief</a:t>
            </a:r>
          </a:p>
        </p:txBody>
      </p:sp>
      <p:sp>
        <p:nvSpPr>
          <p:cNvPr id="4" name="object 4"/>
          <p:cNvSpPr/>
          <p:nvPr/>
        </p:nvSpPr>
        <p:spPr>
          <a:xfrm>
            <a:off x="468630" y="5380482"/>
            <a:ext cx="8219440" cy="0"/>
          </a:xfrm>
          <a:custGeom>
            <a:avLst/>
            <a:gdLst/>
            <a:ahLst/>
            <a:cxnLst/>
            <a:rect l="l" t="t" r="r" b="b"/>
            <a:pathLst>
              <a:path w="8219440">
                <a:moveTo>
                  <a:pt x="0" y="0"/>
                </a:moveTo>
                <a:lnTo>
                  <a:pt x="8218932" y="0"/>
                </a:lnTo>
              </a:path>
            </a:pathLst>
          </a:custGeom>
          <a:ln w="28956">
            <a:solidFill>
              <a:srgbClr val="4A5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8630" y="3583685"/>
            <a:ext cx="8219440" cy="0"/>
          </a:xfrm>
          <a:custGeom>
            <a:avLst/>
            <a:gdLst/>
            <a:ahLst/>
            <a:cxnLst/>
            <a:rect l="l" t="t" r="r" b="b"/>
            <a:pathLst>
              <a:path w="8219440">
                <a:moveTo>
                  <a:pt x="0" y="0"/>
                </a:moveTo>
                <a:lnTo>
                  <a:pt x="8218932" y="0"/>
                </a:lnTo>
              </a:path>
            </a:pathLst>
          </a:custGeom>
          <a:ln w="28956">
            <a:solidFill>
              <a:srgbClr val="4A5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630" y="1786889"/>
            <a:ext cx="8219440" cy="0"/>
          </a:xfrm>
          <a:custGeom>
            <a:avLst/>
            <a:gdLst/>
            <a:ahLst/>
            <a:cxnLst/>
            <a:rect l="l" t="t" r="r" b="b"/>
            <a:pathLst>
              <a:path w="8219440">
                <a:moveTo>
                  <a:pt x="0" y="0"/>
                </a:moveTo>
                <a:lnTo>
                  <a:pt x="8218932" y="0"/>
                </a:lnTo>
              </a:path>
            </a:pathLst>
          </a:custGeom>
          <a:ln w="28956">
            <a:solidFill>
              <a:srgbClr val="4A5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8630" y="1198625"/>
            <a:ext cx="2136775" cy="588645"/>
          </a:xfrm>
          <a:custGeom>
            <a:avLst/>
            <a:gdLst/>
            <a:ahLst/>
            <a:cxnLst/>
            <a:rect l="l" t="t" r="r" b="b"/>
            <a:pathLst>
              <a:path w="2136775" h="588644">
                <a:moveTo>
                  <a:pt x="2038603" y="0"/>
                </a:moveTo>
                <a:lnTo>
                  <a:pt x="98056" y="0"/>
                </a:lnTo>
                <a:lnTo>
                  <a:pt x="59889" y="7711"/>
                </a:lnTo>
                <a:lnTo>
                  <a:pt x="28721" y="28733"/>
                </a:lnTo>
                <a:lnTo>
                  <a:pt x="7706" y="59900"/>
                </a:lnTo>
                <a:lnTo>
                  <a:pt x="0" y="98044"/>
                </a:lnTo>
                <a:lnTo>
                  <a:pt x="0" y="588263"/>
                </a:lnTo>
                <a:lnTo>
                  <a:pt x="2136647" y="588263"/>
                </a:lnTo>
                <a:lnTo>
                  <a:pt x="2136647" y="98044"/>
                </a:lnTo>
                <a:lnTo>
                  <a:pt x="2128936" y="59900"/>
                </a:lnTo>
                <a:lnTo>
                  <a:pt x="2107914" y="28733"/>
                </a:lnTo>
                <a:lnTo>
                  <a:pt x="2076747" y="7711"/>
                </a:lnTo>
                <a:lnTo>
                  <a:pt x="2038603" y="0"/>
                </a:lnTo>
                <a:close/>
              </a:path>
            </a:pathLst>
          </a:custGeom>
          <a:solidFill>
            <a:srgbClr val="5F7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8630" y="1198625"/>
            <a:ext cx="2136775" cy="588645"/>
          </a:xfrm>
          <a:custGeom>
            <a:avLst/>
            <a:gdLst/>
            <a:ahLst/>
            <a:cxnLst/>
            <a:rect l="l" t="t" r="r" b="b"/>
            <a:pathLst>
              <a:path w="2136775" h="588644">
                <a:moveTo>
                  <a:pt x="98056" y="0"/>
                </a:moveTo>
                <a:lnTo>
                  <a:pt x="2038603" y="0"/>
                </a:lnTo>
                <a:lnTo>
                  <a:pt x="2076747" y="7711"/>
                </a:lnTo>
                <a:lnTo>
                  <a:pt x="2107914" y="28733"/>
                </a:lnTo>
                <a:lnTo>
                  <a:pt x="2128936" y="59900"/>
                </a:lnTo>
                <a:lnTo>
                  <a:pt x="2136647" y="98044"/>
                </a:lnTo>
                <a:lnTo>
                  <a:pt x="2136647" y="588263"/>
                </a:lnTo>
                <a:lnTo>
                  <a:pt x="0" y="588263"/>
                </a:lnTo>
                <a:lnTo>
                  <a:pt x="0" y="98044"/>
                </a:lnTo>
                <a:lnTo>
                  <a:pt x="7706" y="59900"/>
                </a:lnTo>
                <a:lnTo>
                  <a:pt x="28721" y="28733"/>
                </a:lnTo>
                <a:lnTo>
                  <a:pt x="59889" y="7711"/>
                </a:lnTo>
                <a:lnTo>
                  <a:pt x="98056" y="0"/>
                </a:lnTo>
                <a:close/>
              </a:path>
            </a:pathLst>
          </a:custGeom>
          <a:ln w="28956">
            <a:solidFill>
              <a:srgbClr val="5F76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8630" y="2995422"/>
            <a:ext cx="2136775" cy="588645"/>
          </a:xfrm>
          <a:custGeom>
            <a:avLst/>
            <a:gdLst/>
            <a:ahLst/>
            <a:cxnLst/>
            <a:rect l="l" t="t" r="r" b="b"/>
            <a:pathLst>
              <a:path w="2136775" h="588645">
                <a:moveTo>
                  <a:pt x="2038603" y="0"/>
                </a:moveTo>
                <a:lnTo>
                  <a:pt x="98056" y="0"/>
                </a:lnTo>
                <a:lnTo>
                  <a:pt x="59889" y="7711"/>
                </a:lnTo>
                <a:lnTo>
                  <a:pt x="28721" y="28733"/>
                </a:lnTo>
                <a:lnTo>
                  <a:pt x="7706" y="59900"/>
                </a:lnTo>
                <a:lnTo>
                  <a:pt x="0" y="98043"/>
                </a:lnTo>
                <a:lnTo>
                  <a:pt x="0" y="588263"/>
                </a:lnTo>
                <a:lnTo>
                  <a:pt x="2136647" y="588263"/>
                </a:lnTo>
                <a:lnTo>
                  <a:pt x="2136647" y="98043"/>
                </a:lnTo>
                <a:lnTo>
                  <a:pt x="2128936" y="59900"/>
                </a:lnTo>
                <a:lnTo>
                  <a:pt x="2107914" y="28733"/>
                </a:lnTo>
                <a:lnTo>
                  <a:pt x="2076747" y="7711"/>
                </a:lnTo>
                <a:lnTo>
                  <a:pt x="2038603" y="0"/>
                </a:lnTo>
                <a:close/>
              </a:path>
            </a:pathLst>
          </a:custGeom>
          <a:solidFill>
            <a:srgbClr val="5F7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8630" y="2995422"/>
            <a:ext cx="2136775" cy="588645"/>
          </a:xfrm>
          <a:custGeom>
            <a:avLst/>
            <a:gdLst/>
            <a:ahLst/>
            <a:cxnLst/>
            <a:rect l="l" t="t" r="r" b="b"/>
            <a:pathLst>
              <a:path w="2136775" h="588645">
                <a:moveTo>
                  <a:pt x="98056" y="0"/>
                </a:moveTo>
                <a:lnTo>
                  <a:pt x="2038603" y="0"/>
                </a:lnTo>
                <a:lnTo>
                  <a:pt x="2076747" y="7711"/>
                </a:lnTo>
                <a:lnTo>
                  <a:pt x="2107914" y="28733"/>
                </a:lnTo>
                <a:lnTo>
                  <a:pt x="2128936" y="59900"/>
                </a:lnTo>
                <a:lnTo>
                  <a:pt x="2136647" y="98043"/>
                </a:lnTo>
                <a:lnTo>
                  <a:pt x="2136647" y="588263"/>
                </a:lnTo>
                <a:lnTo>
                  <a:pt x="0" y="588263"/>
                </a:lnTo>
                <a:lnTo>
                  <a:pt x="0" y="98043"/>
                </a:lnTo>
                <a:lnTo>
                  <a:pt x="7706" y="59900"/>
                </a:lnTo>
                <a:lnTo>
                  <a:pt x="28721" y="28733"/>
                </a:lnTo>
                <a:lnTo>
                  <a:pt x="59889" y="7711"/>
                </a:lnTo>
                <a:lnTo>
                  <a:pt x="98056" y="0"/>
                </a:lnTo>
                <a:close/>
              </a:path>
            </a:pathLst>
          </a:custGeom>
          <a:ln w="28956">
            <a:solidFill>
              <a:srgbClr val="5F76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8630" y="4790694"/>
            <a:ext cx="2136775" cy="589915"/>
          </a:xfrm>
          <a:custGeom>
            <a:avLst/>
            <a:gdLst/>
            <a:ahLst/>
            <a:cxnLst/>
            <a:rect l="l" t="t" r="r" b="b"/>
            <a:pathLst>
              <a:path w="2136775" h="589914">
                <a:moveTo>
                  <a:pt x="2038350" y="0"/>
                </a:moveTo>
                <a:lnTo>
                  <a:pt x="98323" y="0"/>
                </a:lnTo>
                <a:lnTo>
                  <a:pt x="60050" y="7733"/>
                </a:lnTo>
                <a:lnTo>
                  <a:pt x="28797" y="28813"/>
                </a:lnTo>
                <a:lnTo>
                  <a:pt x="7726" y="60061"/>
                </a:lnTo>
                <a:lnTo>
                  <a:pt x="0" y="98297"/>
                </a:lnTo>
                <a:lnTo>
                  <a:pt x="0" y="589787"/>
                </a:lnTo>
                <a:lnTo>
                  <a:pt x="2136647" y="589787"/>
                </a:lnTo>
                <a:lnTo>
                  <a:pt x="2136647" y="98297"/>
                </a:lnTo>
                <a:lnTo>
                  <a:pt x="2128914" y="60061"/>
                </a:lnTo>
                <a:lnTo>
                  <a:pt x="2107834" y="28813"/>
                </a:lnTo>
                <a:lnTo>
                  <a:pt x="2076586" y="7733"/>
                </a:lnTo>
                <a:lnTo>
                  <a:pt x="2038350" y="0"/>
                </a:lnTo>
                <a:close/>
              </a:path>
            </a:pathLst>
          </a:custGeom>
          <a:solidFill>
            <a:srgbClr val="5F7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8630" y="4790694"/>
            <a:ext cx="2136775" cy="589915"/>
          </a:xfrm>
          <a:custGeom>
            <a:avLst/>
            <a:gdLst/>
            <a:ahLst/>
            <a:cxnLst/>
            <a:rect l="l" t="t" r="r" b="b"/>
            <a:pathLst>
              <a:path w="2136775" h="589914">
                <a:moveTo>
                  <a:pt x="98323" y="0"/>
                </a:moveTo>
                <a:lnTo>
                  <a:pt x="2038350" y="0"/>
                </a:lnTo>
                <a:lnTo>
                  <a:pt x="2076586" y="7733"/>
                </a:lnTo>
                <a:lnTo>
                  <a:pt x="2107834" y="28813"/>
                </a:lnTo>
                <a:lnTo>
                  <a:pt x="2128914" y="60061"/>
                </a:lnTo>
                <a:lnTo>
                  <a:pt x="2136647" y="98297"/>
                </a:lnTo>
                <a:lnTo>
                  <a:pt x="2136647" y="589787"/>
                </a:lnTo>
                <a:lnTo>
                  <a:pt x="0" y="589787"/>
                </a:lnTo>
                <a:lnTo>
                  <a:pt x="0" y="98297"/>
                </a:lnTo>
                <a:lnTo>
                  <a:pt x="7726" y="60061"/>
                </a:lnTo>
                <a:lnTo>
                  <a:pt x="28797" y="28813"/>
                </a:lnTo>
                <a:lnTo>
                  <a:pt x="60050" y="7733"/>
                </a:lnTo>
                <a:lnTo>
                  <a:pt x="98323" y="0"/>
                </a:lnTo>
                <a:close/>
              </a:path>
            </a:pathLst>
          </a:custGeom>
          <a:ln w="28956">
            <a:solidFill>
              <a:srgbClr val="5F76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04545" y="1082625"/>
            <a:ext cx="8138795" cy="5364480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R="6065520" algn="ctr">
              <a:lnSpc>
                <a:spcPct val="100000"/>
              </a:lnSpc>
              <a:spcBef>
                <a:spcPts val="1535"/>
              </a:spcBef>
            </a:pPr>
            <a:r>
              <a:rPr sz="2600" spc="140" dirty="0">
                <a:solidFill>
                  <a:srgbClr val="FFFFFF"/>
                </a:solidFill>
                <a:latin typeface="Times New Roman"/>
                <a:cs typeface="Times New Roman"/>
              </a:rPr>
              <a:t>Introduction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1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120" dirty="0">
                <a:latin typeface="Times New Roman"/>
                <a:cs typeface="Times New Roman"/>
              </a:rPr>
              <a:t>What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will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this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report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be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about?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120" dirty="0">
                <a:latin typeface="Times New Roman"/>
                <a:cs typeface="Times New Roman"/>
              </a:rPr>
              <a:t>What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Times New Roman"/>
                <a:cs typeface="Times New Roman"/>
              </a:rPr>
              <a:t>is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60" dirty="0">
                <a:latin typeface="Times New Roman"/>
                <a:cs typeface="Times New Roman"/>
              </a:rPr>
              <a:t>my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35" dirty="0">
                <a:latin typeface="Times New Roman"/>
                <a:cs typeface="Times New Roman"/>
              </a:rPr>
              <a:t>purpose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for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writing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Times New Roman"/>
                <a:cs typeface="Times New Roman"/>
              </a:rPr>
              <a:t>it?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120" dirty="0">
                <a:latin typeface="Times New Roman"/>
                <a:cs typeface="Times New Roman"/>
              </a:rPr>
              <a:t>What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will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be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answering,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Times New Roman"/>
                <a:cs typeface="Times New Roman"/>
              </a:rPr>
              <a:t>explaining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proving?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R="6065520" algn="ctr">
              <a:lnSpc>
                <a:spcPct val="100000"/>
              </a:lnSpc>
            </a:pP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Body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1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120" dirty="0">
                <a:latin typeface="Times New Roman"/>
                <a:cs typeface="Times New Roman"/>
              </a:rPr>
              <a:t>What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5" dirty="0">
                <a:latin typeface="Times New Roman"/>
                <a:cs typeface="Times New Roman"/>
              </a:rPr>
              <a:t>facts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65" dirty="0">
                <a:latin typeface="Times New Roman"/>
                <a:cs typeface="Times New Roman"/>
              </a:rPr>
              <a:t>and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details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55" dirty="0">
                <a:latin typeface="Times New Roman"/>
                <a:cs typeface="Times New Roman"/>
              </a:rPr>
              <a:t>do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30" dirty="0">
                <a:latin typeface="Times New Roman"/>
                <a:cs typeface="Times New Roman"/>
              </a:rPr>
              <a:t>need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share?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175" dirty="0">
                <a:latin typeface="Times New Roman"/>
                <a:cs typeface="Times New Roman"/>
              </a:rPr>
              <a:t>How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can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prove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that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55" dirty="0">
                <a:latin typeface="Times New Roman"/>
                <a:cs typeface="Times New Roman"/>
              </a:rPr>
              <a:t>my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ideas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60" dirty="0">
                <a:latin typeface="Times New Roman"/>
                <a:cs typeface="Times New Roman"/>
              </a:rPr>
              <a:t>correct?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120" dirty="0">
                <a:latin typeface="Times New Roman"/>
                <a:cs typeface="Times New Roman"/>
              </a:rPr>
              <a:t>What </a:t>
            </a:r>
            <a:r>
              <a:rPr sz="2000" spc="100" dirty="0">
                <a:latin typeface="Times New Roman"/>
                <a:cs typeface="Times New Roman"/>
              </a:rPr>
              <a:t>are </a:t>
            </a:r>
            <a:r>
              <a:rPr sz="2000" spc="160" dirty="0">
                <a:latin typeface="Times New Roman"/>
                <a:cs typeface="Times New Roman"/>
              </a:rPr>
              <a:t>my</a:t>
            </a:r>
            <a:r>
              <a:rPr sz="2000" spc="-260" dirty="0">
                <a:latin typeface="Times New Roman"/>
                <a:cs typeface="Times New Roman"/>
              </a:rPr>
              <a:t> </a:t>
            </a:r>
            <a:r>
              <a:rPr sz="2000" spc="80" dirty="0">
                <a:latin typeface="Times New Roman"/>
                <a:cs typeface="Times New Roman"/>
              </a:rPr>
              <a:t>results?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R="6062345" algn="ctr">
              <a:lnSpc>
                <a:spcPct val="100000"/>
              </a:lnSpc>
            </a:pP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Conclusion</a:t>
            </a: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1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120" dirty="0">
                <a:latin typeface="Times New Roman"/>
                <a:cs typeface="Times New Roman"/>
              </a:rPr>
              <a:t>What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was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60" dirty="0">
                <a:latin typeface="Times New Roman"/>
                <a:cs typeface="Times New Roman"/>
              </a:rPr>
              <a:t>my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main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idea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Times New Roman"/>
                <a:cs typeface="Times New Roman"/>
              </a:rPr>
              <a:t>statement?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120" dirty="0">
                <a:latin typeface="Times New Roman"/>
                <a:cs typeface="Times New Roman"/>
              </a:rPr>
              <a:t>Did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20" dirty="0">
                <a:latin typeface="Times New Roman"/>
                <a:cs typeface="Times New Roman"/>
              </a:rPr>
              <a:t>answer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question,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explain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55" dirty="0">
                <a:latin typeface="Times New Roman"/>
                <a:cs typeface="Times New Roman"/>
              </a:rPr>
              <a:t>subject,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or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prove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20" dirty="0">
                <a:latin typeface="Times New Roman"/>
                <a:cs typeface="Times New Roman"/>
              </a:rPr>
              <a:t>argument?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4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there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point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35" dirty="0">
                <a:latin typeface="Times New Roman"/>
                <a:cs typeface="Times New Roman"/>
              </a:rPr>
              <a:t>want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people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remember?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7636" y="28955"/>
            <a:ext cx="7351775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7597" y="198577"/>
            <a:ext cx="64509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25" dirty="0"/>
              <a:t>Good </a:t>
            </a:r>
            <a:r>
              <a:rPr spc="270" dirty="0"/>
              <a:t>vs </a:t>
            </a:r>
            <a:r>
              <a:rPr spc="200" dirty="0"/>
              <a:t>Bad</a:t>
            </a:r>
            <a:r>
              <a:rPr spc="-660" dirty="0"/>
              <a:t> </a:t>
            </a:r>
            <a:r>
              <a:rPr spc="250" dirty="0"/>
              <a:t>Reports</a:t>
            </a:r>
          </a:p>
        </p:txBody>
      </p:sp>
      <p:sp>
        <p:nvSpPr>
          <p:cNvPr id="4" name="object 4"/>
          <p:cNvSpPr/>
          <p:nvPr/>
        </p:nvSpPr>
        <p:spPr>
          <a:xfrm>
            <a:off x="457962" y="2283714"/>
            <a:ext cx="3845560" cy="3736975"/>
          </a:xfrm>
          <a:custGeom>
            <a:avLst/>
            <a:gdLst/>
            <a:ahLst/>
            <a:cxnLst/>
            <a:rect l="l" t="t" r="r" b="b"/>
            <a:pathLst>
              <a:path w="3845560" h="3736975">
                <a:moveTo>
                  <a:pt x="0" y="3736848"/>
                </a:moveTo>
                <a:lnTo>
                  <a:pt x="3845052" y="3736848"/>
                </a:lnTo>
                <a:lnTo>
                  <a:pt x="3845052" y="0"/>
                </a:lnTo>
                <a:lnTo>
                  <a:pt x="0" y="0"/>
                </a:lnTo>
                <a:lnTo>
                  <a:pt x="0" y="3736848"/>
                </a:lnTo>
                <a:close/>
              </a:path>
            </a:pathLst>
          </a:custGeom>
          <a:solidFill>
            <a:srgbClr val="DED0D0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2283714"/>
            <a:ext cx="3845560" cy="3736975"/>
          </a:xfrm>
          <a:custGeom>
            <a:avLst/>
            <a:gdLst/>
            <a:ahLst/>
            <a:cxnLst/>
            <a:rect l="l" t="t" r="r" b="b"/>
            <a:pathLst>
              <a:path w="3845560" h="3736975">
                <a:moveTo>
                  <a:pt x="0" y="3736848"/>
                </a:moveTo>
                <a:lnTo>
                  <a:pt x="3845052" y="3736848"/>
                </a:lnTo>
                <a:lnTo>
                  <a:pt x="3845052" y="0"/>
                </a:lnTo>
                <a:lnTo>
                  <a:pt x="0" y="0"/>
                </a:lnTo>
                <a:lnTo>
                  <a:pt x="0" y="3736848"/>
                </a:lnTo>
                <a:close/>
              </a:path>
            </a:pathLst>
          </a:custGeom>
          <a:ln w="28956">
            <a:solidFill>
              <a:srgbClr val="DED0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3483" y="2354707"/>
            <a:ext cx="3874135" cy="269684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49250" marR="1136650" indent="-229235">
              <a:lnSpc>
                <a:spcPct val="101499"/>
              </a:lnSpc>
              <a:spcBef>
                <a:spcPts val="65"/>
              </a:spcBef>
              <a:buFont typeface="Arial"/>
              <a:buChar char="•"/>
              <a:tabLst>
                <a:tab pos="349885" algn="l"/>
              </a:tabLst>
            </a:pPr>
            <a:r>
              <a:rPr sz="2000" spc="70" dirty="0">
                <a:latin typeface="Times New Roman"/>
                <a:cs typeface="Times New Roman"/>
              </a:rPr>
              <a:t>Concise </a:t>
            </a:r>
            <a:r>
              <a:rPr sz="2000" spc="165" dirty="0">
                <a:latin typeface="Times New Roman"/>
                <a:cs typeface="Times New Roman"/>
              </a:rPr>
              <a:t>and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accurate  </a:t>
            </a:r>
            <a:r>
              <a:rPr sz="2000" spc="100" dirty="0">
                <a:latin typeface="Times New Roman"/>
                <a:cs typeface="Times New Roman"/>
              </a:rPr>
              <a:t>information</a:t>
            </a:r>
            <a:endParaRPr sz="2000">
              <a:latin typeface="Times New Roman"/>
              <a:cs typeface="Times New Roman"/>
            </a:endParaRPr>
          </a:p>
          <a:p>
            <a:pPr marL="349250" indent="-22923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49885" algn="l"/>
              </a:tabLst>
            </a:pPr>
            <a:r>
              <a:rPr sz="2000" spc="80" dirty="0">
                <a:latin typeface="Times New Roman"/>
                <a:cs typeface="Times New Roman"/>
              </a:rPr>
              <a:t>Relevant </a:t>
            </a:r>
            <a:r>
              <a:rPr sz="2000" spc="135" dirty="0">
                <a:latin typeface="Times New Roman"/>
                <a:cs typeface="Times New Roman"/>
              </a:rPr>
              <a:t>data </a:t>
            </a:r>
            <a:r>
              <a:rPr sz="2000" spc="165" dirty="0">
                <a:latin typeface="Times New Roman"/>
                <a:cs typeface="Times New Roman"/>
              </a:rPr>
              <a:t>and</a:t>
            </a:r>
            <a:r>
              <a:rPr sz="2000" spc="-28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details</a:t>
            </a:r>
            <a:endParaRPr sz="2000">
              <a:latin typeface="Times New Roman"/>
              <a:cs typeface="Times New Roman"/>
            </a:endParaRPr>
          </a:p>
          <a:p>
            <a:pPr marL="349250" marR="697865" indent="-229235">
              <a:lnSpc>
                <a:spcPct val="101000"/>
              </a:lnSpc>
              <a:spcBef>
                <a:spcPts val="409"/>
              </a:spcBef>
              <a:buFont typeface="Arial"/>
              <a:buChar char="•"/>
              <a:tabLst>
                <a:tab pos="349885" algn="l"/>
              </a:tabLst>
            </a:pPr>
            <a:r>
              <a:rPr sz="2000" spc="85" dirty="0">
                <a:latin typeface="Times New Roman"/>
                <a:cs typeface="Times New Roman"/>
              </a:rPr>
              <a:t>Well-structured </a:t>
            </a:r>
            <a:r>
              <a:rPr sz="2000" spc="40" dirty="0">
                <a:latin typeface="Times New Roman"/>
                <a:cs typeface="Times New Roman"/>
              </a:rPr>
              <a:t>(all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parts  </a:t>
            </a:r>
            <a:r>
              <a:rPr sz="2000" spc="105" dirty="0">
                <a:latin typeface="Times New Roman"/>
                <a:cs typeface="Times New Roman"/>
              </a:rPr>
              <a:t>included)</a:t>
            </a:r>
            <a:endParaRPr sz="2000">
              <a:latin typeface="Times New Roman"/>
              <a:cs typeface="Times New Roman"/>
            </a:endParaRPr>
          </a:p>
          <a:p>
            <a:pPr marL="349250" indent="-22923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49885" algn="l"/>
              </a:tabLst>
            </a:pPr>
            <a:r>
              <a:rPr sz="2000" spc="85" dirty="0">
                <a:latin typeface="Times New Roman"/>
                <a:cs typeface="Times New Roman"/>
              </a:rPr>
              <a:t>Clear </a:t>
            </a:r>
            <a:r>
              <a:rPr sz="2000" spc="105" dirty="0">
                <a:latin typeface="Times New Roman"/>
                <a:cs typeface="Times New Roman"/>
              </a:rPr>
              <a:t>aims </a:t>
            </a:r>
            <a:r>
              <a:rPr sz="2000" spc="165" dirty="0">
                <a:latin typeface="Times New Roman"/>
                <a:cs typeface="Times New Roman"/>
              </a:rPr>
              <a:t>and</a:t>
            </a:r>
            <a:r>
              <a:rPr sz="2000" spc="-260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purposes</a:t>
            </a:r>
            <a:endParaRPr sz="2000">
              <a:latin typeface="Times New Roman"/>
              <a:cs typeface="Times New Roman"/>
            </a:endParaRPr>
          </a:p>
          <a:p>
            <a:pPr marL="349250" marR="1049655" indent="-229235">
              <a:lnSpc>
                <a:spcPct val="101499"/>
              </a:lnSpc>
              <a:spcBef>
                <a:spcPts val="400"/>
              </a:spcBef>
              <a:buFont typeface="Arial"/>
              <a:buChar char="•"/>
              <a:tabLst>
                <a:tab pos="349885" algn="l"/>
              </a:tabLst>
            </a:pPr>
            <a:r>
              <a:rPr sz="2000" spc="80" dirty="0">
                <a:latin typeface="Times New Roman"/>
                <a:cs typeface="Times New Roman"/>
              </a:rPr>
              <a:t>Correct </a:t>
            </a:r>
            <a:r>
              <a:rPr sz="2000" spc="125" dirty="0">
                <a:latin typeface="Times New Roman"/>
                <a:cs typeface="Times New Roman"/>
              </a:rPr>
              <a:t>wordings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165" dirty="0">
                <a:latin typeface="Times New Roman"/>
                <a:cs typeface="Times New Roman"/>
              </a:rPr>
              <a:t>and  </a:t>
            </a:r>
            <a:r>
              <a:rPr sz="2000" spc="100" dirty="0">
                <a:latin typeface="Times New Roman"/>
                <a:cs typeface="Times New Roman"/>
              </a:rPr>
              <a:t>formatting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3483" y="1693164"/>
            <a:ext cx="6556375" cy="605155"/>
          </a:xfrm>
          <a:prstGeom prst="rect">
            <a:avLst/>
          </a:prstGeom>
          <a:solidFill>
            <a:srgbClr val="9C5252"/>
          </a:solidFill>
        </p:spPr>
        <p:txBody>
          <a:bodyPr vert="horz" wrap="square" lIns="0" tIns="125730" rIns="0" bIns="0" rtlCol="0">
            <a:spAutoFit/>
          </a:bodyPr>
          <a:lstStyle/>
          <a:p>
            <a:pPr marL="1624965">
              <a:lnSpc>
                <a:spcPct val="100000"/>
              </a:lnSpc>
              <a:spcBef>
                <a:spcPts val="990"/>
              </a:spcBef>
              <a:tabLst>
                <a:tab pos="6104255" algn="l"/>
              </a:tabLst>
            </a:pPr>
            <a:r>
              <a:rPr sz="2000" spc="1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000" spc="6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000" spc="155" dirty="0">
                <a:solidFill>
                  <a:srgbClr val="FFFFFF"/>
                </a:solidFill>
                <a:latin typeface="Times New Roman"/>
                <a:cs typeface="Times New Roman"/>
              </a:rPr>
              <a:t>od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spc="75" dirty="0">
                <a:solidFill>
                  <a:srgbClr val="FFFFFF"/>
                </a:solidFill>
                <a:latin typeface="Times New Roman"/>
                <a:cs typeface="Times New Roman"/>
              </a:rPr>
              <a:t>Bad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28032" y="2298192"/>
            <a:ext cx="3874135" cy="3736975"/>
          </a:xfrm>
          <a:prstGeom prst="rect">
            <a:avLst/>
          </a:prstGeom>
          <a:solidFill>
            <a:srgbClr val="F5D9CC">
              <a:alpha val="90194"/>
            </a:srgbClr>
          </a:solidFill>
        </p:spPr>
        <p:txBody>
          <a:bodyPr vert="horz" wrap="square" lIns="0" tIns="104775" rIns="0" bIns="0" rtlCol="0">
            <a:spAutoFit/>
          </a:bodyPr>
          <a:lstStyle/>
          <a:p>
            <a:pPr marL="338455" indent="-217804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10" dirty="0">
                <a:latin typeface="Times New Roman"/>
                <a:cs typeface="Times New Roman"/>
              </a:rPr>
              <a:t>Too </a:t>
            </a:r>
            <a:r>
              <a:rPr sz="2000" spc="140" dirty="0">
                <a:latin typeface="Times New Roman"/>
                <a:cs typeface="Times New Roman"/>
              </a:rPr>
              <a:t>much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information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130" dirty="0">
                <a:latin typeface="Times New Roman"/>
                <a:cs typeface="Times New Roman"/>
              </a:rPr>
              <a:t>Not </a:t>
            </a:r>
            <a:r>
              <a:rPr sz="2000" spc="135" dirty="0">
                <a:latin typeface="Times New Roman"/>
                <a:cs typeface="Times New Roman"/>
              </a:rPr>
              <a:t>enough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information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85" dirty="0">
                <a:latin typeface="Times New Roman"/>
                <a:cs typeface="Times New Roman"/>
              </a:rPr>
              <a:t>Irrelevant </a:t>
            </a:r>
            <a:r>
              <a:rPr sz="2000" spc="135" dirty="0">
                <a:latin typeface="Times New Roman"/>
                <a:cs typeface="Times New Roman"/>
              </a:rPr>
              <a:t>data </a:t>
            </a:r>
            <a:r>
              <a:rPr sz="2000" spc="165" dirty="0">
                <a:latin typeface="Times New Roman"/>
                <a:cs typeface="Times New Roman"/>
              </a:rPr>
              <a:t>and</a:t>
            </a:r>
            <a:r>
              <a:rPr sz="2000" spc="-28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details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155" dirty="0">
                <a:latin typeface="Times New Roman"/>
                <a:cs typeface="Times New Roman"/>
              </a:rPr>
              <a:t>No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structure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155" dirty="0">
                <a:latin typeface="Times New Roman"/>
                <a:cs typeface="Times New Roman"/>
              </a:rPr>
              <a:t>No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introduction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155" dirty="0">
                <a:latin typeface="Times New Roman"/>
                <a:cs typeface="Times New Roman"/>
              </a:rPr>
              <a:t>No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conclusion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155" dirty="0">
                <a:latin typeface="Times New Roman"/>
                <a:cs typeface="Times New Roman"/>
              </a:rPr>
              <a:t>No </a:t>
            </a:r>
            <a:r>
              <a:rPr sz="2000" spc="120" dirty="0">
                <a:latin typeface="Times New Roman"/>
                <a:cs typeface="Times New Roman"/>
              </a:rPr>
              <a:t>aim </a:t>
            </a:r>
            <a:r>
              <a:rPr sz="2000" spc="105" dirty="0">
                <a:latin typeface="Times New Roman"/>
                <a:cs typeface="Times New Roman"/>
              </a:rPr>
              <a:t>or</a:t>
            </a:r>
            <a:r>
              <a:rPr sz="2000" spc="-325" dirty="0">
                <a:latin typeface="Times New Roman"/>
                <a:cs typeface="Times New Roman"/>
              </a:rPr>
              <a:t> </a:t>
            </a:r>
            <a:r>
              <a:rPr sz="2000" spc="135" dirty="0">
                <a:latin typeface="Times New Roman"/>
                <a:cs typeface="Times New Roman"/>
              </a:rPr>
              <a:t>purpose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110" dirty="0">
                <a:latin typeface="Times New Roman"/>
                <a:cs typeface="Times New Roman"/>
              </a:rPr>
              <a:t>Language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issues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95" dirty="0">
                <a:latin typeface="Times New Roman"/>
                <a:cs typeface="Times New Roman"/>
              </a:rPr>
              <a:t>Formatting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issues</a:t>
            </a:r>
            <a:endParaRPr sz="2000">
              <a:latin typeface="Times New Roman"/>
              <a:cs typeface="Times New Roman"/>
            </a:endParaRPr>
          </a:p>
          <a:p>
            <a:pPr marL="338455" indent="-217804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39090" algn="l"/>
              </a:tabLst>
            </a:pPr>
            <a:r>
              <a:rPr sz="2000" spc="90" dirty="0">
                <a:latin typeface="Times New Roman"/>
                <a:cs typeface="Times New Roman"/>
              </a:rPr>
              <a:t>Wrong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information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9072" y="672083"/>
            <a:ext cx="5707380" cy="1374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0645" y="821182"/>
            <a:ext cx="49085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56890" algn="l"/>
              </a:tabLst>
            </a:pPr>
            <a:r>
              <a:rPr sz="4800" spc="254" dirty="0">
                <a:solidFill>
                  <a:srgbClr val="FF0000"/>
                </a:solidFill>
              </a:rPr>
              <a:t>Planning</a:t>
            </a:r>
            <a:r>
              <a:rPr sz="4800" spc="45" dirty="0">
                <a:solidFill>
                  <a:srgbClr val="FF0000"/>
                </a:solidFill>
              </a:rPr>
              <a:t> </a:t>
            </a:r>
            <a:r>
              <a:rPr sz="4800" spc="265" dirty="0">
                <a:solidFill>
                  <a:srgbClr val="FF0000"/>
                </a:solidFill>
              </a:rPr>
              <a:t>a	</a:t>
            </a:r>
            <a:r>
              <a:rPr sz="4800" spc="229" dirty="0">
                <a:solidFill>
                  <a:srgbClr val="FF0000"/>
                </a:solidFill>
              </a:rPr>
              <a:t>Report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35940" y="2001012"/>
            <a:ext cx="8028305" cy="397700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65" dirty="0">
                <a:latin typeface="Times New Roman"/>
                <a:cs typeface="Times New Roman"/>
              </a:rPr>
              <a:t>Selecting </a:t>
            </a:r>
            <a:r>
              <a:rPr sz="2400" spc="130" dirty="0">
                <a:latin typeface="Times New Roman"/>
                <a:cs typeface="Times New Roman"/>
              </a:rPr>
              <a:t>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Topic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5" dirty="0">
                <a:latin typeface="Times New Roman"/>
                <a:cs typeface="Times New Roman"/>
              </a:rPr>
              <a:t>Making </a:t>
            </a:r>
            <a:r>
              <a:rPr sz="2400" spc="130" dirty="0">
                <a:latin typeface="Times New Roman"/>
                <a:cs typeface="Times New Roman"/>
              </a:rPr>
              <a:t>a </a:t>
            </a:r>
            <a:r>
              <a:rPr sz="2400" spc="60" dirty="0">
                <a:latin typeface="Times New Roman"/>
                <a:cs typeface="Times New Roman"/>
              </a:rPr>
              <a:t>list </a:t>
            </a:r>
            <a:r>
              <a:rPr sz="2400" spc="55" dirty="0">
                <a:latin typeface="Times New Roman"/>
                <a:cs typeface="Times New Roman"/>
              </a:rPr>
              <a:t>of </a:t>
            </a:r>
            <a:r>
              <a:rPr sz="2400" spc="114" dirty="0">
                <a:latin typeface="Times New Roman"/>
                <a:cs typeface="Times New Roman"/>
              </a:rPr>
              <a:t>useful</a:t>
            </a:r>
            <a:r>
              <a:rPr sz="2400" spc="-36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keywords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90" dirty="0">
                <a:latin typeface="Times New Roman"/>
                <a:cs typeface="Times New Roman"/>
              </a:rPr>
              <a:t>Searching </a:t>
            </a:r>
            <a:r>
              <a:rPr sz="2400" spc="85" dirty="0">
                <a:latin typeface="Times New Roman"/>
                <a:cs typeface="Times New Roman"/>
              </a:rPr>
              <a:t>for </a:t>
            </a:r>
            <a:r>
              <a:rPr sz="2400" spc="110" dirty="0">
                <a:latin typeface="Times New Roman"/>
                <a:cs typeface="Times New Roman"/>
              </a:rPr>
              <a:t>sources </a:t>
            </a:r>
            <a:r>
              <a:rPr sz="2400" spc="195" dirty="0">
                <a:latin typeface="Times New Roman"/>
                <a:cs typeface="Times New Roman"/>
              </a:rPr>
              <a:t>and</a:t>
            </a:r>
            <a:r>
              <a:rPr sz="2400" spc="-41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saving </a:t>
            </a:r>
            <a:r>
              <a:rPr sz="2400" spc="155" dirty="0">
                <a:latin typeface="Times New Roman"/>
                <a:cs typeface="Times New Roman"/>
              </a:rPr>
              <a:t>them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0" dirty="0">
                <a:latin typeface="Times New Roman"/>
                <a:cs typeface="Times New Roman"/>
              </a:rPr>
              <a:t>Reading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55" dirty="0">
                <a:latin typeface="Times New Roman"/>
                <a:cs typeface="Times New Roman"/>
              </a:rPr>
              <a:t>them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0" dirty="0">
                <a:latin typeface="Times New Roman"/>
                <a:cs typeface="Times New Roman"/>
              </a:rPr>
              <a:t>Reading </a:t>
            </a:r>
            <a:r>
              <a:rPr sz="2400" spc="145" dirty="0">
                <a:latin typeface="Times New Roman"/>
                <a:cs typeface="Times New Roman"/>
              </a:rPr>
              <a:t>more </a:t>
            </a:r>
            <a:r>
              <a:rPr sz="2400" spc="195" dirty="0">
                <a:latin typeface="Times New Roman"/>
                <a:cs typeface="Times New Roman"/>
              </a:rPr>
              <a:t>and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more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14" dirty="0">
                <a:latin typeface="Times New Roman"/>
                <a:cs typeface="Times New Roman"/>
              </a:rPr>
              <a:t>Developing </a:t>
            </a:r>
            <a:r>
              <a:rPr sz="2400" spc="165" dirty="0">
                <a:latin typeface="Times New Roman"/>
                <a:cs typeface="Times New Roman"/>
              </a:rPr>
              <a:t>an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outline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0" dirty="0">
                <a:latin typeface="Times New Roman"/>
                <a:cs typeface="Times New Roman"/>
              </a:rPr>
              <a:t>Formulate </a:t>
            </a:r>
            <a:r>
              <a:rPr sz="2400" spc="135" dirty="0">
                <a:latin typeface="Times New Roman"/>
                <a:cs typeface="Times New Roman"/>
              </a:rPr>
              <a:t>a </a:t>
            </a:r>
            <a:r>
              <a:rPr sz="2400" spc="95" dirty="0">
                <a:latin typeface="Times New Roman"/>
                <a:cs typeface="Times New Roman"/>
              </a:rPr>
              <a:t>thesis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statement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85" dirty="0">
                <a:latin typeface="Times New Roman"/>
                <a:cs typeface="Times New Roman"/>
              </a:rPr>
              <a:t>Writing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first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draft,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second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draft,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third,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forth,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…</a:t>
            </a:r>
            <a:r>
              <a:rPr sz="2400" spc="65" dirty="0">
                <a:latin typeface="Times New Roman"/>
                <a:cs typeface="Times New Roman"/>
              </a:rPr>
              <a:t>final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draft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0" dirty="0">
                <a:latin typeface="Times New Roman"/>
                <a:cs typeface="Times New Roman"/>
              </a:rPr>
              <a:t>Proofreading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7331" y="2205227"/>
            <a:ext cx="2267712" cy="2304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3344" y="252984"/>
            <a:ext cx="2880360" cy="1543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5209" y="422224"/>
            <a:ext cx="19799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75" dirty="0">
                <a:solidFill>
                  <a:srgbClr val="FF0000"/>
                </a:solidFill>
              </a:rPr>
              <a:t>T</a:t>
            </a:r>
            <a:r>
              <a:rPr spc="210" dirty="0">
                <a:solidFill>
                  <a:srgbClr val="FF0000"/>
                </a:solidFill>
              </a:rPr>
              <a:t>opics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33781" y="1547901"/>
            <a:ext cx="8476437" cy="449417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826135" indent="-457200">
              <a:lnSpc>
                <a:spcPct val="100000"/>
              </a:lnSpc>
              <a:spcBef>
                <a:spcPts val="365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114" dirty="0"/>
              <a:t>Should</a:t>
            </a:r>
            <a:r>
              <a:rPr spc="-5" dirty="0"/>
              <a:t> </a:t>
            </a:r>
            <a:r>
              <a:rPr spc="55" dirty="0"/>
              <a:t>social</a:t>
            </a:r>
            <a:r>
              <a:rPr spc="-5" dirty="0"/>
              <a:t> </a:t>
            </a:r>
            <a:r>
              <a:rPr spc="125" dirty="0"/>
              <a:t>networking</a:t>
            </a:r>
            <a:r>
              <a:rPr dirty="0"/>
              <a:t> </a:t>
            </a:r>
            <a:r>
              <a:rPr spc="70" dirty="0"/>
              <a:t>sites</a:t>
            </a:r>
            <a:r>
              <a:rPr spc="-5" dirty="0"/>
              <a:t> </a:t>
            </a:r>
            <a:r>
              <a:rPr spc="90" dirty="0"/>
              <a:t>be</a:t>
            </a:r>
            <a:r>
              <a:rPr spc="-15" dirty="0"/>
              <a:t> </a:t>
            </a:r>
            <a:r>
              <a:rPr spc="150" dirty="0"/>
              <a:t>banned</a:t>
            </a:r>
            <a:r>
              <a:rPr spc="-20" dirty="0"/>
              <a:t> </a:t>
            </a:r>
            <a:r>
              <a:rPr spc="100" dirty="0"/>
              <a:t>in</a:t>
            </a:r>
            <a:r>
              <a:rPr spc="-5" dirty="0"/>
              <a:t> </a:t>
            </a:r>
            <a:r>
              <a:rPr spc="35" dirty="0"/>
              <a:t>offices</a:t>
            </a:r>
            <a:r>
              <a:rPr spc="15" dirty="0"/>
              <a:t> </a:t>
            </a:r>
            <a:r>
              <a:rPr spc="-5" dirty="0"/>
              <a:t>&amp;</a:t>
            </a:r>
            <a:r>
              <a:rPr spc="10" dirty="0"/>
              <a:t> </a:t>
            </a:r>
            <a:r>
              <a:rPr spc="50" dirty="0"/>
              <a:t>colleges?</a:t>
            </a:r>
          </a:p>
          <a:p>
            <a:pPr marL="826135" indent="-457200">
              <a:lnSpc>
                <a:spcPct val="100000"/>
              </a:lnSpc>
              <a:spcBef>
                <a:spcPts val="260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105" dirty="0"/>
              <a:t>Are </a:t>
            </a:r>
            <a:r>
              <a:rPr spc="90" dirty="0"/>
              <a:t>Degrees necessary </a:t>
            </a:r>
            <a:r>
              <a:rPr spc="75" dirty="0"/>
              <a:t>for </a:t>
            </a:r>
            <a:r>
              <a:rPr spc="95" dirty="0"/>
              <a:t>being</a:t>
            </a:r>
            <a:r>
              <a:rPr spc="-360" dirty="0"/>
              <a:t> </a:t>
            </a:r>
            <a:r>
              <a:rPr spc="70" dirty="0"/>
              <a:t>successful?</a:t>
            </a:r>
          </a:p>
          <a:p>
            <a:pPr marL="826135" indent="-457200">
              <a:lnSpc>
                <a:spcPct val="100000"/>
              </a:lnSpc>
              <a:spcBef>
                <a:spcPts val="265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30" dirty="0"/>
              <a:t>Social </a:t>
            </a:r>
            <a:r>
              <a:rPr spc="125" dirty="0"/>
              <a:t>Networking </a:t>
            </a:r>
            <a:r>
              <a:rPr spc="40" dirty="0"/>
              <a:t>Sites </a:t>
            </a:r>
            <a:r>
              <a:rPr spc="50" dirty="0"/>
              <a:t>Killing </a:t>
            </a:r>
            <a:r>
              <a:rPr spc="80" dirty="0"/>
              <a:t>Email </a:t>
            </a:r>
            <a:r>
              <a:rPr spc="-5" dirty="0"/>
              <a:t>- </a:t>
            </a:r>
            <a:r>
              <a:rPr spc="65" dirty="0"/>
              <a:t>True </a:t>
            </a:r>
            <a:r>
              <a:rPr spc="114" dirty="0"/>
              <a:t>or</a:t>
            </a:r>
            <a:r>
              <a:rPr spc="-365" dirty="0"/>
              <a:t> </a:t>
            </a:r>
            <a:r>
              <a:rPr spc="50" dirty="0"/>
              <a:t>False?</a:t>
            </a:r>
          </a:p>
          <a:p>
            <a:pPr marL="826135" indent="-457200">
              <a:lnSpc>
                <a:spcPct val="100000"/>
              </a:lnSpc>
              <a:spcBef>
                <a:spcPts val="265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105" dirty="0" smtClean="0"/>
              <a:t>Are </a:t>
            </a:r>
            <a:r>
              <a:rPr spc="140" dirty="0"/>
              <a:t>newspapers</a:t>
            </a:r>
            <a:r>
              <a:rPr spc="-100" dirty="0"/>
              <a:t> </a:t>
            </a:r>
            <a:r>
              <a:rPr spc="110" dirty="0"/>
              <a:t>dying?</a:t>
            </a:r>
          </a:p>
          <a:p>
            <a:pPr marL="826135" indent="-457200">
              <a:lnSpc>
                <a:spcPct val="100000"/>
              </a:lnSpc>
              <a:spcBef>
                <a:spcPts val="265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125" dirty="0"/>
              <a:t>Higher </a:t>
            </a:r>
            <a:r>
              <a:rPr spc="105" dirty="0"/>
              <a:t>Education </a:t>
            </a:r>
            <a:r>
              <a:rPr spc="110" dirty="0"/>
              <a:t>here </a:t>
            </a:r>
            <a:r>
              <a:rPr spc="114" dirty="0"/>
              <a:t>or</a:t>
            </a:r>
            <a:r>
              <a:rPr spc="-365" dirty="0"/>
              <a:t> </a:t>
            </a:r>
            <a:r>
              <a:rPr spc="114" dirty="0"/>
              <a:t>abroad?</a:t>
            </a:r>
          </a:p>
          <a:p>
            <a:pPr marL="826135" indent="-457200">
              <a:lnSpc>
                <a:spcPct val="100000"/>
              </a:lnSpc>
              <a:spcBef>
                <a:spcPts val="265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100" dirty="0"/>
              <a:t>Do</a:t>
            </a:r>
            <a:r>
              <a:rPr spc="-10" dirty="0"/>
              <a:t> </a:t>
            </a:r>
            <a:r>
              <a:rPr spc="130" dirty="0"/>
              <a:t>marks</a:t>
            </a:r>
            <a:r>
              <a:rPr spc="15" dirty="0"/>
              <a:t> </a:t>
            </a:r>
            <a:r>
              <a:rPr spc="95" dirty="0"/>
              <a:t>define</a:t>
            </a:r>
            <a:r>
              <a:rPr spc="-10" dirty="0"/>
              <a:t> </a:t>
            </a:r>
            <a:r>
              <a:rPr spc="114" dirty="0"/>
              <a:t>the</a:t>
            </a:r>
            <a:r>
              <a:rPr spc="-20" dirty="0"/>
              <a:t> </a:t>
            </a:r>
            <a:r>
              <a:rPr spc="85" dirty="0"/>
              <a:t>capability</a:t>
            </a:r>
            <a:r>
              <a:rPr spc="-5" dirty="0"/>
              <a:t> </a:t>
            </a:r>
            <a:r>
              <a:rPr spc="45" dirty="0"/>
              <a:t>of</a:t>
            </a:r>
            <a:r>
              <a:rPr spc="5" dirty="0"/>
              <a:t> </a:t>
            </a:r>
            <a:r>
              <a:rPr spc="120" dirty="0"/>
              <a:t>a</a:t>
            </a:r>
            <a:r>
              <a:rPr spc="-5" dirty="0"/>
              <a:t> </a:t>
            </a:r>
            <a:r>
              <a:rPr spc="125" dirty="0"/>
              <a:t>student?</a:t>
            </a:r>
          </a:p>
          <a:p>
            <a:pPr marL="826135" indent="-457200">
              <a:lnSpc>
                <a:spcPct val="100000"/>
              </a:lnSpc>
              <a:spcBef>
                <a:spcPts val="265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40" dirty="0"/>
              <a:t>Is </a:t>
            </a:r>
            <a:r>
              <a:rPr spc="80" dirty="0"/>
              <a:t>English </a:t>
            </a:r>
            <a:r>
              <a:rPr spc="95" dirty="0"/>
              <a:t>necessary to get</a:t>
            </a:r>
            <a:r>
              <a:rPr spc="-340" dirty="0"/>
              <a:t> </a:t>
            </a:r>
            <a:r>
              <a:rPr spc="114" dirty="0"/>
              <a:t>developed?</a:t>
            </a:r>
          </a:p>
          <a:p>
            <a:pPr marL="826135" indent="-457200">
              <a:lnSpc>
                <a:spcPct val="100000"/>
              </a:lnSpc>
              <a:spcBef>
                <a:spcPts val="265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100" dirty="0"/>
              <a:t>Do</a:t>
            </a:r>
            <a:r>
              <a:rPr spc="-10" dirty="0"/>
              <a:t> </a:t>
            </a:r>
            <a:r>
              <a:rPr spc="155" dirty="0"/>
              <a:t>women</a:t>
            </a:r>
            <a:r>
              <a:rPr spc="-5" dirty="0"/>
              <a:t> </a:t>
            </a:r>
            <a:r>
              <a:rPr spc="135" dirty="0"/>
              <a:t>make</a:t>
            </a:r>
            <a:r>
              <a:rPr spc="-20" dirty="0"/>
              <a:t> </a:t>
            </a:r>
            <a:r>
              <a:rPr spc="100" dirty="0"/>
              <a:t>better</a:t>
            </a:r>
            <a:r>
              <a:rPr spc="-10" dirty="0"/>
              <a:t> </a:t>
            </a:r>
            <a:r>
              <a:rPr spc="95" dirty="0"/>
              <a:t>teachers</a:t>
            </a:r>
            <a:r>
              <a:rPr spc="-20" dirty="0"/>
              <a:t> </a:t>
            </a:r>
            <a:r>
              <a:rPr spc="145" dirty="0"/>
              <a:t>than</a:t>
            </a:r>
            <a:r>
              <a:rPr spc="-35" dirty="0"/>
              <a:t> </a:t>
            </a:r>
            <a:r>
              <a:rPr spc="114" dirty="0"/>
              <a:t>men?</a:t>
            </a:r>
          </a:p>
          <a:p>
            <a:pPr marL="826135" indent="-457200">
              <a:lnSpc>
                <a:spcPct val="100000"/>
              </a:lnSpc>
              <a:spcBef>
                <a:spcPts val="260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90" dirty="0"/>
              <a:t>Does</a:t>
            </a:r>
            <a:r>
              <a:rPr spc="-5" dirty="0"/>
              <a:t> </a:t>
            </a:r>
            <a:r>
              <a:rPr spc="75" dirty="0"/>
              <a:t>Facebook</a:t>
            </a:r>
            <a:r>
              <a:rPr spc="-5" dirty="0"/>
              <a:t> </a:t>
            </a:r>
            <a:r>
              <a:rPr spc="125" dirty="0"/>
              <a:t>consume</a:t>
            </a:r>
            <a:r>
              <a:rPr spc="-10" dirty="0"/>
              <a:t> </a:t>
            </a:r>
            <a:r>
              <a:rPr spc="120" dirty="0"/>
              <a:t>a</a:t>
            </a:r>
            <a:r>
              <a:rPr dirty="0"/>
              <a:t> </a:t>
            </a:r>
            <a:r>
              <a:rPr spc="70" dirty="0"/>
              <a:t>lot</a:t>
            </a:r>
            <a:r>
              <a:rPr spc="-10" dirty="0"/>
              <a:t> </a:t>
            </a:r>
            <a:r>
              <a:rPr spc="45" dirty="0"/>
              <a:t>of</a:t>
            </a:r>
            <a:r>
              <a:rPr spc="10" dirty="0"/>
              <a:t> </a:t>
            </a:r>
            <a:r>
              <a:rPr spc="135" dirty="0"/>
              <a:t>your</a:t>
            </a:r>
            <a:r>
              <a:rPr dirty="0"/>
              <a:t> </a:t>
            </a:r>
            <a:r>
              <a:rPr spc="114" dirty="0"/>
              <a:t>productive</a:t>
            </a:r>
            <a:r>
              <a:rPr spc="15" dirty="0"/>
              <a:t> </a:t>
            </a:r>
            <a:r>
              <a:rPr spc="80" dirty="0"/>
              <a:t>time?</a:t>
            </a:r>
          </a:p>
          <a:p>
            <a:pPr marL="826135" indent="-457200">
              <a:lnSpc>
                <a:spcPct val="100000"/>
              </a:lnSpc>
              <a:spcBef>
                <a:spcPts val="270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130" dirty="0"/>
              <a:t>Can</a:t>
            </a:r>
            <a:r>
              <a:rPr spc="-10" dirty="0"/>
              <a:t> </a:t>
            </a:r>
            <a:r>
              <a:rPr spc="120" dirty="0"/>
              <a:t>a</a:t>
            </a:r>
            <a:r>
              <a:rPr spc="-5" dirty="0"/>
              <a:t> </a:t>
            </a:r>
            <a:r>
              <a:rPr spc="100" dirty="0"/>
              <a:t>business</a:t>
            </a:r>
            <a:r>
              <a:rPr spc="5" dirty="0"/>
              <a:t> </a:t>
            </a:r>
            <a:r>
              <a:rPr spc="145" dirty="0"/>
              <a:t>grow</a:t>
            </a:r>
            <a:r>
              <a:rPr spc="15" dirty="0"/>
              <a:t> </a:t>
            </a:r>
            <a:r>
              <a:rPr spc="80" dirty="0"/>
              <a:t>big</a:t>
            </a:r>
            <a:r>
              <a:rPr spc="-5" dirty="0"/>
              <a:t> </a:t>
            </a:r>
            <a:r>
              <a:rPr spc="140" dirty="0"/>
              <a:t>without</a:t>
            </a:r>
            <a:r>
              <a:rPr spc="-10" dirty="0"/>
              <a:t> </a:t>
            </a:r>
            <a:r>
              <a:rPr spc="95" dirty="0"/>
              <a:t>being</a:t>
            </a:r>
            <a:r>
              <a:rPr spc="-20" dirty="0"/>
              <a:t> </a:t>
            </a:r>
            <a:r>
              <a:rPr spc="110" dirty="0"/>
              <a:t>corrupt?</a:t>
            </a:r>
          </a:p>
          <a:p>
            <a:pPr marL="826135" indent="-457200">
              <a:lnSpc>
                <a:spcPct val="100000"/>
              </a:lnSpc>
              <a:spcBef>
                <a:spcPts val="260"/>
              </a:spcBef>
              <a:buFont typeface="+mj-lt"/>
              <a:buAutoNum type="arabicPeriod"/>
              <a:tabLst>
                <a:tab pos="711835" algn="l"/>
                <a:tab pos="712470" algn="l"/>
              </a:tabLst>
            </a:pPr>
            <a:r>
              <a:rPr spc="35" dirty="0"/>
              <a:t>Effects</a:t>
            </a:r>
            <a:r>
              <a:rPr spc="5" dirty="0"/>
              <a:t> </a:t>
            </a:r>
            <a:r>
              <a:rPr spc="45" dirty="0"/>
              <a:t>of</a:t>
            </a:r>
            <a:r>
              <a:rPr spc="20" dirty="0"/>
              <a:t> </a:t>
            </a:r>
            <a:r>
              <a:rPr spc="100" dirty="0"/>
              <a:t>technology</a:t>
            </a:r>
            <a:r>
              <a:rPr spc="-15" dirty="0"/>
              <a:t> </a:t>
            </a:r>
            <a:r>
              <a:rPr spc="135" dirty="0"/>
              <a:t>on</a:t>
            </a:r>
            <a:r>
              <a:rPr dirty="0"/>
              <a:t> </a:t>
            </a:r>
            <a:r>
              <a:rPr spc="110" dirty="0"/>
              <a:t>communication</a:t>
            </a:r>
            <a:r>
              <a:rPr spc="-25" dirty="0"/>
              <a:t> </a:t>
            </a:r>
            <a:r>
              <a:rPr spc="100" dirty="0"/>
              <a:t>in</a:t>
            </a:r>
            <a:r>
              <a:rPr dirty="0"/>
              <a:t> </a:t>
            </a:r>
            <a:r>
              <a:rPr spc="155" dirty="0"/>
              <a:t>modern</a:t>
            </a:r>
            <a:r>
              <a:rPr spc="10" dirty="0"/>
              <a:t> </a:t>
            </a:r>
            <a:r>
              <a:rPr spc="25" dirty="0"/>
              <a:t>society.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164" y="304800"/>
            <a:ext cx="6865670" cy="848994"/>
          </a:xfrm>
        </p:spPr>
        <p:txBody>
          <a:bodyPr/>
          <a:lstStyle/>
          <a:p>
            <a:pPr algn="ctr"/>
            <a:r>
              <a:rPr lang="en-US" spc="-375" dirty="0">
                <a:solidFill>
                  <a:srgbClr val="FF0000"/>
                </a:solidFill>
              </a:rPr>
              <a:t>T</a:t>
            </a:r>
            <a:r>
              <a:rPr lang="en-US" spc="210" dirty="0">
                <a:solidFill>
                  <a:srgbClr val="FF0000"/>
                </a:solidFill>
              </a:rPr>
              <a:t>opics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8124418" cy="4062651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12"/>
            </a:pPr>
            <a:r>
              <a:rPr lang="en-US" dirty="0">
                <a:solidFill>
                  <a:prstClr val="black"/>
                </a:solidFill>
              </a:rPr>
              <a:t>How has using technology and social media as tools impacted your </a:t>
            </a:r>
            <a:r>
              <a:rPr lang="en-US" dirty="0" smtClean="0">
                <a:solidFill>
                  <a:prstClr val="black"/>
                </a:solidFill>
              </a:rPr>
              <a:t>education?</a:t>
            </a:r>
            <a:endParaRPr lang="en-US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How </a:t>
            </a:r>
            <a:r>
              <a:rPr lang="en-US" dirty="0" smtClean="0"/>
              <a:t>mistakes can sometimes turn </a:t>
            </a:r>
            <a:r>
              <a:rPr lang="en-US" dirty="0"/>
              <a:t>into o</a:t>
            </a:r>
            <a:r>
              <a:rPr lang="en-US" dirty="0" smtClean="0"/>
              <a:t>pportunities</a:t>
            </a:r>
            <a:r>
              <a:rPr lang="en-US" dirty="0"/>
              <a:t>?</a:t>
            </a:r>
            <a:endParaRPr lang="en-US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The Power of </a:t>
            </a:r>
            <a:r>
              <a:rPr lang="en-US" dirty="0" smtClean="0"/>
              <a:t>family </a:t>
            </a:r>
            <a:r>
              <a:rPr lang="en-US" dirty="0"/>
              <a:t>and </a:t>
            </a:r>
            <a:r>
              <a:rPr lang="en-US" dirty="0" smtClean="0"/>
              <a:t>all that they have </a:t>
            </a:r>
            <a:r>
              <a:rPr lang="en-US" dirty="0"/>
              <a:t>to </a:t>
            </a:r>
            <a:r>
              <a:rPr lang="en-US" dirty="0" smtClean="0"/>
              <a:t>offer.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Should schools have a mandatory life skills class?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Face to face learning is superior to online learning.</a:t>
            </a:r>
            <a:endParaRPr lang="en-US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There is not enough innovation in education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Should schools be more technologically advanced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Education in prisons should be increased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Everyone should do a special Summer School course every year.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dirty="0"/>
              <a:t>How school does not prepare you for the real world.</a:t>
            </a:r>
          </a:p>
          <a:p>
            <a:pPr marL="457200" indent="-457200">
              <a:buFont typeface="+mj-lt"/>
              <a:buAutoNum type="arabicPeriod" startAt="1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87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9308" y="512063"/>
            <a:ext cx="8188452" cy="1152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4994" y="636523"/>
            <a:ext cx="7517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45" dirty="0"/>
              <a:t>Tips </a:t>
            </a:r>
            <a:r>
              <a:rPr sz="4000" spc="140" dirty="0"/>
              <a:t>for Referencing </a:t>
            </a:r>
            <a:r>
              <a:rPr sz="4000" spc="325" dirty="0"/>
              <a:t>and</a:t>
            </a:r>
            <a:r>
              <a:rPr sz="4000" spc="-434" dirty="0"/>
              <a:t> </a:t>
            </a:r>
            <a:r>
              <a:rPr sz="4000" spc="170" dirty="0"/>
              <a:t>Citation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023228" y="1792351"/>
            <a:ext cx="239712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b="1" spc="95" dirty="0">
                <a:latin typeface="Times New Roman"/>
                <a:cs typeface="Times New Roman"/>
              </a:rPr>
              <a:t>Documentat</a:t>
            </a:r>
            <a:r>
              <a:rPr sz="2400" b="1" spc="55" dirty="0">
                <a:latin typeface="Times New Roman"/>
                <a:cs typeface="Times New Roman"/>
              </a:rPr>
              <a:t>i</a:t>
            </a:r>
            <a:r>
              <a:rPr sz="2400" b="1" spc="120" dirty="0">
                <a:latin typeface="Times New Roman"/>
                <a:cs typeface="Times New Roman"/>
              </a:rPr>
              <a:t>o</a:t>
            </a:r>
            <a:r>
              <a:rPr sz="2400" b="1" spc="14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)  </a:t>
            </a:r>
            <a:r>
              <a:rPr sz="2400" spc="55" dirty="0">
                <a:latin typeface="Times New Roman"/>
                <a:cs typeface="Times New Roman"/>
              </a:rPr>
              <a:t>(</a:t>
            </a:r>
            <a:r>
              <a:rPr sz="2400" b="1" spc="55" dirty="0">
                <a:latin typeface="Times New Roman"/>
                <a:cs typeface="Times New Roman"/>
              </a:rPr>
              <a:t>Plagiarism</a:t>
            </a:r>
            <a:r>
              <a:rPr sz="2400" spc="55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792351"/>
            <a:ext cx="6880225" cy="17081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80" dirty="0">
                <a:latin typeface="Times New Roman"/>
                <a:cs typeface="Times New Roman"/>
              </a:rPr>
              <a:t>Give </a:t>
            </a:r>
            <a:r>
              <a:rPr sz="2400" spc="130" dirty="0">
                <a:latin typeface="Times New Roman"/>
                <a:cs typeface="Times New Roman"/>
              </a:rPr>
              <a:t>a </a:t>
            </a:r>
            <a:r>
              <a:rPr sz="2400" spc="90" dirty="0">
                <a:latin typeface="Times New Roman"/>
                <a:cs typeface="Times New Roman"/>
              </a:rPr>
              <a:t>reference </a:t>
            </a:r>
            <a:r>
              <a:rPr sz="2400" spc="110" dirty="0">
                <a:latin typeface="Times New Roman"/>
                <a:cs typeface="Times New Roman"/>
              </a:rPr>
              <a:t>to </a:t>
            </a:r>
            <a:r>
              <a:rPr sz="2400" spc="95" dirty="0">
                <a:latin typeface="Times New Roman"/>
                <a:cs typeface="Times New Roman"/>
              </a:rPr>
              <a:t>cited</a:t>
            </a:r>
            <a:r>
              <a:rPr sz="2400" spc="-40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materials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0" dirty="0">
                <a:latin typeface="Times New Roman"/>
                <a:cs typeface="Times New Roman"/>
              </a:rPr>
              <a:t>Citing </a:t>
            </a:r>
            <a:r>
              <a:rPr sz="2400" spc="155" dirty="0">
                <a:latin typeface="Times New Roman"/>
                <a:cs typeface="Times New Roman"/>
              </a:rPr>
              <a:t>without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references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5" dirty="0">
                <a:latin typeface="Times New Roman"/>
                <a:cs typeface="Times New Roman"/>
              </a:rPr>
              <a:t>APA,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MLA,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Harvard,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Chicago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style,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Oxford,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  <a:p>
            <a:pPr marR="320040" algn="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b="1" spc="110" dirty="0">
                <a:latin typeface="Times New Roman"/>
                <a:cs typeface="Times New Roman"/>
              </a:rPr>
              <a:t>Style</a:t>
            </a:r>
            <a:r>
              <a:rPr sz="2400" b="1" spc="10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8922" y="3987545"/>
            <a:ext cx="56235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00" dirty="0">
                <a:solidFill>
                  <a:srgbClr val="C00000"/>
                </a:solidFill>
                <a:latin typeface="Times New Roman"/>
                <a:cs typeface="Times New Roman"/>
                <a:hlinkClick r:id="rId3"/>
              </a:rPr>
              <a:t>http://pitt.libguides.com/citationhelp/ieee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354328"/>
            <a:ext cx="7184390" cy="3757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r>
              <a:rPr sz="2400" spc="4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b="1" spc="105" dirty="0">
                <a:latin typeface="Times New Roman"/>
                <a:cs typeface="Times New Roman"/>
              </a:rPr>
              <a:t>Inside </a:t>
            </a:r>
            <a:r>
              <a:rPr sz="2400" b="1" spc="-15" dirty="0">
                <a:latin typeface="Times New Roman"/>
                <a:cs typeface="Times New Roman"/>
              </a:rPr>
              <a:t>text: </a:t>
            </a:r>
            <a:r>
              <a:rPr sz="2400" spc="85" dirty="0">
                <a:latin typeface="Times New Roman"/>
                <a:cs typeface="Times New Roman"/>
              </a:rPr>
              <a:t>(Greenhall, </a:t>
            </a:r>
            <a:r>
              <a:rPr sz="2400" spc="-15" dirty="0">
                <a:latin typeface="Times New Roman"/>
                <a:cs typeface="Times New Roman"/>
              </a:rPr>
              <a:t>2010: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15)</a:t>
            </a:r>
          </a:p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2400" spc="105" dirty="0">
                <a:latin typeface="Times New Roman"/>
                <a:cs typeface="Times New Roman"/>
              </a:rPr>
              <a:t>Greenhall </a:t>
            </a:r>
            <a:r>
              <a:rPr sz="2400" spc="-15" dirty="0">
                <a:latin typeface="Times New Roman"/>
                <a:cs typeface="Times New Roman"/>
              </a:rPr>
              <a:t>(2010: </a:t>
            </a:r>
            <a:r>
              <a:rPr sz="2400" dirty="0">
                <a:latin typeface="Times New Roman"/>
                <a:cs typeface="Times New Roman"/>
              </a:rPr>
              <a:t>15) </a:t>
            </a:r>
            <a:r>
              <a:rPr sz="2400" spc="130" dirty="0">
                <a:latin typeface="Times New Roman"/>
                <a:cs typeface="Times New Roman"/>
              </a:rPr>
              <a:t>stated </a:t>
            </a:r>
            <a:r>
              <a:rPr sz="2400" spc="135" dirty="0">
                <a:latin typeface="Times New Roman"/>
                <a:cs typeface="Times New Roman"/>
              </a:rPr>
              <a:t>that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…</a:t>
            </a:r>
            <a:r>
              <a:rPr sz="2400" dirty="0">
                <a:latin typeface="Times New Roman"/>
                <a:cs typeface="Times New Roman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580"/>
              </a:spcBef>
            </a:pPr>
            <a:r>
              <a:rPr sz="2400" spc="110" dirty="0">
                <a:latin typeface="Times New Roman"/>
                <a:cs typeface="Times New Roman"/>
              </a:rPr>
              <a:t>According to </a:t>
            </a:r>
            <a:r>
              <a:rPr sz="2400" spc="105" dirty="0">
                <a:latin typeface="Times New Roman"/>
                <a:cs typeface="Times New Roman"/>
              </a:rPr>
              <a:t>Greenhall </a:t>
            </a:r>
            <a:r>
              <a:rPr sz="2400" spc="-15" dirty="0">
                <a:latin typeface="Times New Roman"/>
                <a:cs typeface="Times New Roman"/>
              </a:rPr>
              <a:t>(2010: </a:t>
            </a:r>
            <a:r>
              <a:rPr sz="2400" dirty="0">
                <a:latin typeface="Times New Roman"/>
                <a:cs typeface="Times New Roman"/>
              </a:rPr>
              <a:t>15),</a:t>
            </a:r>
            <a:r>
              <a:rPr sz="2400" spc="-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……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b="1" spc="60" dirty="0">
                <a:latin typeface="Times New Roman"/>
                <a:cs typeface="Times New Roman"/>
              </a:rPr>
              <a:t>In </a:t>
            </a:r>
            <a:r>
              <a:rPr sz="2400" b="1" spc="85" dirty="0">
                <a:latin typeface="Times New Roman"/>
                <a:cs typeface="Times New Roman"/>
              </a:rPr>
              <a:t>the </a:t>
            </a:r>
            <a:r>
              <a:rPr sz="2400" b="1" spc="95" dirty="0">
                <a:latin typeface="Times New Roman"/>
                <a:cs typeface="Times New Roman"/>
              </a:rPr>
              <a:t>list </a:t>
            </a:r>
            <a:r>
              <a:rPr sz="2400" b="1" spc="130" dirty="0">
                <a:latin typeface="Times New Roman"/>
                <a:cs typeface="Times New Roman"/>
              </a:rPr>
              <a:t>of </a:t>
            </a:r>
            <a:r>
              <a:rPr sz="2400" b="1" spc="50" dirty="0">
                <a:latin typeface="Times New Roman"/>
                <a:cs typeface="Times New Roman"/>
              </a:rPr>
              <a:t>references</a:t>
            </a:r>
            <a:r>
              <a:rPr sz="2400" spc="50" dirty="0">
                <a:latin typeface="Times New Roman"/>
                <a:cs typeface="Times New Roman"/>
              </a:rPr>
              <a:t>: </a:t>
            </a:r>
            <a:r>
              <a:rPr sz="2400" spc="95" dirty="0">
                <a:latin typeface="Times New Roman"/>
                <a:cs typeface="Times New Roman"/>
              </a:rPr>
              <a:t>Greenhall, </a:t>
            </a:r>
            <a:r>
              <a:rPr sz="2400" spc="65" dirty="0">
                <a:latin typeface="Times New Roman"/>
                <a:cs typeface="Times New Roman"/>
              </a:rPr>
              <a:t>M. </a:t>
            </a:r>
            <a:r>
              <a:rPr sz="2400" spc="-5" dirty="0">
                <a:latin typeface="Times New Roman"/>
                <a:cs typeface="Times New Roman"/>
              </a:rPr>
              <a:t>(2010). </a:t>
            </a:r>
            <a:r>
              <a:rPr sz="2400" i="1" dirty="0">
                <a:latin typeface="Times New Roman"/>
                <a:cs typeface="Times New Roman"/>
              </a:rPr>
              <a:t>Report  </a:t>
            </a:r>
            <a:r>
              <a:rPr sz="2400" i="1" spc="65" dirty="0">
                <a:latin typeface="Times New Roman"/>
                <a:cs typeface="Times New Roman"/>
              </a:rPr>
              <a:t>Writing </a:t>
            </a:r>
            <a:r>
              <a:rPr sz="2400" i="1" spc="20" dirty="0">
                <a:latin typeface="Times New Roman"/>
                <a:cs typeface="Times New Roman"/>
              </a:rPr>
              <a:t>Skills </a:t>
            </a:r>
            <a:r>
              <a:rPr sz="2400" i="1" dirty="0">
                <a:latin typeface="Times New Roman"/>
                <a:cs typeface="Times New Roman"/>
              </a:rPr>
              <a:t>Training </a:t>
            </a:r>
            <a:r>
              <a:rPr sz="2400" i="1" spc="-20" dirty="0">
                <a:latin typeface="Times New Roman"/>
                <a:cs typeface="Times New Roman"/>
              </a:rPr>
              <a:t>Course</a:t>
            </a:r>
            <a:r>
              <a:rPr sz="2400" spc="-20" dirty="0">
                <a:latin typeface="Times New Roman"/>
                <a:cs typeface="Times New Roman"/>
              </a:rPr>
              <a:t>. </a:t>
            </a:r>
            <a:r>
              <a:rPr sz="2400" spc="85" dirty="0">
                <a:latin typeface="Times New Roman"/>
                <a:cs typeface="Times New Roman"/>
              </a:rPr>
              <a:t>Lancashire: </a:t>
            </a:r>
            <a:r>
              <a:rPr sz="2400" spc="105" dirty="0">
                <a:latin typeface="Times New Roman"/>
                <a:cs typeface="Times New Roman"/>
              </a:rPr>
              <a:t>Universe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of  </a:t>
            </a:r>
            <a:r>
              <a:rPr sz="2400" spc="110" dirty="0">
                <a:latin typeface="Times New Roman"/>
                <a:cs typeface="Times New Roman"/>
              </a:rPr>
              <a:t>Learning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Ltd.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52515" y="908303"/>
            <a:ext cx="2857499" cy="2144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0160" y="62484"/>
            <a:ext cx="6754368" cy="115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3427" y="798576"/>
            <a:ext cx="3098292" cy="115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14932" y="60731"/>
            <a:ext cx="5956300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6095" marR="5080" indent="-1764030">
              <a:lnSpc>
                <a:spcPct val="120700"/>
              </a:lnSpc>
              <a:spcBef>
                <a:spcPts val="100"/>
              </a:spcBef>
            </a:pPr>
            <a:r>
              <a:rPr sz="4000" spc="140" dirty="0"/>
              <a:t>Writing </a:t>
            </a:r>
            <a:r>
              <a:rPr sz="4000" spc="165" dirty="0"/>
              <a:t>strategies </a:t>
            </a:r>
            <a:r>
              <a:rPr sz="4000" spc="180" dirty="0"/>
              <a:t>to</a:t>
            </a:r>
            <a:r>
              <a:rPr sz="4000" spc="-380" dirty="0"/>
              <a:t> </a:t>
            </a:r>
            <a:r>
              <a:rPr sz="4000" spc="215" dirty="0"/>
              <a:t>avoid  </a:t>
            </a:r>
            <a:r>
              <a:rPr sz="4000" spc="195" dirty="0"/>
              <a:t>plagiarism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474370" y="1786509"/>
            <a:ext cx="7931150" cy="3977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2100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75" dirty="0">
                <a:latin typeface="Times New Roman"/>
                <a:cs typeface="Times New Roman"/>
              </a:rPr>
              <a:t>Quotations</a:t>
            </a:r>
            <a:r>
              <a:rPr sz="2400" spc="75" dirty="0">
                <a:latin typeface="Times New Roman"/>
                <a:cs typeface="Times New Roman"/>
              </a:rPr>
              <a:t>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texts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taken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85" dirty="0">
                <a:latin typeface="Times New Roman"/>
                <a:cs typeface="Times New Roman"/>
              </a:rPr>
              <a:t>word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85" dirty="0">
                <a:latin typeface="Times New Roman"/>
                <a:cs typeface="Times New Roman"/>
              </a:rPr>
              <a:t>word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from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source  </a:t>
            </a:r>
            <a:r>
              <a:rPr sz="2400" spc="105" dirty="0">
                <a:latin typeface="Times New Roman"/>
                <a:cs typeface="Times New Roman"/>
              </a:rPr>
              <a:t>enclosed </a:t>
            </a:r>
            <a:r>
              <a:rPr sz="2400" spc="130" dirty="0">
                <a:latin typeface="Times New Roman"/>
                <a:cs typeface="Times New Roman"/>
              </a:rPr>
              <a:t>between quotation </a:t>
            </a:r>
            <a:r>
              <a:rPr sz="2400" spc="150" dirty="0">
                <a:latin typeface="Times New Roman"/>
                <a:cs typeface="Times New Roman"/>
              </a:rPr>
              <a:t>marks</a:t>
            </a:r>
            <a:r>
              <a:rPr sz="2400" spc="-365" dirty="0">
                <a:latin typeface="Times New Roman"/>
                <a:cs typeface="Times New Roman"/>
              </a:rPr>
              <a:t> </a:t>
            </a:r>
            <a:r>
              <a:rPr sz="2400" spc="265" dirty="0">
                <a:latin typeface="Arial"/>
                <a:cs typeface="Arial"/>
              </a:rPr>
              <a:t>“…”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30" dirty="0">
                <a:latin typeface="Times New Roman"/>
                <a:cs typeface="Times New Roman"/>
              </a:rPr>
              <a:t>Paraphrasing</a:t>
            </a:r>
            <a:r>
              <a:rPr sz="2400" spc="30" dirty="0">
                <a:latin typeface="Times New Roman"/>
                <a:cs typeface="Times New Roman"/>
              </a:rPr>
              <a:t>: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presenting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text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your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90" dirty="0">
                <a:latin typeface="Times New Roman"/>
                <a:cs typeface="Times New Roman"/>
              </a:rPr>
              <a:t>own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words.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The  </a:t>
            </a:r>
            <a:r>
              <a:rPr sz="2400" spc="160" dirty="0">
                <a:latin typeface="Times New Roman"/>
                <a:cs typeface="Times New Roman"/>
              </a:rPr>
              <a:t>paraphrased </a:t>
            </a:r>
            <a:r>
              <a:rPr sz="2400" spc="85" dirty="0">
                <a:latin typeface="Times New Roman"/>
                <a:cs typeface="Times New Roman"/>
              </a:rPr>
              <a:t>text </a:t>
            </a:r>
            <a:r>
              <a:rPr sz="2400" spc="50" dirty="0">
                <a:latin typeface="Times New Roman"/>
                <a:cs typeface="Times New Roman"/>
              </a:rPr>
              <a:t>is </a:t>
            </a:r>
            <a:r>
              <a:rPr sz="2400" spc="125" dirty="0">
                <a:latin typeface="Times New Roman"/>
                <a:cs typeface="Times New Roman"/>
              </a:rPr>
              <a:t>usually shorter </a:t>
            </a:r>
            <a:r>
              <a:rPr sz="2400" spc="155" dirty="0">
                <a:latin typeface="Times New Roman"/>
                <a:cs typeface="Times New Roman"/>
              </a:rPr>
              <a:t>than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95" dirty="0">
                <a:latin typeface="Times New Roman"/>
                <a:cs typeface="Times New Roman"/>
              </a:rPr>
              <a:t>original  source.</a:t>
            </a:r>
            <a:endParaRPr sz="2400">
              <a:latin typeface="Times New Roman"/>
              <a:cs typeface="Times New Roman"/>
            </a:endParaRPr>
          </a:p>
          <a:p>
            <a:pPr marL="355600" marR="19621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80" dirty="0">
                <a:latin typeface="Times New Roman"/>
                <a:cs typeface="Times New Roman"/>
              </a:rPr>
              <a:t>Summarizing</a:t>
            </a:r>
            <a:r>
              <a:rPr sz="2400" spc="80" dirty="0">
                <a:latin typeface="Times New Roman"/>
                <a:cs typeface="Times New Roman"/>
              </a:rPr>
              <a:t>: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presenting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main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point(s)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of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text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in  </a:t>
            </a:r>
            <a:r>
              <a:rPr sz="2400" spc="150" dirty="0">
                <a:latin typeface="Times New Roman"/>
                <a:cs typeface="Times New Roman"/>
              </a:rPr>
              <a:t>your </a:t>
            </a:r>
            <a:r>
              <a:rPr sz="2400" spc="190" dirty="0">
                <a:latin typeface="Times New Roman"/>
                <a:cs typeface="Times New Roman"/>
              </a:rPr>
              <a:t>own </a:t>
            </a:r>
            <a:r>
              <a:rPr sz="2400" spc="140" dirty="0">
                <a:latin typeface="Times New Roman"/>
                <a:cs typeface="Times New Roman"/>
              </a:rPr>
              <a:t>words. </a:t>
            </a:r>
            <a:r>
              <a:rPr sz="2400" spc="95" dirty="0">
                <a:latin typeface="Times New Roman"/>
                <a:cs typeface="Times New Roman"/>
              </a:rPr>
              <a:t>The </a:t>
            </a:r>
            <a:r>
              <a:rPr sz="2400" spc="180" dirty="0">
                <a:latin typeface="Times New Roman"/>
                <a:cs typeface="Times New Roman"/>
              </a:rPr>
              <a:t>summary </a:t>
            </a:r>
            <a:r>
              <a:rPr sz="2400" spc="55" dirty="0">
                <a:latin typeface="Times New Roman"/>
                <a:cs typeface="Times New Roman"/>
              </a:rPr>
              <a:t>of </a:t>
            </a:r>
            <a:r>
              <a:rPr sz="2400" spc="130" dirty="0">
                <a:latin typeface="Times New Roman"/>
                <a:cs typeface="Times New Roman"/>
              </a:rPr>
              <a:t>a </a:t>
            </a:r>
            <a:r>
              <a:rPr sz="2400" spc="85" dirty="0">
                <a:latin typeface="Times New Roman"/>
                <a:cs typeface="Times New Roman"/>
              </a:rPr>
              <a:t>text </a:t>
            </a:r>
            <a:r>
              <a:rPr sz="2400" spc="50" dirty="0">
                <a:latin typeface="Times New Roman"/>
                <a:cs typeface="Times New Roman"/>
              </a:rPr>
              <a:t>is </a:t>
            </a:r>
            <a:r>
              <a:rPr sz="2400" spc="120" dirty="0">
                <a:latin typeface="Times New Roman"/>
                <a:cs typeface="Times New Roman"/>
              </a:rPr>
              <a:t>very </a:t>
            </a:r>
            <a:r>
              <a:rPr sz="2400" spc="130" dirty="0">
                <a:latin typeface="Times New Roman"/>
                <a:cs typeface="Times New Roman"/>
              </a:rPr>
              <a:t>short  </a:t>
            </a:r>
            <a:r>
              <a:rPr sz="2400" spc="195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gives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broad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meaning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only.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946785">
              <a:lnSpc>
                <a:spcPct val="100000"/>
              </a:lnSpc>
            </a:pPr>
            <a:r>
              <a:rPr sz="2400" spc="100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FF0000"/>
                </a:solidFill>
                <a:latin typeface="Times New Roman"/>
                <a:cs typeface="Times New Roman"/>
              </a:rPr>
              <a:t>all</a:t>
            </a:r>
            <a:r>
              <a:rPr sz="2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2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FF0000"/>
                </a:solidFill>
                <a:latin typeface="Times New Roman"/>
                <a:cs typeface="Times New Roman"/>
              </a:rPr>
              <a:t>original</a:t>
            </a:r>
            <a:r>
              <a:rPr sz="24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rgbClr val="FF0000"/>
                </a:solidFill>
                <a:latin typeface="Times New Roman"/>
                <a:cs typeface="Times New Roman"/>
              </a:rPr>
              <a:t>author(s)</a:t>
            </a:r>
            <a:r>
              <a:rPr sz="2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75" dirty="0">
                <a:solidFill>
                  <a:srgbClr val="FF0000"/>
                </a:solidFill>
                <a:latin typeface="Times New Roman"/>
                <a:cs typeface="Times New Roman"/>
              </a:rPr>
              <a:t>must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FF0000"/>
                </a:solidFill>
                <a:latin typeface="Times New Roman"/>
                <a:cs typeface="Times New Roman"/>
              </a:rPr>
              <a:t>be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140" dirty="0">
                <a:solidFill>
                  <a:srgbClr val="FF0000"/>
                </a:solidFill>
                <a:latin typeface="Times New Roman"/>
                <a:cs typeface="Times New Roman"/>
              </a:rPr>
              <a:t>provided.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2532" y="196595"/>
            <a:ext cx="3848100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2873" y="366217"/>
            <a:ext cx="29476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70" dirty="0"/>
              <a:t>More</a:t>
            </a:r>
            <a:r>
              <a:rPr spc="-80" dirty="0"/>
              <a:t> </a:t>
            </a:r>
            <a:r>
              <a:rPr spc="260" dirty="0"/>
              <a:t>tips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40891"/>
            <a:ext cx="5676265" cy="30988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5" dirty="0">
                <a:latin typeface="Times New Roman"/>
                <a:cs typeface="Times New Roman"/>
              </a:rPr>
              <a:t>Brainstorm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topic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40" dirty="0">
                <a:latin typeface="Times New Roman"/>
                <a:cs typeface="Times New Roman"/>
              </a:rPr>
              <a:t>Take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notes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60" dirty="0">
                <a:latin typeface="Times New Roman"/>
                <a:cs typeface="Times New Roman"/>
              </a:rPr>
              <a:t>Write </a:t>
            </a:r>
            <a:r>
              <a:rPr sz="2400" spc="130" dirty="0">
                <a:latin typeface="Times New Roman"/>
                <a:cs typeface="Times New Roman"/>
              </a:rPr>
              <a:t>meaningful </a:t>
            </a:r>
            <a:r>
              <a:rPr sz="2400" spc="110" dirty="0">
                <a:latin typeface="Times New Roman"/>
                <a:cs typeface="Times New Roman"/>
              </a:rPr>
              <a:t>complete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sentences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95" dirty="0">
                <a:latin typeface="Times New Roman"/>
                <a:cs typeface="Times New Roman"/>
              </a:rPr>
              <a:t>Avoid </a:t>
            </a:r>
            <a:r>
              <a:rPr sz="2400" spc="120" dirty="0">
                <a:latin typeface="Times New Roman"/>
                <a:cs typeface="Times New Roman"/>
              </a:rPr>
              <a:t>very </a:t>
            </a:r>
            <a:r>
              <a:rPr sz="2400" spc="110" dirty="0">
                <a:latin typeface="Times New Roman"/>
                <a:cs typeface="Times New Roman"/>
              </a:rPr>
              <a:t>long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sentences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14" dirty="0">
                <a:latin typeface="Times New Roman"/>
                <a:cs typeface="Times New Roman"/>
              </a:rPr>
              <a:t>Present </a:t>
            </a:r>
            <a:r>
              <a:rPr sz="2400" spc="125" dirty="0">
                <a:latin typeface="Times New Roman"/>
                <a:cs typeface="Times New Roman"/>
              </a:rPr>
              <a:t>one </a:t>
            </a:r>
            <a:r>
              <a:rPr sz="2400" spc="140" dirty="0">
                <a:latin typeface="Times New Roman"/>
                <a:cs typeface="Times New Roman"/>
              </a:rPr>
              <a:t>theme </a:t>
            </a:r>
            <a:r>
              <a:rPr sz="2400" spc="155" dirty="0">
                <a:latin typeface="Times New Roman"/>
                <a:cs typeface="Times New Roman"/>
              </a:rPr>
              <a:t>per</a:t>
            </a:r>
            <a:r>
              <a:rPr sz="2400" spc="-375" dirty="0">
                <a:latin typeface="Times New Roman"/>
                <a:cs typeface="Times New Roman"/>
              </a:rPr>
              <a:t> </a:t>
            </a:r>
            <a:r>
              <a:rPr sz="2400" spc="165" dirty="0">
                <a:latin typeface="Times New Roman"/>
                <a:cs typeface="Times New Roman"/>
              </a:rPr>
              <a:t>paragraph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00" dirty="0">
                <a:latin typeface="Times New Roman"/>
                <a:cs typeface="Times New Roman"/>
              </a:rPr>
              <a:t>Use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simple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language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200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avoid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jargons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88252" y="1845564"/>
            <a:ext cx="2228088" cy="2046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1027" y="512063"/>
            <a:ext cx="3363467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2894" y="681685"/>
            <a:ext cx="24618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95" dirty="0"/>
              <a:t>Content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6303" y="1713734"/>
            <a:ext cx="4702175" cy="441515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65" dirty="0">
                <a:latin typeface="Times New Roman"/>
                <a:cs typeface="Times New Roman"/>
              </a:rPr>
              <a:t>Objectives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5" dirty="0">
                <a:latin typeface="Times New Roman"/>
                <a:cs typeface="Times New Roman"/>
              </a:rPr>
              <a:t>Meaning </a:t>
            </a:r>
            <a:r>
              <a:rPr sz="2400" spc="55" dirty="0">
                <a:latin typeface="Times New Roman"/>
                <a:cs typeface="Times New Roman"/>
              </a:rPr>
              <a:t>of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report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5" dirty="0">
                <a:latin typeface="Times New Roman"/>
                <a:cs typeface="Times New Roman"/>
              </a:rPr>
              <a:t>Why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reporting?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75" dirty="0">
                <a:latin typeface="Times New Roman"/>
                <a:cs typeface="Times New Roman"/>
              </a:rPr>
              <a:t>Types </a:t>
            </a:r>
            <a:r>
              <a:rPr sz="2400" spc="55" dirty="0">
                <a:latin typeface="Times New Roman"/>
                <a:cs typeface="Times New Roman"/>
              </a:rPr>
              <a:t>of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reports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14" dirty="0">
                <a:latin typeface="Times New Roman"/>
                <a:cs typeface="Times New Roman"/>
              </a:rPr>
              <a:t>Structure </a:t>
            </a:r>
            <a:r>
              <a:rPr sz="2400" spc="55" dirty="0">
                <a:latin typeface="Times New Roman"/>
                <a:cs typeface="Times New Roman"/>
              </a:rPr>
              <a:t>of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report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0" dirty="0">
                <a:latin typeface="Times New Roman"/>
                <a:cs typeface="Times New Roman"/>
              </a:rPr>
              <a:t>Main </a:t>
            </a:r>
            <a:r>
              <a:rPr sz="2400" spc="140" dirty="0">
                <a:latin typeface="Times New Roman"/>
                <a:cs typeface="Times New Roman"/>
              </a:rPr>
              <a:t>parts </a:t>
            </a:r>
            <a:r>
              <a:rPr sz="2400" spc="55" dirty="0">
                <a:latin typeface="Times New Roman"/>
                <a:cs typeface="Times New Roman"/>
              </a:rPr>
              <a:t>of </a:t>
            </a:r>
            <a:r>
              <a:rPr sz="2400" spc="130" dirty="0">
                <a:latin typeface="Times New Roman"/>
                <a:cs typeface="Times New Roman"/>
              </a:rPr>
              <a:t>a</a:t>
            </a:r>
            <a:r>
              <a:rPr sz="2400" spc="-32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report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40" dirty="0">
                <a:latin typeface="Times New Roman"/>
                <a:cs typeface="Times New Roman"/>
              </a:rPr>
              <a:t>Good </a:t>
            </a:r>
            <a:r>
              <a:rPr sz="2400" spc="114" dirty="0">
                <a:latin typeface="Times New Roman"/>
                <a:cs typeface="Times New Roman"/>
              </a:rPr>
              <a:t>vs </a:t>
            </a:r>
            <a:r>
              <a:rPr sz="2400" spc="170" dirty="0">
                <a:latin typeface="Times New Roman"/>
                <a:cs typeface="Times New Roman"/>
              </a:rPr>
              <a:t>bad</a:t>
            </a:r>
            <a:r>
              <a:rPr sz="2400" spc="-28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reports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5" dirty="0">
                <a:latin typeface="Times New Roman"/>
                <a:cs typeface="Times New Roman"/>
              </a:rPr>
              <a:t>Planning </a:t>
            </a:r>
            <a:r>
              <a:rPr sz="2400" spc="130" dirty="0">
                <a:latin typeface="Times New Roman"/>
                <a:cs typeface="Times New Roman"/>
              </a:rPr>
              <a:t>a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report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90" dirty="0">
                <a:latin typeface="Times New Roman"/>
                <a:cs typeface="Times New Roman"/>
              </a:rPr>
              <a:t>Tips </a:t>
            </a:r>
            <a:r>
              <a:rPr sz="2400" spc="85" dirty="0">
                <a:latin typeface="Times New Roman"/>
                <a:cs typeface="Times New Roman"/>
              </a:rPr>
              <a:t>for </a:t>
            </a:r>
            <a:r>
              <a:rPr sz="2400" spc="100" dirty="0">
                <a:latin typeface="Times New Roman"/>
                <a:cs typeface="Times New Roman"/>
              </a:rPr>
              <a:t>referencing </a:t>
            </a:r>
            <a:r>
              <a:rPr sz="2400" spc="195" dirty="0">
                <a:latin typeface="Times New Roman"/>
                <a:cs typeface="Times New Roman"/>
              </a:rPr>
              <a:t>and</a:t>
            </a:r>
            <a:r>
              <a:rPr sz="2400" spc="-35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citation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85" dirty="0">
                <a:latin typeface="Times New Roman"/>
                <a:cs typeface="Times New Roman"/>
              </a:rPr>
              <a:t>Writing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strategies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21352" y="1845563"/>
            <a:ext cx="4422647" cy="3454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50135" y="0"/>
            <a:ext cx="5448300" cy="1312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09800" y="513587"/>
            <a:ext cx="4556759" cy="154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01367" y="0"/>
            <a:ext cx="4376420" cy="159448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72110" marR="5080" indent="-360045">
              <a:lnSpc>
                <a:spcPts val="5870"/>
              </a:lnSpc>
              <a:spcBef>
                <a:spcPts val="805"/>
              </a:spcBef>
            </a:pPr>
            <a:r>
              <a:rPr spc="254" dirty="0"/>
              <a:t>Guidelines</a:t>
            </a:r>
            <a:r>
              <a:rPr spc="-70" dirty="0"/>
              <a:t> </a:t>
            </a:r>
            <a:r>
              <a:rPr spc="200" dirty="0"/>
              <a:t>for  </a:t>
            </a:r>
            <a:r>
              <a:rPr spc="295" dirty="0"/>
              <a:t>assignment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0946" y="1929888"/>
            <a:ext cx="5650865" cy="178244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3-5 </a:t>
            </a:r>
            <a:r>
              <a:rPr sz="2400" spc="145" dirty="0">
                <a:latin typeface="Times New Roman"/>
                <a:cs typeface="Times New Roman"/>
              </a:rPr>
              <a:t>page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65" dirty="0">
                <a:latin typeface="Times New Roman"/>
                <a:cs typeface="Times New Roman"/>
              </a:rPr>
              <a:t>paper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4-7 </a:t>
            </a:r>
            <a:r>
              <a:rPr sz="2400" spc="105" dirty="0">
                <a:latin typeface="Times New Roman"/>
                <a:cs typeface="Times New Roman"/>
              </a:rPr>
              <a:t>sources </a:t>
            </a:r>
            <a:r>
              <a:rPr sz="2400" spc="75" dirty="0">
                <a:latin typeface="Times New Roman"/>
                <a:cs typeface="Times New Roman"/>
              </a:rPr>
              <a:t>(books, articles </a:t>
            </a:r>
            <a:r>
              <a:rPr sz="2400" spc="130" dirty="0">
                <a:latin typeface="Times New Roman"/>
                <a:cs typeface="Times New Roman"/>
              </a:rPr>
              <a:t>or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websites)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700-1000 </a:t>
            </a:r>
            <a:r>
              <a:rPr sz="2400" spc="165" dirty="0">
                <a:latin typeface="Times New Roman"/>
                <a:cs typeface="Times New Roman"/>
              </a:rPr>
              <a:t>words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95" dirty="0">
                <a:latin typeface="Times New Roman"/>
                <a:cs typeface="Times New Roman"/>
              </a:rPr>
              <a:t>Format: </a:t>
            </a:r>
            <a:r>
              <a:rPr sz="2400" spc="80" dirty="0">
                <a:latin typeface="Times New Roman"/>
                <a:cs typeface="Times New Roman"/>
              </a:rPr>
              <a:t>visit </a:t>
            </a:r>
            <a:r>
              <a:rPr sz="2400" spc="95" dirty="0">
                <a:latin typeface="Times New Roman"/>
                <a:cs typeface="Times New Roman"/>
              </a:rPr>
              <a:t>lecture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notes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48071" y="2997707"/>
            <a:ext cx="3657600" cy="2570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4976" y="512063"/>
            <a:ext cx="4197096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6842" y="681685"/>
            <a:ext cx="329501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894078"/>
            <a:ext cx="7601584" cy="40316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48005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95" dirty="0">
                <a:latin typeface="Times New Roman"/>
                <a:cs typeface="Times New Roman"/>
              </a:rPr>
              <a:t>Greenhall, </a:t>
            </a:r>
            <a:r>
              <a:rPr sz="2400" spc="65" dirty="0">
                <a:latin typeface="Times New Roman"/>
                <a:cs typeface="Times New Roman"/>
              </a:rPr>
              <a:t>M. </a:t>
            </a:r>
            <a:r>
              <a:rPr sz="2400" dirty="0">
                <a:latin typeface="Times New Roman"/>
                <a:cs typeface="Times New Roman"/>
              </a:rPr>
              <a:t>(2010). </a:t>
            </a:r>
            <a:r>
              <a:rPr sz="2400" i="1" dirty="0">
                <a:latin typeface="Times New Roman"/>
                <a:cs typeface="Times New Roman"/>
              </a:rPr>
              <a:t>Report </a:t>
            </a:r>
            <a:r>
              <a:rPr sz="2400" i="1" spc="65" dirty="0">
                <a:latin typeface="Times New Roman"/>
                <a:cs typeface="Times New Roman"/>
              </a:rPr>
              <a:t>Writing </a:t>
            </a:r>
            <a:r>
              <a:rPr sz="2400" i="1" spc="20" dirty="0">
                <a:latin typeface="Times New Roman"/>
                <a:cs typeface="Times New Roman"/>
              </a:rPr>
              <a:t>Skills</a:t>
            </a:r>
            <a:r>
              <a:rPr sz="2400" i="1" spc="-23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Training  </a:t>
            </a:r>
            <a:r>
              <a:rPr sz="2400" i="1" spc="-20" dirty="0">
                <a:latin typeface="Times New Roman"/>
                <a:cs typeface="Times New Roman"/>
              </a:rPr>
              <a:t>Course</a:t>
            </a:r>
            <a:r>
              <a:rPr sz="2400" spc="-20" dirty="0">
                <a:latin typeface="Times New Roman"/>
                <a:cs typeface="Times New Roman"/>
              </a:rPr>
              <a:t>. </a:t>
            </a:r>
            <a:r>
              <a:rPr sz="2400" spc="85" dirty="0">
                <a:latin typeface="Times New Roman"/>
                <a:cs typeface="Times New Roman"/>
              </a:rPr>
              <a:t>Lancashire: </a:t>
            </a:r>
            <a:r>
              <a:rPr sz="2400" spc="105" dirty="0">
                <a:latin typeface="Times New Roman"/>
                <a:cs typeface="Times New Roman"/>
              </a:rPr>
              <a:t>Universe </a:t>
            </a:r>
            <a:r>
              <a:rPr sz="2400" spc="55" dirty="0">
                <a:latin typeface="Times New Roman"/>
                <a:cs typeface="Times New Roman"/>
              </a:rPr>
              <a:t>of </a:t>
            </a:r>
            <a:r>
              <a:rPr sz="2400" spc="110" dirty="0">
                <a:latin typeface="Times New Roman"/>
                <a:cs typeface="Times New Roman"/>
              </a:rPr>
              <a:t>Learning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Ltd.</a:t>
            </a:r>
            <a:endParaRPr sz="2400">
              <a:latin typeface="Times New Roman"/>
              <a:cs typeface="Times New Roman"/>
            </a:endParaRPr>
          </a:p>
          <a:p>
            <a:pPr marL="355600" marR="74930" indent="-342900">
              <a:lnSpc>
                <a:spcPct val="90100"/>
              </a:lnSpc>
              <a:spcBef>
                <a:spcPts val="173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10" dirty="0">
                <a:latin typeface="Times New Roman"/>
                <a:cs typeface="Times New Roman"/>
              </a:rPr>
              <a:t>Harris, </a:t>
            </a:r>
            <a:r>
              <a:rPr sz="2400" dirty="0">
                <a:latin typeface="Times New Roman"/>
                <a:cs typeface="Times New Roman"/>
              </a:rPr>
              <a:t>R. </a:t>
            </a:r>
            <a:r>
              <a:rPr sz="2400" spc="65" dirty="0">
                <a:latin typeface="Times New Roman"/>
                <a:cs typeface="Times New Roman"/>
              </a:rPr>
              <a:t>A. </a:t>
            </a:r>
            <a:r>
              <a:rPr sz="2400" spc="-5" dirty="0">
                <a:latin typeface="Times New Roman"/>
                <a:cs typeface="Times New Roman"/>
              </a:rPr>
              <a:t>(2017). </a:t>
            </a:r>
            <a:r>
              <a:rPr sz="2400" i="1" spc="50" dirty="0">
                <a:latin typeface="Times New Roman"/>
                <a:cs typeface="Times New Roman"/>
              </a:rPr>
              <a:t>Using </a:t>
            </a:r>
            <a:r>
              <a:rPr sz="2400" i="1" spc="-20" dirty="0">
                <a:latin typeface="Times New Roman"/>
                <a:cs typeface="Times New Roman"/>
              </a:rPr>
              <a:t>Sources </a:t>
            </a:r>
            <a:r>
              <a:rPr sz="2400" i="1" spc="-15" dirty="0">
                <a:latin typeface="Times New Roman"/>
                <a:cs typeface="Times New Roman"/>
              </a:rPr>
              <a:t>Effectively:  </a:t>
            </a:r>
            <a:r>
              <a:rPr sz="2400" i="1" spc="35" dirty="0">
                <a:latin typeface="Times New Roman"/>
                <a:cs typeface="Times New Roman"/>
              </a:rPr>
              <a:t>Strengthening </a:t>
            </a:r>
            <a:r>
              <a:rPr sz="2400" i="1" spc="-5" dirty="0">
                <a:latin typeface="Times New Roman"/>
                <a:cs typeface="Times New Roman"/>
              </a:rPr>
              <a:t>Your </a:t>
            </a:r>
            <a:r>
              <a:rPr sz="2400" i="1" spc="65" dirty="0">
                <a:latin typeface="Times New Roman"/>
                <a:cs typeface="Times New Roman"/>
              </a:rPr>
              <a:t>Writing </a:t>
            </a:r>
            <a:r>
              <a:rPr sz="2400" i="1" dirty="0">
                <a:latin typeface="Times New Roman"/>
                <a:cs typeface="Times New Roman"/>
              </a:rPr>
              <a:t>and </a:t>
            </a:r>
            <a:r>
              <a:rPr sz="2400" i="1" spc="35" dirty="0">
                <a:latin typeface="Times New Roman"/>
                <a:cs typeface="Times New Roman"/>
              </a:rPr>
              <a:t>Avoiding </a:t>
            </a:r>
            <a:r>
              <a:rPr sz="2400" i="1" spc="-15" dirty="0">
                <a:latin typeface="Times New Roman"/>
                <a:cs typeface="Times New Roman"/>
              </a:rPr>
              <a:t>Plagiarism.</a:t>
            </a:r>
            <a:r>
              <a:rPr sz="2400" i="1" spc="-17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5</a:t>
            </a:r>
            <a:r>
              <a:rPr sz="2400" spc="97" baseline="24305" dirty="0">
                <a:latin typeface="Times New Roman"/>
                <a:cs typeface="Times New Roman"/>
              </a:rPr>
              <a:t>th 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edn. </a:t>
            </a:r>
            <a:r>
              <a:rPr sz="2400" spc="200" dirty="0">
                <a:latin typeface="Times New Roman"/>
                <a:cs typeface="Times New Roman"/>
              </a:rPr>
              <a:t>New </a:t>
            </a:r>
            <a:r>
              <a:rPr sz="2400" spc="-5" dirty="0">
                <a:latin typeface="Times New Roman"/>
                <a:cs typeface="Times New Roman"/>
              </a:rPr>
              <a:t>York: </a:t>
            </a:r>
            <a:r>
              <a:rPr sz="2400" spc="60" dirty="0">
                <a:latin typeface="Times New Roman"/>
                <a:cs typeface="Times New Roman"/>
              </a:rPr>
              <a:t>Taylor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39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Francis.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735"/>
              </a:lnSpc>
              <a:spcBef>
                <a:spcPts val="14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Roy, </a:t>
            </a:r>
            <a:r>
              <a:rPr sz="2400" spc="-70" dirty="0">
                <a:latin typeface="Times New Roman"/>
                <a:cs typeface="Times New Roman"/>
              </a:rPr>
              <a:t>J. </a:t>
            </a:r>
            <a:r>
              <a:rPr sz="2400" dirty="0">
                <a:latin typeface="Times New Roman"/>
                <a:cs typeface="Times New Roman"/>
              </a:rPr>
              <a:t>R. </a:t>
            </a:r>
            <a:r>
              <a:rPr sz="2400" spc="-5" dirty="0">
                <a:latin typeface="Times New Roman"/>
                <a:cs typeface="Times New Roman"/>
              </a:rPr>
              <a:t>(2012). </a:t>
            </a:r>
            <a:r>
              <a:rPr sz="2400" i="1" dirty="0">
                <a:latin typeface="Times New Roman"/>
                <a:cs typeface="Times New Roman"/>
              </a:rPr>
              <a:t>Sharpen </a:t>
            </a:r>
            <a:r>
              <a:rPr sz="2400" i="1" spc="-5" dirty="0">
                <a:latin typeface="Times New Roman"/>
                <a:cs typeface="Times New Roman"/>
              </a:rPr>
              <a:t>Your </a:t>
            </a:r>
            <a:r>
              <a:rPr sz="2400" i="1" dirty="0">
                <a:latin typeface="Times New Roman"/>
                <a:cs typeface="Times New Roman"/>
              </a:rPr>
              <a:t>Report </a:t>
            </a:r>
            <a:r>
              <a:rPr sz="2400" i="1" spc="65" dirty="0">
                <a:latin typeface="Times New Roman"/>
                <a:cs typeface="Times New Roman"/>
              </a:rPr>
              <a:t>Writing </a:t>
            </a:r>
            <a:r>
              <a:rPr sz="2400" i="1" spc="15" dirty="0">
                <a:latin typeface="Times New Roman"/>
                <a:cs typeface="Times New Roman"/>
              </a:rPr>
              <a:t>Skills</a:t>
            </a:r>
            <a:r>
              <a:rPr sz="2400" spc="15" dirty="0">
                <a:latin typeface="Times New Roman"/>
                <a:cs typeface="Times New Roman"/>
              </a:rPr>
              <a:t>.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NJ: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ts val="2735"/>
              </a:lnSpc>
            </a:pPr>
            <a:r>
              <a:rPr sz="2400" spc="114" dirty="0">
                <a:latin typeface="Times New Roman"/>
                <a:cs typeface="Times New Roman"/>
              </a:rPr>
              <a:t>Enslow </a:t>
            </a:r>
            <a:r>
              <a:rPr sz="2400" spc="110" dirty="0">
                <a:latin typeface="Times New Roman"/>
                <a:cs typeface="Times New Roman"/>
              </a:rPr>
              <a:t>Publishers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Inc.</a:t>
            </a:r>
            <a:endParaRPr sz="2400">
              <a:latin typeface="Times New Roman"/>
              <a:cs typeface="Times New Roman"/>
            </a:endParaRPr>
          </a:p>
          <a:p>
            <a:pPr marL="355600" marR="221615" indent="-342900">
              <a:lnSpc>
                <a:spcPct val="90000"/>
              </a:lnSpc>
              <a:spcBef>
                <a:spcPts val="17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65" dirty="0">
                <a:latin typeface="Times New Roman"/>
                <a:cs typeface="Times New Roman"/>
              </a:rPr>
              <a:t>Silyn-Roberts, </a:t>
            </a:r>
            <a:r>
              <a:rPr sz="2400" spc="125" dirty="0">
                <a:latin typeface="Times New Roman"/>
                <a:cs typeface="Times New Roman"/>
              </a:rPr>
              <a:t>H. </a:t>
            </a:r>
            <a:r>
              <a:rPr sz="2400" dirty="0">
                <a:latin typeface="Times New Roman"/>
                <a:cs typeface="Times New Roman"/>
              </a:rPr>
              <a:t>(2000). </a:t>
            </a:r>
            <a:r>
              <a:rPr sz="2400" i="1" spc="65" dirty="0">
                <a:latin typeface="Times New Roman"/>
                <a:cs typeface="Times New Roman"/>
              </a:rPr>
              <a:t>Writing </a:t>
            </a:r>
            <a:r>
              <a:rPr sz="2400" i="1" spc="-45" dirty="0">
                <a:latin typeface="Times New Roman"/>
                <a:cs typeface="Times New Roman"/>
              </a:rPr>
              <a:t>for </a:t>
            </a:r>
            <a:r>
              <a:rPr sz="2400" i="1" spc="-30" dirty="0">
                <a:latin typeface="Times New Roman"/>
                <a:cs typeface="Times New Roman"/>
              </a:rPr>
              <a:t>Science </a:t>
            </a:r>
            <a:r>
              <a:rPr sz="2400" i="1" dirty="0">
                <a:latin typeface="Times New Roman"/>
                <a:cs typeface="Times New Roman"/>
              </a:rPr>
              <a:t>and  </a:t>
            </a:r>
            <a:r>
              <a:rPr sz="2400" i="1" spc="-10" dirty="0">
                <a:latin typeface="Times New Roman"/>
                <a:cs typeface="Times New Roman"/>
              </a:rPr>
              <a:t>Engineering: </a:t>
            </a:r>
            <a:r>
              <a:rPr sz="2400" i="1" spc="-50" dirty="0">
                <a:latin typeface="Times New Roman"/>
                <a:cs typeface="Times New Roman"/>
              </a:rPr>
              <a:t>Papers </a:t>
            </a:r>
            <a:r>
              <a:rPr sz="2400" i="1" spc="-5" dirty="0">
                <a:latin typeface="Times New Roman"/>
                <a:cs typeface="Times New Roman"/>
              </a:rPr>
              <a:t>Presentations </a:t>
            </a:r>
            <a:r>
              <a:rPr sz="2400" i="1" dirty="0">
                <a:latin typeface="Times New Roman"/>
                <a:cs typeface="Times New Roman"/>
              </a:rPr>
              <a:t>and </a:t>
            </a:r>
            <a:r>
              <a:rPr sz="2400" i="1" spc="-5" dirty="0">
                <a:latin typeface="Times New Roman"/>
                <a:cs typeface="Times New Roman"/>
              </a:rPr>
              <a:t>Reports</a:t>
            </a:r>
            <a:r>
              <a:rPr sz="2400" spc="-5" dirty="0">
                <a:latin typeface="Times New Roman"/>
                <a:cs typeface="Times New Roman"/>
              </a:rPr>
              <a:t>. </a:t>
            </a:r>
            <a:r>
              <a:rPr sz="2400" spc="85" dirty="0">
                <a:latin typeface="Times New Roman"/>
                <a:cs typeface="Times New Roman"/>
              </a:rPr>
              <a:t>Oxford:  </a:t>
            </a:r>
            <a:r>
              <a:rPr sz="2400" spc="125" dirty="0">
                <a:latin typeface="Times New Roman"/>
                <a:cs typeface="Times New Roman"/>
              </a:rPr>
              <a:t>Butterworth-Heinmann.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8511" y="1772411"/>
            <a:ext cx="4285487" cy="4201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43555" y="504444"/>
            <a:ext cx="4058412" cy="1543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95422" y="674065"/>
            <a:ext cx="31565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Objectives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8267" y="1855165"/>
            <a:ext cx="4492625" cy="4123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7437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0" dirty="0">
                <a:solidFill>
                  <a:srgbClr val="172C4A"/>
                </a:solidFill>
                <a:latin typeface="Times New Roman"/>
                <a:cs typeface="Times New Roman"/>
              </a:rPr>
              <a:t>To </a:t>
            </a:r>
            <a:r>
              <a:rPr sz="2800" spc="130" dirty="0">
                <a:solidFill>
                  <a:srgbClr val="172C4A"/>
                </a:solidFill>
                <a:latin typeface="Times New Roman"/>
                <a:cs typeface="Times New Roman"/>
              </a:rPr>
              <a:t>learn techniques</a:t>
            </a:r>
            <a:r>
              <a:rPr sz="2800" spc="-190" dirty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sz="2800" spc="60" dirty="0">
                <a:solidFill>
                  <a:srgbClr val="172C4A"/>
                </a:solidFill>
                <a:latin typeface="Times New Roman"/>
                <a:cs typeface="Times New Roman"/>
              </a:rPr>
              <a:t>of  </a:t>
            </a:r>
            <a:r>
              <a:rPr sz="2800" spc="150" dirty="0">
                <a:solidFill>
                  <a:srgbClr val="172C4A"/>
                </a:solidFill>
                <a:latin typeface="Times New Roman"/>
                <a:cs typeface="Times New Roman"/>
              </a:rPr>
              <a:t>writing </a:t>
            </a:r>
            <a:r>
              <a:rPr sz="2800" spc="155" dirty="0">
                <a:solidFill>
                  <a:srgbClr val="172C4A"/>
                </a:solidFill>
                <a:latin typeface="Times New Roman"/>
                <a:cs typeface="Times New Roman"/>
              </a:rPr>
              <a:t>a</a:t>
            </a:r>
            <a:r>
              <a:rPr sz="2800" spc="-160" dirty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sz="2800" spc="155" dirty="0">
                <a:solidFill>
                  <a:srgbClr val="172C4A"/>
                </a:solidFill>
                <a:latin typeface="Times New Roman"/>
                <a:cs typeface="Times New Roman"/>
              </a:rPr>
              <a:t>report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solidFill>
                  <a:srgbClr val="172C4A"/>
                </a:solidFill>
                <a:latin typeface="Times New Roman"/>
                <a:cs typeface="Times New Roman"/>
              </a:rPr>
              <a:t>To </a:t>
            </a:r>
            <a:r>
              <a:rPr sz="2800" spc="114" dirty="0">
                <a:solidFill>
                  <a:srgbClr val="172C4A"/>
                </a:solidFill>
                <a:latin typeface="Times New Roman"/>
                <a:cs typeface="Times New Roman"/>
              </a:rPr>
              <a:t>investigate </a:t>
            </a:r>
            <a:r>
              <a:rPr sz="2800" spc="229" dirty="0">
                <a:solidFill>
                  <a:srgbClr val="172C4A"/>
                </a:solidFill>
                <a:latin typeface="Times New Roman"/>
                <a:cs typeface="Times New Roman"/>
              </a:rPr>
              <a:t>and </a:t>
            </a:r>
            <a:r>
              <a:rPr sz="2800" spc="120" dirty="0">
                <a:solidFill>
                  <a:srgbClr val="172C4A"/>
                </a:solidFill>
                <a:latin typeface="Times New Roman"/>
                <a:cs typeface="Times New Roman"/>
              </a:rPr>
              <a:t>search  </a:t>
            </a:r>
            <a:r>
              <a:rPr sz="2800" spc="95" dirty="0">
                <a:solidFill>
                  <a:srgbClr val="172C4A"/>
                </a:solidFill>
                <a:latin typeface="Times New Roman"/>
                <a:cs typeface="Times New Roman"/>
              </a:rPr>
              <a:t>for </a:t>
            </a:r>
            <a:r>
              <a:rPr sz="2800" spc="135" dirty="0">
                <a:solidFill>
                  <a:srgbClr val="172C4A"/>
                </a:solidFill>
                <a:latin typeface="Times New Roman"/>
                <a:cs typeface="Times New Roman"/>
              </a:rPr>
              <a:t>information</a:t>
            </a:r>
            <a:r>
              <a:rPr sz="2800" spc="-135" dirty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172C4A"/>
                </a:solidFill>
                <a:latin typeface="Times New Roman"/>
                <a:cs typeface="Times New Roman"/>
              </a:rPr>
              <a:t>effectively</a:t>
            </a:r>
            <a:endParaRPr sz="2800">
              <a:latin typeface="Times New Roman"/>
              <a:cs typeface="Times New Roman"/>
            </a:endParaRPr>
          </a:p>
          <a:p>
            <a:pPr marL="355600" marR="52260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solidFill>
                  <a:srgbClr val="172C4A"/>
                </a:solidFill>
                <a:latin typeface="Times New Roman"/>
                <a:cs typeface="Times New Roman"/>
              </a:rPr>
              <a:t>To </a:t>
            </a:r>
            <a:r>
              <a:rPr sz="2800" spc="150" dirty="0">
                <a:solidFill>
                  <a:srgbClr val="172C4A"/>
                </a:solidFill>
                <a:latin typeface="Times New Roman"/>
                <a:cs typeface="Times New Roman"/>
              </a:rPr>
              <a:t>present</a:t>
            </a:r>
            <a:r>
              <a:rPr sz="2800" spc="5" dirty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sz="2800" spc="135" dirty="0">
                <a:solidFill>
                  <a:srgbClr val="172C4A"/>
                </a:solidFill>
                <a:latin typeface="Times New Roman"/>
                <a:cs typeface="Times New Roman"/>
              </a:rPr>
              <a:t>information  </a:t>
            </a:r>
            <a:r>
              <a:rPr sz="2800" spc="114" dirty="0">
                <a:solidFill>
                  <a:srgbClr val="172C4A"/>
                </a:solidFill>
                <a:latin typeface="Times New Roman"/>
                <a:cs typeface="Times New Roman"/>
              </a:rPr>
              <a:t>accurately </a:t>
            </a:r>
            <a:r>
              <a:rPr sz="2800" spc="229" dirty="0">
                <a:solidFill>
                  <a:srgbClr val="172C4A"/>
                </a:solidFill>
                <a:latin typeface="Times New Roman"/>
                <a:cs typeface="Times New Roman"/>
              </a:rPr>
              <a:t>and  </a:t>
            </a:r>
            <a:r>
              <a:rPr sz="2800" spc="155" dirty="0">
                <a:solidFill>
                  <a:srgbClr val="172C4A"/>
                </a:solidFill>
                <a:latin typeface="Times New Roman"/>
                <a:cs typeface="Times New Roman"/>
              </a:rPr>
              <a:t>appropriately</a:t>
            </a:r>
            <a:endParaRPr sz="2800">
              <a:latin typeface="Times New Roman"/>
              <a:cs typeface="Times New Roman"/>
            </a:endParaRPr>
          </a:p>
          <a:p>
            <a:pPr marL="355600" marR="76073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solidFill>
                  <a:srgbClr val="172C4A"/>
                </a:solidFill>
                <a:latin typeface="Times New Roman"/>
                <a:cs typeface="Times New Roman"/>
              </a:rPr>
              <a:t>To </a:t>
            </a:r>
            <a:r>
              <a:rPr sz="2800" spc="155" dirty="0">
                <a:solidFill>
                  <a:srgbClr val="172C4A"/>
                </a:solidFill>
                <a:latin typeface="Times New Roman"/>
                <a:cs typeface="Times New Roman"/>
              </a:rPr>
              <a:t>master </a:t>
            </a:r>
            <a:r>
              <a:rPr sz="2800" spc="145" dirty="0">
                <a:solidFill>
                  <a:srgbClr val="172C4A"/>
                </a:solidFill>
                <a:latin typeface="Times New Roman"/>
                <a:cs typeface="Times New Roman"/>
              </a:rPr>
              <a:t>the </a:t>
            </a:r>
            <a:r>
              <a:rPr sz="2800" spc="105" dirty="0">
                <a:solidFill>
                  <a:srgbClr val="172C4A"/>
                </a:solidFill>
                <a:latin typeface="Times New Roman"/>
                <a:cs typeface="Times New Roman"/>
              </a:rPr>
              <a:t>topics  </a:t>
            </a:r>
            <a:r>
              <a:rPr sz="2800" spc="160" dirty="0">
                <a:solidFill>
                  <a:srgbClr val="172C4A"/>
                </a:solidFill>
                <a:latin typeface="Times New Roman"/>
                <a:cs typeface="Times New Roman"/>
              </a:rPr>
              <a:t>required </a:t>
            </a:r>
            <a:r>
              <a:rPr sz="2800" spc="100" dirty="0">
                <a:solidFill>
                  <a:srgbClr val="172C4A"/>
                </a:solidFill>
                <a:latin typeface="Times New Roman"/>
                <a:cs typeface="Times New Roman"/>
              </a:rPr>
              <a:t>for</a:t>
            </a:r>
            <a:r>
              <a:rPr sz="2800" spc="-220" dirty="0">
                <a:solidFill>
                  <a:srgbClr val="172C4A"/>
                </a:solidFill>
                <a:latin typeface="Times New Roman"/>
                <a:cs typeface="Times New Roman"/>
              </a:rPr>
              <a:t> </a:t>
            </a:r>
            <a:r>
              <a:rPr sz="2800" spc="150" dirty="0">
                <a:solidFill>
                  <a:srgbClr val="172C4A"/>
                </a:solidFill>
                <a:latin typeface="Times New Roman"/>
                <a:cs typeface="Times New Roman"/>
              </a:rPr>
              <a:t>debating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0088" y="173736"/>
            <a:ext cx="3166872" cy="1543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0429" y="343027"/>
            <a:ext cx="20935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0" dirty="0"/>
              <a:t>Report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14042"/>
            <a:ext cx="8072755" cy="302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0"/>
              </a:spcBef>
            </a:pPr>
            <a:r>
              <a:rPr sz="2400" spc="125" dirty="0">
                <a:latin typeface="Arial"/>
                <a:cs typeface="Arial"/>
              </a:rPr>
              <a:t>“</a:t>
            </a:r>
            <a:r>
              <a:rPr sz="2400" spc="125" dirty="0">
                <a:latin typeface="Times New Roman"/>
                <a:cs typeface="Times New Roman"/>
              </a:rPr>
              <a:t>An </a:t>
            </a:r>
            <a:r>
              <a:rPr sz="2400" spc="110" dirty="0">
                <a:latin typeface="Times New Roman"/>
                <a:cs typeface="Times New Roman"/>
              </a:rPr>
              <a:t>account </a:t>
            </a:r>
            <a:r>
              <a:rPr sz="2400" spc="105" dirty="0">
                <a:latin typeface="Times New Roman"/>
                <a:cs typeface="Times New Roman"/>
              </a:rPr>
              <a:t>given </a:t>
            </a:r>
            <a:r>
              <a:rPr sz="2400" spc="50" dirty="0">
                <a:latin typeface="Times New Roman"/>
                <a:cs typeface="Times New Roman"/>
              </a:rPr>
              <a:t>of </a:t>
            </a:r>
            <a:r>
              <a:rPr sz="2400" spc="130" dirty="0">
                <a:latin typeface="Times New Roman"/>
                <a:cs typeface="Times New Roman"/>
              </a:rPr>
              <a:t>a </a:t>
            </a:r>
            <a:r>
              <a:rPr sz="2400" spc="120" dirty="0">
                <a:latin typeface="Times New Roman"/>
                <a:cs typeface="Times New Roman"/>
              </a:rPr>
              <a:t>particular </a:t>
            </a:r>
            <a:r>
              <a:rPr sz="2400" spc="105" dirty="0">
                <a:latin typeface="Times New Roman"/>
                <a:cs typeface="Times New Roman"/>
              </a:rPr>
              <a:t>matter, </a:t>
            </a:r>
            <a:r>
              <a:rPr sz="2400" spc="80" dirty="0">
                <a:latin typeface="Times New Roman"/>
                <a:cs typeface="Times New Roman"/>
              </a:rPr>
              <a:t>especially </a:t>
            </a:r>
            <a:r>
              <a:rPr sz="2400" spc="114" dirty="0">
                <a:latin typeface="Times New Roman"/>
                <a:cs typeface="Times New Roman"/>
              </a:rPr>
              <a:t>in </a:t>
            </a:r>
            <a:r>
              <a:rPr sz="2400" spc="125" dirty="0">
                <a:latin typeface="Times New Roman"/>
                <a:cs typeface="Times New Roman"/>
              </a:rPr>
              <a:t>the  form </a:t>
            </a:r>
            <a:r>
              <a:rPr sz="2400" spc="50" dirty="0">
                <a:latin typeface="Times New Roman"/>
                <a:cs typeface="Times New Roman"/>
              </a:rPr>
              <a:t>of </a:t>
            </a:r>
            <a:r>
              <a:rPr sz="2400" spc="165" dirty="0">
                <a:latin typeface="Times New Roman"/>
                <a:cs typeface="Times New Roman"/>
              </a:rPr>
              <a:t>an </a:t>
            </a:r>
            <a:r>
              <a:rPr sz="2400" spc="40" dirty="0">
                <a:latin typeface="Times New Roman"/>
                <a:cs typeface="Times New Roman"/>
              </a:rPr>
              <a:t>official </a:t>
            </a:r>
            <a:r>
              <a:rPr sz="2400" spc="140" dirty="0">
                <a:latin typeface="Times New Roman"/>
                <a:cs typeface="Times New Roman"/>
              </a:rPr>
              <a:t>document, </a:t>
            </a:r>
            <a:r>
              <a:rPr sz="2400" spc="95" dirty="0">
                <a:latin typeface="Times New Roman"/>
                <a:cs typeface="Times New Roman"/>
              </a:rPr>
              <a:t>after </a:t>
            </a:r>
            <a:r>
              <a:rPr sz="2400" spc="155" dirty="0">
                <a:latin typeface="Times New Roman"/>
                <a:cs typeface="Times New Roman"/>
              </a:rPr>
              <a:t>thorough </a:t>
            </a:r>
            <a:r>
              <a:rPr sz="2400" spc="100" dirty="0">
                <a:latin typeface="Times New Roman"/>
                <a:cs typeface="Times New Roman"/>
              </a:rPr>
              <a:t>investigation  </a:t>
            </a:r>
            <a:r>
              <a:rPr sz="2400" spc="125" dirty="0">
                <a:latin typeface="Times New Roman"/>
                <a:cs typeface="Times New Roman"/>
              </a:rPr>
              <a:t>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consideration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by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65" dirty="0">
                <a:latin typeface="Times New Roman"/>
                <a:cs typeface="Times New Roman"/>
              </a:rPr>
              <a:t>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5" dirty="0">
                <a:latin typeface="Times New Roman"/>
                <a:cs typeface="Times New Roman"/>
              </a:rPr>
              <a:t>appointed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person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body.</a:t>
            </a:r>
            <a:r>
              <a:rPr sz="2400" spc="125" dirty="0"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00">
              <a:latin typeface="Times New Roman"/>
              <a:cs typeface="Times New Roman"/>
            </a:endParaRPr>
          </a:p>
          <a:p>
            <a:pPr marL="5150485">
              <a:lnSpc>
                <a:spcPct val="100000"/>
              </a:lnSpc>
            </a:pPr>
            <a:r>
              <a:rPr sz="2000" i="1" spc="15" dirty="0">
                <a:latin typeface="Times New Roman"/>
                <a:cs typeface="Times New Roman"/>
              </a:rPr>
              <a:t>English Oxford</a:t>
            </a:r>
            <a:r>
              <a:rPr sz="2000" i="1" spc="-114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Dictionaries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783590">
              <a:lnSpc>
                <a:spcPct val="100000"/>
              </a:lnSpc>
              <a:spcBef>
                <a:spcPts val="1710"/>
              </a:spcBef>
            </a:pPr>
            <a:r>
              <a:rPr sz="24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75" dirty="0">
                <a:solidFill>
                  <a:srgbClr val="FF0000"/>
                </a:solidFill>
                <a:latin typeface="Times New Roman"/>
                <a:cs typeface="Times New Roman"/>
              </a:rPr>
              <a:t>written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105" dirty="0">
                <a:solidFill>
                  <a:srgbClr val="FF0000"/>
                </a:solidFill>
                <a:latin typeface="Times New Roman"/>
                <a:cs typeface="Times New Roman"/>
              </a:rPr>
              <a:t>piece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85" dirty="0">
                <a:solidFill>
                  <a:srgbClr val="FF0000"/>
                </a:solidFill>
                <a:latin typeface="Times New Roman"/>
                <a:cs typeface="Times New Roman"/>
              </a:rPr>
              <a:t>information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75" dirty="0">
                <a:solidFill>
                  <a:srgbClr val="FF0000"/>
                </a:solidFill>
                <a:latin typeface="Times New Roman"/>
                <a:cs typeface="Times New Roman"/>
              </a:rPr>
              <a:t>about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65" dirty="0">
                <a:solidFill>
                  <a:srgbClr val="FF0000"/>
                </a:solidFill>
                <a:latin typeface="Times New Roman"/>
                <a:cs typeface="Times New Roman"/>
              </a:rPr>
              <a:t>subject.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8404" y="504444"/>
            <a:ext cx="5730240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0270" y="674065"/>
            <a:ext cx="48304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0" dirty="0"/>
              <a:t>Why</a:t>
            </a:r>
            <a:r>
              <a:rPr spc="-50" dirty="0"/>
              <a:t> </a:t>
            </a:r>
            <a:r>
              <a:rPr spc="265" dirty="0"/>
              <a:t>reporting?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001012"/>
            <a:ext cx="7928609" cy="9042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provide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95" dirty="0">
                <a:latin typeface="Times New Roman"/>
                <a:cs typeface="Times New Roman"/>
              </a:rPr>
              <a:t>and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share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useful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trusted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information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keep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record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events/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decisions/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findings/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analyses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29255" y="3444240"/>
            <a:ext cx="4285488" cy="2875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2100" y="512063"/>
            <a:ext cx="6022848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3966" y="681685"/>
            <a:ext cx="51206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5" dirty="0"/>
              <a:t>Types </a:t>
            </a:r>
            <a:r>
              <a:rPr spc="125" dirty="0"/>
              <a:t>of</a:t>
            </a:r>
            <a:r>
              <a:rPr spc="-240" dirty="0"/>
              <a:t> </a:t>
            </a:r>
            <a:r>
              <a:rPr spc="250" dirty="0"/>
              <a:t>Reports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6303" y="1969301"/>
            <a:ext cx="3420110" cy="412686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125" dirty="0">
                <a:latin typeface="Times New Roman"/>
                <a:cs typeface="Times New Roman"/>
              </a:rPr>
              <a:t>Research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185" dirty="0">
                <a:latin typeface="Times New Roman"/>
                <a:cs typeface="Times New Roman"/>
              </a:rPr>
              <a:t>report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114" dirty="0">
                <a:latin typeface="Times New Roman"/>
                <a:cs typeface="Times New Roman"/>
              </a:rPr>
              <a:t>Lab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185" dirty="0">
                <a:latin typeface="Times New Roman"/>
                <a:cs typeface="Times New Roman"/>
              </a:rPr>
              <a:t>report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75" dirty="0">
                <a:latin typeface="Times New Roman"/>
                <a:cs typeface="Times New Roman"/>
              </a:rPr>
              <a:t>Book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185" dirty="0">
                <a:latin typeface="Times New Roman"/>
                <a:cs typeface="Times New Roman"/>
              </a:rPr>
              <a:t>report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229" dirty="0">
                <a:latin typeface="Times New Roman"/>
                <a:cs typeface="Times New Roman"/>
              </a:rPr>
              <a:t>News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185" dirty="0">
                <a:latin typeface="Times New Roman"/>
                <a:cs typeface="Times New Roman"/>
              </a:rPr>
              <a:t>report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110" dirty="0">
                <a:latin typeface="Times New Roman"/>
                <a:cs typeface="Times New Roman"/>
              </a:rPr>
              <a:t>Business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185" dirty="0">
                <a:latin typeface="Times New Roman"/>
                <a:cs typeface="Times New Roman"/>
              </a:rPr>
              <a:t>report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150" dirty="0">
                <a:latin typeface="Times New Roman"/>
                <a:cs typeface="Times New Roman"/>
              </a:rPr>
              <a:t>Meeting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190" dirty="0">
                <a:latin typeface="Times New Roman"/>
                <a:cs typeface="Times New Roman"/>
              </a:rPr>
              <a:t>minutes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160" dirty="0">
                <a:latin typeface="Times New Roman"/>
                <a:cs typeface="Times New Roman"/>
              </a:rPr>
              <a:t>Proposal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175" dirty="0">
                <a:latin typeface="Times New Roman"/>
                <a:cs typeface="Times New Roman"/>
              </a:rPr>
              <a:t>reports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9159" y="1772411"/>
            <a:ext cx="4434840" cy="34777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339" y="316991"/>
            <a:ext cx="6754368" cy="1543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46301" y="486613"/>
            <a:ext cx="58559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54" dirty="0"/>
              <a:t>Structure </a:t>
            </a:r>
            <a:r>
              <a:rPr spc="125" dirty="0"/>
              <a:t>of</a:t>
            </a:r>
            <a:r>
              <a:rPr spc="-285" dirty="0"/>
              <a:t> </a:t>
            </a:r>
            <a:r>
              <a:rPr spc="265" dirty="0"/>
              <a:t>Report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40891"/>
            <a:ext cx="7200265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50" dirty="0">
                <a:latin typeface="Times New Roman"/>
                <a:cs typeface="Times New Roman"/>
              </a:rPr>
              <a:t>Title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page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55" dirty="0">
                <a:latin typeface="Times New Roman"/>
                <a:cs typeface="Times New Roman"/>
              </a:rPr>
              <a:t>Summary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(Abstract)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35" dirty="0">
                <a:latin typeface="Times New Roman"/>
                <a:cs typeface="Times New Roman"/>
              </a:rPr>
              <a:t>Table </a:t>
            </a:r>
            <a:r>
              <a:rPr sz="2400" spc="55" dirty="0">
                <a:latin typeface="Times New Roman"/>
                <a:cs typeface="Times New Roman"/>
              </a:rPr>
              <a:t>of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contents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20" dirty="0">
                <a:solidFill>
                  <a:srgbClr val="FF0000"/>
                </a:solidFill>
                <a:latin typeface="Times New Roman"/>
                <a:cs typeface="Times New Roman"/>
              </a:rPr>
              <a:t>Introduction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90" dirty="0">
                <a:solidFill>
                  <a:srgbClr val="FF0000"/>
                </a:solidFill>
                <a:latin typeface="Times New Roman"/>
                <a:cs typeface="Times New Roman"/>
              </a:rPr>
              <a:t>Body </a:t>
            </a:r>
            <a:r>
              <a:rPr sz="2400" spc="120" dirty="0">
                <a:latin typeface="Times New Roman"/>
                <a:cs typeface="Times New Roman"/>
              </a:rPr>
              <a:t>(main </a:t>
            </a:r>
            <a:r>
              <a:rPr sz="2400" spc="85" dirty="0">
                <a:latin typeface="Times New Roman"/>
                <a:cs typeface="Times New Roman"/>
              </a:rPr>
              <a:t>sections/ </a:t>
            </a:r>
            <a:r>
              <a:rPr sz="2400" spc="110" dirty="0">
                <a:latin typeface="Times New Roman"/>
                <a:cs typeface="Times New Roman"/>
              </a:rPr>
              <a:t>discussion/ results/</a:t>
            </a:r>
            <a:r>
              <a:rPr sz="2400" spc="-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methods)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10" dirty="0">
                <a:solidFill>
                  <a:srgbClr val="FF0000"/>
                </a:solidFill>
                <a:latin typeface="Times New Roman"/>
                <a:cs typeface="Times New Roman"/>
              </a:rPr>
              <a:t>Conclusion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75" dirty="0">
                <a:latin typeface="Times New Roman"/>
                <a:cs typeface="Times New Roman"/>
              </a:rPr>
              <a:t>References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130" dirty="0">
                <a:latin typeface="Times New Roman"/>
                <a:cs typeface="Times New Roman"/>
              </a:rPr>
              <a:t>Appendices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3419" y="504444"/>
            <a:ext cx="7760208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spc="280" dirty="0"/>
              <a:t>Main </a:t>
            </a:r>
            <a:r>
              <a:rPr spc="320" dirty="0"/>
              <a:t>parts </a:t>
            </a:r>
            <a:r>
              <a:rPr spc="125" dirty="0"/>
              <a:t>of </a:t>
            </a:r>
            <a:r>
              <a:rPr spc="300" dirty="0"/>
              <a:t>a</a:t>
            </a:r>
            <a:r>
              <a:rPr spc="-800" dirty="0"/>
              <a:t> </a:t>
            </a:r>
            <a:r>
              <a:rPr spc="265" dirty="0"/>
              <a:t>Report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052954"/>
            <a:ext cx="8070850" cy="287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Introduction: </a:t>
            </a:r>
            <a:r>
              <a:rPr sz="2400" spc="130" dirty="0">
                <a:latin typeface="Times New Roman"/>
                <a:cs typeface="Times New Roman"/>
              </a:rPr>
              <a:t>a </a:t>
            </a:r>
            <a:r>
              <a:rPr sz="2400" spc="160" dirty="0">
                <a:latin typeface="Times New Roman"/>
                <a:cs typeface="Times New Roman"/>
              </a:rPr>
              <a:t>paragraph </a:t>
            </a:r>
            <a:r>
              <a:rPr sz="2400" spc="135" dirty="0">
                <a:latin typeface="Times New Roman"/>
                <a:cs typeface="Times New Roman"/>
              </a:rPr>
              <a:t>that</a:t>
            </a:r>
            <a:r>
              <a:rPr sz="2400" spc="869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starts</a:t>
            </a:r>
            <a:r>
              <a:rPr sz="2400" spc="819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120" dirty="0">
                <a:latin typeface="Times New Roman"/>
                <a:cs typeface="Times New Roman"/>
              </a:rPr>
              <a:t>report. </a:t>
            </a:r>
            <a:r>
              <a:rPr sz="2400" spc="55" dirty="0">
                <a:latin typeface="Times New Roman"/>
                <a:cs typeface="Times New Roman"/>
              </a:rPr>
              <a:t>It  </a:t>
            </a:r>
            <a:r>
              <a:rPr sz="2400" spc="125" dirty="0">
                <a:latin typeface="Times New Roman"/>
                <a:cs typeface="Times New Roman"/>
              </a:rPr>
              <a:t>introduces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topic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report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95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gives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statement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that  </a:t>
            </a:r>
            <a:r>
              <a:rPr sz="2400" spc="65" dirty="0">
                <a:latin typeface="Times New Roman"/>
                <a:cs typeface="Times New Roman"/>
              </a:rPr>
              <a:t>tells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main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idea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report,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called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 </a:t>
            </a:r>
            <a:r>
              <a:rPr sz="2400" b="1" spc="110" dirty="0">
                <a:latin typeface="Times New Roman"/>
                <a:cs typeface="Times New Roman"/>
              </a:rPr>
              <a:t>thesis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65" dirty="0">
                <a:latin typeface="Times New Roman"/>
                <a:cs typeface="Times New Roman"/>
              </a:rPr>
              <a:t>statement</a:t>
            </a:r>
            <a:r>
              <a:rPr sz="2400" spc="6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3923665">
              <a:lnSpc>
                <a:spcPct val="120100"/>
              </a:lnSpc>
            </a:pPr>
            <a:r>
              <a:rPr sz="2400" spc="95" dirty="0">
                <a:latin typeface="Times New Roman"/>
                <a:cs typeface="Times New Roman"/>
              </a:rPr>
              <a:t>The </a:t>
            </a:r>
            <a:r>
              <a:rPr sz="2400" spc="125" dirty="0">
                <a:latin typeface="Times New Roman"/>
                <a:cs typeface="Times New Roman"/>
              </a:rPr>
              <a:t>introduction </a:t>
            </a:r>
            <a:r>
              <a:rPr sz="2400" spc="155" dirty="0">
                <a:latin typeface="Times New Roman"/>
                <a:cs typeface="Times New Roman"/>
              </a:rPr>
              <a:t>should </a:t>
            </a:r>
            <a:r>
              <a:rPr sz="2400" spc="105" dirty="0">
                <a:latin typeface="Times New Roman"/>
                <a:cs typeface="Times New Roman"/>
              </a:rPr>
              <a:t>be  interesting </a:t>
            </a:r>
            <a:r>
              <a:rPr sz="2400" spc="110" dirty="0">
                <a:latin typeface="Times New Roman"/>
                <a:cs typeface="Times New Roman"/>
              </a:rPr>
              <a:t>to </a:t>
            </a:r>
            <a:r>
              <a:rPr sz="2400" spc="130" dirty="0">
                <a:latin typeface="Times New Roman"/>
                <a:cs typeface="Times New Roman"/>
              </a:rPr>
              <a:t>grab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-33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reader</a:t>
            </a:r>
            <a:r>
              <a:rPr sz="2400" spc="120" dirty="0">
                <a:latin typeface="Arial"/>
                <a:cs typeface="Arial"/>
              </a:rPr>
              <a:t>’</a:t>
            </a:r>
            <a:r>
              <a:rPr sz="2400" spc="120" dirty="0">
                <a:latin typeface="Times New Roman"/>
                <a:cs typeface="Times New Roman"/>
              </a:rPr>
              <a:t>s  </a:t>
            </a:r>
            <a:r>
              <a:rPr sz="2400" spc="105" dirty="0">
                <a:latin typeface="Times New Roman"/>
                <a:cs typeface="Times New Roman"/>
              </a:rPr>
              <a:t>attention.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31664" y="3595115"/>
            <a:ext cx="3467099" cy="2599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3419" y="504444"/>
            <a:ext cx="7760208" cy="1543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spc="280" dirty="0"/>
              <a:t>Main </a:t>
            </a:r>
            <a:r>
              <a:rPr spc="320" dirty="0"/>
              <a:t>parts </a:t>
            </a:r>
            <a:r>
              <a:rPr spc="125" dirty="0"/>
              <a:t>of </a:t>
            </a:r>
            <a:r>
              <a:rPr spc="300" dirty="0"/>
              <a:t>a</a:t>
            </a:r>
            <a:r>
              <a:rPr spc="-800" dirty="0"/>
              <a:t> </a:t>
            </a:r>
            <a:r>
              <a:rPr spc="265" dirty="0"/>
              <a:t>Report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052954"/>
            <a:ext cx="80727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Body: </a:t>
            </a:r>
            <a:r>
              <a:rPr sz="2400" spc="100" dirty="0">
                <a:latin typeface="Times New Roman"/>
                <a:cs typeface="Times New Roman"/>
              </a:rPr>
              <a:t>this </a:t>
            </a:r>
            <a:r>
              <a:rPr sz="2400" spc="55" dirty="0">
                <a:latin typeface="Times New Roman"/>
                <a:cs typeface="Times New Roman"/>
              </a:rPr>
              <a:t>is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155" dirty="0">
                <a:latin typeface="Times New Roman"/>
                <a:cs typeface="Times New Roman"/>
              </a:rPr>
              <a:t>middle part </a:t>
            </a:r>
            <a:r>
              <a:rPr sz="2400" spc="50" dirty="0">
                <a:latin typeface="Times New Roman"/>
                <a:cs typeface="Times New Roman"/>
              </a:rPr>
              <a:t>of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140" dirty="0">
                <a:latin typeface="Times New Roman"/>
                <a:cs typeface="Times New Roman"/>
              </a:rPr>
              <a:t>report </a:t>
            </a:r>
            <a:r>
              <a:rPr sz="2400" spc="135" dirty="0">
                <a:latin typeface="Times New Roman"/>
                <a:cs typeface="Times New Roman"/>
              </a:rPr>
              <a:t>which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comprises 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155" dirty="0">
                <a:latin typeface="Times New Roman"/>
                <a:cs typeface="Times New Roman"/>
              </a:rPr>
              <a:t>main </a:t>
            </a:r>
            <a:r>
              <a:rPr sz="2400" spc="110" dirty="0">
                <a:latin typeface="Times New Roman"/>
                <a:cs typeface="Times New Roman"/>
              </a:rPr>
              <a:t>information, </a:t>
            </a:r>
            <a:r>
              <a:rPr sz="2400" spc="130" dirty="0">
                <a:latin typeface="Times New Roman"/>
                <a:cs typeface="Times New Roman"/>
              </a:rPr>
              <a:t>data, </a:t>
            </a:r>
            <a:r>
              <a:rPr sz="2400" spc="100" dirty="0">
                <a:latin typeface="Times New Roman"/>
                <a:cs typeface="Times New Roman"/>
              </a:rPr>
              <a:t>discussions, </a:t>
            </a:r>
            <a:r>
              <a:rPr sz="2400" spc="95" dirty="0">
                <a:latin typeface="Times New Roman"/>
                <a:cs typeface="Times New Roman"/>
              </a:rPr>
              <a:t>analyses,</a:t>
            </a:r>
            <a:r>
              <a:rPr sz="2400" spc="-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methods,  </a:t>
            </a:r>
            <a:r>
              <a:rPr sz="2400" spc="114" dirty="0">
                <a:latin typeface="Times New Roman"/>
                <a:cs typeface="Times New Roman"/>
              </a:rPr>
              <a:t>examples </a:t>
            </a:r>
            <a:r>
              <a:rPr sz="2400" spc="195" dirty="0">
                <a:latin typeface="Times New Roman"/>
                <a:cs typeface="Times New Roman"/>
              </a:rPr>
              <a:t>and </a:t>
            </a:r>
            <a:r>
              <a:rPr sz="2400" spc="105" dirty="0">
                <a:latin typeface="Times New Roman"/>
                <a:cs typeface="Times New Roman"/>
              </a:rPr>
              <a:t>findings. </a:t>
            </a:r>
            <a:r>
              <a:rPr sz="2400" spc="60" dirty="0">
                <a:latin typeface="Times New Roman"/>
                <a:cs typeface="Times New Roman"/>
              </a:rPr>
              <a:t>It</a:t>
            </a:r>
            <a:r>
              <a:rPr sz="2400" spc="72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includes </a:t>
            </a:r>
            <a:r>
              <a:rPr sz="2400" spc="85" dirty="0">
                <a:latin typeface="Times New Roman"/>
                <a:cs typeface="Times New Roman"/>
              </a:rPr>
              <a:t>sections</a:t>
            </a:r>
            <a:r>
              <a:rPr sz="2400" spc="770" dirty="0">
                <a:latin typeface="Times New Roman"/>
                <a:cs typeface="Times New Roman"/>
              </a:rPr>
              <a:t> </a:t>
            </a:r>
            <a:r>
              <a:rPr sz="2400" spc="195" dirty="0">
                <a:latin typeface="Times New Roman"/>
                <a:cs typeface="Times New Roman"/>
              </a:rPr>
              <a:t>and </a:t>
            </a:r>
            <a:r>
              <a:rPr sz="2400" spc="110" dirty="0">
                <a:latin typeface="Times New Roman"/>
                <a:cs typeface="Times New Roman"/>
              </a:rPr>
              <a:t>sub-  </a:t>
            </a:r>
            <a:r>
              <a:rPr sz="2400" spc="75" dirty="0">
                <a:latin typeface="Times New Roman"/>
                <a:cs typeface="Times New Roman"/>
              </a:rPr>
              <a:t>sections.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67711" y="3645408"/>
            <a:ext cx="4287012" cy="2857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1019</Words>
  <Application>Microsoft Office PowerPoint</Application>
  <PresentationFormat>On-screen Show (4:3)</PresentationFormat>
  <Paragraphs>158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PowerPoint Presentation</vt:lpstr>
      <vt:lpstr>Content</vt:lpstr>
      <vt:lpstr>Objectives</vt:lpstr>
      <vt:lpstr>Report</vt:lpstr>
      <vt:lpstr>Why reporting?</vt:lpstr>
      <vt:lpstr>Types of Reports</vt:lpstr>
      <vt:lpstr>Structure of Report</vt:lpstr>
      <vt:lpstr>Main parts of a Report</vt:lpstr>
      <vt:lpstr>Main parts of a Report</vt:lpstr>
      <vt:lpstr>Main parts of a Report</vt:lpstr>
      <vt:lpstr>Main parts in brief</vt:lpstr>
      <vt:lpstr>Good vs Bad Reports</vt:lpstr>
      <vt:lpstr>Planning a Report</vt:lpstr>
      <vt:lpstr>Topics</vt:lpstr>
      <vt:lpstr>Topics</vt:lpstr>
      <vt:lpstr>Tips for Referencing and Citation</vt:lpstr>
      <vt:lpstr>PowerPoint Presentation</vt:lpstr>
      <vt:lpstr>Writing strategies to avoid  plagiarism</vt:lpstr>
      <vt:lpstr>More tips</vt:lpstr>
      <vt:lpstr>Guidelines for  assignment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Debate &amp; Critical Thinking</dc:title>
  <dc:creator>Dr.Samera</dc:creator>
  <cp:lastModifiedBy>M-Store</cp:lastModifiedBy>
  <cp:revision>6</cp:revision>
  <dcterms:created xsi:type="dcterms:W3CDTF">2018-12-16T07:43:42Z</dcterms:created>
  <dcterms:modified xsi:type="dcterms:W3CDTF">2019-01-07T12:37:57Z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2018-12-16T00:00:00Z</vt:filetime>
  </property>
</Properties>
</file>