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655" r:id="rId3"/>
    <p:sldId id="1396" r:id="rId4"/>
    <p:sldId id="1444" r:id="rId5"/>
    <p:sldId id="1449" r:id="rId6"/>
    <p:sldId id="1452" r:id="rId7"/>
    <p:sldId id="1454" r:id="rId8"/>
    <p:sldId id="1450" r:id="rId9"/>
    <p:sldId id="1451" r:id="rId10"/>
    <p:sldId id="1456" r:id="rId11"/>
    <p:sldId id="1455" r:id="rId12"/>
    <p:sldId id="1463" r:id="rId13"/>
    <p:sldId id="1397" r:id="rId14"/>
    <p:sldId id="1398" r:id="rId15"/>
    <p:sldId id="1399" r:id="rId16"/>
    <p:sldId id="1441" r:id="rId17"/>
    <p:sldId id="1400" r:id="rId18"/>
    <p:sldId id="1401" r:id="rId19"/>
    <p:sldId id="1395" r:id="rId20"/>
    <p:sldId id="1402" r:id="rId21"/>
    <p:sldId id="1468" r:id="rId22"/>
    <p:sldId id="1403" r:id="rId23"/>
    <p:sldId id="1470" r:id="rId24"/>
    <p:sldId id="1472" r:id="rId25"/>
    <p:sldId id="1487" r:id="rId26"/>
    <p:sldId id="1404" r:id="rId27"/>
    <p:sldId id="1489" r:id="rId28"/>
    <p:sldId id="1409" r:id="rId29"/>
    <p:sldId id="1475" r:id="rId30"/>
    <p:sldId id="1410" r:id="rId31"/>
    <p:sldId id="1491" r:id="rId32"/>
    <p:sldId id="1477" r:id="rId33"/>
    <p:sldId id="1478" r:id="rId34"/>
    <p:sldId id="1479" r:id="rId35"/>
    <p:sldId id="1408" r:id="rId36"/>
    <p:sldId id="1480" r:id="rId37"/>
    <p:sldId id="1481" r:id="rId38"/>
    <p:sldId id="1485" r:id="rId39"/>
    <p:sldId id="1486" r:id="rId40"/>
    <p:sldId id="1488" r:id="rId41"/>
    <p:sldId id="1446" r:id="rId42"/>
    <p:sldId id="1490" r:id="rId43"/>
    <p:sldId id="144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E3CED-9940-4879-AB05-07F1AE20410E}" type="datetimeFigureOut">
              <a:rPr lang="en-IN" smtClean="0"/>
              <a:t>13-12-2018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CADC8-F57D-4DFB-AEA5-6C728ED6EB79}" type="slidenum">
              <a:rPr lang="en-IN" smtClean="0"/>
              <a:t>‹#›</a:t>
            </a:fld>
            <a:endParaRPr lang="en-IN"/>
          </a:p>
        </p:txBody>
      </p:sp>
    </p:spTree>
    <p:extLst>
      <p:ext uri="{BB962C8B-B14F-4D97-AF65-F5344CB8AC3E}">
        <p14:creationId xmlns:p14="http://schemas.microsoft.com/office/powerpoint/2010/main" val="207244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a:extLst>
              <a:ext uri="{FF2B5EF4-FFF2-40B4-BE49-F238E27FC236}">
                <a16:creationId xmlns:a16="http://schemas.microsoft.com/office/drawing/2014/main" id="{C7015F63-FAF0-4A76-9262-10401169602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57347" name="Rectangle 11">
            <a:extLst>
              <a:ext uri="{FF2B5EF4-FFF2-40B4-BE49-F238E27FC236}">
                <a16:creationId xmlns:a16="http://schemas.microsoft.com/office/drawing/2014/main" id="{6F219C92-1FAE-4AEA-8B5F-1E0A8DF011C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57348" name="Rectangle 12">
            <a:extLst>
              <a:ext uri="{FF2B5EF4-FFF2-40B4-BE49-F238E27FC236}">
                <a16:creationId xmlns:a16="http://schemas.microsoft.com/office/drawing/2014/main" id="{2CF7ABB6-3F15-40E2-9762-D1C691FF96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F0A4746B-5742-486B-BFA7-D7AF3D4566A3}" type="slidenum">
              <a:rPr lang="en-US" altLang="en-US" sz="900"/>
              <a:pPr eaLnBrk="1" hangingPunct="1"/>
              <a:t>2</a:t>
            </a:fld>
            <a:endParaRPr lang="en-US" altLang="en-US" sz="900"/>
          </a:p>
        </p:txBody>
      </p:sp>
      <p:sp>
        <p:nvSpPr>
          <p:cNvPr id="57349" name="Rectangle 2">
            <a:extLst>
              <a:ext uri="{FF2B5EF4-FFF2-40B4-BE49-F238E27FC236}">
                <a16:creationId xmlns:a16="http://schemas.microsoft.com/office/drawing/2014/main" id="{923E7A7B-1DE8-4F74-8009-1FEEB30285DC}"/>
              </a:ext>
            </a:extLst>
          </p:cNvPr>
          <p:cNvSpPr>
            <a:spLocks noGrp="1" noRot="1" noChangeAspect="1" noChangeArrowheads="1" noTextEdit="1"/>
          </p:cNvSpPr>
          <p:nvPr>
            <p:ph type="sldImg"/>
          </p:nvPr>
        </p:nvSpPr>
        <p:spPr>
          <a:solidFill>
            <a:srgbClr val="FFFFFF"/>
          </a:solidFill>
          <a:ln/>
        </p:spPr>
      </p:sp>
      <p:sp>
        <p:nvSpPr>
          <p:cNvPr id="57350" name="Rectangle 3">
            <a:extLst>
              <a:ext uri="{FF2B5EF4-FFF2-40B4-BE49-F238E27FC236}">
                <a16:creationId xmlns:a16="http://schemas.microsoft.com/office/drawing/2014/main" id="{D0495F55-41C0-49A0-AC17-7B807486CCA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8">
            <a:extLst>
              <a:ext uri="{FF2B5EF4-FFF2-40B4-BE49-F238E27FC236}">
                <a16:creationId xmlns:a16="http://schemas.microsoft.com/office/drawing/2014/main" id="{C96BD14F-7EAD-4575-9F51-00060210989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67587" name="Rectangle 11">
            <a:extLst>
              <a:ext uri="{FF2B5EF4-FFF2-40B4-BE49-F238E27FC236}">
                <a16:creationId xmlns:a16="http://schemas.microsoft.com/office/drawing/2014/main" id="{0D9BB8F8-9FF8-424B-908E-8B1FF47476F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67588" name="Rectangle 12">
            <a:extLst>
              <a:ext uri="{FF2B5EF4-FFF2-40B4-BE49-F238E27FC236}">
                <a16:creationId xmlns:a16="http://schemas.microsoft.com/office/drawing/2014/main" id="{3241CB27-EB28-4078-9A3D-4677E4DEDF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A05C7A58-2B17-48FF-BD7C-F553BD691E0D}" type="slidenum">
              <a:rPr lang="en-US" altLang="en-US" sz="900"/>
              <a:pPr eaLnBrk="1" hangingPunct="1"/>
              <a:t>11</a:t>
            </a:fld>
            <a:endParaRPr lang="en-US" altLang="en-US" sz="900"/>
          </a:p>
        </p:txBody>
      </p:sp>
      <p:sp>
        <p:nvSpPr>
          <p:cNvPr id="67589" name="Rectangle 2">
            <a:extLst>
              <a:ext uri="{FF2B5EF4-FFF2-40B4-BE49-F238E27FC236}">
                <a16:creationId xmlns:a16="http://schemas.microsoft.com/office/drawing/2014/main" id="{BE94B9A0-0D77-4263-97C0-10B36670BAC3}"/>
              </a:ext>
            </a:extLst>
          </p:cNvPr>
          <p:cNvSpPr>
            <a:spLocks noGrp="1" noRot="1" noChangeAspect="1" noChangeArrowheads="1" noTextEdit="1"/>
          </p:cNvSpPr>
          <p:nvPr>
            <p:ph type="sldImg"/>
          </p:nvPr>
        </p:nvSpPr>
        <p:spPr>
          <a:ln/>
        </p:spPr>
      </p:sp>
      <p:sp>
        <p:nvSpPr>
          <p:cNvPr id="67590" name="Rectangle 3">
            <a:extLst>
              <a:ext uri="{FF2B5EF4-FFF2-40B4-BE49-F238E27FC236}">
                <a16:creationId xmlns:a16="http://schemas.microsoft.com/office/drawing/2014/main" id="{F5CF2B5D-E31F-4BB4-8A27-1F732AE7C7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manager generally conducts the actual appraisal using a predetermined and formal tool like one or more of those described next. The two basic questions in designing the actual appraisal tool are </a:t>
            </a:r>
            <a:r>
              <a:rPr lang="en-US" altLang="en-US" i="1"/>
              <a:t>what to measure </a:t>
            </a:r>
            <a:r>
              <a:rPr lang="en-US" altLang="en-US"/>
              <a:t>and </a:t>
            </a:r>
            <a:r>
              <a:rPr lang="en-US" altLang="en-US" i="1"/>
              <a:t>how to measure </a:t>
            </a:r>
            <a:r>
              <a:rPr lang="en-US" altLang="en-US"/>
              <a:t>it.</a:t>
            </a:r>
          </a:p>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8">
            <a:extLst>
              <a:ext uri="{FF2B5EF4-FFF2-40B4-BE49-F238E27FC236}">
                <a16:creationId xmlns:a16="http://schemas.microsoft.com/office/drawing/2014/main" id="{8332B57D-C5D1-4E1C-B4EF-48E6990AFD8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68611" name="Rectangle 11">
            <a:extLst>
              <a:ext uri="{FF2B5EF4-FFF2-40B4-BE49-F238E27FC236}">
                <a16:creationId xmlns:a16="http://schemas.microsoft.com/office/drawing/2014/main" id="{FCA16028-ED1E-41B9-8D5A-2D5DAA68C85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68612" name="Rectangle 12">
            <a:extLst>
              <a:ext uri="{FF2B5EF4-FFF2-40B4-BE49-F238E27FC236}">
                <a16:creationId xmlns:a16="http://schemas.microsoft.com/office/drawing/2014/main" id="{82B20311-898F-4EBA-A31D-6AC405EB73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100CBD88-65BC-4026-8430-962A093D0892}" type="slidenum">
              <a:rPr lang="en-US" altLang="en-US" sz="900"/>
              <a:pPr eaLnBrk="1" hangingPunct="1"/>
              <a:t>12</a:t>
            </a:fld>
            <a:endParaRPr lang="en-US" altLang="en-US" sz="900"/>
          </a:p>
        </p:txBody>
      </p:sp>
      <p:sp>
        <p:nvSpPr>
          <p:cNvPr id="68613" name="Rectangle 2">
            <a:extLst>
              <a:ext uri="{FF2B5EF4-FFF2-40B4-BE49-F238E27FC236}">
                <a16:creationId xmlns:a16="http://schemas.microsoft.com/office/drawing/2014/main" id="{83A4B3AB-FFBE-443B-879A-D710F4409BA3}"/>
              </a:ext>
            </a:extLst>
          </p:cNvPr>
          <p:cNvSpPr>
            <a:spLocks noGrp="1" noRot="1" noChangeAspect="1" noChangeArrowheads="1" noTextEdit="1"/>
          </p:cNvSpPr>
          <p:nvPr>
            <p:ph type="sldImg"/>
          </p:nvPr>
        </p:nvSpPr>
        <p:spPr>
          <a:ln/>
        </p:spPr>
      </p:sp>
      <p:sp>
        <p:nvSpPr>
          <p:cNvPr id="68614" name="Rectangle 3">
            <a:extLst>
              <a:ext uri="{FF2B5EF4-FFF2-40B4-BE49-F238E27FC236}">
                <a16:creationId xmlns:a16="http://schemas.microsoft.com/office/drawing/2014/main" id="{7D0FDD0E-4784-4C9A-8624-C331A0C82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Appraising performance requires choosing an appraisal tool, form, or methodology that provides an effective means for comparing a subordinate’s actual performance to the standards for his or her job.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8">
            <a:extLst>
              <a:ext uri="{FF2B5EF4-FFF2-40B4-BE49-F238E27FC236}">
                <a16:creationId xmlns:a16="http://schemas.microsoft.com/office/drawing/2014/main" id="{29A3E290-EFDE-4676-ABF3-918000C29BB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69635" name="Rectangle 11">
            <a:extLst>
              <a:ext uri="{FF2B5EF4-FFF2-40B4-BE49-F238E27FC236}">
                <a16:creationId xmlns:a16="http://schemas.microsoft.com/office/drawing/2014/main" id="{AABB291B-F2B8-45F9-83C0-1B4B0F4C93C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69636" name="Rectangle 12">
            <a:extLst>
              <a:ext uri="{FF2B5EF4-FFF2-40B4-BE49-F238E27FC236}">
                <a16:creationId xmlns:a16="http://schemas.microsoft.com/office/drawing/2014/main" id="{0D442E57-0DE1-4B49-A515-56DF850750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8E1E701A-F5A2-4A81-8E3C-FFA632301348}" type="slidenum">
              <a:rPr lang="en-US" altLang="en-US" sz="900"/>
              <a:pPr eaLnBrk="1" hangingPunct="1"/>
              <a:t>13</a:t>
            </a:fld>
            <a:endParaRPr lang="en-US" altLang="en-US" sz="900"/>
          </a:p>
        </p:txBody>
      </p:sp>
      <p:sp>
        <p:nvSpPr>
          <p:cNvPr id="69637" name="Rectangle 2">
            <a:extLst>
              <a:ext uri="{FF2B5EF4-FFF2-40B4-BE49-F238E27FC236}">
                <a16:creationId xmlns:a16="http://schemas.microsoft.com/office/drawing/2014/main" id="{00EEC7E9-BE9F-4259-933A-5632865BEB23}"/>
              </a:ext>
            </a:extLst>
          </p:cNvPr>
          <p:cNvSpPr>
            <a:spLocks noGrp="1" noRot="1" noChangeAspect="1" noChangeArrowheads="1" noTextEdit="1"/>
          </p:cNvSpPr>
          <p:nvPr>
            <p:ph type="sldImg"/>
          </p:nvPr>
        </p:nvSpPr>
        <p:spPr>
          <a:solidFill>
            <a:srgbClr val="FFFFFF"/>
          </a:solidFill>
          <a:ln/>
        </p:spPr>
      </p:sp>
      <p:sp>
        <p:nvSpPr>
          <p:cNvPr id="69638" name="Rectangle 3">
            <a:extLst>
              <a:ext uri="{FF2B5EF4-FFF2-40B4-BE49-F238E27FC236}">
                <a16:creationId xmlns:a16="http://schemas.microsoft.com/office/drawing/2014/main" id="{C55C636C-2920-4B4E-B036-1B119DEAA7CA}"/>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t>Figure 9-2</a:t>
            </a:r>
            <a:r>
              <a:rPr lang="en-US" altLang="en-US"/>
              <a:t> shows one graphic rating scale. A graphic rating scale lists traits (such as “quality and reliability” or “teamwork”) and a range of performance values (from “unsatisfactory” to “outstanding,” or “below expectations” to “role model”) for each trait.</a:t>
            </a:r>
          </a:p>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a:extLst>
              <a:ext uri="{FF2B5EF4-FFF2-40B4-BE49-F238E27FC236}">
                <a16:creationId xmlns:a16="http://schemas.microsoft.com/office/drawing/2014/main" id="{B4FBD076-9C2C-4F14-A875-C218357B811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70659" name="Rectangle 11">
            <a:extLst>
              <a:ext uri="{FF2B5EF4-FFF2-40B4-BE49-F238E27FC236}">
                <a16:creationId xmlns:a16="http://schemas.microsoft.com/office/drawing/2014/main" id="{DABBA000-9309-46B3-BA4A-F498FBE217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70660" name="Rectangle 12">
            <a:extLst>
              <a:ext uri="{FF2B5EF4-FFF2-40B4-BE49-F238E27FC236}">
                <a16:creationId xmlns:a16="http://schemas.microsoft.com/office/drawing/2014/main" id="{4BAB0C3B-2536-4A54-8542-1665891810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66E96065-0D66-4895-A205-1DD371506B84}" type="slidenum">
              <a:rPr lang="en-US" altLang="en-US" sz="900"/>
              <a:pPr eaLnBrk="1" hangingPunct="1"/>
              <a:t>14</a:t>
            </a:fld>
            <a:endParaRPr lang="en-US" altLang="en-US" sz="900"/>
          </a:p>
        </p:txBody>
      </p:sp>
      <p:sp>
        <p:nvSpPr>
          <p:cNvPr id="70661" name="Rectangle 2">
            <a:extLst>
              <a:ext uri="{FF2B5EF4-FFF2-40B4-BE49-F238E27FC236}">
                <a16:creationId xmlns:a16="http://schemas.microsoft.com/office/drawing/2014/main" id="{B60959A8-93EE-436A-A5BD-98305EC97141}"/>
              </a:ext>
            </a:extLst>
          </p:cNvPr>
          <p:cNvSpPr>
            <a:spLocks noGrp="1" noRot="1" noChangeAspect="1" noChangeArrowheads="1" noTextEdit="1"/>
          </p:cNvSpPr>
          <p:nvPr>
            <p:ph type="sldImg"/>
          </p:nvPr>
        </p:nvSpPr>
        <p:spPr>
          <a:solidFill>
            <a:srgbClr val="FFFFFF"/>
          </a:solidFill>
          <a:ln/>
        </p:spPr>
      </p:sp>
      <p:sp>
        <p:nvSpPr>
          <p:cNvPr id="70662" name="Rectangle 3">
            <a:extLst>
              <a:ext uri="{FF2B5EF4-FFF2-40B4-BE49-F238E27FC236}">
                <a16:creationId xmlns:a16="http://schemas.microsoft.com/office/drawing/2014/main" id="{3D98A784-FE75-4055-B81B-543E1120586C}"/>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t>Figure 9-3</a:t>
            </a:r>
            <a:r>
              <a:rPr lang="en-US" altLang="en-US"/>
              <a:t> shows part of an appraisal form for a pizza chef. This form assesses the job’s main sets of job-specific duties, one of which is “Maintain adequate inventory of pizza dough.” Here you would assess how well the employee did in exercising each of these duties.</a:t>
            </a:r>
          </a:p>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a:extLst>
              <a:ext uri="{FF2B5EF4-FFF2-40B4-BE49-F238E27FC236}">
                <a16:creationId xmlns:a16="http://schemas.microsoft.com/office/drawing/2014/main" id="{784F6CB0-10E2-4229-81D0-4C9BB78C5BD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71683" name="Rectangle 11">
            <a:extLst>
              <a:ext uri="{FF2B5EF4-FFF2-40B4-BE49-F238E27FC236}">
                <a16:creationId xmlns:a16="http://schemas.microsoft.com/office/drawing/2014/main" id="{380959C7-7F82-403D-9235-E72D8B53310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71684" name="Rectangle 12">
            <a:extLst>
              <a:ext uri="{FF2B5EF4-FFF2-40B4-BE49-F238E27FC236}">
                <a16:creationId xmlns:a16="http://schemas.microsoft.com/office/drawing/2014/main" id="{06F551C1-AD4D-4D02-A50D-F52E953265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73377AD8-DF89-4270-B63E-017FC5D98C53}" type="slidenum">
              <a:rPr lang="en-US" altLang="en-US" sz="900"/>
              <a:pPr eaLnBrk="1" hangingPunct="1"/>
              <a:t>15</a:t>
            </a:fld>
            <a:endParaRPr lang="en-US" altLang="en-US" sz="900"/>
          </a:p>
        </p:txBody>
      </p:sp>
      <p:sp>
        <p:nvSpPr>
          <p:cNvPr id="71685" name="Rectangle 2">
            <a:extLst>
              <a:ext uri="{FF2B5EF4-FFF2-40B4-BE49-F238E27FC236}">
                <a16:creationId xmlns:a16="http://schemas.microsoft.com/office/drawing/2014/main" id="{8A8BC9F3-6CAC-472E-B8B2-D0DC18CF1713}"/>
              </a:ext>
            </a:extLst>
          </p:cNvPr>
          <p:cNvSpPr>
            <a:spLocks noGrp="1" noRot="1" noChangeAspect="1" noChangeArrowheads="1" noTextEdit="1"/>
          </p:cNvSpPr>
          <p:nvPr>
            <p:ph type="sldImg"/>
          </p:nvPr>
        </p:nvSpPr>
        <p:spPr>
          <a:solidFill>
            <a:srgbClr val="FFFFFF"/>
          </a:solidFill>
          <a:ln/>
        </p:spPr>
      </p:sp>
      <p:sp>
        <p:nvSpPr>
          <p:cNvPr id="71686" name="Rectangle 3">
            <a:extLst>
              <a:ext uri="{FF2B5EF4-FFF2-40B4-BE49-F238E27FC236}">
                <a16:creationId xmlns:a16="http://schemas.microsoft.com/office/drawing/2014/main" id="{E4EB7222-CE9D-4F27-8FE1-8C55424D77F5}"/>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Some graphic rating forms assess several things. </a:t>
            </a:r>
            <a:r>
              <a:rPr lang="en-US" altLang="en-US" b="1"/>
              <a:t>Figure 9-4</a:t>
            </a:r>
            <a:r>
              <a:rPr lang="en-US" altLang="en-US"/>
              <a:t> (Section I) assesses the employee’s performance relating to both competencies and objectives. The employee and supervisor would fill in the </a:t>
            </a:r>
            <a:r>
              <a:rPr lang="en-US" altLang="en-US" i="1"/>
              <a:t>objectives </a:t>
            </a:r>
            <a:r>
              <a:rPr lang="en-US" altLang="en-US"/>
              <a:t>section at the start of the year, and then assess results and set new ones as part of the next appraisal.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
            <a:extLst>
              <a:ext uri="{FF2B5EF4-FFF2-40B4-BE49-F238E27FC236}">
                <a16:creationId xmlns:a16="http://schemas.microsoft.com/office/drawing/2014/main" id="{23EC1AE8-0653-4440-AF22-EF5C7E90D4B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72707" name="Rectangle 11">
            <a:extLst>
              <a:ext uri="{FF2B5EF4-FFF2-40B4-BE49-F238E27FC236}">
                <a16:creationId xmlns:a16="http://schemas.microsoft.com/office/drawing/2014/main" id="{F2E7574E-0ACA-4631-8891-D6C1762DAAE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72708" name="Rectangle 12">
            <a:extLst>
              <a:ext uri="{FF2B5EF4-FFF2-40B4-BE49-F238E27FC236}">
                <a16:creationId xmlns:a16="http://schemas.microsoft.com/office/drawing/2014/main" id="{88203997-CFB2-47FA-A5AD-929DF0CFB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CCC695C5-EA4C-48C7-BDFE-4036B7D66F1D}" type="slidenum">
              <a:rPr lang="en-US" altLang="en-US" sz="900"/>
              <a:pPr eaLnBrk="1" hangingPunct="1"/>
              <a:t>16</a:t>
            </a:fld>
            <a:endParaRPr lang="en-US" altLang="en-US" sz="900"/>
          </a:p>
        </p:txBody>
      </p:sp>
      <p:sp>
        <p:nvSpPr>
          <p:cNvPr id="72709" name="Rectangle 2">
            <a:extLst>
              <a:ext uri="{FF2B5EF4-FFF2-40B4-BE49-F238E27FC236}">
                <a16:creationId xmlns:a16="http://schemas.microsoft.com/office/drawing/2014/main" id="{BA8B9D14-CC9C-4CD1-8B6C-64FFDA8E873F}"/>
              </a:ext>
            </a:extLst>
          </p:cNvPr>
          <p:cNvSpPr>
            <a:spLocks noGrp="1" noRot="1" noChangeAspect="1" noChangeArrowheads="1" noTextEdit="1"/>
          </p:cNvSpPr>
          <p:nvPr>
            <p:ph type="sldImg"/>
          </p:nvPr>
        </p:nvSpPr>
        <p:spPr>
          <a:solidFill>
            <a:srgbClr val="FFFFFF"/>
          </a:solidFill>
          <a:ln/>
        </p:spPr>
      </p:sp>
      <p:sp>
        <p:nvSpPr>
          <p:cNvPr id="72710" name="Rectangle 3">
            <a:extLst>
              <a:ext uri="{FF2B5EF4-FFF2-40B4-BE49-F238E27FC236}">
                <a16:creationId xmlns:a16="http://schemas.microsoft.com/office/drawing/2014/main" id="{6396016C-AE0D-43B3-A33B-7C4BC7A6EEAA}"/>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Some graphic rating forms assess several things. In </a:t>
            </a:r>
            <a:r>
              <a:rPr lang="en-US" altLang="en-US" b="1"/>
              <a:t>Figure 9-4,</a:t>
            </a:r>
            <a:r>
              <a:rPr lang="en-US" altLang="en-US"/>
              <a:t> Section II illustrates the </a:t>
            </a:r>
            <a:r>
              <a:rPr lang="en-US" altLang="en-US" i="1"/>
              <a:t>competencies</a:t>
            </a:r>
            <a:r>
              <a:rPr lang="en-US" altLang="en-US"/>
              <a:t> an employee is expected to develop and exhibit such as “identifies and analyzes problems” (Problem Solving), and “maintains harmonious and effective work relationships with co-workers and constituents” (Teamwork).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8">
            <a:extLst>
              <a:ext uri="{FF2B5EF4-FFF2-40B4-BE49-F238E27FC236}">
                <a16:creationId xmlns:a16="http://schemas.microsoft.com/office/drawing/2014/main" id="{C80A3374-C896-4FDB-8494-A3249EDFF7F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73731" name="Rectangle 11">
            <a:extLst>
              <a:ext uri="{FF2B5EF4-FFF2-40B4-BE49-F238E27FC236}">
                <a16:creationId xmlns:a16="http://schemas.microsoft.com/office/drawing/2014/main" id="{3C5ECD89-350D-40EC-84DC-B739E5731FE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73732" name="Rectangle 12">
            <a:extLst>
              <a:ext uri="{FF2B5EF4-FFF2-40B4-BE49-F238E27FC236}">
                <a16:creationId xmlns:a16="http://schemas.microsoft.com/office/drawing/2014/main" id="{1D9809A4-4974-4341-84BE-AB69005DC8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FA1F4CC3-EABC-4D15-895B-CE346B6F25D6}" type="slidenum">
              <a:rPr lang="en-US" altLang="en-US" sz="900"/>
              <a:pPr eaLnBrk="1" hangingPunct="1"/>
              <a:t>17</a:t>
            </a:fld>
            <a:endParaRPr lang="en-US" altLang="en-US" sz="900"/>
          </a:p>
        </p:txBody>
      </p:sp>
      <p:sp>
        <p:nvSpPr>
          <p:cNvPr id="73733" name="Rectangle 2">
            <a:extLst>
              <a:ext uri="{FF2B5EF4-FFF2-40B4-BE49-F238E27FC236}">
                <a16:creationId xmlns:a16="http://schemas.microsoft.com/office/drawing/2014/main" id="{B8A52902-5F6D-431D-8554-5579BBE54C21}"/>
              </a:ext>
            </a:extLst>
          </p:cNvPr>
          <p:cNvSpPr>
            <a:spLocks noGrp="1" noRot="1" noChangeAspect="1" noChangeArrowheads="1" noTextEdit="1"/>
          </p:cNvSpPr>
          <p:nvPr>
            <p:ph type="sldImg"/>
          </p:nvPr>
        </p:nvSpPr>
        <p:spPr>
          <a:solidFill>
            <a:srgbClr val="FFFFFF"/>
          </a:solidFill>
          <a:ln/>
        </p:spPr>
      </p:sp>
      <p:sp>
        <p:nvSpPr>
          <p:cNvPr id="73734" name="Rectangle 3">
            <a:extLst>
              <a:ext uri="{FF2B5EF4-FFF2-40B4-BE49-F238E27FC236}">
                <a16:creationId xmlns:a16="http://schemas.microsoft.com/office/drawing/2014/main" id="{76B211C8-C4BB-4C7C-9B25-9DE57D3BE9FF}"/>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NewBaskerville-Roman" charset="0"/>
              </a:rPr>
              <a:t>Ranking employees from best to worst on a trait or traits is another option. Supervisors choosing the </a:t>
            </a:r>
            <a:r>
              <a:rPr lang="en-US" altLang="en-US" b="1">
                <a:latin typeface="NewBaskerville-Bold" charset="0"/>
              </a:rPr>
              <a:t>alternation ranking method </a:t>
            </a:r>
            <a:r>
              <a:rPr lang="en-US" altLang="en-US">
                <a:latin typeface="NewBaskerville-Bold" charset="0"/>
              </a:rPr>
              <a:t>would use </a:t>
            </a:r>
            <a:r>
              <a:rPr lang="en-US" altLang="en-US">
                <a:latin typeface="NewBaskerville-Roman" charset="0"/>
              </a:rPr>
              <a:t>a form like that in </a:t>
            </a:r>
            <a:r>
              <a:rPr lang="en-US" altLang="en-US" b="1">
                <a:latin typeface="NewBaskerville-Roman" charset="0"/>
              </a:rPr>
              <a:t>Figure 9-5</a:t>
            </a:r>
            <a:r>
              <a:rPr lang="en-US" altLang="en-US">
                <a:latin typeface="NewBaskerville-Roman" charset="0"/>
              </a:rPr>
              <a:t> to alternately choose and list employees who are the highest on the characteristic being measured and the ones who are the lowest.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a:extLst>
              <a:ext uri="{FF2B5EF4-FFF2-40B4-BE49-F238E27FC236}">
                <a16:creationId xmlns:a16="http://schemas.microsoft.com/office/drawing/2014/main" id="{0545A531-DC2A-4F07-81C0-3A7B7BE03F4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74755" name="Rectangle 11">
            <a:extLst>
              <a:ext uri="{FF2B5EF4-FFF2-40B4-BE49-F238E27FC236}">
                <a16:creationId xmlns:a16="http://schemas.microsoft.com/office/drawing/2014/main" id="{2A75F2D8-8C2E-4C8E-AD97-5EFF21F5CAF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74756" name="Rectangle 12">
            <a:extLst>
              <a:ext uri="{FF2B5EF4-FFF2-40B4-BE49-F238E27FC236}">
                <a16:creationId xmlns:a16="http://schemas.microsoft.com/office/drawing/2014/main" id="{4D11872E-1DDB-4128-A6EF-D7516DCFB7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2887F3E1-5805-4DEC-8473-940AFECAE0F8}" type="slidenum">
              <a:rPr lang="en-US" altLang="en-US" sz="900"/>
              <a:pPr eaLnBrk="1" hangingPunct="1"/>
              <a:t>18</a:t>
            </a:fld>
            <a:endParaRPr lang="en-US" altLang="en-US" sz="900"/>
          </a:p>
        </p:txBody>
      </p:sp>
      <p:sp>
        <p:nvSpPr>
          <p:cNvPr id="74757" name="Rectangle 2">
            <a:extLst>
              <a:ext uri="{FF2B5EF4-FFF2-40B4-BE49-F238E27FC236}">
                <a16:creationId xmlns:a16="http://schemas.microsoft.com/office/drawing/2014/main" id="{2BBBF929-E8CF-480A-B856-E4F5DD2B3703}"/>
              </a:ext>
            </a:extLst>
          </p:cNvPr>
          <p:cNvSpPr>
            <a:spLocks noGrp="1" noRot="1" noChangeAspect="1" noChangeArrowheads="1" noTextEdit="1"/>
          </p:cNvSpPr>
          <p:nvPr>
            <p:ph type="sldImg"/>
          </p:nvPr>
        </p:nvSpPr>
        <p:spPr>
          <a:solidFill>
            <a:srgbClr val="FFFFFF"/>
          </a:solidFill>
          <a:ln/>
        </p:spPr>
      </p:sp>
      <p:sp>
        <p:nvSpPr>
          <p:cNvPr id="74758" name="Rectangle 3">
            <a:extLst>
              <a:ext uri="{FF2B5EF4-FFF2-40B4-BE49-F238E27FC236}">
                <a16:creationId xmlns:a16="http://schemas.microsoft.com/office/drawing/2014/main" id="{5DBF4ACC-69EC-449B-A571-556B68644FE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The </a:t>
            </a:r>
            <a:r>
              <a:rPr lang="en-US" altLang="en-US" b="1"/>
              <a:t>paired comparison method </a:t>
            </a:r>
            <a:r>
              <a:rPr lang="en-US" altLang="en-US"/>
              <a:t>helps make the ranking method more precise. For every trait (quantity of work, quality of work, and so on), you pair and compare every subordinate with every other subordinate. In the paired comparison method, you make a chart, as in Figure 9-6, of all possible pairs of employees for each trait.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a:extLst>
              <a:ext uri="{FF2B5EF4-FFF2-40B4-BE49-F238E27FC236}">
                <a16:creationId xmlns:a16="http://schemas.microsoft.com/office/drawing/2014/main" id="{705C8E8D-6A52-4E24-A72E-C8C264D5BD7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75779" name="Rectangle 11">
            <a:extLst>
              <a:ext uri="{FF2B5EF4-FFF2-40B4-BE49-F238E27FC236}">
                <a16:creationId xmlns:a16="http://schemas.microsoft.com/office/drawing/2014/main" id="{C042C386-1704-4B7D-8B43-0CB5A0FB06B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75780" name="Rectangle 12">
            <a:extLst>
              <a:ext uri="{FF2B5EF4-FFF2-40B4-BE49-F238E27FC236}">
                <a16:creationId xmlns:a16="http://schemas.microsoft.com/office/drawing/2014/main" id="{7E0EC869-0FE5-4726-BEAA-10371C80D2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BEA39A94-3EF1-44A4-9840-571CAC060747}" type="slidenum">
              <a:rPr lang="en-US" altLang="en-US" sz="900"/>
              <a:pPr eaLnBrk="1" hangingPunct="1"/>
              <a:t>19</a:t>
            </a:fld>
            <a:endParaRPr lang="en-US" altLang="en-US" sz="900"/>
          </a:p>
        </p:txBody>
      </p:sp>
      <p:sp>
        <p:nvSpPr>
          <p:cNvPr id="75781" name="Rectangle 2">
            <a:extLst>
              <a:ext uri="{FF2B5EF4-FFF2-40B4-BE49-F238E27FC236}">
                <a16:creationId xmlns:a16="http://schemas.microsoft.com/office/drawing/2014/main" id="{BC319BBE-570A-444C-AD92-6DAE7AAD3D23}"/>
              </a:ext>
            </a:extLst>
          </p:cNvPr>
          <p:cNvSpPr>
            <a:spLocks noGrp="1" noRot="1" noChangeAspect="1" noChangeArrowheads="1" noTextEdit="1"/>
          </p:cNvSpPr>
          <p:nvPr>
            <p:ph type="sldImg"/>
          </p:nvPr>
        </p:nvSpPr>
        <p:spPr>
          <a:solidFill>
            <a:srgbClr val="FFFFFF"/>
          </a:solidFill>
          <a:ln/>
        </p:spPr>
      </p:sp>
      <p:sp>
        <p:nvSpPr>
          <p:cNvPr id="75782" name="Rectangle 3">
            <a:extLst>
              <a:ext uri="{FF2B5EF4-FFF2-40B4-BE49-F238E27FC236}">
                <a16:creationId xmlns:a16="http://schemas.microsoft.com/office/drawing/2014/main" id="{14511E9D-0600-42AB-9954-93E3D6A9566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With the </a:t>
            </a:r>
            <a:r>
              <a:rPr lang="en-US" altLang="en-US" b="1"/>
              <a:t>critical incident method</a:t>
            </a:r>
            <a:r>
              <a:rPr lang="en-US" altLang="en-US"/>
              <a:t>, the supervisor keeps a log of positive and negative examples (critical incidents) of a subordinate’s work-related behavior. Every 6 months or so, supervisor and subordinate meet to discuss the latter’s performance, using the incidents as examples. </a:t>
            </a:r>
          </a:p>
          <a:p>
            <a:pPr eaLnBrk="1" hangingPunct="1"/>
            <a:r>
              <a:rPr lang="en-US" altLang="en-US"/>
              <a:t>In Table 9-1, one of the assistant plant manager’s continuing duties was to supervise procurement and to minimize inventory costs. The critical incident log shows that the assistant plant manager let inventory storage costs rise 15%; this provides an example of what performance she must improve in the future.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a:extLst>
              <a:ext uri="{FF2B5EF4-FFF2-40B4-BE49-F238E27FC236}">
                <a16:creationId xmlns:a16="http://schemas.microsoft.com/office/drawing/2014/main" id="{BE796607-42DC-43FC-AA6D-D400B515262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76803" name="Rectangle 11">
            <a:extLst>
              <a:ext uri="{FF2B5EF4-FFF2-40B4-BE49-F238E27FC236}">
                <a16:creationId xmlns:a16="http://schemas.microsoft.com/office/drawing/2014/main" id="{D868B1AA-9E3D-43B8-AEAA-09B8B7A6AB6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76804" name="Rectangle 12">
            <a:extLst>
              <a:ext uri="{FF2B5EF4-FFF2-40B4-BE49-F238E27FC236}">
                <a16:creationId xmlns:a16="http://schemas.microsoft.com/office/drawing/2014/main" id="{5A73A037-E17B-4B7A-AF3C-23D79070FC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24C20D73-BEFE-491B-BAAA-5E282D538DFF}" type="slidenum">
              <a:rPr lang="en-US" altLang="en-US" sz="900"/>
              <a:pPr eaLnBrk="1" hangingPunct="1"/>
              <a:t>20</a:t>
            </a:fld>
            <a:endParaRPr lang="en-US" altLang="en-US" sz="900"/>
          </a:p>
        </p:txBody>
      </p:sp>
      <p:sp>
        <p:nvSpPr>
          <p:cNvPr id="76805" name="Rectangle 2">
            <a:extLst>
              <a:ext uri="{FF2B5EF4-FFF2-40B4-BE49-F238E27FC236}">
                <a16:creationId xmlns:a16="http://schemas.microsoft.com/office/drawing/2014/main" id="{36185876-36C1-458A-901F-1EDA7F26C1F2}"/>
              </a:ext>
            </a:extLst>
          </p:cNvPr>
          <p:cNvSpPr>
            <a:spLocks noGrp="1" noRot="1" noChangeAspect="1" noChangeArrowheads="1" noTextEdit="1"/>
          </p:cNvSpPr>
          <p:nvPr>
            <p:ph type="sldImg"/>
          </p:nvPr>
        </p:nvSpPr>
        <p:spPr>
          <a:solidFill>
            <a:srgbClr val="FFFFFF"/>
          </a:solidFill>
          <a:ln/>
        </p:spPr>
      </p:sp>
      <p:sp>
        <p:nvSpPr>
          <p:cNvPr id="76806" name="Rectangle 3">
            <a:extLst>
              <a:ext uri="{FF2B5EF4-FFF2-40B4-BE49-F238E27FC236}">
                <a16:creationId xmlns:a16="http://schemas.microsoft.com/office/drawing/2014/main" id="{DD91025B-3575-4B85-8276-8EF1677BA634}"/>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All or part of the written appraisal may be in narrative form as shown in Figure 9-7. The supervisor’s narrative assessment aids the employee in understanding where his or her performance was good or bad, and how to improve that performance.</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a:extLst>
              <a:ext uri="{FF2B5EF4-FFF2-40B4-BE49-F238E27FC236}">
                <a16:creationId xmlns:a16="http://schemas.microsoft.com/office/drawing/2014/main" id="{C11B3CAA-4F6C-4B49-8E7F-5E13B0113B7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59395" name="Rectangle 11">
            <a:extLst>
              <a:ext uri="{FF2B5EF4-FFF2-40B4-BE49-F238E27FC236}">
                <a16:creationId xmlns:a16="http://schemas.microsoft.com/office/drawing/2014/main" id="{9F4C2E15-B3B7-411E-87F7-F561264AE88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59396" name="Rectangle 12">
            <a:extLst>
              <a:ext uri="{FF2B5EF4-FFF2-40B4-BE49-F238E27FC236}">
                <a16:creationId xmlns:a16="http://schemas.microsoft.com/office/drawing/2014/main" id="{1BC27300-0C14-4D8D-BAF8-3B7BD4B78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1C865759-93A2-4D94-AAAA-4899D88486AF}" type="slidenum">
              <a:rPr lang="en-US" altLang="en-US" sz="900"/>
              <a:pPr eaLnBrk="1" hangingPunct="1"/>
              <a:t>3</a:t>
            </a:fld>
            <a:endParaRPr lang="en-US" altLang="en-US" sz="900"/>
          </a:p>
        </p:txBody>
      </p:sp>
      <p:sp>
        <p:nvSpPr>
          <p:cNvPr id="59397" name="Rectangle 2">
            <a:extLst>
              <a:ext uri="{FF2B5EF4-FFF2-40B4-BE49-F238E27FC236}">
                <a16:creationId xmlns:a16="http://schemas.microsoft.com/office/drawing/2014/main" id="{A769C3AE-EA67-495D-A793-D807A95B03DD}"/>
              </a:ext>
            </a:extLst>
          </p:cNvPr>
          <p:cNvSpPr>
            <a:spLocks noGrp="1" noRot="1" noChangeAspect="1" noChangeArrowheads="1" noTextEdit="1"/>
          </p:cNvSpPr>
          <p:nvPr>
            <p:ph type="sldImg"/>
          </p:nvPr>
        </p:nvSpPr>
        <p:spPr>
          <a:solidFill>
            <a:srgbClr val="FFFFFF"/>
          </a:solidFill>
          <a:ln/>
        </p:spPr>
      </p:sp>
      <p:sp>
        <p:nvSpPr>
          <p:cNvPr id="59398" name="Rectangle 3">
            <a:extLst>
              <a:ext uri="{FF2B5EF4-FFF2-40B4-BE49-F238E27FC236}">
                <a16:creationId xmlns:a16="http://schemas.microsoft.com/office/drawing/2014/main" id="{E2C06B05-4286-4A1D-A8C3-2644C9F21FE3}"/>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For most people, “performance appraisal” brings to mind appraisal tools like the appraisal form in </a:t>
            </a:r>
            <a:r>
              <a:rPr lang="en-US" altLang="en-US" b="1"/>
              <a:t>Figure 9-1</a:t>
            </a:r>
            <a:r>
              <a:rPr lang="en-US" altLang="en-US"/>
              <a:t>, but appraisal is more than forms.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a:extLst>
              <a:ext uri="{FF2B5EF4-FFF2-40B4-BE49-F238E27FC236}">
                <a16:creationId xmlns:a16="http://schemas.microsoft.com/office/drawing/2014/main" id="{6AE19949-E4FA-4BC9-8F48-7BEC48E1242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77827" name="Rectangle 11">
            <a:extLst>
              <a:ext uri="{FF2B5EF4-FFF2-40B4-BE49-F238E27FC236}">
                <a16:creationId xmlns:a16="http://schemas.microsoft.com/office/drawing/2014/main" id="{AE5AC6A2-48CB-4F6C-9967-29BD1DD58E4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77828" name="Rectangle 12">
            <a:extLst>
              <a:ext uri="{FF2B5EF4-FFF2-40B4-BE49-F238E27FC236}">
                <a16:creationId xmlns:a16="http://schemas.microsoft.com/office/drawing/2014/main" id="{DEFD8E08-AA1E-4E08-A249-119569CA1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61EA76D8-8370-468B-9D5E-1D8A5BEDBF87}" type="slidenum">
              <a:rPr lang="en-US" altLang="en-US" sz="900"/>
              <a:pPr eaLnBrk="1" hangingPunct="1"/>
              <a:t>21</a:t>
            </a:fld>
            <a:endParaRPr lang="en-US" altLang="en-US" sz="900"/>
          </a:p>
        </p:txBody>
      </p:sp>
      <p:sp>
        <p:nvSpPr>
          <p:cNvPr id="77829" name="Rectangle 2">
            <a:extLst>
              <a:ext uri="{FF2B5EF4-FFF2-40B4-BE49-F238E27FC236}">
                <a16:creationId xmlns:a16="http://schemas.microsoft.com/office/drawing/2014/main" id="{6D37E6D5-121A-4214-BF7C-27F62D28B0F9}"/>
              </a:ext>
            </a:extLst>
          </p:cNvPr>
          <p:cNvSpPr>
            <a:spLocks noGrp="1" noRot="1" noChangeAspect="1" noChangeArrowheads="1" noTextEdit="1"/>
          </p:cNvSpPr>
          <p:nvPr>
            <p:ph type="sldImg"/>
          </p:nvPr>
        </p:nvSpPr>
        <p:spPr>
          <a:ln/>
        </p:spPr>
      </p:sp>
      <p:sp>
        <p:nvSpPr>
          <p:cNvPr id="77830" name="Rectangle 3">
            <a:extLst>
              <a:ext uri="{FF2B5EF4-FFF2-40B4-BE49-F238E27FC236}">
                <a16:creationId xmlns:a16="http://schemas.microsoft.com/office/drawing/2014/main" id="{0268528F-1CE2-4268-8483-11AE83E9BF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a:t>
            </a:r>
            <a:r>
              <a:rPr lang="en-US" altLang="en-US" b="1"/>
              <a:t>behaviorally anchored rating scale (BARS) </a:t>
            </a:r>
            <a:r>
              <a:rPr lang="en-US" altLang="en-US"/>
              <a:t>is an appraisal tool that anchors a numerical rating scale with specific examples of good or poor performance. Its proponents say it provides better, more equitable appraisals than do the other appraisal tools. It takes more time to develop a BARS, but the tool has several advantages.</a:t>
            </a:r>
          </a:p>
          <a:p>
            <a:pPr eaLnBrk="1" hangingPunct="1"/>
            <a:endParaRPr lang="en-US" altLang="en-US"/>
          </a:p>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a:extLst>
              <a:ext uri="{FF2B5EF4-FFF2-40B4-BE49-F238E27FC236}">
                <a16:creationId xmlns:a16="http://schemas.microsoft.com/office/drawing/2014/main" id="{DE5B8EF7-5914-425B-BECE-1EC291FB5E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78851" name="Rectangle 11">
            <a:extLst>
              <a:ext uri="{FF2B5EF4-FFF2-40B4-BE49-F238E27FC236}">
                <a16:creationId xmlns:a16="http://schemas.microsoft.com/office/drawing/2014/main" id="{208B26D5-4713-4592-B789-26CE30AAAD7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78852" name="Rectangle 12">
            <a:extLst>
              <a:ext uri="{FF2B5EF4-FFF2-40B4-BE49-F238E27FC236}">
                <a16:creationId xmlns:a16="http://schemas.microsoft.com/office/drawing/2014/main" id="{837936F8-ABEE-4D81-A056-D4A8310BAB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FE431AD4-FA99-44DC-8DFC-081494950FC3}" type="slidenum">
              <a:rPr lang="en-US" altLang="en-US" sz="900"/>
              <a:pPr eaLnBrk="1" hangingPunct="1"/>
              <a:t>22</a:t>
            </a:fld>
            <a:endParaRPr lang="en-US" altLang="en-US" sz="900"/>
          </a:p>
        </p:txBody>
      </p:sp>
      <p:sp>
        <p:nvSpPr>
          <p:cNvPr id="78853" name="Rectangle 2">
            <a:extLst>
              <a:ext uri="{FF2B5EF4-FFF2-40B4-BE49-F238E27FC236}">
                <a16:creationId xmlns:a16="http://schemas.microsoft.com/office/drawing/2014/main" id="{9AA47AA2-B7BC-4893-8AE1-6CF3E031788A}"/>
              </a:ext>
            </a:extLst>
          </p:cNvPr>
          <p:cNvSpPr>
            <a:spLocks noGrp="1" noRot="1" noChangeAspect="1" noChangeArrowheads="1" noTextEdit="1"/>
          </p:cNvSpPr>
          <p:nvPr>
            <p:ph type="sldImg"/>
          </p:nvPr>
        </p:nvSpPr>
        <p:spPr>
          <a:solidFill>
            <a:srgbClr val="FFFFFF"/>
          </a:solidFill>
          <a:ln/>
        </p:spPr>
      </p:sp>
      <p:sp>
        <p:nvSpPr>
          <p:cNvPr id="78854" name="Rectangle 3">
            <a:extLst>
              <a:ext uri="{FF2B5EF4-FFF2-40B4-BE49-F238E27FC236}">
                <a16:creationId xmlns:a16="http://schemas.microsoft.com/office/drawing/2014/main" id="{08F1D443-7465-4D24-B6CB-166EA30390F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Figure 9-8 presents an example of a section of a final BARS instrument that lists the critical incidents that serve as behavioral anchors on the performance scale for the dimension </a:t>
            </a:r>
            <a:r>
              <a:rPr lang="en-US" altLang="en-US" i="1"/>
              <a:t>Salesmanship Skills</a:t>
            </a:r>
            <a:r>
              <a:rPr lang="en-US" altLang="en-US"/>
              <a:t>.</a:t>
            </a:r>
          </a:p>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8">
            <a:extLst>
              <a:ext uri="{FF2B5EF4-FFF2-40B4-BE49-F238E27FC236}">
                <a16:creationId xmlns:a16="http://schemas.microsoft.com/office/drawing/2014/main" id="{CF06E05C-D475-4D82-AF76-DBFA90BF98D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79875" name="Rectangle 11">
            <a:extLst>
              <a:ext uri="{FF2B5EF4-FFF2-40B4-BE49-F238E27FC236}">
                <a16:creationId xmlns:a16="http://schemas.microsoft.com/office/drawing/2014/main" id="{8F3BA5F2-5789-4129-BCAB-BDBA5FFA049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79876" name="Rectangle 12">
            <a:extLst>
              <a:ext uri="{FF2B5EF4-FFF2-40B4-BE49-F238E27FC236}">
                <a16:creationId xmlns:a16="http://schemas.microsoft.com/office/drawing/2014/main" id="{877D1712-EC35-44D5-896B-45412C758B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E9A1FA86-A13D-43D1-AB45-0511851779BE}" type="slidenum">
              <a:rPr lang="en-US" altLang="en-US" sz="900"/>
              <a:pPr eaLnBrk="1" hangingPunct="1"/>
              <a:t>23</a:t>
            </a:fld>
            <a:endParaRPr lang="en-US" altLang="en-US" sz="900"/>
          </a:p>
        </p:txBody>
      </p:sp>
      <p:sp>
        <p:nvSpPr>
          <p:cNvPr id="79877" name="Rectangle 2">
            <a:extLst>
              <a:ext uri="{FF2B5EF4-FFF2-40B4-BE49-F238E27FC236}">
                <a16:creationId xmlns:a16="http://schemas.microsoft.com/office/drawing/2014/main" id="{65AD4DBE-8C13-43B8-B8EC-00491781BFFD}"/>
              </a:ext>
            </a:extLst>
          </p:cNvPr>
          <p:cNvSpPr>
            <a:spLocks noGrp="1" noRot="1" noChangeAspect="1" noChangeArrowheads="1" noTextEdit="1"/>
          </p:cNvSpPr>
          <p:nvPr>
            <p:ph type="sldImg"/>
          </p:nvPr>
        </p:nvSpPr>
        <p:spPr>
          <a:ln/>
        </p:spPr>
      </p:sp>
      <p:sp>
        <p:nvSpPr>
          <p:cNvPr id="79878" name="Rectangle 3">
            <a:extLst>
              <a:ext uri="{FF2B5EF4-FFF2-40B4-BE49-F238E27FC236}">
                <a16:creationId xmlns:a16="http://schemas.microsoft.com/office/drawing/2014/main" id="{BF6FC54B-4CD7-4F63-8DFF-CB34529479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Employers use management by objectives (MBO) for one of two things. Many use it as the primary appraisal method. Others use it to supplement to a graphic rating or other appraisal method. </a:t>
            </a:r>
            <a:r>
              <a:rPr lang="en-US" altLang="en-US" i="1"/>
              <a:t>MBO </a:t>
            </a:r>
            <a:r>
              <a:rPr lang="en-US" altLang="en-US"/>
              <a:t>generally refers to the comprehensive and formal organizationwide goal-setting and appraisal program.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a:extLst>
              <a:ext uri="{FF2B5EF4-FFF2-40B4-BE49-F238E27FC236}">
                <a16:creationId xmlns:a16="http://schemas.microsoft.com/office/drawing/2014/main" id="{9FA995F2-DA8C-4DEA-BC47-0BD9DA22D6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80899" name="Rectangle 11">
            <a:extLst>
              <a:ext uri="{FF2B5EF4-FFF2-40B4-BE49-F238E27FC236}">
                <a16:creationId xmlns:a16="http://schemas.microsoft.com/office/drawing/2014/main" id="{6D138DA5-5BA4-477C-A1D5-289632374C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80900" name="Rectangle 12">
            <a:extLst>
              <a:ext uri="{FF2B5EF4-FFF2-40B4-BE49-F238E27FC236}">
                <a16:creationId xmlns:a16="http://schemas.microsoft.com/office/drawing/2014/main" id="{1C173084-46C1-4595-88AC-C5DF8635FA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E0AC0332-67E7-4FD2-AA10-0E582D6A0982}" type="slidenum">
              <a:rPr lang="en-US" altLang="en-US" sz="900"/>
              <a:pPr eaLnBrk="1" hangingPunct="1"/>
              <a:t>24</a:t>
            </a:fld>
            <a:endParaRPr lang="en-US" altLang="en-US" sz="900"/>
          </a:p>
        </p:txBody>
      </p:sp>
      <p:sp>
        <p:nvSpPr>
          <p:cNvPr id="80901" name="Rectangle 2">
            <a:extLst>
              <a:ext uri="{FF2B5EF4-FFF2-40B4-BE49-F238E27FC236}">
                <a16:creationId xmlns:a16="http://schemas.microsoft.com/office/drawing/2014/main" id="{FA937F8D-B83E-480F-B3D0-6CDB55011599}"/>
              </a:ext>
            </a:extLst>
          </p:cNvPr>
          <p:cNvSpPr>
            <a:spLocks noGrp="1" noRot="1" noChangeAspect="1" noChangeArrowheads="1" noTextEdit="1"/>
          </p:cNvSpPr>
          <p:nvPr>
            <p:ph type="sldImg"/>
          </p:nvPr>
        </p:nvSpPr>
        <p:spPr>
          <a:ln/>
        </p:spPr>
      </p:sp>
      <p:sp>
        <p:nvSpPr>
          <p:cNvPr id="80902" name="Rectangle 3">
            <a:extLst>
              <a:ext uri="{FF2B5EF4-FFF2-40B4-BE49-F238E27FC236}">
                <a16:creationId xmlns:a16="http://schemas.microsoft.com/office/drawing/2014/main" id="{99528896-3949-4476-979B-EBC9B0AF6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 using MBO, it is best to keep the guidelines for goal setting (SMART, specific, and so on) in mind. Setting objectives with the subordinate sometimes turns into a tug-of-war, with the supervisor pushing for higher quotas and the subordinate pushing for lower ones.</a:t>
            </a:r>
          </a:p>
          <a:p>
            <a:pPr eaLnBrk="1" hangingPunct="1"/>
            <a:r>
              <a:rPr lang="en-US" altLang="en-US"/>
              <a:t>The more that is known about the job and the person’s ability, the more confident a supervisor can be about setting standards.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a:extLst>
              <a:ext uri="{FF2B5EF4-FFF2-40B4-BE49-F238E27FC236}">
                <a16:creationId xmlns:a16="http://schemas.microsoft.com/office/drawing/2014/main" id="{7D30958B-8873-410A-B952-BE90D0EEF04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81923" name="Rectangle 11">
            <a:extLst>
              <a:ext uri="{FF2B5EF4-FFF2-40B4-BE49-F238E27FC236}">
                <a16:creationId xmlns:a16="http://schemas.microsoft.com/office/drawing/2014/main" id="{7853DC48-CA2E-4660-843E-4F2E1C3A204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81924" name="Rectangle 12">
            <a:extLst>
              <a:ext uri="{FF2B5EF4-FFF2-40B4-BE49-F238E27FC236}">
                <a16:creationId xmlns:a16="http://schemas.microsoft.com/office/drawing/2014/main" id="{7A453377-7871-4C8D-A108-9A1C6804F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7EFFB7F7-E02C-4E02-B1F0-4CE083CA0E68}" type="slidenum">
              <a:rPr lang="en-US" altLang="en-US" sz="900"/>
              <a:pPr eaLnBrk="1" hangingPunct="1"/>
              <a:t>25</a:t>
            </a:fld>
            <a:endParaRPr lang="en-US" altLang="en-US" sz="900"/>
          </a:p>
        </p:txBody>
      </p:sp>
      <p:sp>
        <p:nvSpPr>
          <p:cNvPr id="81925" name="Rectangle 2">
            <a:extLst>
              <a:ext uri="{FF2B5EF4-FFF2-40B4-BE49-F238E27FC236}">
                <a16:creationId xmlns:a16="http://schemas.microsoft.com/office/drawing/2014/main" id="{B07E6D5C-74D2-4C2D-A160-1F4D72DB3455}"/>
              </a:ext>
            </a:extLst>
          </p:cNvPr>
          <p:cNvSpPr>
            <a:spLocks noGrp="1" noRot="1" noChangeAspect="1" noChangeArrowheads="1" noTextEdit="1"/>
          </p:cNvSpPr>
          <p:nvPr>
            <p:ph type="sldImg"/>
          </p:nvPr>
        </p:nvSpPr>
        <p:spPr>
          <a:ln/>
        </p:spPr>
      </p:sp>
      <p:sp>
        <p:nvSpPr>
          <p:cNvPr id="81926" name="Rectangle 3">
            <a:extLst>
              <a:ext uri="{FF2B5EF4-FFF2-40B4-BE49-F238E27FC236}">
                <a16:creationId xmlns:a16="http://schemas.microsoft.com/office/drawing/2014/main" id="{49B687BC-0231-47FF-BD28-6063DC545B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Employers increasingly use computerized or Web-based performance appraisal systems that enable them to keep computerized notes on subordinates during the year. The notes can then be merged with ratings of employees on several performance traits. The software then generates written text to support each part of the appraisal. Most appraisal software combines several of the basic methods such as graphic ratings plus critical incidents or BARS.</a:t>
            </a:r>
          </a:p>
          <a:p>
            <a:pPr eaLnBrk="1" hangingPunct="1"/>
            <a:r>
              <a:rPr lang="en-US" altLang="en-US" b="1"/>
              <a:t>Electronic performance monitoring (EPM) </a:t>
            </a:r>
            <a:r>
              <a:rPr lang="en-US" altLang="en-US"/>
              <a:t>systems use computer network technology to allow managers access to their employees’ computers and telephones. They allow managers to monitor the employees’ rate, accuracy, and time spent working online.</a:t>
            </a:r>
          </a:p>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8">
            <a:extLst>
              <a:ext uri="{FF2B5EF4-FFF2-40B4-BE49-F238E27FC236}">
                <a16:creationId xmlns:a16="http://schemas.microsoft.com/office/drawing/2014/main" id="{97A4A9DE-F719-44A1-BC56-27B817E8FA0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82947" name="Rectangle 11">
            <a:extLst>
              <a:ext uri="{FF2B5EF4-FFF2-40B4-BE49-F238E27FC236}">
                <a16:creationId xmlns:a16="http://schemas.microsoft.com/office/drawing/2014/main" id="{2DAC0D71-3E17-43EA-AC14-AB87985045C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82948" name="Rectangle 12">
            <a:extLst>
              <a:ext uri="{FF2B5EF4-FFF2-40B4-BE49-F238E27FC236}">
                <a16:creationId xmlns:a16="http://schemas.microsoft.com/office/drawing/2014/main" id="{E0C081B5-4EBE-4232-981E-5280A12E85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9F13BE68-4EB1-4802-A292-F74D13386552}" type="slidenum">
              <a:rPr lang="en-US" altLang="en-US" sz="900"/>
              <a:pPr eaLnBrk="1" hangingPunct="1"/>
              <a:t>26</a:t>
            </a:fld>
            <a:endParaRPr lang="en-US" altLang="en-US" sz="900"/>
          </a:p>
        </p:txBody>
      </p:sp>
      <p:sp>
        <p:nvSpPr>
          <p:cNvPr id="82949" name="Rectangle 2">
            <a:extLst>
              <a:ext uri="{FF2B5EF4-FFF2-40B4-BE49-F238E27FC236}">
                <a16:creationId xmlns:a16="http://schemas.microsoft.com/office/drawing/2014/main" id="{1F993F48-155A-4DF8-9ED0-4C468B3B6020}"/>
              </a:ext>
            </a:extLst>
          </p:cNvPr>
          <p:cNvSpPr>
            <a:spLocks noGrp="1" noRot="1" noChangeAspect="1" noChangeArrowheads="1" noTextEdit="1"/>
          </p:cNvSpPr>
          <p:nvPr>
            <p:ph type="sldImg"/>
          </p:nvPr>
        </p:nvSpPr>
        <p:spPr>
          <a:solidFill>
            <a:srgbClr val="FFFFFF"/>
          </a:solidFill>
          <a:ln/>
        </p:spPr>
      </p:sp>
      <p:sp>
        <p:nvSpPr>
          <p:cNvPr id="82950" name="Rectangle 3">
            <a:extLst>
              <a:ext uri="{FF2B5EF4-FFF2-40B4-BE49-F238E27FC236}">
                <a16:creationId xmlns:a16="http://schemas.microsoft.com/office/drawing/2014/main" id="{A8D5ACBF-E1A2-4D0D-95AD-1D141E4252C2}"/>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Many employers today make use of online appraisals for evaluating employee performance. Figure 9-9 shows an online service’s offerings of a graphic rating scale that is supported with specific behavioral competency expectations. These expectations pinpoint what raters should look for.</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a:extLst>
              <a:ext uri="{FF2B5EF4-FFF2-40B4-BE49-F238E27FC236}">
                <a16:creationId xmlns:a16="http://schemas.microsoft.com/office/drawing/2014/main" id="{17EC7103-03D1-44FF-B053-21C3CB47CDC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83971" name="Rectangle 11">
            <a:extLst>
              <a:ext uri="{FF2B5EF4-FFF2-40B4-BE49-F238E27FC236}">
                <a16:creationId xmlns:a16="http://schemas.microsoft.com/office/drawing/2014/main" id="{D756B4E2-098B-4F5E-90BB-C1E5AA6434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83972" name="Rectangle 12">
            <a:extLst>
              <a:ext uri="{FF2B5EF4-FFF2-40B4-BE49-F238E27FC236}">
                <a16:creationId xmlns:a16="http://schemas.microsoft.com/office/drawing/2014/main" id="{1E564754-C9D6-48F7-BBCA-9BB04E52C6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E6F3652D-8D7F-4E1E-A2EF-650511216972}" type="slidenum">
              <a:rPr lang="en-US" altLang="en-US" sz="900"/>
              <a:pPr eaLnBrk="1" hangingPunct="1"/>
              <a:t>27</a:t>
            </a:fld>
            <a:endParaRPr lang="en-US" altLang="en-US" sz="900"/>
          </a:p>
        </p:txBody>
      </p:sp>
      <p:sp>
        <p:nvSpPr>
          <p:cNvPr id="83973" name="Rectangle 2">
            <a:extLst>
              <a:ext uri="{FF2B5EF4-FFF2-40B4-BE49-F238E27FC236}">
                <a16:creationId xmlns:a16="http://schemas.microsoft.com/office/drawing/2014/main" id="{F3BF7438-B694-4ED7-BBC5-A5BDA7E11029}"/>
              </a:ext>
            </a:extLst>
          </p:cNvPr>
          <p:cNvSpPr>
            <a:spLocks noGrp="1" noRot="1" noChangeAspect="1" noChangeArrowheads="1" noTextEdit="1"/>
          </p:cNvSpPr>
          <p:nvPr>
            <p:ph type="sldImg"/>
          </p:nvPr>
        </p:nvSpPr>
        <p:spPr>
          <a:ln/>
        </p:spPr>
      </p:sp>
      <p:sp>
        <p:nvSpPr>
          <p:cNvPr id="83974" name="Rectangle 3">
            <a:extLst>
              <a:ext uri="{FF2B5EF4-FFF2-40B4-BE49-F238E27FC236}">
                <a16:creationId xmlns:a16="http://schemas.microsoft.com/office/drawing/2014/main" id="{71E97D19-B2CF-4AF4-BA1D-C3B7DFF321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Graphic-type rating scales in particular are susceptible to several problems: unclear standards, halo effect, central tendency, leniency or strictness, and bias.</a:t>
            </a:r>
          </a:p>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8">
            <a:extLst>
              <a:ext uri="{FF2B5EF4-FFF2-40B4-BE49-F238E27FC236}">
                <a16:creationId xmlns:a16="http://schemas.microsoft.com/office/drawing/2014/main" id="{772515D8-76F0-4432-B2B2-9DC6B998F93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84995" name="Rectangle 11">
            <a:extLst>
              <a:ext uri="{FF2B5EF4-FFF2-40B4-BE49-F238E27FC236}">
                <a16:creationId xmlns:a16="http://schemas.microsoft.com/office/drawing/2014/main" id="{6179F38B-3253-442D-9882-CEA738A03F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84996" name="Rectangle 12">
            <a:extLst>
              <a:ext uri="{FF2B5EF4-FFF2-40B4-BE49-F238E27FC236}">
                <a16:creationId xmlns:a16="http://schemas.microsoft.com/office/drawing/2014/main" id="{895314AB-81E9-4D95-B2F1-B0B287DD2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B9250104-84BD-4C57-B7EC-E64C0A6CB77F}" type="slidenum">
              <a:rPr lang="en-US" altLang="en-US" sz="900"/>
              <a:pPr eaLnBrk="1" hangingPunct="1"/>
              <a:t>28</a:t>
            </a:fld>
            <a:endParaRPr lang="en-US" altLang="en-US" sz="900"/>
          </a:p>
        </p:txBody>
      </p:sp>
      <p:sp>
        <p:nvSpPr>
          <p:cNvPr id="84997" name="Rectangle 2">
            <a:extLst>
              <a:ext uri="{FF2B5EF4-FFF2-40B4-BE49-F238E27FC236}">
                <a16:creationId xmlns:a16="http://schemas.microsoft.com/office/drawing/2014/main" id="{28BE86C0-1427-47CA-B247-C9C1C29E703D}"/>
              </a:ext>
            </a:extLst>
          </p:cNvPr>
          <p:cNvSpPr>
            <a:spLocks noGrp="1" noRot="1" noChangeAspect="1" noChangeArrowheads="1" noTextEdit="1"/>
          </p:cNvSpPr>
          <p:nvPr>
            <p:ph type="sldImg"/>
          </p:nvPr>
        </p:nvSpPr>
        <p:spPr>
          <a:solidFill>
            <a:srgbClr val="FFFFFF"/>
          </a:solidFill>
          <a:ln/>
        </p:spPr>
      </p:sp>
      <p:sp>
        <p:nvSpPr>
          <p:cNvPr id="84998" name="Rectangle 3">
            <a:extLst>
              <a:ext uri="{FF2B5EF4-FFF2-40B4-BE49-F238E27FC236}">
                <a16:creationId xmlns:a16="http://schemas.microsoft.com/office/drawing/2014/main" id="{AB155A89-3DF2-4FA2-AD96-53EFFB049EC8}"/>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t>Table 9-2</a:t>
            </a:r>
            <a:r>
              <a:rPr lang="en-US" altLang="en-US"/>
              <a:t> illustrates the </a:t>
            </a:r>
            <a:r>
              <a:rPr lang="en-US" altLang="en-US" b="1"/>
              <a:t>unclear standards </a:t>
            </a:r>
            <a:r>
              <a:rPr lang="en-US" altLang="en-US"/>
              <a:t>problem. This graphic rating scale seems objective. However, it would probably result in unfair appraisals, because the traits and degrees of merit are ambiguous.</a:t>
            </a:r>
          </a:p>
          <a:p>
            <a:pPr eaLnBrk="1" hangingPunct="1"/>
            <a:r>
              <a:rPr lang="en-US" altLang="en-US"/>
              <a:t>The best way to fix this problem is to include descriptive phrases that define or illustrate each trait.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8">
            <a:extLst>
              <a:ext uri="{FF2B5EF4-FFF2-40B4-BE49-F238E27FC236}">
                <a16:creationId xmlns:a16="http://schemas.microsoft.com/office/drawing/2014/main" id="{5112580E-DA27-4635-B9CB-24D187BAE0E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86019" name="Rectangle 11">
            <a:extLst>
              <a:ext uri="{FF2B5EF4-FFF2-40B4-BE49-F238E27FC236}">
                <a16:creationId xmlns:a16="http://schemas.microsoft.com/office/drawing/2014/main" id="{54E78521-AE6B-4A7E-9611-7B16D01FF94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86020" name="Rectangle 12">
            <a:extLst>
              <a:ext uri="{FF2B5EF4-FFF2-40B4-BE49-F238E27FC236}">
                <a16:creationId xmlns:a16="http://schemas.microsoft.com/office/drawing/2014/main" id="{6E1EC07C-429B-438A-8BB7-7820190246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FD91FD9C-5D68-4A4F-8786-04EA84F9954E}" type="slidenum">
              <a:rPr lang="en-US" altLang="en-US" sz="900"/>
              <a:pPr eaLnBrk="1" hangingPunct="1"/>
              <a:t>29</a:t>
            </a:fld>
            <a:endParaRPr lang="en-US" altLang="en-US" sz="900"/>
          </a:p>
        </p:txBody>
      </p:sp>
      <p:sp>
        <p:nvSpPr>
          <p:cNvPr id="86021" name="Rectangle 2">
            <a:extLst>
              <a:ext uri="{FF2B5EF4-FFF2-40B4-BE49-F238E27FC236}">
                <a16:creationId xmlns:a16="http://schemas.microsoft.com/office/drawing/2014/main" id="{68CBE39A-0FCA-4BDB-914D-F94AFFE52F13}"/>
              </a:ext>
            </a:extLst>
          </p:cNvPr>
          <p:cNvSpPr>
            <a:spLocks noGrp="1" noRot="1" noChangeAspect="1" noChangeArrowheads="1" noTextEdit="1"/>
          </p:cNvSpPr>
          <p:nvPr>
            <p:ph type="sldImg"/>
          </p:nvPr>
        </p:nvSpPr>
        <p:spPr>
          <a:ln/>
        </p:spPr>
      </p:sp>
      <p:sp>
        <p:nvSpPr>
          <p:cNvPr id="86022" name="Rectangle 3">
            <a:extLst>
              <a:ext uri="{FF2B5EF4-FFF2-40B4-BE49-F238E27FC236}">
                <a16:creationId xmlns:a16="http://schemas.microsoft.com/office/drawing/2014/main" id="{9470231A-06A8-4266-B33E-33DD4668E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Managers can do these five things to help ensure that they fairly conduct effective appraisals.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8">
            <a:extLst>
              <a:ext uri="{FF2B5EF4-FFF2-40B4-BE49-F238E27FC236}">
                <a16:creationId xmlns:a16="http://schemas.microsoft.com/office/drawing/2014/main" id="{40303DC9-F6AE-47E1-BB52-09BD6A5E490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87043" name="Rectangle 11">
            <a:extLst>
              <a:ext uri="{FF2B5EF4-FFF2-40B4-BE49-F238E27FC236}">
                <a16:creationId xmlns:a16="http://schemas.microsoft.com/office/drawing/2014/main" id="{22002599-E958-450D-A2B6-87091EDBA36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87044" name="Rectangle 12">
            <a:extLst>
              <a:ext uri="{FF2B5EF4-FFF2-40B4-BE49-F238E27FC236}">
                <a16:creationId xmlns:a16="http://schemas.microsoft.com/office/drawing/2014/main" id="{A57842BE-6118-4A30-8A1F-E1C2AE4A35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767DAA56-E7DA-41E0-A921-F76F3278E6EC}" type="slidenum">
              <a:rPr lang="en-US" altLang="en-US" sz="900"/>
              <a:pPr eaLnBrk="1" hangingPunct="1"/>
              <a:t>30</a:t>
            </a:fld>
            <a:endParaRPr lang="en-US" altLang="en-US" sz="900"/>
          </a:p>
        </p:txBody>
      </p:sp>
      <p:sp>
        <p:nvSpPr>
          <p:cNvPr id="87045" name="Rectangle 2">
            <a:extLst>
              <a:ext uri="{FF2B5EF4-FFF2-40B4-BE49-F238E27FC236}">
                <a16:creationId xmlns:a16="http://schemas.microsoft.com/office/drawing/2014/main" id="{89E9D32F-A6C6-43FB-B296-B658E6F889E8}"/>
              </a:ext>
            </a:extLst>
          </p:cNvPr>
          <p:cNvSpPr>
            <a:spLocks noGrp="1" noRot="1" noChangeAspect="1" noChangeArrowheads="1" noTextEdit="1"/>
          </p:cNvSpPr>
          <p:nvPr>
            <p:ph type="sldImg"/>
          </p:nvPr>
        </p:nvSpPr>
        <p:spPr>
          <a:solidFill>
            <a:srgbClr val="FFFFFF"/>
          </a:solidFill>
          <a:ln/>
        </p:spPr>
      </p:sp>
      <p:sp>
        <p:nvSpPr>
          <p:cNvPr id="87046" name="Rectangle 3">
            <a:extLst>
              <a:ext uri="{FF2B5EF4-FFF2-40B4-BE49-F238E27FC236}">
                <a16:creationId xmlns:a16="http://schemas.microsoft.com/office/drawing/2014/main" id="{A3C1855D-821D-4E45-A957-0738EDBEAE3A}"/>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Use the right appraisal tool—or combination of tools. Each has its own pros and cons. For example, the ranking method avoids central tendency but can cause bad feelings when employees’ performances are in fact all “high.” </a:t>
            </a:r>
            <a:r>
              <a:rPr lang="en-US" altLang="en-US" b="1"/>
              <a:t>Table 9-3</a:t>
            </a:r>
            <a:r>
              <a:rPr lang="en-US" altLang="en-US"/>
              <a:t> summarizes each tool’s pros and cons.</a:t>
            </a:r>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5ADFDBA5-FBA9-446E-94C5-D763807A768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58371" name="Rectangle 11">
            <a:extLst>
              <a:ext uri="{FF2B5EF4-FFF2-40B4-BE49-F238E27FC236}">
                <a16:creationId xmlns:a16="http://schemas.microsoft.com/office/drawing/2014/main" id="{28462B01-40BC-48D1-89DC-E81B72D62A5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58372" name="Rectangle 12">
            <a:extLst>
              <a:ext uri="{FF2B5EF4-FFF2-40B4-BE49-F238E27FC236}">
                <a16:creationId xmlns:a16="http://schemas.microsoft.com/office/drawing/2014/main" id="{CC157DD2-C37D-4E1C-8C28-015A845C39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39C75095-9D24-4E3A-827F-CE856689EC3B}" type="slidenum">
              <a:rPr lang="en-US" altLang="en-US" sz="900"/>
              <a:pPr eaLnBrk="1" hangingPunct="1"/>
              <a:t>4</a:t>
            </a:fld>
            <a:endParaRPr lang="en-US" altLang="en-US" sz="900"/>
          </a:p>
        </p:txBody>
      </p:sp>
      <p:sp>
        <p:nvSpPr>
          <p:cNvPr id="58373" name="Rectangle 2">
            <a:extLst>
              <a:ext uri="{FF2B5EF4-FFF2-40B4-BE49-F238E27FC236}">
                <a16:creationId xmlns:a16="http://schemas.microsoft.com/office/drawing/2014/main" id="{FFB13711-C389-46E4-AFCB-A8168FE9880B}"/>
              </a:ext>
            </a:extLst>
          </p:cNvPr>
          <p:cNvSpPr>
            <a:spLocks noGrp="1" noRot="1" noChangeAspect="1" noChangeArrowheads="1" noTextEdit="1"/>
          </p:cNvSpPr>
          <p:nvPr>
            <p:ph type="sldImg"/>
          </p:nvPr>
        </p:nvSpPr>
        <p:spPr>
          <a:ln/>
        </p:spPr>
      </p:sp>
      <p:sp>
        <p:nvSpPr>
          <p:cNvPr id="58374" name="Rectangle 3">
            <a:extLst>
              <a:ext uri="{FF2B5EF4-FFF2-40B4-BE49-F238E27FC236}">
                <a16:creationId xmlns:a16="http://schemas.microsoft.com/office/drawing/2014/main" id="{03DB2F8D-4E99-4254-AB2D-2586ED69EA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Every manager needs some way to appraise employees’ performance. If employees’ performance is good, you’ll want to reinforce it, and if it’s bad, you’ll want to take corrective action.</a:t>
            </a:r>
          </a:p>
          <a:p>
            <a:pPr eaLnBrk="1" hangingPunct="1"/>
            <a:r>
              <a:rPr lang="en-US" altLang="en-US" b="1"/>
              <a:t>Performance appraisal </a:t>
            </a:r>
            <a:r>
              <a:rPr lang="en-US" altLang="en-US"/>
              <a:t>means evaluating an employee’s current and/or past performance relative to his or her performance standards.</a:t>
            </a:r>
          </a:p>
        </p:txBody>
      </p:sp>
    </p:spTree>
    <p:extLst>
      <p:ext uri="{BB962C8B-B14F-4D97-AF65-F5344CB8AC3E}">
        <p14:creationId xmlns:p14="http://schemas.microsoft.com/office/powerpoint/2010/main" val="317839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8">
            <a:extLst>
              <a:ext uri="{FF2B5EF4-FFF2-40B4-BE49-F238E27FC236}">
                <a16:creationId xmlns:a16="http://schemas.microsoft.com/office/drawing/2014/main" id="{6EFF211F-E162-42DF-B2F4-7730C3850B9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88067" name="Rectangle 11">
            <a:extLst>
              <a:ext uri="{FF2B5EF4-FFF2-40B4-BE49-F238E27FC236}">
                <a16:creationId xmlns:a16="http://schemas.microsoft.com/office/drawing/2014/main" id="{6CEF4773-9B7B-4E64-9C7A-5704B11901E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88068" name="Rectangle 12">
            <a:extLst>
              <a:ext uri="{FF2B5EF4-FFF2-40B4-BE49-F238E27FC236}">
                <a16:creationId xmlns:a16="http://schemas.microsoft.com/office/drawing/2014/main" id="{493CA21B-953D-480F-9BC1-DE4A224D55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F1C6007E-9531-443F-A81B-360236CBC510}" type="slidenum">
              <a:rPr lang="en-US" altLang="en-US" sz="900"/>
              <a:pPr eaLnBrk="1" hangingPunct="1"/>
              <a:t>31</a:t>
            </a:fld>
            <a:endParaRPr lang="en-US" altLang="en-US" sz="900"/>
          </a:p>
        </p:txBody>
      </p:sp>
      <p:sp>
        <p:nvSpPr>
          <p:cNvPr id="88069" name="Rectangle 2">
            <a:extLst>
              <a:ext uri="{FF2B5EF4-FFF2-40B4-BE49-F238E27FC236}">
                <a16:creationId xmlns:a16="http://schemas.microsoft.com/office/drawing/2014/main" id="{2F3DFABE-38DC-4AE5-AB7E-EB61271C7C6B}"/>
              </a:ext>
            </a:extLst>
          </p:cNvPr>
          <p:cNvSpPr>
            <a:spLocks noGrp="1" noRot="1" noChangeAspect="1" noChangeArrowheads="1" noTextEdit="1"/>
          </p:cNvSpPr>
          <p:nvPr>
            <p:ph type="sldImg"/>
          </p:nvPr>
        </p:nvSpPr>
        <p:spPr>
          <a:ln/>
        </p:spPr>
      </p:sp>
      <p:sp>
        <p:nvSpPr>
          <p:cNvPr id="88070" name="Rectangle 3">
            <a:extLst>
              <a:ext uri="{FF2B5EF4-FFF2-40B4-BE49-F238E27FC236}">
                <a16:creationId xmlns:a16="http://schemas.microsoft.com/office/drawing/2014/main" id="{223CA392-AE03-45D2-AAB2-80E5E6FB3C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 practice, employers choose an appraisal tool based on several criteria. Accessibility and </a:t>
            </a:r>
            <a:r>
              <a:rPr lang="en-US" altLang="en-US" i="1"/>
              <a:t>ease-of-use </a:t>
            </a:r>
            <a:r>
              <a:rPr lang="en-US" altLang="en-US"/>
              <a:t>are probably first. Employers (and supervisors) prefer to avoid the </a:t>
            </a:r>
            <a:r>
              <a:rPr lang="en-US" altLang="en-US" i="1"/>
              <a:t>push-back </a:t>
            </a:r>
            <a:r>
              <a:rPr lang="en-US" altLang="en-US"/>
              <a:t>from employees who resist certain appraisal methods. For other employers, </a:t>
            </a:r>
            <a:r>
              <a:rPr lang="en-US" altLang="en-US" i="1"/>
              <a:t>accuracy </a:t>
            </a:r>
            <a:r>
              <a:rPr lang="en-US" altLang="en-US"/>
              <a:t>is a great concern.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8">
            <a:extLst>
              <a:ext uri="{FF2B5EF4-FFF2-40B4-BE49-F238E27FC236}">
                <a16:creationId xmlns:a16="http://schemas.microsoft.com/office/drawing/2014/main" id="{F2BE6388-90C9-4D20-808E-E7BD8293778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91139" name="Rectangle 11">
            <a:extLst>
              <a:ext uri="{FF2B5EF4-FFF2-40B4-BE49-F238E27FC236}">
                <a16:creationId xmlns:a16="http://schemas.microsoft.com/office/drawing/2014/main" id="{56C27B27-9DF5-489D-8D99-90D6B16ABD2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91140" name="Rectangle 12">
            <a:extLst>
              <a:ext uri="{FF2B5EF4-FFF2-40B4-BE49-F238E27FC236}">
                <a16:creationId xmlns:a16="http://schemas.microsoft.com/office/drawing/2014/main" id="{09058F1A-9196-49EF-9701-0DC5B7D207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0715C3AB-8994-45A6-A353-257C40F3D853}" type="slidenum">
              <a:rPr lang="en-US" altLang="en-US" sz="900"/>
              <a:pPr eaLnBrk="1" hangingPunct="1"/>
              <a:t>32</a:t>
            </a:fld>
            <a:endParaRPr lang="en-US" altLang="en-US" sz="900"/>
          </a:p>
        </p:txBody>
      </p:sp>
      <p:sp>
        <p:nvSpPr>
          <p:cNvPr id="91141" name="Rectangle 2">
            <a:extLst>
              <a:ext uri="{FF2B5EF4-FFF2-40B4-BE49-F238E27FC236}">
                <a16:creationId xmlns:a16="http://schemas.microsoft.com/office/drawing/2014/main" id="{72278EB3-8615-489E-87E3-15A1EE64556A}"/>
              </a:ext>
            </a:extLst>
          </p:cNvPr>
          <p:cNvSpPr>
            <a:spLocks noGrp="1" noRot="1" noChangeAspect="1" noChangeArrowheads="1" noTextEdit="1"/>
          </p:cNvSpPr>
          <p:nvPr>
            <p:ph type="sldImg"/>
          </p:nvPr>
        </p:nvSpPr>
        <p:spPr>
          <a:ln/>
        </p:spPr>
      </p:sp>
      <p:sp>
        <p:nvSpPr>
          <p:cNvPr id="91142" name="Rectangle 3">
            <a:extLst>
              <a:ext uri="{FF2B5EF4-FFF2-40B4-BE49-F238E27FC236}">
                <a16:creationId xmlns:a16="http://schemas.microsoft.com/office/drawing/2014/main" id="{0AB14363-87ED-445E-92A7-0EA977123F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Traditionally, the employee’s direct supervisor appraises his or her performance. However, other options are available and used.</a:t>
            </a:r>
          </a:p>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8">
            <a:extLst>
              <a:ext uri="{FF2B5EF4-FFF2-40B4-BE49-F238E27FC236}">
                <a16:creationId xmlns:a16="http://schemas.microsoft.com/office/drawing/2014/main" id="{33238C11-CCE7-4A5B-A7D1-12F501C2F32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92163" name="Rectangle 11">
            <a:extLst>
              <a:ext uri="{FF2B5EF4-FFF2-40B4-BE49-F238E27FC236}">
                <a16:creationId xmlns:a16="http://schemas.microsoft.com/office/drawing/2014/main" id="{7684C9E4-70B1-4E5A-AA0E-9EFDE58AB3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92164" name="Rectangle 12">
            <a:extLst>
              <a:ext uri="{FF2B5EF4-FFF2-40B4-BE49-F238E27FC236}">
                <a16:creationId xmlns:a16="http://schemas.microsoft.com/office/drawing/2014/main" id="{375BA3C7-B8AC-4E4C-B9BE-31394E6D63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E438BF5C-7D0C-48BC-9A75-7B1A11398FA1}" type="slidenum">
              <a:rPr lang="en-US" altLang="en-US" sz="900"/>
              <a:pPr eaLnBrk="1" hangingPunct="1"/>
              <a:t>33</a:t>
            </a:fld>
            <a:endParaRPr lang="en-US" altLang="en-US" sz="900"/>
          </a:p>
        </p:txBody>
      </p:sp>
      <p:sp>
        <p:nvSpPr>
          <p:cNvPr id="92165" name="Rectangle 2">
            <a:extLst>
              <a:ext uri="{FF2B5EF4-FFF2-40B4-BE49-F238E27FC236}">
                <a16:creationId xmlns:a16="http://schemas.microsoft.com/office/drawing/2014/main" id="{5D581CF1-F315-4BB0-A20F-BF2F394A0CF5}"/>
              </a:ext>
            </a:extLst>
          </p:cNvPr>
          <p:cNvSpPr>
            <a:spLocks noGrp="1" noRot="1" noChangeAspect="1" noChangeArrowheads="1" noTextEdit="1"/>
          </p:cNvSpPr>
          <p:nvPr>
            <p:ph type="sldImg"/>
          </p:nvPr>
        </p:nvSpPr>
        <p:spPr>
          <a:ln/>
        </p:spPr>
      </p:sp>
      <p:sp>
        <p:nvSpPr>
          <p:cNvPr id="92166" name="Rectangle 3">
            <a:extLst>
              <a:ext uri="{FF2B5EF4-FFF2-40B4-BE49-F238E27FC236}">
                <a16:creationId xmlns:a16="http://schemas.microsoft.com/office/drawing/2014/main" id="{6C489BC7-8E6C-447C-8FA3-526A7D1399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As a supervisor, you will face four types of appraisal interviews, each with its unique objectives.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8">
            <a:extLst>
              <a:ext uri="{FF2B5EF4-FFF2-40B4-BE49-F238E27FC236}">
                <a16:creationId xmlns:a16="http://schemas.microsoft.com/office/drawing/2014/main" id="{8E8C733D-7C78-4691-A085-BD13ABAD6DF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94211" name="Rectangle 11">
            <a:extLst>
              <a:ext uri="{FF2B5EF4-FFF2-40B4-BE49-F238E27FC236}">
                <a16:creationId xmlns:a16="http://schemas.microsoft.com/office/drawing/2014/main" id="{19883252-5AB2-4A69-923A-E6507293552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94212" name="Rectangle 12">
            <a:extLst>
              <a:ext uri="{FF2B5EF4-FFF2-40B4-BE49-F238E27FC236}">
                <a16:creationId xmlns:a16="http://schemas.microsoft.com/office/drawing/2014/main" id="{D42DEFC8-CEAB-4714-8F4C-84ABC9283B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213681B9-41D7-45E7-B162-570AF79D3F85}" type="slidenum">
              <a:rPr lang="en-US" altLang="en-US" sz="900"/>
              <a:pPr eaLnBrk="1" hangingPunct="1"/>
              <a:t>34</a:t>
            </a:fld>
            <a:endParaRPr lang="en-US" altLang="en-US" sz="900"/>
          </a:p>
        </p:txBody>
      </p:sp>
      <p:sp>
        <p:nvSpPr>
          <p:cNvPr id="94213" name="Rectangle 2">
            <a:extLst>
              <a:ext uri="{FF2B5EF4-FFF2-40B4-BE49-F238E27FC236}">
                <a16:creationId xmlns:a16="http://schemas.microsoft.com/office/drawing/2014/main" id="{19502D97-87BF-41AA-95B5-A1B10B08E469}"/>
              </a:ext>
            </a:extLst>
          </p:cNvPr>
          <p:cNvSpPr>
            <a:spLocks noGrp="1" noRot="1" noChangeAspect="1" noChangeArrowheads="1" noTextEdit="1"/>
          </p:cNvSpPr>
          <p:nvPr>
            <p:ph type="sldImg"/>
          </p:nvPr>
        </p:nvSpPr>
        <p:spPr>
          <a:ln/>
        </p:spPr>
      </p:sp>
      <p:sp>
        <p:nvSpPr>
          <p:cNvPr id="94214" name="Rectangle 3">
            <a:extLst>
              <a:ext uri="{FF2B5EF4-FFF2-40B4-BE49-F238E27FC236}">
                <a16:creationId xmlns:a16="http://schemas.microsoft.com/office/drawing/2014/main" id="{1457A0BB-07EB-4056-B1F6-D749408BCA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These are four main things to keep mind when actually conducting the interview.</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a:extLst>
              <a:ext uri="{FF2B5EF4-FFF2-40B4-BE49-F238E27FC236}">
                <a16:creationId xmlns:a16="http://schemas.microsoft.com/office/drawing/2014/main" id="{49BF0242-3526-43DD-8649-C26B4493832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95235" name="Rectangle 11">
            <a:extLst>
              <a:ext uri="{FF2B5EF4-FFF2-40B4-BE49-F238E27FC236}">
                <a16:creationId xmlns:a16="http://schemas.microsoft.com/office/drawing/2014/main" id="{A889C767-8249-4831-85D4-CFF1FF8E00C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95236" name="Rectangle 12">
            <a:extLst>
              <a:ext uri="{FF2B5EF4-FFF2-40B4-BE49-F238E27FC236}">
                <a16:creationId xmlns:a16="http://schemas.microsoft.com/office/drawing/2014/main" id="{7D96B40B-36A2-4D05-9CFC-A2D38D21E4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0AB8176E-3652-427D-B84D-04245EAFB597}" type="slidenum">
              <a:rPr lang="en-US" altLang="en-US" sz="900"/>
              <a:pPr eaLnBrk="1" hangingPunct="1"/>
              <a:t>35</a:t>
            </a:fld>
            <a:endParaRPr lang="en-US" altLang="en-US" sz="900"/>
          </a:p>
        </p:txBody>
      </p:sp>
      <p:sp>
        <p:nvSpPr>
          <p:cNvPr id="95237" name="Rectangle 2">
            <a:extLst>
              <a:ext uri="{FF2B5EF4-FFF2-40B4-BE49-F238E27FC236}">
                <a16:creationId xmlns:a16="http://schemas.microsoft.com/office/drawing/2014/main" id="{FDC3256A-6358-4FEF-B9BA-916506036076}"/>
              </a:ext>
            </a:extLst>
          </p:cNvPr>
          <p:cNvSpPr>
            <a:spLocks noGrp="1" noRot="1" noChangeAspect="1" noChangeArrowheads="1" noTextEdit="1"/>
          </p:cNvSpPr>
          <p:nvPr>
            <p:ph type="sldImg"/>
          </p:nvPr>
        </p:nvSpPr>
        <p:spPr>
          <a:solidFill>
            <a:srgbClr val="FFFFFF"/>
          </a:solidFill>
          <a:ln/>
        </p:spPr>
      </p:sp>
      <p:sp>
        <p:nvSpPr>
          <p:cNvPr id="95238" name="Rectangle 3">
            <a:extLst>
              <a:ext uri="{FF2B5EF4-FFF2-40B4-BE49-F238E27FC236}">
                <a16:creationId xmlns:a16="http://schemas.microsoft.com/office/drawing/2014/main" id="{BDDF5F3F-9ECF-493E-80AD-AE790424EAE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Figure 9-13 provides a checklist to help managers cover all the appraisal interview bases.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a:extLst>
              <a:ext uri="{FF2B5EF4-FFF2-40B4-BE49-F238E27FC236}">
                <a16:creationId xmlns:a16="http://schemas.microsoft.com/office/drawing/2014/main" id="{FC7516B0-4C4B-4EA2-994C-8D090FDE178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96259" name="Rectangle 11">
            <a:extLst>
              <a:ext uri="{FF2B5EF4-FFF2-40B4-BE49-F238E27FC236}">
                <a16:creationId xmlns:a16="http://schemas.microsoft.com/office/drawing/2014/main" id="{71F07311-08C5-4F08-B8E1-6FCD400DE31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96260" name="Rectangle 12">
            <a:extLst>
              <a:ext uri="{FF2B5EF4-FFF2-40B4-BE49-F238E27FC236}">
                <a16:creationId xmlns:a16="http://schemas.microsoft.com/office/drawing/2014/main" id="{49C68755-3190-49C1-A096-1DAFBB588C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C40C59FC-51E2-4F21-8317-A046BB1DED79}" type="slidenum">
              <a:rPr lang="en-US" altLang="en-US" sz="900"/>
              <a:pPr eaLnBrk="1" hangingPunct="1"/>
              <a:t>36</a:t>
            </a:fld>
            <a:endParaRPr lang="en-US" altLang="en-US" sz="900"/>
          </a:p>
        </p:txBody>
      </p:sp>
      <p:sp>
        <p:nvSpPr>
          <p:cNvPr id="96261" name="Rectangle 2">
            <a:extLst>
              <a:ext uri="{FF2B5EF4-FFF2-40B4-BE49-F238E27FC236}">
                <a16:creationId xmlns:a16="http://schemas.microsoft.com/office/drawing/2014/main" id="{2679FBA2-1FB5-4431-AE41-21CF98C2554E}"/>
              </a:ext>
            </a:extLst>
          </p:cNvPr>
          <p:cNvSpPr>
            <a:spLocks noGrp="1" noRot="1" noChangeAspect="1" noChangeArrowheads="1" noTextEdit="1"/>
          </p:cNvSpPr>
          <p:nvPr>
            <p:ph type="sldImg"/>
          </p:nvPr>
        </p:nvSpPr>
        <p:spPr>
          <a:ln/>
        </p:spPr>
      </p:sp>
      <p:sp>
        <p:nvSpPr>
          <p:cNvPr id="96262" name="Rectangle 3">
            <a:extLst>
              <a:ext uri="{FF2B5EF4-FFF2-40B4-BE49-F238E27FC236}">
                <a16:creationId xmlns:a16="http://schemas.microsoft.com/office/drawing/2014/main" id="{22B671E5-B0C3-4975-951C-50C96C6AAD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Defenses are a familiar aspect of our lives. When a supervisor tells someone his or her performance is poor, the first reaction is often denial. Denial is a defense mechanism. By denying the fault, the person avoids having to question his or her own competence. Others react with anger and aggression. This helps them let off steam and postpones confronting the immediate problem.</a:t>
            </a:r>
          </a:p>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8">
            <a:extLst>
              <a:ext uri="{FF2B5EF4-FFF2-40B4-BE49-F238E27FC236}">
                <a16:creationId xmlns:a16="http://schemas.microsoft.com/office/drawing/2014/main" id="{74D6C485-2D99-4F70-9726-B9B03D60DEA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97283" name="Rectangle 11">
            <a:extLst>
              <a:ext uri="{FF2B5EF4-FFF2-40B4-BE49-F238E27FC236}">
                <a16:creationId xmlns:a16="http://schemas.microsoft.com/office/drawing/2014/main" id="{0CDB133B-4721-41D2-9537-0D3E138FF82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97284" name="Rectangle 12">
            <a:extLst>
              <a:ext uri="{FF2B5EF4-FFF2-40B4-BE49-F238E27FC236}">
                <a16:creationId xmlns:a16="http://schemas.microsoft.com/office/drawing/2014/main" id="{7BDD4E7E-8A0A-4DBE-B5C7-893D88B89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03A45AE2-3B9F-44E3-876F-BCEBE2C7997E}" type="slidenum">
              <a:rPr lang="en-US" altLang="en-US" sz="900"/>
              <a:pPr eaLnBrk="1" hangingPunct="1"/>
              <a:t>37</a:t>
            </a:fld>
            <a:endParaRPr lang="en-US" altLang="en-US" sz="900"/>
          </a:p>
        </p:txBody>
      </p:sp>
      <p:sp>
        <p:nvSpPr>
          <p:cNvPr id="97285" name="Rectangle 2">
            <a:extLst>
              <a:ext uri="{FF2B5EF4-FFF2-40B4-BE49-F238E27FC236}">
                <a16:creationId xmlns:a16="http://schemas.microsoft.com/office/drawing/2014/main" id="{DC0E9E7D-14F3-4161-831A-AA946C1282F8}"/>
              </a:ext>
            </a:extLst>
          </p:cNvPr>
          <p:cNvSpPr>
            <a:spLocks noGrp="1" noRot="1" noChangeAspect="1" noChangeArrowheads="1" noTextEdit="1"/>
          </p:cNvSpPr>
          <p:nvPr>
            <p:ph type="sldImg"/>
          </p:nvPr>
        </p:nvSpPr>
        <p:spPr>
          <a:ln/>
        </p:spPr>
      </p:sp>
      <p:sp>
        <p:nvSpPr>
          <p:cNvPr id="97286" name="Rectangle 3">
            <a:extLst>
              <a:ext uri="{FF2B5EF4-FFF2-40B4-BE49-F238E27FC236}">
                <a16:creationId xmlns:a16="http://schemas.microsoft.com/office/drawing/2014/main" id="{0D5B7994-C48A-421C-921E-1CA6982E93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When you must criticize, do so in a manner that lets the person maintain his or her dignity—in private, and constructively.</a:t>
            </a:r>
          </a:p>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8">
            <a:extLst>
              <a:ext uri="{FF2B5EF4-FFF2-40B4-BE49-F238E27FC236}">
                <a16:creationId xmlns:a16="http://schemas.microsoft.com/office/drawing/2014/main" id="{4DCEFD69-0EDA-443A-9321-44F8974FA7C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98307" name="Rectangle 11">
            <a:extLst>
              <a:ext uri="{FF2B5EF4-FFF2-40B4-BE49-F238E27FC236}">
                <a16:creationId xmlns:a16="http://schemas.microsoft.com/office/drawing/2014/main" id="{5282701C-C7E1-4EB7-B92D-C4F497833CA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98308" name="Rectangle 12">
            <a:extLst>
              <a:ext uri="{FF2B5EF4-FFF2-40B4-BE49-F238E27FC236}">
                <a16:creationId xmlns:a16="http://schemas.microsoft.com/office/drawing/2014/main" id="{65912F77-E423-41F2-B848-54BECDC425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212733E9-0BC0-4651-A331-8FF4E591BEE2}" type="slidenum">
              <a:rPr lang="en-US" altLang="en-US" sz="900"/>
              <a:pPr eaLnBrk="1" hangingPunct="1"/>
              <a:t>38</a:t>
            </a:fld>
            <a:endParaRPr lang="en-US" altLang="en-US" sz="900"/>
          </a:p>
        </p:txBody>
      </p:sp>
      <p:sp>
        <p:nvSpPr>
          <p:cNvPr id="98309" name="Rectangle 2">
            <a:extLst>
              <a:ext uri="{FF2B5EF4-FFF2-40B4-BE49-F238E27FC236}">
                <a16:creationId xmlns:a16="http://schemas.microsoft.com/office/drawing/2014/main" id="{8E432FFC-D82C-41F8-8BE3-267F6CAD9628}"/>
              </a:ext>
            </a:extLst>
          </p:cNvPr>
          <p:cNvSpPr>
            <a:spLocks noGrp="1" noRot="1" noChangeAspect="1" noChangeArrowheads="1" noTextEdit="1"/>
          </p:cNvSpPr>
          <p:nvPr>
            <p:ph type="sldImg"/>
          </p:nvPr>
        </p:nvSpPr>
        <p:spPr>
          <a:ln/>
        </p:spPr>
      </p:sp>
      <p:sp>
        <p:nvSpPr>
          <p:cNvPr id="98310" name="Rectangle 3">
            <a:extLst>
              <a:ext uri="{FF2B5EF4-FFF2-40B4-BE49-F238E27FC236}">
                <a16:creationId xmlns:a16="http://schemas.microsoft.com/office/drawing/2014/main" id="{2F020D90-6779-4EEC-877B-10901A9018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An employee’s performance may be so weak that it requires a formal written warning.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8">
            <a:extLst>
              <a:ext uri="{FF2B5EF4-FFF2-40B4-BE49-F238E27FC236}">
                <a16:creationId xmlns:a16="http://schemas.microsoft.com/office/drawing/2014/main" id="{F35E5786-8262-46B1-BBDF-C33281CFF3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99331" name="Rectangle 11">
            <a:extLst>
              <a:ext uri="{FF2B5EF4-FFF2-40B4-BE49-F238E27FC236}">
                <a16:creationId xmlns:a16="http://schemas.microsoft.com/office/drawing/2014/main" id="{E1412A6E-0978-433F-A215-9C7ED6CC910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99332" name="Rectangle 12">
            <a:extLst>
              <a:ext uri="{FF2B5EF4-FFF2-40B4-BE49-F238E27FC236}">
                <a16:creationId xmlns:a16="http://schemas.microsoft.com/office/drawing/2014/main" id="{F1FD477C-8178-424C-A8DE-4D8B33614A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1A9B5471-8C8B-44D7-B9A4-77124E2B861D}" type="slidenum">
              <a:rPr lang="en-US" altLang="en-US" sz="900"/>
              <a:pPr eaLnBrk="1" hangingPunct="1"/>
              <a:t>39</a:t>
            </a:fld>
            <a:endParaRPr lang="en-US" altLang="en-US" sz="900"/>
          </a:p>
        </p:txBody>
      </p:sp>
      <p:sp>
        <p:nvSpPr>
          <p:cNvPr id="99333" name="Rectangle 2">
            <a:extLst>
              <a:ext uri="{FF2B5EF4-FFF2-40B4-BE49-F238E27FC236}">
                <a16:creationId xmlns:a16="http://schemas.microsoft.com/office/drawing/2014/main" id="{C0B278C5-C1AB-4508-93F3-804822BF42DF}"/>
              </a:ext>
            </a:extLst>
          </p:cNvPr>
          <p:cNvSpPr>
            <a:spLocks noGrp="1" noRot="1" noChangeAspect="1" noChangeArrowheads="1" noTextEdit="1"/>
          </p:cNvSpPr>
          <p:nvPr>
            <p:ph type="sldImg"/>
          </p:nvPr>
        </p:nvSpPr>
        <p:spPr>
          <a:ln/>
        </p:spPr>
      </p:sp>
      <p:sp>
        <p:nvSpPr>
          <p:cNvPr id="99334" name="Rectangle 3">
            <a:extLst>
              <a:ext uri="{FF2B5EF4-FFF2-40B4-BE49-F238E27FC236}">
                <a16:creationId xmlns:a16="http://schemas.microsoft.com/office/drawing/2014/main" id="{90A60776-EE91-4445-AD32-F7A0190F57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Performance management </a:t>
            </a:r>
            <a:r>
              <a:rPr lang="en-US" altLang="en-US"/>
              <a:t>is the </a:t>
            </a:r>
            <a:r>
              <a:rPr lang="en-US" altLang="en-US" i="1"/>
              <a:t>continuous </a:t>
            </a:r>
            <a:r>
              <a:rPr lang="en-US" altLang="en-US"/>
              <a:t>process of identifying, measuring, and developing the performance of individuals and teams and </a:t>
            </a:r>
            <a:r>
              <a:rPr lang="en-US" altLang="en-US" i="1"/>
              <a:t>aligning </a:t>
            </a:r>
            <a:r>
              <a:rPr lang="en-US" altLang="en-US"/>
              <a:t>their performance with the organization’s </a:t>
            </a:r>
            <a:r>
              <a:rPr lang="en-US" altLang="en-US" i="1"/>
              <a:t>goals</a:t>
            </a:r>
            <a:r>
              <a:rPr lang="en-US" altLang="en-US"/>
              <a:t>.</a:t>
            </a:r>
          </a:p>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8">
            <a:extLst>
              <a:ext uri="{FF2B5EF4-FFF2-40B4-BE49-F238E27FC236}">
                <a16:creationId xmlns:a16="http://schemas.microsoft.com/office/drawing/2014/main" id="{AAAC1F86-D7FF-4EF5-84FB-9848C5A02A9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100355" name="Rectangle 11">
            <a:extLst>
              <a:ext uri="{FF2B5EF4-FFF2-40B4-BE49-F238E27FC236}">
                <a16:creationId xmlns:a16="http://schemas.microsoft.com/office/drawing/2014/main" id="{1624E2BF-3097-4CB3-B263-1E57B42C4E9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100356" name="Rectangle 12">
            <a:extLst>
              <a:ext uri="{FF2B5EF4-FFF2-40B4-BE49-F238E27FC236}">
                <a16:creationId xmlns:a16="http://schemas.microsoft.com/office/drawing/2014/main" id="{AA6ECB53-D5E5-4DDB-9D63-D663E6ECCE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BF12F883-000D-4C16-9B27-3A2CA6DAF4DF}" type="slidenum">
              <a:rPr lang="en-US" altLang="en-US" sz="900"/>
              <a:pPr eaLnBrk="1" hangingPunct="1"/>
              <a:t>40</a:t>
            </a:fld>
            <a:endParaRPr lang="en-US" altLang="en-US" sz="900"/>
          </a:p>
        </p:txBody>
      </p:sp>
      <p:sp>
        <p:nvSpPr>
          <p:cNvPr id="100357" name="Rectangle 2">
            <a:extLst>
              <a:ext uri="{FF2B5EF4-FFF2-40B4-BE49-F238E27FC236}">
                <a16:creationId xmlns:a16="http://schemas.microsoft.com/office/drawing/2014/main" id="{C991074C-AB20-4164-9DB3-375AB6D94B26}"/>
              </a:ext>
            </a:extLst>
          </p:cNvPr>
          <p:cNvSpPr>
            <a:spLocks noGrp="1" noRot="1" noChangeAspect="1" noChangeArrowheads="1" noTextEdit="1"/>
          </p:cNvSpPr>
          <p:nvPr>
            <p:ph type="sldImg"/>
          </p:nvPr>
        </p:nvSpPr>
        <p:spPr>
          <a:ln/>
        </p:spPr>
      </p:sp>
      <p:sp>
        <p:nvSpPr>
          <p:cNvPr id="100358" name="Rectangle 3">
            <a:extLst>
              <a:ext uri="{FF2B5EF4-FFF2-40B4-BE49-F238E27FC236}">
                <a16:creationId xmlns:a16="http://schemas.microsoft.com/office/drawing/2014/main" id="{5ADE2316-8D79-4F23-9598-E7AD6E73A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Performance management’s basic building blocks or “DNA” are:</a:t>
            </a:r>
          </a:p>
          <a:p>
            <a:pPr eaLnBrk="1" hangingPunct="1"/>
            <a:r>
              <a:rPr lang="en-US" altLang="en-US" i="1"/>
              <a:t>Direction sharing </a:t>
            </a:r>
            <a:r>
              <a:rPr lang="en-US" altLang="en-US"/>
              <a:t>means communicating the company’s higher-level goals (including its vision, mission, and strategy) throughout the company and then translating these into doable departmental, team, and individual goals.</a:t>
            </a:r>
          </a:p>
          <a:p>
            <a:pPr eaLnBrk="1" hangingPunct="1"/>
            <a:r>
              <a:rPr lang="en-US" altLang="en-US" i="1"/>
              <a:t>Goal alignment </a:t>
            </a:r>
            <a:r>
              <a:rPr lang="en-US" altLang="en-US"/>
              <a:t>means having a process that enables any manager to see the link between an employee’s goals and those of his or her department and company. </a:t>
            </a:r>
          </a:p>
          <a:p>
            <a:pPr eaLnBrk="1" hangingPunct="1"/>
            <a:r>
              <a:rPr lang="en-US" altLang="en-US" i="1"/>
              <a:t>Ongoing performance monitoring </a:t>
            </a:r>
            <a:r>
              <a:rPr lang="en-US" altLang="en-US"/>
              <a:t>usually includes using computer-based systems that measure and then e-mail progress and exception reports based on the person’s progress toward meeting his or her performance goals.</a:t>
            </a:r>
          </a:p>
          <a:p>
            <a:pPr eaLnBrk="1" hangingPunct="1"/>
            <a:r>
              <a:rPr lang="en-US" altLang="en-US" i="1"/>
              <a:t>Ongoing feedback </a:t>
            </a:r>
            <a:r>
              <a:rPr lang="en-US" altLang="en-US"/>
              <a:t>includes both face-to-face and computer-based feedback regarding progress toward goals.</a:t>
            </a:r>
          </a:p>
          <a:p>
            <a:pPr eaLnBrk="1" hangingPunct="1"/>
            <a:r>
              <a:rPr lang="en-US" altLang="en-US" i="1"/>
              <a:t>Coaching and developmental support </a:t>
            </a:r>
            <a:r>
              <a:rPr lang="en-US" altLang="en-US"/>
              <a:t>should be an integral part of the feedback process.</a:t>
            </a:r>
          </a:p>
          <a:p>
            <a:pPr eaLnBrk="1" hangingPunct="1"/>
            <a:r>
              <a:rPr lang="en-US" altLang="en-US" i="1"/>
              <a:t>Rewards, recognition, and compensation </a:t>
            </a:r>
            <a:r>
              <a:rPr lang="en-US" altLang="en-US"/>
              <a:t>all play a role in providing the consequences needed to keep the employee’s goal-directed performance on track.</a:t>
            </a: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a:extLst>
              <a:ext uri="{FF2B5EF4-FFF2-40B4-BE49-F238E27FC236}">
                <a16:creationId xmlns:a16="http://schemas.microsoft.com/office/drawing/2014/main" id="{E5EF4ECA-FA9A-4B63-B730-807164B83E4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61443" name="Rectangle 11">
            <a:extLst>
              <a:ext uri="{FF2B5EF4-FFF2-40B4-BE49-F238E27FC236}">
                <a16:creationId xmlns:a16="http://schemas.microsoft.com/office/drawing/2014/main" id="{1F6E393A-44C5-4731-9B0E-1C82094445E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61444" name="Rectangle 12">
            <a:extLst>
              <a:ext uri="{FF2B5EF4-FFF2-40B4-BE49-F238E27FC236}">
                <a16:creationId xmlns:a16="http://schemas.microsoft.com/office/drawing/2014/main" id="{8745EA73-CF26-4719-B069-1BBAF3A9EF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9CD84A56-71F9-4509-AA74-61702540FD3D}" type="slidenum">
              <a:rPr lang="en-US" altLang="en-US" sz="900"/>
              <a:pPr eaLnBrk="1" hangingPunct="1"/>
              <a:t>5</a:t>
            </a:fld>
            <a:endParaRPr lang="en-US" altLang="en-US" sz="900"/>
          </a:p>
        </p:txBody>
      </p:sp>
      <p:sp>
        <p:nvSpPr>
          <p:cNvPr id="61445" name="Rectangle 2">
            <a:extLst>
              <a:ext uri="{FF2B5EF4-FFF2-40B4-BE49-F238E27FC236}">
                <a16:creationId xmlns:a16="http://schemas.microsoft.com/office/drawing/2014/main" id="{F28B2980-C125-4A8A-84AE-49102B6F2E6C}"/>
              </a:ext>
            </a:extLst>
          </p:cNvPr>
          <p:cNvSpPr>
            <a:spLocks noGrp="1" noRot="1" noChangeAspect="1" noChangeArrowheads="1" noTextEdit="1"/>
          </p:cNvSpPr>
          <p:nvPr>
            <p:ph type="sldImg"/>
          </p:nvPr>
        </p:nvSpPr>
        <p:spPr>
          <a:ln/>
        </p:spPr>
      </p:sp>
      <p:sp>
        <p:nvSpPr>
          <p:cNvPr id="61446" name="Rectangle 3">
            <a:extLst>
              <a:ext uri="{FF2B5EF4-FFF2-40B4-BE49-F238E27FC236}">
                <a16:creationId xmlns:a16="http://schemas.microsoft.com/office/drawing/2014/main" id="{1087015E-CF9D-4955-9014-70F30C2060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Setting SMART goals assures that a performance appraisal is based on useful, specific, and effective goals.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8">
            <a:extLst>
              <a:ext uri="{FF2B5EF4-FFF2-40B4-BE49-F238E27FC236}">
                <a16:creationId xmlns:a16="http://schemas.microsoft.com/office/drawing/2014/main" id="{724DCF86-B3A0-424B-B06F-896281B2FC0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101379" name="Rectangle 11">
            <a:extLst>
              <a:ext uri="{FF2B5EF4-FFF2-40B4-BE49-F238E27FC236}">
                <a16:creationId xmlns:a16="http://schemas.microsoft.com/office/drawing/2014/main" id="{5DD36A9F-8AE1-4E49-B42A-57B9AF29741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101380" name="Rectangle 12">
            <a:extLst>
              <a:ext uri="{FF2B5EF4-FFF2-40B4-BE49-F238E27FC236}">
                <a16:creationId xmlns:a16="http://schemas.microsoft.com/office/drawing/2014/main" id="{F42D2A7D-7447-4144-BFCF-98682C60EF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DC656E0C-8E1C-4CDC-997F-65F4FE888FC3}" type="slidenum">
              <a:rPr lang="en-US" altLang="en-US" sz="900"/>
              <a:pPr eaLnBrk="1" hangingPunct="1"/>
              <a:t>41</a:t>
            </a:fld>
            <a:endParaRPr lang="en-US" altLang="en-US" sz="900"/>
          </a:p>
        </p:txBody>
      </p:sp>
      <p:sp>
        <p:nvSpPr>
          <p:cNvPr id="101381" name="Rectangle 2">
            <a:extLst>
              <a:ext uri="{FF2B5EF4-FFF2-40B4-BE49-F238E27FC236}">
                <a16:creationId xmlns:a16="http://schemas.microsoft.com/office/drawing/2014/main" id="{DAF0A88B-B9E0-4CE2-8923-181B22DCDF36}"/>
              </a:ext>
            </a:extLst>
          </p:cNvPr>
          <p:cNvSpPr>
            <a:spLocks noGrp="1" noRot="1" noChangeAspect="1" noChangeArrowheads="1" noTextEdit="1"/>
          </p:cNvSpPr>
          <p:nvPr>
            <p:ph type="sldImg"/>
          </p:nvPr>
        </p:nvSpPr>
        <p:spPr>
          <a:ln/>
        </p:spPr>
      </p:sp>
      <p:sp>
        <p:nvSpPr>
          <p:cNvPr id="101382" name="Rectangle 3">
            <a:extLst>
              <a:ext uri="{FF2B5EF4-FFF2-40B4-BE49-F238E27FC236}">
                <a16:creationId xmlns:a16="http://schemas.microsoft.com/office/drawing/2014/main" id="{42BE7675-EF9C-46D8-AD4C-4D24D2B49E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Employers are moving to performance management for three main reasons—</a:t>
            </a:r>
            <a:r>
              <a:rPr lang="en-US" altLang="en-US" i="1"/>
              <a:t>total quality, appraisal issues, </a:t>
            </a:r>
            <a:r>
              <a:rPr lang="en-US" altLang="en-US"/>
              <a:t>and </a:t>
            </a:r>
            <a:r>
              <a:rPr lang="en-US" altLang="en-US" i="1"/>
              <a:t>strategic planning.</a:t>
            </a:r>
            <a:endParaRPr lang="en-US" altLang="en-US"/>
          </a:p>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a:extLst>
              <a:ext uri="{FF2B5EF4-FFF2-40B4-BE49-F238E27FC236}">
                <a16:creationId xmlns:a16="http://schemas.microsoft.com/office/drawing/2014/main" id="{16A81724-49B8-40DD-B31F-E51113F8C8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102403" name="Rectangle 11">
            <a:extLst>
              <a:ext uri="{FF2B5EF4-FFF2-40B4-BE49-F238E27FC236}">
                <a16:creationId xmlns:a16="http://schemas.microsoft.com/office/drawing/2014/main" id="{55410B94-6919-44E0-8CDF-5A18F86E5BD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102404" name="Rectangle 12">
            <a:extLst>
              <a:ext uri="{FF2B5EF4-FFF2-40B4-BE49-F238E27FC236}">
                <a16:creationId xmlns:a16="http://schemas.microsoft.com/office/drawing/2014/main" id="{8488133F-E7F2-4505-A72D-C0583DCD2D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4C27259D-C116-4FDE-B0FC-99B1CEA30E35}" type="slidenum">
              <a:rPr lang="en-US" altLang="en-US" sz="900"/>
              <a:pPr eaLnBrk="1" hangingPunct="1"/>
              <a:t>42</a:t>
            </a:fld>
            <a:endParaRPr lang="en-US" altLang="en-US" sz="900"/>
          </a:p>
        </p:txBody>
      </p:sp>
      <p:sp>
        <p:nvSpPr>
          <p:cNvPr id="102405" name="Rectangle 2">
            <a:extLst>
              <a:ext uri="{FF2B5EF4-FFF2-40B4-BE49-F238E27FC236}">
                <a16:creationId xmlns:a16="http://schemas.microsoft.com/office/drawing/2014/main" id="{F7FF1E4F-BEEB-44DE-85A2-A42D2BC0CD44}"/>
              </a:ext>
            </a:extLst>
          </p:cNvPr>
          <p:cNvSpPr>
            <a:spLocks noGrp="1" noRot="1" noChangeAspect="1" noChangeArrowheads="1" noTextEdit="1"/>
          </p:cNvSpPr>
          <p:nvPr>
            <p:ph type="sldImg"/>
          </p:nvPr>
        </p:nvSpPr>
        <p:spPr>
          <a:ln/>
        </p:spPr>
      </p:sp>
      <p:sp>
        <p:nvSpPr>
          <p:cNvPr id="102406" name="Rectangle 3">
            <a:extLst>
              <a:ext uri="{FF2B5EF4-FFF2-40B4-BE49-F238E27FC236}">
                <a16:creationId xmlns:a16="http://schemas.microsoft.com/office/drawing/2014/main" id="{21E9FC69-DA23-4D64-8EE1-A0E37DDA6C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slide sums up how IT-supported performance management process supports performance management.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8">
            <a:extLst>
              <a:ext uri="{FF2B5EF4-FFF2-40B4-BE49-F238E27FC236}">
                <a16:creationId xmlns:a16="http://schemas.microsoft.com/office/drawing/2014/main" id="{BE99E6E3-4F5E-423C-AD98-7220C3D132D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103427" name="Rectangle 11">
            <a:extLst>
              <a:ext uri="{FF2B5EF4-FFF2-40B4-BE49-F238E27FC236}">
                <a16:creationId xmlns:a16="http://schemas.microsoft.com/office/drawing/2014/main" id="{A76A82DF-4A42-40EB-8809-0E450A8AF2A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103428" name="Rectangle 12">
            <a:extLst>
              <a:ext uri="{FF2B5EF4-FFF2-40B4-BE49-F238E27FC236}">
                <a16:creationId xmlns:a16="http://schemas.microsoft.com/office/drawing/2014/main" id="{695F1127-F188-40E2-8FCD-F130327025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8DADE243-B47D-4A5B-A3DC-62FAFF309ED7}" type="slidenum">
              <a:rPr lang="en-US" altLang="en-US" sz="900"/>
              <a:pPr eaLnBrk="1" hangingPunct="1"/>
              <a:t>43</a:t>
            </a:fld>
            <a:endParaRPr lang="en-US" altLang="en-US" sz="900"/>
          </a:p>
        </p:txBody>
      </p:sp>
      <p:sp>
        <p:nvSpPr>
          <p:cNvPr id="103429" name="Rectangle 2">
            <a:extLst>
              <a:ext uri="{FF2B5EF4-FFF2-40B4-BE49-F238E27FC236}">
                <a16:creationId xmlns:a16="http://schemas.microsoft.com/office/drawing/2014/main" id="{8204EF6F-2C1C-4B5B-BDBA-BDF810581F5A}"/>
              </a:ext>
            </a:extLst>
          </p:cNvPr>
          <p:cNvSpPr>
            <a:spLocks noGrp="1" noRot="1" noChangeAspect="1" noChangeArrowheads="1" noTextEdit="1"/>
          </p:cNvSpPr>
          <p:nvPr>
            <p:ph type="sldImg"/>
          </p:nvPr>
        </p:nvSpPr>
        <p:spPr>
          <a:solidFill>
            <a:srgbClr val="FFFFFF"/>
          </a:solidFill>
          <a:ln/>
        </p:spPr>
      </p:sp>
      <p:sp>
        <p:nvSpPr>
          <p:cNvPr id="103430" name="Rectangle 3">
            <a:extLst>
              <a:ext uri="{FF2B5EF4-FFF2-40B4-BE49-F238E27FC236}">
                <a16:creationId xmlns:a16="http://schemas.microsoft.com/office/drawing/2014/main" id="{B7AA500A-D60D-45E0-817C-82D9A29B4304}"/>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t>Information technology does enable management to automate performance management. Figure 9-14 presents an example of an employee’s online performance management report.</a:t>
            </a:r>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a:extLst>
              <a:ext uri="{FF2B5EF4-FFF2-40B4-BE49-F238E27FC236}">
                <a16:creationId xmlns:a16="http://schemas.microsoft.com/office/drawing/2014/main" id="{B121B263-5CDE-4B07-B7B0-2DA44429391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62467" name="Rectangle 11">
            <a:extLst>
              <a:ext uri="{FF2B5EF4-FFF2-40B4-BE49-F238E27FC236}">
                <a16:creationId xmlns:a16="http://schemas.microsoft.com/office/drawing/2014/main" id="{27DB4602-C8B1-416D-9EEF-C9C57B345F7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62468" name="Rectangle 12">
            <a:extLst>
              <a:ext uri="{FF2B5EF4-FFF2-40B4-BE49-F238E27FC236}">
                <a16:creationId xmlns:a16="http://schemas.microsoft.com/office/drawing/2014/main" id="{C5D3607F-4632-444B-BAB7-4F50DA5996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F912525C-0491-426B-82E2-5CCF364A8EFA}" type="slidenum">
              <a:rPr lang="en-US" altLang="en-US" sz="900"/>
              <a:pPr eaLnBrk="1" hangingPunct="1"/>
              <a:t>6</a:t>
            </a:fld>
            <a:endParaRPr lang="en-US" altLang="en-US" sz="900"/>
          </a:p>
        </p:txBody>
      </p:sp>
      <p:sp>
        <p:nvSpPr>
          <p:cNvPr id="62469" name="Rectangle 2">
            <a:extLst>
              <a:ext uri="{FF2B5EF4-FFF2-40B4-BE49-F238E27FC236}">
                <a16:creationId xmlns:a16="http://schemas.microsoft.com/office/drawing/2014/main" id="{C89291A5-A55C-4EF5-B048-AE249770E901}"/>
              </a:ext>
            </a:extLst>
          </p:cNvPr>
          <p:cNvSpPr>
            <a:spLocks noGrp="1" noRot="1" noChangeAspect="1" noChangeArrowheads="1" noTextEdit="1"/>
          </p:cNvSpPr>
          <p:nvPr>
            <p:ph type="sldImg"/>
          </p:nvPr>
        </p:nvSpPr>
        <p:spPr>
          <a:ln/>
        </p:spPr>
      </p:sp>
      <p:sp>
        <p:nvSpPr>
          <p:cNvPr id="62470" name="Rectangle 3">
            <a:extLst>
              <a:ext uri="{FF2B5EF4-FFF2-40B4-BE49-F238E27FC236}">
                <a16:creationId xmlns:a16="http://schemas.microsoft.com/office/drawing/2014/main" id="{34FD3AFA-EC81-4DD0-80E5-04218BB25B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Appraisals have several purposes that relate both to the appraised employee and the organization.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a:extLst>
              <a:ext uri="{FF2B5EF4-FFF2-40B4-BE49-F238E27FC236}">
                <a16:creationId xmlns:a16="http://schemas.microsoft.com/office/drawing/2014/main" id="{D8BEE902-AC9F-478F-93D1-8A25FD83A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63491" name="Rectangle 11">
            <a:extLst>
              <a:ext uri="{FF2B5EF4-FFF2-40B4-BE49-F238E27FC236}">
                <a16:creationId xmlns:a16="http://schemas.microsoft.com/office/drawing/2014/main" id="{423CEF26-8E2C-4632-9C49-3DA3D0BBFBA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63492" name="Rectangle 12">
            <a:extLst>
              <a:ext uri="{FF2B5EF4-FFF2-40B4-BE49-F238E27FC236}">
                <a16:creationId xmlns:a16="http://schemas.microsoft.com/office/drawing/2014/main" id="{46F824B6-E2EF-4AB2-A5E7-76D4F23A54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77B2C4E2-1ABD-48E2-8E3B-E8D69035F816}" type="slidenum">
              <a:rPr lang="en-US" altLang="en-US" sz="900"/>
              <a:pPr eaLnBrk="1" hangingPunct="1"/>
              <a:t>7</a:t>
            </a:fld>
            <a:endParaRPr lang="en-US" altLang="en-US" sz="900"/>
          </a:p>
        </p:txBody>
      </p:sp>
      <p:sp>
        <p:nvSpPr>
          <p:cNvPr id="63493" name="Rectangle 2">
            <a:extLst>
              <a:ext uri="{FF2B5EF4-FFF2-40B4-BE49-F238E27FC236}">
                <a16:creationId xmlns:a16="http://schemas.microsoft.com/office/drawing/2014/main" id="{69C2F3E4-13DC-4C9A-BD94-57A51E7F1238}"/>
              </a:ext>
            </a:extLst>
          </p:cNvPr>
          <p:cNvSpPr>
            <a:spLocks noGrp="1" noRot="1" noChangeAspect="1" noChangeArrowheads="1" noTextEdit="1"/>
          </p:cNvSpPr>
          <p:nvPr>
            <p:ph type="sldImg"/>
          </p:nvPr>
        </p:nvSpPr>
        <p:spPr>
          <a:ln/>
        </p:spPr>
      </p:sp>
      <p:sp>
        <p:nvSpPr>
          <p:cNvPr id="63494" name="Rectangle 3">
            <a:extLst>
              <a:ext uri="{FF2B5EF4-FFF2-40B4-BE49-F238E27FC236}">
                <a16:creationId xmlns:a16="http://schemas.microsoft.com/office/drawing/2014/main" id="{FC587A13-8427-4FCD-BB84-75E32F84C8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It doesn’t matter which tool you use if you’re less than candid when your subordinate is underperforming. A supervisor who rates an employee too high is doing a disservice to them and to the company. There’s nothing crueler than telling someone who’s doing a mediocre job that he or she is doing well.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a:extLst>
              <a:ext uri="{FF2B5EF4-FFF2-40B4-BE49-F238E27FC236}">
                <a16:creationId xmlns:a16="http://schemas.microsoft.com/office/drawing/2014/main" id="{8AC7B7B9-3AB0-4A31-89B3-3D04E1FEFB7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64515" name="Rectangle 11">
            <a:extLst>
              <a:ext uri="{FF2B5EF4-FFF2-40B4-BE49-F238E27FC236}">
                <a16:creationId xmlns:a16="http://schemas.microsoft.com/office/drawing/2014/main" id="{0D01CF22-1973-49E9-A681-C96D5103026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64516" name="Rectangle 12">
            <a:extLst>
              <a:ext uri="{FF2B5EF4-FFF2-40B4-BE49-F238E27FC236}">
                <a16:creationId xmlns:a16="http://schemas.microsoft.com/office/drawing/2014/main" id="{AA60F83B-3D40-41DA-8183-949A43C18E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A82C5857-27E1-4AB1-BB8A-0C12E9CBB338}" type="slidenum">
              <a:rPr lang="en-US" altLang="en-US" sz="900"/>
              <a:pPr eaLnBrk="1" hangingPunct="1"/>
              <a:t>8</a:t>
            </a:fld>
            <a:endParaRPr lang="en-US" altLang="en-US" sz="900"/>
          </a:p>
        </p:txBody>
      </p:sp>
      <p:sp>
        <p:nvSpPr>
          <p:cNvPr id="64517" name="Rectangle 2">
            <a:extLst>
              <a:ext uri="{FF2B5EF4-FFF2-40B4-BE49-F238E27FC236}">
                <a16:creationId xmlns:a16="http://schemas.microsoft.com/office/drawing/2014/main" id="{C1BEAF40-3673-4B3A-BF67-8C36426D6E42}"/>
              </a:ext>
            </a:extLst>
          </p:cNvPr>
          <p:cNvSpPr>
            <a:spLocks noGrp="1" noRot="1" noChangeAspect="1" noChangeArrowheads="1" noTextEdit="1"/>
          </p:cNvSpPr>
          <p:nvPr>
            <p:ph type="sldImg"/>
          </p:nvPr>
        </p:nvSpPr>
        <p:spPr>
          <a:ln/>
        </p:spPr>
      </p:sp>
      <p:sp>
        <p:nvSpPr>
          <p:cNvPr id="64518" name="Rectangle 3">
            <a:extLst>
              <a:ext uri="{FF2B5EF4-FFF2-40B4-BE49-F238E27FC236}">
                <a16:creationId xmlns:a16="http://schemas.microsoft.com/office/drawing/2014/main" id="{0031C81A-CB45-441C-9CA1-CC0D38C2F6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Supervisors must therefore be familiar with appraisal techniques, understand and avoid problems that can cripple appraisals, and know how to conduct appraisals fairly.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a:extLst>
              <a:ext uri="{FF2B5EF4-FFF2-40B4-BE49-F238E27FC236}">
                <a16:creationId xmlns:a16="http://schemas.microsoft.com/office/drawing/2014/main" id="{5A605EAE-B60C-496D-9226-DC14003FFDF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65539" name="Rectangle 11">
            <a:extLst>
              <a:ext uri="{FF2B5EF4-FFF2-40B4-BE49-F238E27FC236}">
                <a16:creationId xmlns:a16="http://schemas.microsoft.com/office/drawing/2014/main" id="{E02E9DEB-3420-4609-88CF-BC1FF5E8F2E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65540" name="Rectangle 12">
            <a:extLst>
              <a:ext uri="{FF2B5EF4-FFF2-40B4-BE49-F238E27FC236}">
                <a16:creationId xmlns:a16="http://schemas.microsoft.com/office/drawing/2014/main" id="{F6B45F4D-8A3A-4838-B725-D8FC19EEC7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AEF07CC3-27BE-47C6-AC42-BF84E78CDD44}" type="slidenum">
              <a:rPr lang="en-US" altLang="en-US" sz="900"/>
              <a:pPr eaLnBrk="1" hangingPunct="1"/>
              <a:t>9</a:t>
            </a:fld>
            <a:endParaRPr lang="en-US" altLang="en-US" sz="900"/>
          </a:p>
        </p:txBody>
      </p:sp>
      <p:sp>
        <p:nvSpPr>
          <p:cNvPr id="65541" name="Rectangle 2">
            <a:extLst>
              <a:ext uri="{FF2B5EF4-FFF2-40B4-BE49-F238E27FC236}">
                <a16:creationId xmlns:a16="http://schemas.microsoft.com/office/drawing/2014/main" id="{151B3962-78E7-49CB-A303-4482950A0DD9}"/>
              </a:ext>
            </a:extLst>
          </p:cNvPr>
          <p:cNvSpPr>
            <a:spLocks noGrp="1" noRot="1" noChangeAspect="1" noChangeArrowheads="1" noTextEdit="1"/>
          </p:cNvSpPr>
          <p:nvPr>
            <p:ph type="sldImg"/>
          </p:nvPr>
        </p:nvSpPr>
        <p:spPr>
          <a:ln/>
        </p:spPr>
      </p:sp>
      <p:sp>
        <p:nvSpPr>
          <p:cNvPr id="65542" name="Rectangle 3">
            <a:extLst>
              <a:ext uri="{FF2B5EF4-FFF2-40B4-BE49-F238E27FC236}">
                <a16:creationId xmlns:a16="http://schemas.microsoft.com/office/drawing/2014/main" id="{E561F9D2-CD7E-4588-A4A0-9E2724D16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human resources department serves a policy-making and advisory role. The human resource team should also be responsible for training supervisors to improve their appraisal skills, for monitoring the appraisal system’s effectiveness, and for ensuring that it complies with EEO laws.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a:extLst>
              <a:ext uri="{FF2B5EF4-FFF2-40B4-BE49-F238E27FC236}">
                <a16:creationId xmlns:a16="http://schemas.microsoft.com/office/drawing/2014/main" id="{861EEB38-AA12-47EB-8CC5-970F352DE91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a:t>Human Resources Management 12e</a:t>
            </a:r>
            <a:br>
              <a:rPr lang="en-US" altLang="en-US"/>
            </a:br>
            <a:r>
              <a:rPr lang="en-US" altLang="en-US"/>
              <a:t>Gary Dessler</a:t>
            </a:r>
          </a:p>
        </p:txBody>
      </p:sp>
      <p:sp>
        <p:nvSpPr>
          <p:cNvPr id="66563" name="Rectangle 11">
            <a:extLst>
              <a:ext uri="{FF2B5EF4-FFF2-40B4-BE49-F238E27FC236}">
                <a16:creationId xmlns:a16="http://schemas.microsoft.com/office/drawing/2014/main" id="{A1CF91EE-993E-4D7E-8A1D-3E851F04CEB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endParaRPr lang="en-US" altLang="en-US" sz="1200" b="0">
              <a:latin typeface="Times New Roman" panose="02020603050405020304" pitchFamily="18" charset="0"/>
            </a:endParaRPr>
          </a:p>
        </p:txBody>
      </p:sp>
      <p:sp>
        <p:nvSpPr>
          <p:cNvPr id="66564" name="Rectangle 12">
            <a:extLst>
              <a:ext uri="{FF2B5EF4-FFF2-40B4-BE49-F238E27FC236}">
                <a16:creationId xmlns:a16="http://schemas.microsoft.com/office/drawing/2014/main" id="{766E47B6-668E-40E7-A935-84C2A189C2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panose="020B0604020202020204" pitchFamily="34" charset="0"/>
                <a:cs typeface="Tahoma" panose="020B0604030504040204" pitchFamily="34" charset="0"/>
              </a:defRPr>
            </a:lvl1pPr>
            <a:lvl2pPr marL="742950" indent="-285750" defTabSz="927100" eaLnBrk="0" hangingPunct="0">
              <a:defRPr sz="1000">
                <a:solidFill>
                  <a:schemeClr val="tx1"/>
                </a:solidFill>
                <a:latin typeface="Arial" panose="020B0604020202020204" pitchFamily="34" charset="0"/>
                <a:cs typeface="Tahoma" panose="020B0604030504040204" pitchFamily="34" charset="0"/>
              </a:defRPr>
            </a:lvl2pPr>
            <a:lvl3pPr marL="1143000" indent="-228600" defTabSz="927100" eaLnBrk="0" hangingPunct="0">
              <a:defRPr sz="1000">
                <a:solidFill>
                  <a:schemeClr val="tx1"/>
                </a:solidFill>
                <a:latin typeface="Arial" panose="020B0604020202020204" pitchFamily="34" charset="0"/>
                <a:cs typeface="Tahoma" panose="020B0604030504040204" pitchFamily="34" charset="0"/>
              </a:defRPr>
            </a:lvl3pPr>
            <a:lvl4pPr marL="1600200" indent="-228600" defTabSz="927100" eaLnBrk="0" hangingPunct="0">
              <a:defRPr sz="1000">
                <a:solidFill>
                  <a:schemeClr val="tx1"/>
                </a:solidFill>
                <a:latin typeface="Arial" panose="020B0604020202020204" pitchFamily="34" charset="0"/>
                <a:cs typeface="Tahoma" panose="020B0604030504040204" pitchFamily="34" charset="0"/>
              </a:defRPr>
            </a:lvl4pPr>
            <a:lvl5pPr marL="2057400" indent="-228600" defTabSz="927100" eaLnBrk="0" hangingPunct="0">
              <a:defRPr sz="1000">
                <a:solidFill>
                  <a:schemeClr val="tx1"/>
                </a:solidFill>
                <a:latin typeface="Arial" panose="020B0604020202020204" pitchFamily="34" charset="0"/>
                <a:cs typeface="Tahoma" panose="020B0604030504040204" pitchFamily="34" charset="0"/>
              </a:defRPr>
            </a:lvl5pPr>
            <a:lvl6pPr marL="25146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defTabSz="9271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9</a:t>
            </a:r>
            <a:r>
              <a:rPr lang="en-US" altLang="en-US" sz="900">
                <a:cs typeface="Arial" panose="020B0604020202020204" pitchFamily="34" charset="0"/>
              </a:rPr>
              <a:t>–</a:t>
            </a:r>
            <a:fld id="{2A199F56-9597-4087-9B6B-73F56574D148}" type="slidenum">
              <a:rPr lang="en-US" altLang="en-US" sz="900"/>
              <a:pPr eaLnBrk="1" hangingPunct="1"/>
              <a:t>10</a:t>
            </a:fld>
            <a:endParaRPr lang="en-US" altLang="en-US" sz="900"/>
          </a:p>
        </p:txBody>
      </p:sp>
      <p:sp>
        <p:nvSpPr>
          <p:cNvPr id="66565" name="Rectangle 2">
            <a:extLst>
              <a:ext uri="{FF2B5EF4-FFF2-40B4-BE49-F238E27FC236}">
                <a16:creationId xmlns:a16="http://schemas.microsoft.com/office/drawing/2014/main" id="{A0C35722-565B-4E40-A43B-8FD175BE07E7}"/>
              </a:ext>
            </a:extLst>
          </p:cNvPr>
          <p:cNvSpPr>
            <a:spLocks noGrp="1" noRot="1" noChangeAspect="1" noChangeArrowheads="1" noTextEdit="1"/>
          </p:cNvSpPr>
          <p:nvPr>
            <p:ph type="sldImg"/>
          </p:nvPr>
        </p:nvSpPr>
        <p:spPr>
          <a:ln/>
        </p:spPr>
      </p:sp>
      <p:sp>
        <p:nvSpPr>
          <p:cNvPr id="66566" name="Rectangle 3">
            <a:extLst>
              <a:ext uri="{FF2B5EF4-FFF2-40B4-BE49-F238E27FC236}">
                <a16:creationId xmlns:a16="http://schemas.microsoft.com/office/drawing/2014/main" id="{5F676564-E0F1-4167-BF61-BB50E4239F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Effective appraisals should follow these three steps.</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8D1A-2436-46B3-887A-00F469319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9B64AEE-8834-4D02-9850-7B51AD1E80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5DFFB3D-B1A5-4C4F-B5EA-B4DFFA0D4A14}"/>
              </a:ext>
            </a:extLst>
          </p:cNvPr>
          <p:cNvSpPr>
            <a:spLocks noGrp="1"/>
          </p:cNvSpPr>
          <p:nvPr>
            <p:ph type="dt" sz="half" idx="10"/>
          </p:nvPr>
        </p:nvSpPr>
        <p:spPr/>
        <p:txBody>
          <a:bodyPr/>
          <a:lstStyle/>
          <a:p>
            <a:fld id="{061E81A0-B477-416E-881E-9994B0DD2AF4}" type="datetimeFigureOut">
              <a:rPr lang="en-IN" smtClean="0"/>
              <a:t>13-12-2018</a:t>
            </a:fld>
            <a:endParaRPr lang="en-IN"/>
          </a:p>
        </p:txBody>
      </p:sp>
      <p:sp>
        <p:nvSpPr>
          <p:cNvPr id="5" name="Footer Placeholder 4">
            <a:extLst>
              <a:ext uri="{FF2B5EF4-FFF2-40B4-BE49-F238E27FC236}">
                <a16:creationId xmlns:a16="http://schemas.microsoft.com/office/drawing/2014/main" id="{103153EF-1737-4061-90A3-EE9F43B889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47E34EC-8583-4A06-9243-12463260AB84}"/>
              </a:ext>
            </a:extLst>
          </p:cNvPr>
          <p:cNvSpPr>
            <a:spLocks noGrp="1"/>
          </p:cNvSpPr>
          <p:nvPr>
            <p:ph type="sldNum" sz="quarter" idx="12"/>
          </p:nvPr>
        </p:nvSpPr>
        <p:spPr/>
        <p:txBody>
          <a:bodyPr/>
          <a:lstStyle/>
          <a:p>
            <a:fld id="{2D25A125-5F87-4E9F-A5CA-2A93FB9175E9}" type="slidenum">
              <a:rPr lang="en-IN" smtClean="0"/>
              <a:t>‹#›</a:t>
            </a:fld>
            <a:endParaRPr lang="en-IN"/>
          </a:p>
        </p:txBody>
      </p:sp>
    </p:spTree>
    <p:extLst>
      <p:ext uri="{BB962C8B-B14F-4D97-AF65-F5344CB8AC3E}">
        <p14:creationId xmlns:p14="http://schemas.microsoft.com/office/powerpoint/2010/main" val="2970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9B32-11E2-410C-A6D1-F8D517225C6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2E46AA-9255-4A77-9EAD-E579DC5802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A141836-F17B-458C-921D-E2DA90381C34}"/>
              </a:ext>
            </a:extLst>
          </p:cNvPr>
          <p:cNvSpPr>
            <a:spLocks noGrp="1"/>
          </p:cNvSpPr>
          <p:nvPr>
            <p:ph type="dt" sz="half" idx="10"/>
          </p:nvPr>
        </p:nvSpPr>
        <p:spPr/>
        <p:txBody>
          <a:bodyPr/>
          <a:lstStyle/>
          <a:p>
            <a:fld id="{061E81A0-B477-416E-881E-9994B0DD2AF4}" type="datetimeFigureOut">
              <a:rPr lang="en-IN" smtClean="0"/>
              <a:t>13-12-2018</a:t>
            </a:fld>
            <a:endParaRPr lang="en-IN"/>
          </a:p>
        </p:txBody>
      </p:sp>
      <p:sp>
        <p:nvSpPr>
          <p:cNvPr id="5" name="Footer Placeholder 4">
            <a:extLst>
              <a:ext uri="{FF2B5EF4-FFF2-40B4-BE49-F238E27FC236}">
                <a16:creationId xmlns:a16="http://schemas.microsoft.com/office/drawing/2014/main" id="{C791129A-D127-4675-B26F-EE26C035D5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AAED301-2DF2-4F0D-81A6-52CFFAD4A498}"/>
              </a:ext>
            </a:extLst>
          </p:cNvPr>
          <p:cNvSpPr>
            <a:spLocks noGrp="1"/>
          </p:cNvSpPr>
          <p:nvPr>
            <p:ph type="sldNum" sz="quarter" idx="12"/>
          </p:nvPr>
        </p:nvSpPr>
        <p:spPr/>
        <p:txBody>
          <a:bodyPr/>
          <a:lstStyle/>
          <a:p>
            <a:fld id="{2D25A125-5F87-4E9F-A5CA-2A93FB9175E9}" type="slidenum">
              <a:rPr lang="en-IN" smtClean="0"/>
              <a:t>‹#›</a:t>
            </a:fld>
            <a:endParaRPr lang="en-IN"/>
          </a:p>
        </p:txBody>
      </p:sp>
    </p:spTree>
    <p:extLst>
      <p:ext uri="{BB962C8B-B14F-4D97-AF65-F5344CB8AC3E}">
        <p14:creationId xmlns:p14="http://schemas.microsoft.com/office/powerpoint/2010/main" val="110223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A610F5-E9BD-4010-A227-BE46C00CCB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497038F-E988-4E55-9A66-108B59F46F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2AAE750-BE89-4C80-B691-B6CB2C39E983}"/>
              </a:ext>
            </a:extLst>
          </p:cNvPr>
          <p:cNvSpPr>
            <a:spLocks noGrp="1"/>
          </p:cNvSpPr>
          <p:nvPr>
            <p:ph type="dt" sz="half" idx="10"/>
          </p:nvPr>
        </p:nvSpPr>
        <p:spPr/>
        <p:txBody>
          <a:bodyPr/>
          <a:lstStyle/>
          <a:p>
            <a:fld id="{061E81A0-B477-416E-881E-9994B0DD2AF4}" type="datetimeFigureOut">
              <a:rPr lang="en-IN" smtClean="0"/>
              <a:t>13-12-2018</a:t>
            </a:fld>
            <a:endParaRPr lang="en-IN"/>
          </a:p>
        </p:txBody>
      </p:sp>
      <p:sp>
        <p:nvSpPr>
          <p:cNvPr id="5" name="Footer Placeholder 4">
            <a:extLst>
              <a:ext uri="{FF2B5EF4-FFF2-40B4-BE49-F238E27FC236}">
                <a16:creationId xmlns:a16="http://schemas.microsoft.com/office/drawing/2014/main" id="{1667491B-1C02-444B-B2A3-9D65025EDA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7794EA9-5FBA-4C7A-8030-504AC03422E5}"/>
              </a:ext>
            </a:extLst>
          </p:cNvPr>
          <p:cNvSpPr>
            <a:spLocks noGrp="1"/>
          </p:cNvSpPr>
          <p:nvPr>
            <p:ph type="sldNum" sz="quarter" idx="12"/>
          </p:nvPr>
        </p:nvSpPr>
        <p:spPr/>
        <p:txBody>
          <a:bodyPr/>
          <a:lstStyle/>
          <a:p>
            <a:fld id="{2D25A125-5F87-4E9F-A5CA-2A93FB9175E9}" type="slidenum">
              <a:rPr lang="en-IN" smtClean="0"/>
              <a:t>‹#›</a:t>
            </a:fld>
            <a:endParaRPr lang="en-IN"/>
          </a:p>
        </p:txBody>
      </p:sp>
    </p:spTree>
    <p:extLst>
      <p:ext uri="{BB962C8B-B14F-4D97-AF65-F5344CB8AC3E}">
        <p14:creationId xmlns:p14="http://schemas.microsoft.com/office/powerpoint/2010/main" val="410853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9813-30CE-4AD7-801B-50EA50F82C7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962A08A-1BEE-403C-95A4-9EB076E516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9F954B-2314-4B35-8987-0ABFB9CE1F5B}"/>
              </a:ext>
            </a:extLst>
          </p:cNvPr>
          <p:cNvSpPr>
            <a:spLocks noGrp="1"/>
          </p:cNvSpPr>
          <p:nvPr>
            <p:ph type="dt" sz="half" idx="10"/>
          </p:nvPr>
        </p:nvSpPr>
        <p:spPr/>
        <p:txBody>
          <a:bodyPr/>
          <a:lstStyle/>
          <a:p>
            <a:fld id="{061E81A0-B477-416E-881E-9994B0DD2AF4}" type="datetimeFigureOut">
              <a:rPr lang="en-IN" smtClean="0"/>
              <a:t>13-12-2018</a:t>
            </a:fld>
            <a:endParaRPr lang="en-IN"/>
          </a:p>
        </p:txBody>
      </p:sp>
      <p:sp>
        <p:nvSpPr>
          <p:cNvPr id="5" name="Footer Placeholder 4">
            <a:extLst>
              <a:ext uri="{FF2B5EF4-FFF2-40B4-BE49-F238E27FC236}">
                <a16:creationId xmlns:a16="http://schemas.microsoft.com/office/drawing/2014/main" id="{473CEE52-DCC8-4575-B8FD-E390BAA730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7530155-BEB0-4707-8B6C-5262B71B28EB}"/>
              </a:ext>
            </a:extLst>
          </p:cNvPr>
          <p:cNvSpPr>
            <a:spLocks noGrp="1"/>
          </p:cNvSpPr>
          <p:nvPr>
            <p:ph type="sldNum" sz="quarter" idx="12"/>
          </p:nvPr>
        </p:nvSpPr>
        <p:spPr/>
        <p:txBody>
          <a:bodyPr/>
          <a:lstStyle/>
          <a:p>
            <a:fld id="{2D25A125-5F87-4E9F-A5CA-2A93FB9175E9}" type="slidenum">
              <a:rPr lang="en-IN" smtClean="0"/>
              <a:t>‹#›</a:t>
            </a:fld>
            <a:endParaRPr lang="en-IN"/>
          </a:p>
        </p:txBody>
      </p:sp>
    </p:spTree>
    <p:extLst>
      <p:ext uri="{BB962C8B-B14F-4D97-AF65-F5344CB8AC3E}">
        <p14:creationId xmlns:p14="http://schemas.microsoft.com/office/powerpoint/2010/main" val="409240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851A-CBC3-4920-BC8B-B2C11AD631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F52D790-D867-4995-9114-E347D2AD8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1FE8CD-1BEB-48E0-9310-CF3EF156A16D}"/>
              </a:ext>
            </a:extLst>
          </p:cNvPr>
          <p:cNvSpPr>
            <a:spLocks noGrp="1"/>
          </p:cNvSpPr>
          <p:nvPr>
            <p:ph type="dt" sz="half" idx="10"/>
          </p:nvPr>
        </p:nvSpPr>
        <p:spPr/>
        <p:txBody>
          <a:bodyPr/>
          <a:lstStyle/>
          <a:p>
            <a:fld id="{061E81A0-B477-416E-881E-9994B0DD2AF4}" type="datetimeFigureOut">
              <a:rPr lang="en-IN" smtClean="0"/>
              <a:t>13-12-2018</a:t>
            </a:fld>
            <a:endParaRPr lang="en-IN"/>
          </a:p>
        </p:txBody>
      </p:sp>
      <p:sp>
        <p:nvSpPr>
          <p:cNvPr id="5" name="Footer Placeholder 4">
            <a:extLst>
              <a:ext uri="{FF2B5EF4-FFF2-40B4-BE49-F238E27FC236}">
                <a16:creationId xmlns:a16="http://schemas.microsoft.com/office/drawing/2014/main" id="{F34B0744-A33D-4F25-B681-A0CF5F2D24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349B53-7F53-4080-BFB7-46871C59A074}"/>
              </a:ext>
            </a:extLst>
          </p:cNvPr>
          <p:cNvSpPr>
            <a:spLocks noGrp="1"/>
          </p:cNvSpPr>
          <p:nvPr>
            <p:ph type="sldNum" sz="quarter" idx="12"/>
          </p:nvPr>
        </p:nvSpPr>
        <p:spPr/>
        <p:txBody>
          <a:bodyPr/>
          <a:lstStyle/>
          <a:p>
            <a:fld id="{2D25A125-5F87-4E9F-A5CA-2A93FB9175E9}" type="slidenum">
              <a:rPr lang="en-IN" smtClean="0"/>
              <a:t>‹#›</a:t>
            </a:fld>
            <a:endParaRPr lang="en-IN"/>
          </a:p>
        </p:txBody>
      </p:sp>
    </p:spTree>
    <p:extLst>
      <p:ext uri="{BB962C8B-B14F-4D97-AF65-F5344CB8AC3E}">
        <p14:creationId xmlns:p14="http://schemas.microsoft.com/office/powerpoint/2010/main" val="289366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5AD2-F7E7-4272-9D6C-2229422727D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B163EB6-36A0-45E3-AF61-CA6C98D517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BEA2701-E5A6-4DAC-B361-23254E7A71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0936F32-CFB6-48FD-AF43-3861CC02EAF6}"/>
              </a:ext>
            </a:extLst>
          </p:cNvPr>
          <p:cNvSpPr>
            <a:spLocks noGrp="1"/>
          </p:cNvSpPr>
          <p:nvPr>
            <p:ph type="dt" sz="half" idx="10"/>
          </p:nvPr>
        </p:nvSpPr>
        <p:spPr/>
        <p:txBody>
          <a:bodyPr/>
          <a:lstStyle/>
          <a:p>
            <a:fld id="{061E81A0-B477-416E-881E-9994B0DD2AF4}" type="datetimeFigureOut">
              <a:rPr lang="en-IN" smtClean="0"/>
              <a:t>13-12-2018</a:t>
            </a:fld>
            <a:endParaRPr lang="en-IN"/>
          </a:p>
        </p:txBody>
      </p:sp>
      <p:sp>
        <p:nvSpPr>
          <p:cNvPr id="6" name="Footer Placeholder 5">
            <a:extLst>
              <a:ext uri="{FF2B5EF4-FFF2-40B4-BE49-F238E27FC236}">
                <a16:creationId xmlns:a16="http://schemas.microsoft.com/office/drawing/2014/main" id="{94496ABB-AD1D-4D37-932D-D43000DBFAD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B120CF7-B11E-4EA8-9DE2-DCF418A0F4E4}"/>
              </a:ext>
            </a:extLst>
          </p:cNvPr>
          <p:cNvSpPr>
            <a:spLocks noGrp="1"/>
          </p:cNvSpPr>
          <p:nvPr>
            <p:ph type="sldNum" sz="quarter" idx="12"/>
          </p:nvPr>
        </p:nvSpPr>
        <p:spPr/>
        <p:txBody>
          <a:bodyPr/>
          <a:lstStyle/>
          <a:p>
            <a:fld id="{2D25A125-5F87-4E9F-A5CA-2A93FB9175E9}" type="slidenum">
              <a:rPr lang="en-IN" smtClean="0"/>
              <a:t>‹#›</a:t>
            </a:fld>
            <a:endParaRPr lang="en-IN"/>
          </a:p>
        </p:txBody>
      </p:sp>
    </p:spTree>
    <p:extLst>
      <p:ext uri="{BB962C8B-B14F-4D97-AF65-F5344CB8AC3E}">
        <p14:creationId xmlns:p14="http://schemas.microsoft.com/office/powerpoint/2010/main" val="253084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C4EE-83D1-4AD4-92D9-48A2BE9D54B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678DDB-C341-49E6-BD74-4089B654B9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271C7B-B4EF-48CF-A6E0-43904B5769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091ECAE-D076-4DF1-AFA0-FD0A2ADDB7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021E0F-14AF-448C-9B18-25C628DA7B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359E5E7-4F1D-4E46-B352-D315E5F5D07A}"/>
              </a:ext>
            </a:extLst>
          </p:cNvPr>
          <p:cNvSpPr>
            <a:spLocks noGrp="1"/>
          </p:cNvSpPr>
          <p:nvPr>
            <p:ph type="dt" sz="half" idx="10"/>
          </p:nvPr>
        </p:nvSpPr>
        <p:spPr/>
        <p:txBody>
          <a:bodyPr/>
          <a:lstStyle/>
          <a:p>
            <a:fld id="{061E81A0-B477-416E-881E-9994B0DD2AF4}" type="datetimeFigureOut">
              <a:rPr lang="en-IN" smtClean="0"/>
              <a:t>13-12-2018</a:t>
            </a:fld>
            <a:endParaRPr lang="en-IN"/>
          </a:p>
        </p:txBody>
      </p:sp>
      <p:sp>
        <p:nvSpPr>
          <p:cNvPr id="8" name="Footer Placeholder 7">
            <a:extLst>
              <a:ext uri="{FF2B5EF4-FFF2-40B4-BE49-F238E27FC236}">
                <a16:creationId xmlns:a16="http://schemas.microsoft.com/office/drawing/2014/main" id="{A50CDA7C-4188-4064-AA4B-F5F5FBCDA4A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266AF03-AAAD-4209-BDBF-B90FC6C33C72}"/>
              </a:ext>
            </a:extLst>
          </p:cNvPr>
          <p:cNvSpPr>
            <a:spLocks noGrp="1"/>
          </p:cNvSpPr>
          <p:nvPr>
            <p:ph type="sldNum" sz="quarter" idx="12"/>
          </p:nvPr>
        </p:nvSpPr>
        <p:spPr/>
        <p:txBody>
          <a:bodyPr/>
          <a:lstStyle/>
          <a:p>
            <a:fld id="{2D25A125-5F87-4E9F-A5CA-2A93FB9175E9}" type="slidenum">
              <a:rPr lang="en-IN" smtClean="0"/>
              <a:t>‹#›</a:t>
            </a:fld>
            <a:endParaRPr lang="en-IN"/>
          </a:p>
        </p:txBody>
      </p:sp>
    </p:spTree>
    <p:extLst>
      <p:ext uri="{BB962C8B-B14F-4D97-AF65-F5344CB8AC3E}">
        <p14:creationId xmlns:p14="http://schemas.microsoft.com/office/powerpoint/2010/main" val="102853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A0F3-325E-44E6-A464-CBEFCB2EC88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B0E0DEF-4365-4BE8-AEEF-939471D01FFB}"/>
              </a:ext>
            </a:extLst>
          </p:cNvPr>
          <p:cNvSpPr>
            <a:spLocks noGrp="1"/>
          </p:cNvSpPr>
          <p:nvPr>
            <p:ph type="dt" sz="half" idx="10"/>
          </p:nvPr>
        </p:nvSpPr>
        <p:spPr/>
        <p:txBody>
          <a:bodyPr/>
          <a:lstStyle/>
          <a:p>
            <a:fld id="{061E81A0-B477-416E-881E-9994B0DD2AF4}" type="datetimeFigureOut">
              <a:rPr lang="en-IN" smtClean="0"/>
              <a:t>13-12-2018</a:t>
            </a:fld>
            <a:endParaRPr lang="en-IN"/>
          </a:p>
        </p:txBody>
      </p:sp>
      <p:sp>
        <p:nvSpPr>
          <p:cNvPr id="4" name="Footer Placeholder 3">
            <a:extLst>
              <a:ext uri="{FF2B5EF4-FFF2-40B4-BE49-F238E27FC236}">
                <a16:creationId xmlns:a16="http://schemas.microsoft.com/office/drawing/2014/main" id="{71EA065D-3C9C-4D3D-B95C-16B7F821A18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68C9EAE-7D0C-4606-AF27-A72954AB166B}"/>
              </a:ext>
            </a:extLst>
          </p:cNvPr>
          <p:cNvSpPr>
            <a:spLocks noGrp="1"/>
          </p:cNvSpPr>
          <p:nvPr>
            <p:ph type="sldNum" sz="quarter" idx="12"/>
          </p:nvPr>
        </p:nvSpPr>
        <p:spPr/>
        <p:txBody>
          <a:bodyPr/>
          <a:lstStyle/>
          <a:p>
            <a:fld id="{2D25A125-5F87-4E9F-A5CA-2A93FB9175E9}" type="slidenum">
              <a:rPr lang="en-IN" smtClean="0"/>
              <a:t>‹#›</a:t>
            </a:fld>
            <a:endParaRPr lang="en-IN"/>
          </a:p>
        </p:txBody>
      </p:sp>
    </p:spTree>
    <p:extLst>
      <p:ext uri="{BB962C8B-B14F-4D97-AF65-F5344CB8AC3E}">
        <p14:creationId xmlns:p14="http://schemas.microsoft.com/office/powerpoint/2010/main" val="327306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4B596-5EF7-4ED4-B31A-68CFD94C83C1}"/>
              </a:ext>
            </a:extLst>
          </p:cNvPr>
          <p:cNvSpPr>
            <a:spLocks noGrp="1"/>
          </p:cNvSpPr>
          <p:nvPr>
            <p:ph type="dt" sz="half" idx="10"/>
          </p:nvPr>
        </p:nvSpPr>
        <p:spPr/>
        <p:txBody>
          <a:bodyPr/>
          <a:lstStyle/>
          <a:p>
            <a:fld id="{061E81A0-B477-416E-881E-9994B0DD2AF4}" type="datetimeFigureOut">
              <a:rPr lang="en-IN" smtClean="0"/>
              <a:t>13-12-2018</a:t>
            </a:fld>
            <a:endParaRPr lang="en-IN"/>
          </a:p>
        </p:txBody>
      </p:sp>
      <p:sp>
        <p:nvSpPr>
          <p:cNvPr id="3" name="Footer Placeholder 2">
            <a:extLst>
              <a:ext uri="{FF2B5EF4-FFF2-40B4-BE49-F238E27FC236}">
                <a16:creationId xmlns:a16="http://schemas.microsoft.com/office/drawing/2014/main" id="{23D61E81-0F2F-48F7-91A2-DFBA240C33B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AC49E77-CAA4-476E-80CA-93A6B98299E4}"/>
              </a:ext>
            </a:extLst>
          </p:cNvPr>
          <p:cNvSpPr>
            <a:spLocks noGrp="1"/>
          </p:cNvSpPr>
          <p:nvPr>
            <p:ph type="sldNum" sz="quarter" idx="12"/>
          </p:nvPr>
        </p:nvSpPr>
        <p:spPr/>
        <p:txBody>
          <a:bodyPr/>
          <a:lstStyle/>
          <a:p>
            <a:fld id="{2D25A125-5F87-4E9F-A5CA-2A93FB9175E9}" type="slidenum">
              <a:rPr lang="en-IN" smtClean="0"/>
              <a:t>‹#›</a:t>
            </a:fld>
            <a:endParaRPr lang="en-IN"/>
          </a:p>
        </p:txBody>
      </p:sp>
    </p:spTree>
    <p:extLst>
      <p:ext uri="{BB962C8B-B14F-4D97-AF65-F5344CB8AC3E}">
        <p14:creationId xmlns:p14="http://schemas.microsoft.com/office/powerpoint/2010/main" val="8126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2533-1A23-4BFE-9ADC-4A3D1AAA4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7BC5F73-FF7E-4459-B37F-A4E151960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F8D1F1E-4B6C-4EE3-A050-08532ACA2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823B2A-32BB-4455-AC69-AC504F48052B}"/>
              </a:ext>
            </a:extLst>
          </p:cNvPr>
          <p:cNvSpPr>
            <a:spLocks noGrp="1"/>
          </p:cNvSpPr>
          <p:nvPr>
            <p:ph type="dt" sz="half" idx="10"/>
          </p:nvPr>
        </p:nvSpPr>
        <p:spPr/>
        <p:txBody>
          <a:bodyPr/>
          <a:lstStyle/>
          <a:p>
            <a:fld id="{061E81A0-B477-416E-881E-9994B0DD2AF4}" type="datetimeFigureOut">
              <a:rPr lang="en-IN" smtClean="0"/>
              <a:t>13-12-2018</a:t>
            </a:fld>
            <a:endParaRPr lang="en-IN"/>
          </a:p>
        </p:txBody>
      </p:sp>
      <p:sp>
        <p:nvSpPr>
          <p:cNvPr id="6" name="Footer Placeholder 5">
            <a:extLst>
              <a:ext uri="{FF2B5EF4-FFF2-40B4-BE49-F238E27FC236}">
                <a16:creationId xmlns:a16="http://schemas.microsoft.com/office/drawing/2014/main" id="{A5D3D37F-8AA1-4924-90D2-E9BB5ADF13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04040E-D83B-456E-92D3-A675C7FA9577}"/>
              </a:ext>
            </a:extLst>
          </p:cNvPr>
          <p:cNvSpPr>
            <a:spLocks noGrp="1"/>
          </p:cNvSpPr>
          <p:nvPr>
            <p:ph type="sldNum" sz="quarter" idx="12"/>
          </p:nvPr>
        </p:nvSpPr>
        <p:spPr/>
        <p:txBody>
          <a:bodyPr/>
          <a:lstStyle/>
          <a:p>
            <a:fld id="{2D25A125-5F87-4E9F-A5CA-2A93FB9175E9}" type="slidenum">
              <a:rPr lang="en-IN" smtClean="0"/>
              <a:t>‹#›</a:t>
            </a:fld>
            <a:endParaRPr lang="en-IN"/>
          </a:p>
        </p:txBody>
      </p:sp>
    </p:spTree>
    <p:extLst>
      <p:ext uri="{BB962C8B-B14F-4D97-AF65-F5344CB8AC3E}">
        <p14:creationId xmlns:p14="http://schemas.microsoft.com/office/powerpoint/2010/main" val="126892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70FB-7713-46C9-AACE-CA453A352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5353C34-1FAB-4CF8-949B-D96C25173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F7EFCA8-6645-4092-817A-1D6A3B5EB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7B6598-1648-4D67-98D8-E7D15D73BBF8}"/>
              </a:ext>
            </a:extLst>
          </p:cNvPr>
          <p:cNvSpPr>
            <a:spLocks noGrp="1"/>
          </p:cNvSpPr>
          <p:nvPr>
            <p:ph type="dt" sz="half" idx="10"/>
          </p:nvPr>
        </p:nvSpPr>
        <p:spPr/>
        <p:txBody>
          <a:bodyPr/>
          <a:lstStyle/>
          <a:p>
            <a:fld id="{061E81A0-B477-416E-881E-9994B0DD2AF4}" type="datetimeFigureOut">
              <a:rPr lang="en-IN" smtClean="0"/>
              <a:t>13-12-2018</a:t>
            </a:fld>
            <a:endParaRPr lang="en-IN"/>
          </a:p>
        </p:txBody>
      </p:sp>
      <p:sp>
        <p:nvSpPr>
          <p:cNvPr id="6" name="Footer Placeholder 5">
            <a:extLst>
              <a:ext uri="{FF2B5EF4-FFF2-40B4-BE49-F238E27FC236}">
                <a16:creationId xmlns:a16="http://schemas.microsoft.com/office/drawing/2014/main" id="{20364D0E-04B7-45B2-B0AF-60508EB1296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3EE1575-351A-40B5-AE5B-D6C3C385CA92}"/>
              </a:ext>
            </a:extLst>
          </p:cNvPr>
          <p:cNvSpPr>
            <a:spLocks noGrp="1"/>
          </p:cNvSpPr>
          <p:nvPr>
            <p:ph type="sldNum" sz="quarter" idx="12"/>
          </p:nvPr>
        </p:nvSpPr>
        <p:spPr/>
        <p:txBody>
          <a:bodyPr/>
          <a:lstStyle/>
          <a:p>
            <a:fld id="{2D25A125-5F87-4E9F-A5CA-2A93FB9175E9}" type="slidenum">
              <a:rPr lang="en-IN" smtClean="0"/>
              <a:t>‹#›</a:t>
            </a:fld>
            <a:endParaRPr lang="en-IN"/>
          </a:p>
        </p:txBody>
      </p:sp>
    </p:spTree>
    <p:extLst>
      <p:ext uri="{BB962C8B-B14F-4D97-AF65-F5344CB8AC3E}">
        <p14:creationId xmlns:p14="http://schemas.microsoft.com/office/powerpoint/2010/main" val="423435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589159-1C0D-44D2-BD09-A5BBA7EB3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6E984C6-D1B3-46B4-9655-66786E0B8E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DCFE7F-5EA8-4DD5-8485-4C8FA3F096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E81A0-B477-416E-881E-9994B0DD2AF4}" type="datetimeFigureOut">
              <a:rPr lang="en-IN" smtClean="0"/>
              <a:t>13-12-2018</a:t>
            </a:fld>
            <a:endParaRPr lang="en-IN"/>
          </a:p>
        </p:txBody>
      </p:sp>
      <p:sp>
        <p:nvSpPr>
          <p:cNvPr id="5" name="Footer Placeholder 4">
            <a:extLst>
              <a:ext uri="{FF2B5EF4-FFF2-40B4-BE49-F238E27FC236}">
                <a16:creationId xmlns:a16="http://schemas.microsoft.com/office/drawing/2014/main" id="{69AB9080-BA0D-4F2D-8CC0-1574A7297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5D53DC8-1571-493C-8C46-9C1D9FEAD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5A125-5F87-4E9F-A5CA-2A93FB9175E9}" type="slidenum">
              <a:rPr lang="en-IN" smtClean="0"/>
              <a:t>‹#›</a:t>
            </a:fld>
            <a:endParaRPr lang="en-IN"/>
          </a:p>
        </p:txBody>
      </p:sp>
    </p:spTree>
    <p:extLst>
      <p:ext uri="{BB962C8B-B14F-4D97-AF65-F5344CB8AC3E}">
        <p14:creationId xmlns:p14="http://schemas.microsoft.com/office/powerpoint/2010/main" val="355428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B97D-124D-4DEC-B59D-C2EBB4F1210A}"/>
              </a:ext>
            </a:extLst>
          </p:cNvPr>
          <p:cNvSpPr>
            <a:spLocks noGrp="1"/>
          </p:cNvSpPr>
          <p:nvPr>
            <p:ph type="ctrTitle"/>
          </p:nvPr>
        </p:nvSpPr>
        <p:spPr>
          <a:xfrm>
            <a:off x="1524000" y="1685677"/>
            <a:ext cx="9144000" cy="1743322"/>
          </a:xfrm>
        </p:spPr>
        <p:txBody>
          <a:bodyPr>
            <a:normAutofit/>
          </a:bodyPr>
          <a:lstStyle/>
          <a:p>
            <a:r>
              <a:rPr lang="en-US" dirty="0"/>
              <a:t>Performance Appraisal and Performance Management</a:t>
            </a:r>
            <a:endParaRPr lang="en-IN" dirty="0"/>
          </a:p>
        </p:txBody>
      </p:sp>
      <p:sp>
        <p:nvSpPr>
          <p:cNvPr id="3" name="Subtitle 2">
            <a:extLst>
              <a:ext uri="{FF2B5EF4-FFF2-40B4-BE49-F238E27FC236}">
                <a16:creationId xmlns:a16="http://schemas.microsoft.com/office/drawing/2014/main" id="{633BA003-D003-4FFA-A295-EE0F4511AC47}"/>
              </a:ext>
            </a:extLst>
          </p:cNvPr>
          <p:cNvSpPr>
            <a:spLocks noGrp="1"/>
          </p:cNvSpPr>
          <p:nvPr>
            <p:ph type="subTitle" idx="1"/>
          </p:nvPr>
        </p:nvSpPr>
        <p:spPr>
          <a:xfrm>
            <a:off x="1524000" y="3428999"/>
            <a:ext cx="9144000" cy="1828801"/>
          </a:xfrm>
        </p:spPr>
        <p:txBody>
          <a:bodyPr/>
          <a:lstStyle/>
          <a:p>
            <a:endParaRPr lang="en-IN" dirty="0"/>
          </a:p>
        </p:txBody>
      </p:sp>
    </p:spTree>
    <p:extLst>
      <p:ext uri="{BB962C8B-B14F-4D97-AF65-F5344CB8AC3E}">
        <p14:creationId xmlns:p14="http://schemas.microsoft.com/office/powerpoint/2010/main" val="203118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a:extLst>
              <a:ext uri="{FF2B5EF4-FFF2-40B4-BE49-F238E27FC236}">
                <a16:creationId xmlns:a16="http://schemas.microsoft.com/office/drawing/2014/main" id="{A072C0F0-0FC3-4686-8732-645A768C7F7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14339" name="Slide Number Placeholder 3">
            <a:extLst>
              <a:ext uri="{FF2B5EF4-FFF2-40B4-BE49-F238E27FC236}">
                <a16:creationId xmlns:a16="http://schemas.microsoft.com/office/drawing/2014/main" id="{72C0C909-1459-4187-8D9F-4E6E985CC01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668BFF1A-F2BF-449E-8F76-BC2AF0D798B1}" type="slidenum">
              <a:rPr lang="en-US" altLang="en-US" sz="900">
                <a:cs typeface="Times New Roman" panose="02020603050405020304" pitchFamily="18" charset="0"/>
              </a:rPr>
              <a:pPr eaLnBrk="1" hangingPunct="1"/>
              <a:t>10</a:t>
            </a:fld>
            <a:endParaRPr lang="en-US" altLang="en-US" sz="900">
              <a:cs typeface="Times New Roman" panose="02020603050405020304" pitchFamily="18" charset="0"/>
            </a:endParaRPr>
          </a:p>
        </p:txBody>
      </p:sp>
      <p:sp>
        <p:nvSpPr>
          <p:cNvPr id="2745346" name="Rectangle 2">
            <a:extLst>
              <a:ext uri="{FF2B5EF4-FFF2-40B4-BE49-F238E27FC236}">
                <a16:creationId xmlns:a16="http://schemas.microsoft.com/office/drawing/2014/main" id="{F5C41BC4-3353-4B65-A20B-15993BC252B4}"/>
              </a:ext>
            </a:extLst>
          </p:cNvPr>
          <p:cNvSpPr>
            <a:spLocks noGrp="1" noChangeArrowheads="1"/>
          </p:cNvSpPr>
          <p:nvPr>
            <p:ph type="title"/>
          </p:nvPr>
        </p:nvSpPr>
        <p:spPr/>
        <p:txBody>
          <a:bodyPr/>
          <a:lstStyle/>
          <a:p>
            <a:pPr>
              <a:tabLst>
                <a:tab pos="2057400" algn="l"/>
              </a:tabLst>
              <a:defRPr/>
            </a:pPr>
            <a:r>
              <a:rPr lang="en-US" dirty="0"/>
              <a:t>Effectively Appraising Performance</a:t>
            </a:r>
          </a:p>
        </p:txBody>
      </p:sp>
      <p:grpSp>
        <p:nvGrpSpPr>
          <p:cNvPr id="2" name="Group 3">
            <a:extLst>
              <a:ext uri="{FF2B5EF4-FFF2-40B4-BE49-F238E27FC236}">
                <a16:creationId xmlns:a16="http://schemas.microsoft.com/office/drawing/2014/main" id="{AC2264E6-B1CF-413F-90FB-CA1904CF6B55}"/>
              </a:ext>
            </a:extLst>
          </p:cNvPr>
          <p:cNvGrpSpPr>
            <a:grpSpLocks/>
          </p:cNvGrpSpPr>
          <p:nvPr/>
        </p:nvGrpSpPr>
        <p:grpSpPr bwMode="auto">
          <a:xfrm>
            <a:off x="2628901" y="1933576"/>
            <a:ext cx="639763" cy="1044575"/>
            <a:chOff x="576" y="1008"/>
            <a:chExt cx="403" cy="658"/>
          </a:xfrm>
        </p:grpSpPr>
        <p:sp>
          <p:nvSpPr>
            <p:cNvPr id="14353" name="Freeform 4">
              <a:extLst>
                <a:ext uri="{FF2B5EF4-FFF2-40B4-BE49-F238E27FC236}">
                  <a16:creationId xmlns:a16="http://schemas.microsoft.com/office/drawing/2014/main" id="{78D51FBC-1F92-4A7E-B439-19FA65CEDB1A}"/>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4354" name="Oval 5">
              <a:extLst>
                <a:ext uri="{FF2B5EF4-FFF2-40B4-BE49-F238E27FC236}">
                  <a16:creationId xmlns:a16="http://schemas.microsoft.com/office/drawing/2014/main" id="{8CA6B840-4355-4BC2-9CC7-7DDB9E2AEF2A}"/>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1</a:t>
              </a:r>
            </a:p>
          </p:txBody>
        </p:sp>
      </p:grpSp>
      <p:sp>
        <p:nvSpPr>
          <p:cNvPr id="2745350" name="Rectangle 6" descr="DKblue01">
            <a:extLst>
              <a:ext uri="{FF2B5EF4-FFF2-40B4-BE49-F238E27FC236}">
                <a16:creationId xmlns:a16="http://schemas.microsoft.com/office/drawing/2014/main" id="{803085B3-951B-4EB9-8375-B4596DDB16B8}"/>
              </a:ext>
            </a:extLst>
          </p:cNvPr>
          <p:cNvSpPr>
            <a:spLocks noChangeArrowheads="1"/>
          </p:cNvSpPr>
          <p:nvPr/>
        </p:nvSpPr>
        <p:spPr bwMode="blackWhite">
          <a:xfrm>
            <a:off x="3268664" y="3314700"/>
            <a:ext cx="37417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400"/>
              <a:t>Appraising performance</a:t>
            </a:r>
          </a:p>
        </p:txBody>
      </p:sp>
      <p:sp>
        <p:nvSpPr>
          <p:cNvPr id="2745351" name="AutoShape 7" descr="bluefill01">
            <a:extLst>
              <a:ext uri="{FF2B5EF4-FFF2-40B4-BE49-F238E27FC236}">
                <a16:creationId xmlns:a16="http://schemas.microsoft.com/office/drawing/2014/main" id="{F50961A0-7C79-494B-8BC0-20344F7EC232}"/>
              </a:ext>
            </a:extLst>
          </p:cNvPr>
          <p:cNvSpPr>
            <a:spLocks noChangeArrowheads="1"/>
          </p:cNvSpPr>
          <p:nvPr/>
        </p:nvSpPr>
        <p:spPr bwMode="auto">
          <a:xfrm>
            <a:off x="2346326" y="1636714"/>
            <a:ext cx="4938713" cy="611187"/>
          </a:xfrm>
          <a:prstGeom prst="roundRect">
            <a:avLst>
              <a:gd name="adj" fmla="val 16667"/>
            </a:avLst>
          </a:prstGeom>
          <a:blipFill dpi="0" rotWithShape="1">
            <a:blip r:embed="rId3"/>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Steps in Appraising Performance</a:t>
            </a:r>
          </a:p>
        </p:txBody>
      </p:sp>
      <p:sp>
        <p:nvSpPr>
          <p:cNvPr id="2745352" name="Rectangle 8" descr="Brown01">
            <a:extLst>
              <a:ext uri="{FF2B5EF4-FFF2-40B4-BE49-F238E27FC236}">
                <a16:creationId xmlns:a16="http://schemas.microsoft.com/office/drawing/2014/main" id="{3EEBA306-5C2D-4A4E-9185-538E3ABAE923}"/>
              </a:ext>
            </a:extLst>
          </p:cNvPr>
          <p:cNvSpPr>
            <a:spLocks noChangeArrowheads="1"/>
          </p:cNvSpPr>
          <p:nvPr/>
        </p:nvSpPr>
        <p:spPr bwMode="blackWhite">
          <a:xfrm>
            <a:off x="3268664" y="2592388"/>
            <a:ext cx="64849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400"/>
              <a:t>Defining the job and performance criteria</a:t>
            </a:r>
          </a:p>
        </p:txBody>
      </p:sp>
      <p:sp>
        <p:nvSpPr>
          <p:cNvPr id="2745353" name="Rectangle 9" descr="Tan01">
            <a:extLst>
              <a:ext uri="{FF2B5EF4-FFF2-40B4-BE49-F238E27FC236}">
                <a16:creationId xmlns:a16="http://schemas.microsoft.com/office/drawing/2014/main" id="{CD65F7EA-2D15-42BF-9D8C-AD164A5C88F8}"/>
              </a:ext>
            </a:extLst>
          </p:cNvPr>
          <p:cNvSpPr>
            <a:spLocks noChangeArrowheads="1"/>
          </p:cNvSpPr>
          <p:nvPr/>
        </p:nvSpPr>
        <p:spPr bwMode="blackWhite">
          <a:xfrm>
            <a:off x="3268664" y="4000500"/>
            <a:ext cx="41989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400"/>
              <a:t>Providing feedback session</a:t>
            </a:r>
          </a:p>
        </p:txBody>
      </p:sp>
      <p:grpSp>
        <p:nvGrpSpPr>
          <p:cNvPr id="3" name="Group 10">
            <a:extLst>
              <a:ext uri="{FF2B5EF4-FFF2-40B4-BE49-F238E27FC236}">
                <a16:creationId xmlns:a16="http://schemas.microsoft.com/office/drawing/2014/main" id="{893C2ED9-EFA4-488C-B066-0BE49B1E167D}"/>
              </a:ext>
            </a:extLst>
          </p:cNvPr>
          <p:cNvGrpSpPr>
            <a:grpSpLocks/>
          </p:cNvGrpSpPr>
          <p:nvPr/>
        </p:nvGrpSpPr>
        <p:grpSpPr bwMode="auto">
          <a:xfrm>
            <a:off x="2628901" y="2643189"/>
            <a:ext cx="639763" cy="1044575"/>
            <a:chOff x="576" y="1008"/>
            <a:chExt cx="403" cy="658"/>
          </a:xfrm>
        </p:grpSpPr>
        <p:sp>
          <p:nvSpPr>
            <p:cNvPr id="14351" name="Freeform 11">
              <a:extLst>
                <a:ext uri="{FF2B5EF4-FFF2-40B4-BE49-F238E27FC236}">
                  <a16:creationId xmlns:a16="http://schemas.microsoft.com/office/drawing/2014/main" id="{303896ED-4193-4D5B-BAC6-E3471385D44E}"/>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4352" name="Oval 12">
              <a:extLst>
                <a:ext uri="{FF2B5EF4-FFF2-40B4-BE49-F238E27FC236}">
                  <a16:creationId xmlns:a16="http://schemas.microsoft.com/office/drawing/2014/main" id="{62D4E58D-8C26-46D3-A561-5BCE9DEC4035}"/>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2</a:t>
              </a:r>
            </a:p>
          </p:txBody>
        </p:sp>
      </p:grpSp>
      <p:grpSp>
        <p:nvGrpSpPr>
          <p:cNvPr id="4" name="Group 13">
            <a:extLst>
              <a:ext uri="{FF2B5EF4-FFF2-40B4-BE49-F238E27FC236}">
                <a16:creationId xmlns:a16="http://schemas.microsoft.com/office/drawing/2014/main" id="{0E6B54C7-720F-4510-BD70-D4CFA0D7A174}"/>
              </a:ext>
            </a:extLst>
          </p:cNvPr>
          <p:cNvGrpSpPr>
            <a:grpSpLocks/>
          </p:cNvGrpSpPr>
          <p:nvPr/>
        </p:nvGrpSpPr>
        <p:grpSpPr bwMode="auto">
          <a:xfrm>
            <a:off x="2628901" y="3314701"/>
            <a:ext cx="639763" cy="1044575"/>
            <a:chOff x="576" y="1008"/>
            <a:chExt cx="403" cy="658"/>
          </a:xfrm>
        </p:grpSpPr>
        <p:sp>
          <p:nvSpPr>
            <p:cNvPr id="14349" name="Freeform 14">
              <a:extLst>
                <a:ext uri="{FF2B5EF4-FFF2-40B4-BE49-F238E27FC236}">
                  <a16:creationId xmlns:a16="http://schemas.microsoft.com/office/drawing/2014/main" id="{A36F83C1-C8A9-4A3D-BB1A-F7542DB6B9BC}"/>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4350" name="Oval 15">
              <a:extLst>
                <a:ext uri="{FF2B5EF4-FFF2-40B4-BE49-F238E27FC236}">
                  <a16:creationId xmlns:a16="http://schemas.microsoft.com/office/drawing/2014/main" id="{D0141AD1-0161-4EF4-9F71-7373B7B8EAEB}"/>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3</a:t>
              </a:r>
            </a:p>
          </p:txBody>
        </p:sp>
      </p:grpSp>
      <p:pic>
        <p:nvPicPr>
          <p:cNvPr id="14348" name="Picture 16" descr="j0168230">
            <a:extLst>
              <a:ext uri="{FF2B5EF4-FFF2-40B4-BE49-F238E27FC236}">
                <a16:creationId xmlns:a16="http://schemas.microsoft.com/office/drawing/2014/main" id="{61D80DBD-B3B3-4882-A4D4-93423A63C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88" y="3506789"/>
            <a:ext cx="263525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5351"/>
                                        </p:tgtEl>
                                        <p:attrNameLst>
                                          <p:attrName>style.visibility</p:attrName>
                                        </p:attrNameLst>
                                      </p:cBhvr>
                                      <p:to>
                                        <p:strVal val="visible"/>
                                      </p:to>
                                    </p:set>
                                    <p:animEffect transition="in" filter="wipe(left)">
                                      <p:cBhvr>
                                        <p:cTn id="7" dur="500"/>
                                        <p:tgtEl>
                                          <p:spTgt spid="27453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745352"/>
                                        </p:tgtEl>
                                        <p:attrNameLst>
                                          <p:attrName>style.visibility</p:attrName>
                                        </p:attrNameLst>
                                      </p:cBhvr>
                                      <p:to>
                                        <p:strVal val="visible"/>
                                      </p:to>
                                    </p:set>
                                    <p:animEffect transition="in" filter="wipe(left)">
                                      <p:cBhvr>
                                        <p:cTn id="16" dur="500"/>
                                        <p:tgtEl>
                                          <p:spTgt spid="27453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Right)">
                                      <p:cBhvr>
                                        <p:cTn id="21" dur="1000"/>
                                        <p:tgtEl>
                                          <p:spTgt spid="3"/>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745350"/>
                                        </p:tgtEl>
                                        <p:attrNameLst>
                                          <p:attrName>style.visibility</p:attrName>
                                        </p:attrNameLst>
                                      </p:cBhvr>
                                      <p:to>
                                        <p:strVal val="visible"/>
                                      </p:to>
                                    </p:set>
                                    <p:animEffect transition="in" filter="wipe(left)">
                                      <p:cBhvr>
                                        <p:cTn id="25" dur="1000"/>
                                        <p:tgtEl>
                                          <p:spTgt spid="274535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Right)">
                                      <p:cBhvr>
                                        <p:cTn id="30" dur="1000"/>
                                        <p:tgtEl>
                                          <p:spTgt spid="4"/>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745353"/>
                                        </p:tgtEl>
                                        <p:attrNameLst>
                                          <p:attrName>style.visibility</p:attrName>
                                        </p:attrNameLst>
                                      </p:cBhvr>
                                      <p:to>
                                        <p:strVal val="visible"/>
                                      </p:to>
                                    </p:set>
                                    <p:animEffect transition="in" filter="wipe(left)">
                                      <p:cBhvr>
                                        <p:cTn id="34" dur="1000"/>
                                        <p:tgtEl>
                                          <p:spTgt spid="2745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5350" grpId="0"/>
      <p:bldP spid="2745351" grpId="0" animBg="1" autoUpdateAnimBg="0"/>
      <p:bldP spid="2745352" grpId="0"/>
      <p:bldP spid="27453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3BE6811E-EB88-45C1-81C1-ABB605131D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15363" name="Slide Number Placeholder 4">
            <a:extLst>
              <a:ext uri="{FF2B5EF4-FFF2-40B4-BE49-F238E27FC236}">
                <a16:creationId xmlns:a16="http://schemas.microsoft.com/office/drawing/2014/main" id="{23C7D98A-EF5F-4145-A0A4-F2D788118B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ADA1FDDB-F94B-412D-9E75-EDE91409BE54}" type="slidenum">
              <a:rPr lang="en-US" altLang="en-US" sz="900">
                <a:cs typeface="Times New Roman" panose="02020603050405020304" pitchFamily="18" charset="0"/>
              </a:rPr>
              <a:pPr eaLnBrk="1" hangingPunct="1"/>
              <a:t>11</a:t>
            </a:fld>
            <a:endParaRPr lang="en-US" altLang="en-US" sz="900">
              <a:cs typeface="Times New Roman" panose="02020603050405020304" pitchFamily="18" charset="0"/>
            </a:endParaRPr>
          </a:p>
        </p:txBody>
      </p:sp>
      <p:sp>
        <p:nvSpPr>
          <p:cNvPr id="2747394" name="Rectangle 2">
            <a:extLst>
              <a:ext uri="{FF2B5EF4-FFF2-40B4-BE49-F238E27FC236}">
                <a16:creationId xmlns:a16="http://schemas.microsoft.com/office/drawing/2014/main" id="{2B6090B1-5C03-4711-AB01-1965588D53B7}"/>
              </a:ext>
            </a:extLst>
          </p:cNvPr>
          <p:cNvSpPr>
            <a:spLocks noGrp="1" noChangeArrowheads="1"/>
          </p:cNvSpPr>
          <p:nvPr>
            <p:ph type="title"/>
          </p:nvPr>
        </p:nvSpPr>
        <p:spPr/>
        <p:txBody>
          <a:bodyPr/>
          <a:lstStyle/>
          <a:p>
            <a:pPr eaLnBrk="1" hangingPunct="1">
              <a:defRPr/>
            </a:pPr>
            <a:r>
              <a:rPr lang="en-US" dirty="0"/>
              <a:t>Designing the Appraisal Tool</a:t>
            </a:r>
          </a:p>
        </p:txBody>
      </p:sp>
      <p:sp>
        <p:nvSpPr>
          <p:cNvPr id="2747395" name="Rectangle 3">
            <a:extLst>
              <a:ext uri="{FF2B5EF4-FFF2-40B4-BE49-F238E27FC236}">
                <a16:creationId xmlns:a16="http://schemas.microsoft.com/office/drawing/2014/main" id="{1D3D273E-7367-48FB-AECF-CBD09DB23C20}"/>
              </a:ext>
            </a:extLst>
          </p:cNvPr>
          <p:cNvSpPr>
            <a:spLocks noGrp="1" noChangeArrowheads="1"/>
          </p:cNvSpPr>
          <p:nvPr>
            <p:ph type="body" idx="1"/>
          </p:nvPr>
        </p:nvSpPr>
        <p:spPr/>
        <p:txBody>
          <a:bodyPr/>
          <a:lstStyle/>
          <a:p>
            <a:pPr eaLnBrk="1" hangingPunct="1">
              <a:spcBef>
                <a:spcPct val="40000"/>
              </a:spcBef>
              <a:defRPr/>
            </a:pPr>
            <a:r>
              <a:rPr lang="en-US" dirty="0"/>
              <a:t>What to Measure?</a:t>
            </a:r>
          </a:p>
          <a:p>
            <a:pPr lvl="1" eaLnBrk="1" hangingPunct="1">
              <a:spcBef>
                <a:spcPct val="40000"/>
              </a:spcBef>
              <a:defRPr/>
            </a:pPr>
            <a:r>
              <a:rPr lang="en-US" dirty="0"/>
              <a:t>Work output (quality and quantity)</a:t>
            </a:r>
          </a:p>
          <a:p>
            <a:pPr lvl="1" eaLnBrk="1" hangingPunct="1">
              <a:spcBef>
                <a:spcPct val="40000"/>
              </a:spcBef>
              <a:defRPr/>
            </a:pPr>
            <a:r>
              <a:rPr lang="en-US" dirty="0"/>
              <a:t>Personal competencies</a:t>
            </a:r>
          </a:p>
          <a:p>
            <a:pPr lvl="1" eaLnBrk="1" hangingPunct="1">
              <a:spcBef>
                <a:spcPct val="40000"/>
              </a:spcBef>
              <a:defRPr/>
            </a:pPr>
            <a:r>
              <a:rPr lang="en-US" dirty="0"/>
              <a:t>Goal (objective) achievement</a:t>
            </a:r>
          </a:p>
          <a:p>
            <a:pPr eaLnBrk="1" hangingPunct="1">
              <a:spcBef>
                <a:spcPct val="40000"/>
              </a:spcBef>
              <a:defRPr/>
            </a:pPr>
            <a:r>
              <a:rPr lang="en-US" dirty="0"/>
              <a:t>How to Measure?</a:t>
            </a:r>
          </a:p>
          <a:p>
            <a:pPr lvl="1" eaLnBrk="1" hangingPunct="1">
              <a:spcBef>
                <a:spcPct val="40000"/>
              </a:spcBef>
              <a:defRPr/>
            </a:pPr>
            <a:r>
              <a:rPr lang="en-US" dirty="0"/>
              <a:t>Generic dimensions</a:t>
            </a:r>
          </a:p>
          <a:p>
            <a:pPr lvl="1" eaLnBrk="1" hangingPunct="1">
              <a:spcBef>
                <a:spcPct val="40000"/>
              </a:spcBef>
              <a:defRPr/>
            </a:pPr>
            <a:r>
              <a:rPr lang="en-US" dirty="0"/>
              <a:t>Actual job duties</a:t>
            </a:r>
          </a:p>
          <a:p>
            <a:pPr lvl="1" eaLnBrk="1" hangingPunct="1">
              <a:spcBef>
                <a:spcPct val="40000"/>
              </a:spcBef>
              <a:defRPr/>
            </a:pPr>
            <a:r>
              <a:rPr lang="en-US" dirty="0"/>
              <a:t>Behavioral competencies</a:t>
            </a:r>
          </a:p>
          <a:p>
            <a:pPr lvl="1" eaLnBrk="1" hangingPunct="1">
              <a:spcBef>
                <a:spcPct val="40000"/>
              </a:spcBef>
              <a:defRPr/>
            </a:pPr>
            <a:endParaRPr lang="en-US" dirty="0"/>
          </a:p>
        </p:txBody>
      </p:sp>
      <p:pic>
        <p:nvPicPr>
          <p:cNvPr id="15366" name="Picture 16" descr="PE03726_">
            <a:extLst>
              <a:ext uri="{FF2B5EF4-FFF2-40B4-BE49-F238E27FC236}">
                <a16:creationId xmlns:a16="http://schemas.microsoft.com/office/drawing/2014/main" id="{B554FF0D-EE20-491B-84A2-D2B9DC566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2514600"/>
            <a:ext cx="2989262"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a:extLst>
              <a:ext uri="{FF2B5EF4-FFF2-40B4-BE49-F238E27FC236}">
                <a16:creationId xmlns:a16="http://schemas.microsoft.com/office/drawing/2014/main" id="{5DB2E7A0-5FAE-4A3A-A828-D5D50B1E2F6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16387" name="Slide Number Placeholder 3">
            <a:extLst>
              <a:ext uri="{FF2B5EF4-FFF2-40B4-BE49-F238E27FC236}">
                <a16:creationId xmlns:a16="http://schemas.microsoft.com/office/drawing/2014/main" id="{BA632815-CA2E-4517-BD31-29C63F276D4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A52C485C-41BC-4011-AB5A-3DFBB504F242}" type="slidenum">
              <a:rPr lang="en-US" altLang="en-US" sz="900">
                <a:cs typeface="Times New Roman" panose="02020603050405020304" pitchFamily="18" charset="0"/>
              </a:rPr>
              <a:pPr eaLnBrk="1" hangingPunct="1"/>
              <a:t>12</a:t>
            </a:fld>
            <a:endParaRPr lang="en-US" altLang="en-US" sz="900">
              <a:cs typeface="Times New Roman" panose="02020603050405020304" pitchFamily="18" charset="0"/>
            </a:endParaRPr>
          </a:p>
        </p:txBody>
      </p:sp>
      <p:sp>
        <p:nvSpPr>
          <p:cNvPr id="2763778" name="Rectangle 2">
            <a:extLst>
              <a:ext uri="{FF2B5EF4-FFF2-40B4-BE49-F238E27FC236}">
                <a16:creationId xmlns:a16="http://schemas.microsoft.com/office/drawing/2014/main" id="{BC1154D8-A670-4E84-B80E-CF76A5B32496}"/>
              </a:ext>
            </a:extLst>
          </p:cNvPr>
          <p:cNvSpPr>
            <a:spLocks noGrp="1" noChangeArrowheads="1"/>
          </p:cNvSpPr>
          <p:nvPr>
            <p:ph type="title"/>
          </p:nvPr>
        </p:nvSpPr>
        <p:spPr/>
        <p:txBody>
          <a:bodyPr/>
          <a:lstStyle/>
          <a:p>
            <a:pPr eaLnBrk="1" hangingPunct="1">
              <a:defRPr/>
            </a:pPr>
            <a:r>
              <a:rPr lang="en-US" dirty="0"/>
              <a:t>Performance Appraisal Methods</a:t>
            </a:r>
          </a:p>
        </p:txBody>
      </p:sp>
      <p:grpSp>
        <p:nvGrpSpPr>
          <p:cNvPr id="2" name="Group 3">
            <a:extLst>
              <a:ext uri="{FF2B5EF4-FFF2-40B4-BE49-F238E27FC236}">
                <a16:creationId xmlns:a16="http://schemas.microsoft.com/office/drawing/2014/main" id="{B7400B27-AD31-4F4C-8CC4-917FD1E9CDB6}"/>
              </a:ext>
            </a:extLst>
          </p:cNvPr>
          <p:cNvGrpSpPr>
            <a:grpSpLocks/>
          </p:cNvGrpSpPr>
          <p:nvPr/>
        </p:nvGrpSpPr>
        <p:grpSpPr bwMode="auto">
          <a:xfrm>
            <a:off x="2263775" y="1549401"/>
            <a:ext cx="782638" cy="1044575"/>
            <a:chOff x="576" y="1008"/>
            <a:chExt cx="403" cy="658"/>
          </a:xfrm>
        </p:grpSpPr>
        <p:sp>
          <p:nvSpPr>
            <p:cNvPr id="16428" name="Freeform 4">
              <a:extLst>
                <a:ext uri="{FF2B5EF4-FFF2-40B4-BE49-F238E27FC236}">
                  <a16:creationId xmlns:a16="http://schemas.microsoft.com/office/drawing/2014/main" id="{5E27F5B8-E642-46E8-8D0E-0E4039E78800}"/>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6429" name="Oval 5">
              <a:extLst>
                <a:ext uri="{FF2B5EF4-FFF2-40B4-BE49-F238E27FC236}">
                  <a16:creationId xmlns:a16="http://schemas.microsoft.com/office/drawing/2014/main" id="{71A7D121-B94F-4E85-9E7F-439E032A6570}"/>
                </a:ext>
              </a:extLst>
            </p:cNvPr>
            <p:cNvSpPr>
              <a:spLocks noChangeArrowheads="1"/>
            </p:cNvSpPr>
            <p:nvPr/>
          </p:nvSpPr>
          <p:spPr bwMode="auto">
            <a:xfrm>
              <a:off x="634" y="1494"/>
              <a:ext cx="172" cy="172"/>
            </a:xfrm>
            <a:prstGeom prst="ellipse">
              <a:avLst/>
            </a:prstGeom>
            <a:solidFill>
              <a:schemeClr val="bg1"/>
            </a:solidFill>
            <a:ln w="3175">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1</a:t>
              </a:r>
            </a:p>
          </p:txBody>
        </p:sp>
      </p:grpSp>
      <p:grpSp>
        <p:nvGrpSpPr>
          <p:cNvPr id="3" name="Group 6">
            <a:extLst>
              <a:ext uri="{FF2B5EF4-FFF2-40B4-BE49-F238E27FC236}">
                <a16:creationId xmlns:a16="http://schemas.microsoft.com/office/drawing/2014/main" id="{99FA0219-2C45-488B-B0DA-21FE9877E8C9}"/>
              </a:ext>
            </a:extLst>
          </p:cNvPr>
          <p:cNvGrpSpPr>
            <a:grpSpLocks/>
          </p:cNvGrpSpPr>
          <p:nvPr/>
        </p:nvGrpSpPr>
        <p:grpSpPr bwMode="auto">
          <a:xfrm>
            <a:off x="2263775" y="2241551"/>
            <a:ext cx="782638" cy="1044575"/>
            <a:chOff x="581" y="1757"/>
            <a:chExt cx="403" cy="658"/>
          </a:xfrm>
        </p:grpSpPr>
        <p:sp>
          <p:nvSpPr>
            <p:cNvPr id="16426" name="Freeform 7">
              <a:extLst>
                <a:ext uri="{FF2B5EF4-FFF2-40B4-BE49-F238E27FC236}">
                  <a16:creationId xmlns:a16="http://schemas.microsoft.com/office/drawing/2014/main" id="{750BBB41-8A94-4365-A25C-3D11BDB534D6}"/>
                </a:ext>
              </a:extLst>
            </p:cNvPr>
            <p:cNvSpPr>
              <a:spLocks/>
            </p:cNvSpPr>
            <p:nvPr/>
          </p:nvSpPr>
          <p:spPr bwMode="blackWhite">
            <a:xfrm>
              <a:off x="581" y="1757"/>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6427" name="Oval 8">
              <a:extLst>
                <a:ext uri="{FF2B5EF4-FFF2-40B4-BE49-F238E27FC236}">
                  <a16:creationId xmlns:a16="http://schemas.microsoft.com/office/drawing/2014/main" id="{F3012747-B36C-4015-B047-82C0BCA911C5}"/>
                </a:ext>
              </a:extLst>
            </p:cNvPr>
            <p:cNvSpPr>
              <a:spLocks noChangeArrowheads="1"/>
            </p:cNvSpPr>
            <p:nvPr/>
          </p:nvSpPr>
          <p:spPr bwMode="auto">
            <a:xfrm>
              <a:off x="639" y="2243"/>
              <a:ext cx="172" cy="172"/>
            </a:xfrm>
            <a:prstGeom prst="ellipse">
              <a:avLst/>
            </a:prstGeom>
            <a:solidFill>
              <a:schemeClr val="bg1"/>
            </a:solidFill>
            <a:ln w="3175">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2</a:t>
              </a:r>
            </a:p>
          </p:txBody>
        </p:sp>
      </p:grpSp>
      <p:grpSp>
        <p:nvGrpSpPr>
          <p:cNvPr id="4" name="Group 9">
            <a:extLst>
              <a:ext uri="{FF2B5EF4-FFF2-40B4-BE49-F238E27FC236}">
                <a16:creationId xmlns:a16="http://schemas.microsoft.com/office/drawing/2014/main" id="{BD17F243-4638-417D-BB60-1395DF6ABE98}"/>
              </a:ext>
            </a:extLst>
          </p:cNvPr>
          <p:cNvGrpSpPr>
            <a:grpSpLocks/>
          </p:cNvGrpSpPr>
          <p:nvPr/>
        </p:nvGrpSpPr>
        <p:grpSpPr bwMode="auto">
          <a:xfrm>
            <a:off x="2263775" y="2190751"/>
            <a:ext cx="782638" cy="1725613"/>
            <a:chOff x="581" y="2045"/>
            <a:chExt cx="403" cy="1037"/>
          </a:xfrm>
        </p:grpSpPr>
        <p:sp>
          <p:nvSpPr>
            <p:cNvPr id="16424" name="Freeform 10">
              <a:extLst>
                <a:ext uri="{FF2B5EF4-FFF2-40B4-BE49-F238E27FC236}">
                  <a16:creationId xmlns:a16="http://schemas.microsoft.com/office/drawing/2014/main" id="{DB5FAE00-4263-4FAB-AE87-8FBCFD099E9D}"/>
                </a:ext>
              </a:extLst>
            </p:cNvPr>
            <p:cNvSpPr>
              <a:spLocks/>
            </p:cNvSpPr>
            <p:nvPr/>
          </p:nvSpPr>
          <p:spPr bwMode="blackWhite">
            <a:xfrm>
              <a:off x="581" y="2045"/>
              <a:ext cx="403" cy="952"/>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6425" name="Oval 11">
              <a:extLst>
                <a:ext uri="{FF2B5EF4-FFF2-40B4-BE49-F238E27FC236}">
                  <a16:creationId xmlns:a16="http://schemas.microsoft.com/office/drawing/2014/main" id="{B6A77C7B-ED1F-47DF-B0AC-8206F5D53201}"/>
                </a:ext>
              </a:extLst>
            </p:cNvPr>
            <p:cNvSpPr>
              <a:spLocks noChangeArrowheads="1"/>
            </p:cNvSpPr>
            <p:nvPr/>
          </p:nvSpPr>
          <p:spPr bwMode="auto">
            <a:xfrm>
              <a:off x="639" y="2910"/>
              <a:ext cx="172" cy="172"/>
            </a:xfrm>
            <a:prstGeom prst="ellipse">
              <a:avLst/>
            </a:prstGeom>
            <a:solidFill>
              <a:schemeClr val="bg1"/>
            </a:solidFill>
            <a:ln w="3175">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3</a:t>
              </a:r>
            </a:p>
          </p:txBody>
        </p:sp>
      </p:grpSp>
      <p:grpSp>
        <p:nvGrpSpPr>
          <p:cNvPr id="5" name="Group 12">
            <a:extLst>
              <a:ext uri="{FF2B5EF4-FFF2-40B4-BE49-F238E27FC236}">
                <a16:creationId xmlns:a16="http://schemas.microsoft.com/office/drawing/2014/main" id="{287CCFBB-4E4E-4F3D-81CB-0CF9E343778B}"/>
              </a:ext>
            </a:extLst>
          </p:cNvPr>
          <p:cNvGrpSpPr>
            <a:grpSpLocks/>
          </p:cNvGrpSpPr>
          <p:nvPr/>
        </p:nvGrpSpPr>
        <p:grpSpPr bwMode="auto">
          <a:xfrm>
            <a:off x="2259014" y="2833688"/>
            <a:ext cx="782637" cy="1725612"/>
            <a:chOff x="581" y="2045"/>
            <a:chExt cx="403" cy="1037"/>
          </a:xfrm>
        </p:grpSpPr>
        <p:sp>
          <p:nvSpPr>
            <p:cNvPr id="16422" name="Freeform 13">
              <a:extLst>
                <a:ext uri="{FF2B5EF4-FFF2-40B4-BE49-F238E27FC236}">
                  <a16:creationId xmlns:a16="http://schemas.microsoft.com/office/drawing/2014/main" id="{9C964557-20AF-4FB1-A29E-57D9D4564136}"/>
                </a:ext>
              </a:extLst>
            </p:cNvPr>
            <p:cNvSpPr>
              <a:spLocks/>
            </p:cNvSpPr>
            <p:nvPr/>
          </p:nvSpPr>
          <p:spPr bwMode="blackWhite">
            <a:xfrm>
              <a:off x="581" y="2045"/>
              <a:ext cx="403" cy="952"/>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6423" name="Oval 14">
              <a:extLst>
                <a:ext uri="{FF2B5EF4-FFF2-40B4-BE49-F238E27FC236}">
                  <a16:creationId xmlns:a16="http://schemas.microsoft.com/office/drawing/2014/main" id="{78C33E46-2135-41E4-A0CB-C3DE52673BFF}"/>
                </a:ext>
              </a:extLst>
            </p:cNvPr>
            <p:cNvSpPr>
              <a:spLocks noChangeArrowheads="1"/>
            </p:cNvSpPr>
            <p:nvPr/>
          </p:nvSpPr>
          <p:spPr bwMode="auto">
            <a:xfrm>
              <a:off x="639" y="2910"/>
              <a:ext cx="172" cy="172"/>
            </a:xfrm>
            <a:prstGeom prst="ellipse">
              <a:avLst/>
            </a:prstGeom>
            <a:solidFill>
              <a:schemeClr val="bg1"/>
            </a:solidFill>
            <a:ln w="3175">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4</a:t>
              </a:r>
            </a:p>
          </p:txBody>
        </p:sp>
      </p:grpSp>
      <p:grpSp>
        <p:nvGrpSpPr>
          <p:cNvPr id="6" name="Group 15">
            <a:extLst>
              <a:ext uri="{FF2B5EF4-FFF2-40B4-BE49-F238E27FC236}">
                <a16:creationId xmlns:a16="http://schemas.microsoft.com/office/drawing/2014/main" id="{C7A4EE3D-4D3E-4D25-B18E-FCD954A6C857}"/>
              </a:ext>
            </a:extLst>
          </p:cNvPr>
          <p:cNvGrpSpPr>
            <a:grpSpLocks/>
          </p:cNvGrpSpPr>
          <p:nvPr/>
        </p:nvGrpSpPr>
        <p:grpSpPr bwMode="auto">
          <a:xfrm>
            <a:off x="2255839" y="3441701"/>
            <a:ext cx="782637" cy="1725613"/>
            <a:chOff x="581" y="2045"/>
            <a:chExt cx="403" cy="1037"/>
          </a:xfrm>
        </p:grpSpPr>
        <p:sp>
          <p:nvSpPr>
            <p:cNvPr id="16420" name="Freeform 16">
              <a:extLst>
                <a:ext uri="{FF2B5EF4-FFF2-40B4-BE49-F238E27FC236}">
                  <a16:creationId xmlns:a16="http://schemas.microsoft.com/office/drawing/2014/main" id="{C8FB9366-292F-4A98-8DD0-96283FC28B9B}"/>
                </a:ext>
              </a:extLst>
            </p:cNvPr>
            <p:cNvSpPr>
              <a:spLocks/>
            </p:cNvSpPr>
            <p:nvPr/>
          </p:nvSpPr>
          <p:spPr bwMode="blackWhite">
            <a:xfrm>
              <a:off x="581" y="2045"/>
              <a:ext cx="403" cy="952"/>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6421" name="Oval 17">
              <a:extLst>
                <a:ext uri="{FF2B5EF4-FFF2-40B4-BE49-F238E27FC236}">
                  <a16:creationId xmlns:a16="http://schemas.microsoft.com/office/drawing/2014/main" id="{C7FF10C7-799A-4DCD-B991-51517437A7D4}"/>
                </a:ext>
              </a:extLst>
            </p:cNvPr>
            <p:cNvSpPr>
              <a:spLocks noChangeArrowheads="1"/>
            </p:cNvSpPr>
            <p:nvPr/>
          </p:nvSpPr>
          <p:spPr bwMode="auto">
            <a:xfrm>
              <a:off x="639" y="2910"/>
              <a:ext cx="172" cy="172"/>
            </a:xfrm>
            <a:prstGeom prst="ellipse">
              <a:avLst/>
            </a:prstGeom>
            <a:solidFill>
              <a:schemeClr val="bg1"/>
            </a:solidFill>
            <a:ln w="3175">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5</a:t>
              </a:r>
            </a:p>
          </p:txBody>
        </p:sp>
      </p:grpSp>
      <p:sp>
        <p:nvSpPr>
          <p:cNvPr id="2763794" name="Rectangle 18">
            <a:extLst>
              <a:ext uri="{FF2B5EF4-FFF2-40B4-BE49-F238E27FC236}">
                <a16:creationId xmlns:a16="http://schemas.microsoft.com/office/drawing/2014/main" id="{63B11328-9002-494C-986B-4EE5F6BB1001}"/>
              </a:ext>
            </a:extLst>
          </p:cNvPr>
          <p:cNvSpPr>
            <a:spLocks noChangeArrowheads="1"/>
          </p:cNvSpPr>
          <p:nvPr/>
        </p:nvSpPr>
        <p:spPr bwMode="blackWhite">
          <a:xfrm>
            <a:off x="2962275" y="2921001"/>
            <a:ext cx="24018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800" b="1"/>
              <a:t>Alternation ranking</a:t>
            </a:r>
          </a:p>
        </p:txBody>
      </p:sp>
      <p:sp>
        <p:nvSpPr>
          <p:cNvPr id="2763795" name="Rectangle 19">
            <a:extLst>
              <a:ext uri="{FF2B5EF4-FFF2-40B4-BE49-F238E27FC236}">
                <a16:creationId xmlns:a16="http://schemas.microsoft.com/office/drawing/2014/main" id="{789B906B-5291-4E0A-8975-A2FF37A3F4AA}"/>
              </a:ext>
            </a:extLst>
          </p:cNvPr>
          <p:cNvSpPr>
            <a:spLocks noChangeArrowheads="1"/>
          </p:cNvSpPr>
          <p:nvPr/>
        </p:nvSpPr>
        <p:spPr bwMode="blackWhite">
          <a:xfrm>
            <a:off x="2962275" y="2273301"/>
            <a:ext cx="24018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800" b="1"/>
              <a:t>Graphic rating scale</a:t>
            </a:r>
          </a:p>
        </p:txBody>
      </p:sp>
      <p:sp>
        <p:nvSpPr>
          <p:cNvPr id="2763796" name="Rectangle 20">
            <a:extLst>
              <a:ext uri="{FF2B5EF4-FFF2-40B4-BE49-F238E27FC236}">
                <a16:creationId xmlns:a16="http://schemas.microsoft.com/office/drawing/2014/main" id="{A4648430-ABA2-4F1E-8627-600CB55755A3}"/>
              </a:ext>
            </a:extLst>
          </p:cNvPr>
          <p:cNvSpPr>
            <a:spLocks noChangeArrowheads="1"/>
          </p:cNvSpPr>
          <p:nvPr/>
        </p:nvSpPr>
        <p:spPr bwMode="blackWhite">
          <a:xfrm>
            <a:off x="2962275" y="3562350"/>
            <a:ext cx="2401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800" b="1"/>
              <a:t>Paired comparison</a:t>
            </a:r>
          </a:p>
        </p:txBody>
      </p:sp>
      <p:sp>
        <p:nvSpPr>
          <p:cNvPr id="2763797" name="Rectangle 21">
            <a:extLst>
              <a:ext uri="{FF2B5EF4-FFF2-40B4-BE49-F238E27FC236}">
                <a16:creationId xmlns:a16="http://schemas.microsoft.com/office/drawing/2014/main" id="{F0513612-4E6C-4CF3-AE85-2C34CCB2A773}"/>
              </a:ext>
            </a:extLst>
          </p:cNvPr>
          <p:cNvSpPr>
            <a:spLocks noChangeArrowheads="1"/>
          </p:cNvSpPr>
          <p:nvPr/>
        </p:nvSpPr>
        <p:spPr bwMode="blackWhite">
          <a:xfrm>
            <a:off x="2957514" y="4202114"/>
            <a:ext cx="24018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800" b="1"/>
              <a:t>Forced distribution</a:t>
            </a:r>
          </a:p>
        </p:txBody>
      </p:sp>
      <p:sp>
        <p:nvSpPr>
          <p:cNvPr id="2763798" name="Rectangle 22">
            <a:extLst>
              <a:ext uri="{FF2B5EF4-FFF2-40B4-BE49-F238E27FC236}">
                <a16:creationId xmlns:a16="http://schemas.microsoft.com/office/drawing/2014/main" id="{EF24FD3A-9A29-44FD-AEC2-24A743A2B204}"/>
              </a:ext>
            </a:extLst>
          </p:cNvPr>
          <p:cNvSpPr>
            <a:spLocks noChangeArrowheads="1"/>
          </p:cNvSpPr>
          <p:nvPr/>
        </p:nvSpPr>
        <p:spPr bwMode="blackWhite">
          <a:xfrm>
            <a:off x="2954339" y="4816475"/>
            <a:ext cx="24018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800" b="1"/>
              <a:t>Critical incident</a:t>
            </a:r>
          </a:p>
        </p:txBody>
      </p:sp>
      <p:grpSp>
        <p:nvGrpSpPr>
          <p:cNvPr id="7" name="Group 23">
            <a:extLst>
              <a:ext uri="{FF2B5EF4-FFF2-40B4-BE49-F238E27FC236}">
                <a16:creationId xmlns:a16="http://schemas.microsoft.com/office/drawing/2014/main" id="{6F51100C-3963-4183-B866-A7952AD2EBD8}"/>
              </a:ext>
            </a:extLst>
          </p:cNvPr>
          <p:cNvGrpSpPr>
            <a:grpSpLocks/>
          </p:cNvGrpSpPr>
          <p:nvPr/>
        </p:nvGrpSpPr>
        <p:grpSpPr bwMode="auto">
          <a:xfrm>
            <a:off x="5738813" y="1549401"/>
            <a:ext cx="690562" cy="1044575"/>
            <a:chOff x="576" y="1008"/>
            <a:chExt cx="403" cy="658"/>
          </a:xfrm>
        </p:grpSpPr>
        <p:sp>
          <p:nvSpPr>
            <p:cNvPr id="16418" name="Freeform 24">
              <a:extLst>
                <a:ext uri="{FF2B5EF4-FFF2-40B4-BE49-F238E27FC236}">
                  <a16:creationId xmlns:a16="http://schemas.microsoft.com/office/drawing/2014/main" id="{057CB3AD-B01E-44E5-9CCE-5B8286E1E4E8}"/>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6419" name="Oval 25">
              <a:extLst>
                <a:ext uri="{FF2B5EF4-FFF2-40B4-BE49-F238E27FC236}">
                  <a16:creationId xmlns:a16="http://schemas.microsoft.com/office/drawing/2014/main" id="{04080EFF-A752-42C0-9F20-7C0B7CBF787A}"/>
                </a:ext>
              </a:extLst>
            </p:cNvPr>
            <p:cNvSpPr>
              <a:spLocks noChangeArrowheads="1"/>
            </p:cNvSpPr>
            <p:nvPr/>
          </p:nvSpPr>
          <p:spPr bwMode="auto">
            <a:xfrm>
              <a:off x="634" y="1494"/>
              <a:ext cx="172" cy="172"/>
            </a:xfrm>
            <a:prstGeom prst="ellipse">
              <a:avLst/>
            </a:prstGeom>
            <a:solidFill>
              <a:schemeClr val="bg1"/>
            </a:solidFill>
            <a:ln w="3175">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6</a:t>
              </a:r>
            </a:p>
          </p:txBody>
        </p:sp>
      </p:grpSp>
      <p:grpSp>
        <p:nvGrpSpPr>
          <p:cNvPr id="8" name="Group 26">
            <a:extLst>
              <a:ext uri="{FF2B5EF4-FFF2-40B4-BE49-F238E27FC236}">
                <a16:creationId xmlns:a16="http://schemas.microsoft.com/office/drawing/2014/main" id="{76195FB0-43F9-485C-AE04-ED49E298C686}"/>
              </a:ext>
            </a:extLst>
          </p:cNvPr>
          <p:cNvGrpSpPr>
            <a:grpSpLocks/>
          </p:cNvGrpSpPr>
          <p:nvPr/>
        </p:nvGrpSpPr>
        <p:grpSpPr bwMode="auto">
          <a:xfrm>
            <a:off x="5738813" y="2241551"/>
            <a:ext cx="690562" cy="1044575"/>
            <a:chOff x="581" y="1757"/>
            <a:chExt cx="403" cy="658"/>
          </a:xfrm>
        </p:grpSpPr>
        <p:sp>
          <p:nvSpPr>
            <p:cNvPr id="16416" name="Freeform 27">
              <a:extLst>
                <a:ext uri="{FF2B5EF4-FFF2-40B4-BE49-F238E27FC236}">
                  <a16:creationId xmlns:a16="http://schemas.microsoft.com/office/drawing/2014/main" id="{BEC413C8-A2C0-46FE-AD24-AE31B567D32E}"/>
                </a:ext>
              </a:extLst>
            </p:cNvPr>
            <p:cNvSpPr>
              <a:spLocks/>
            </p:cNvSpPr>
            <p:nvPr/>
          </p:nvSpPr>
          <p:spPr bwMode="blackWhite">
            <a:xfrm>
              <a:off x="581" y="1757"/>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6417" name="Oval 28">
              <a:extLst>
                <a:ext uri="{FF2B5EF4-FFF2-40B4-BE49-F238E27FC236}">
                  <a16:creationId xmlns:a16="http://schemas.microsoft.com/office/drawing/2014/main" id="{6F33CD99-BF74-4A28-8B8E-F6665DC23DD6}"/>
                </a:ext>
              </a:extLst>
            </p:cNvPr>
            <p:cNvSpPr>
              <a:spLocks noChangeArrowheads="1"/>
            </p:cNvSpPr>
            <p:nvPr/>
          </p:nvSpPr>
          <p:spPr bwMode="auto">
            <a:xfrm>
              <a:off x="639" y="2243"/>
              <a:ext cx="172" cy="172"/>
            </a:xfrm>
            <a:prstGeom prst="ellipse">
              <a:avLst/>
            </a:prstGeom>
            <a:solidFill>
              <a:schemeClr val="bg1"/>
            </a:solidFill>
            <a:ln w="3175">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7</a:t>
              </a:r>
            </a:p>
          </p:txBody>
        </p:sp>
      </p:grpSp>
      <p:grpSp>
        <p:nvGrpSpPr>
          <p:cNvPr id="9" name="Group 29">
            <a:extLst>
              <a:ext uri="{FF2B5EF4-FFF2-40B4-BE49-F238E27FC236}">
                <a16:creationId xmlns:a16="http://schemas.microsoft.com/office/drawing/2014/main" id="{D4394816-C763-4CB0-86B1-1B77E0124E63}"/>
              </a:ext>
            </a:extLst>
          </p:cNvPr>
          <p:cNvGrpSpPr>
            <a:grpSpLocks/>
          </p:cNvGrpSpPr>
          <p:nvPr/>
        </p:nvGrpSpPr>
        <p:grpSpPr bwMode="auto">
          <a:xfrm>
            <a:off x="5738813" y="2190751"/>
            <a:ext cx="690562" cy="1725613"/>
            <a:chOff x="581" y="2045"/>
            <a:chExt cx="403" cy="1037"/>
          </a:xfrm>
        </p:grpSpPr>
        <p:sp>
          <p:nvSpPr>
            <p:cNvPr id="16414" name="Freeform 30">
              <a:extLst>
                <a:ext uri="{FF2B5EF4-FFF2-40B4-BE49-F238E27FC236}">
                  <a16:creationId xmlns:a16="http://schemas.microsoft.com/office/drawing/2014/main" id="{9B8B8A78-330A-4B2D-8802-695F203AD09C}"/>
                </a:ext>
              </a:extLst>
            </p:cNvPr>
            <p:cNvSpPr>
              <a:spLocks/>
            </p:cNvSpPr>
            <p:nvPr/>
          </p:nvSpPr>
          <p:spPr bwMode="blackWhite">
            <a:xfrm>
              <a:off x="581" y="2045"/>
              <a:ext cx="403" cy="952"/>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6415" name="Oval 31">
              <a:extLst>
                <a:ext uri="{FF2B5EF4-FFF2-40B4-BE49-F238E27FC236}">
                  <a16:creationId xmlns:a16="http://schemas.microsoft.com/office/drawing/2014/main" id="{DC224EDB-A497-49D0-B935-F6F1278266FD}"/>
                </a:ext>
              </a:extLst>
            </p:cNvPr>
            <p:cNvSpPr>
              <a:spLocks noChangeArrowheads="1"/>
            </p:cNvSpPr>
            <p:nvPr/>
          </p:nvSpPr>
          <p:spPr bwMode="auto">
            <a:xfrm>
              <a:off x="639" y="2910"/>
              <a:ext cx="172" cy="172"/>
            </a:xfrm>
            <a:prstGeom prst="ellipse">
              <a:avLst/>
            </a:prstGeom>
            <a:solidFill>
              <a:schemeClr val="bg1"/>
            </a:solidFill>
            <a:ln w="3175">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8</a:t>
              </a:r>
            </a:p>
          </p:txBody>
        </p:sp>
      </p:grpSp>
      <p:grpSp>
        <p:nvGrpSpPr>
          <p:cNvPr id="10" name="Group 32">
            <a:extLst>
              <a:ext uri="{FF2B5EF4-FFF2-40B4-BE49-F238E27FC236}">
                <a16:creationId xmlns:a16="http://schemas.microsoft.com/office/drawing/2014/main" id="{B09F3F60-39C6-4494-B899-F071B3DF8103}"/>
              </a:ext>
            </a:extLst>
          </p:cNvPr>
          <p:cNvGrpSpPr>
            <a:grpSpLocks/>
          </p:cNvGrpSpPr>
          <p:nvPr/>
        </p:nvGrpSpPr>
        <p:grpSpPr bwMode="auto">
          <a:xfrm>
            <a:off x="5734051" y="2833688"/>
            <a:ext cx="690563" cy="1725612"/>
            <a:chOff x="581" y="2045"/>
            <a:chExt cx="403" cy="1037"/>
          </a:xfrm>
        </p:grpSpPr>
        <p:sp>
          <p:nvSpPr>
            <p:cNvPr id="16412" name="Freeform 33">
              <a:extLst>
                <a:ext uri="{FF2B5EF4-FFF2-40B4-BE49-F238E27FC236}">
                  <a16:creationId xmlns:a16="http://schemas.microsoft.com/office/drawing/2014/main" id="{80FCD109-84D3-4EB8-BA13-2A54EFC9395E}"/>
                </a:ext>
              </a:extLst>
            </p:cNvPr>
            <p:cNvSpPr>
              <a:spLocks/>
            </p:cNvSpPr>
            <p:nvPr/>
          </p:nvSpPr>
          <p:spPr bwMode="blackWhite">
            <a:xfrm>
              <a:off x="581" y="2045"/>
              <a:ext cx="403" cy="952"/>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6413" name="Oval 34">
              <a:extLst>
                <a:ext uri="{FF2B5EF4-FFF2-40B4-BE49-F238E27FC236}">
                  <a16:creationId xmlns:a16="http://schemas.microsoft.com/office/drawing/2014/main" id="{5322A252-C1A4-429B-925B-87E69B24FA4A}"/>
                </a:ext>
              </a:extLst>
            </p:cNvPr>
            <p:cNvSpPr>
              <a:spLocks noChangeArrowheads="1"/>
            </p:cNvSpPr>
            <p:nvPr/>
          </p:nvSpPr>
          <p:spPr bwMode="auto">
            <a:xfrm>
              <a:off x="639" y="2910"/>
              <a:ext cx="172" cy="172"/>
            </a:xfrm>
            <a:prstGeom prst="ellipse">
              <a:avLst/>
            </a:prstGeom>
            <a:solidFill>
              <a:schemeClr val="bg1"/>
            </a:solidFill>
            <a:ln w="3175">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9</a:t>
              </a:r>
            </a:p>
          </p:txBody>
        </p:sp>
      </p:grpSp>
      <p:grpSp>
        <p:nvGrpSpPr>
          <p:cNvPr id="11" name="Group 35">
            <a:extLst>
              <a:ext uri="{FF2B5EF4-FFF2-40B4-BE49-F238E27FC236}">
                <a16:creationId xmlns:a16="http://schemas.microsoft.com/office/drawing/2014/main" id="{106A9938-126C-459D-B93C-BAF024FCE75C}"/>
              </a:ext>
            </a:extLst>
          </p:cNvPr>
          <p:cNvGrpSpPr>
            <a:grpSpLocks/>
          </p:cNvGrpSpPr>
          <p:nvPr/>
        </p:nvGrpSpPr>
        <p:grpSpPr bwMode="auto">
          <a:xfrm>
            <a:off x="5730876" y="3441701"/>
            <a:ext cx="690563" cy="1725613"/>
            <a:chOff x="581" y="2045"/>
            <a:chExt cx="403" cy="1037"/>
          </a:xfrm>
        </p:grpSpPr>
        <p:sp>
          <p:nvSpPr>
            <p:cNvPr id="16410" name="Freeform 36">
              <a:extLst>
                <a:ext uri="{FF2B5EF4-FFF2-40B4-BE49-F238E27FC236}">
                  <a16:creationId xmlns:a16="http://schemas.microsoft.com/office/drawing/2014/main" id="{0D80B235-4B4B-47FA-B9A1-61B452019BC4}"/>
                </a:ext>
              </a:extLst>
            </p:cNvPr>
            <p:cNvSpPr>
              <a:spLocks/>
            </p:cNvSpPr>
            <p:nvPr/>
          </p:nvSpPr>
          <p:spPr bwMode="blackWhite">
            <a:xfrm>
              <a:off x="581" y="2045"/>
              <a:ext cx="403" cy="952"/>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57150" cap="flat" cmpd="sng">
              <a:solidFill>
                <a:srgbClr val="006699"/>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6411" name="Oval 37">
              <a:extLst>
                <a:ext uri="{FF2B5EF4-FFF2-40B4-BE49-F238E27FC236}">
                  <a16:creationId xmlns:a16="http://schemas.microsoft.com/office/drawing/2014/main" id="{13D31578-F6DC-4F38-86A8-C4AFBC0BCE63}"/>
                </a:ext>
              </a:extLst>
            </p:cNvPr>
            <p:cNvSpPr>
              <a:spLocks noChangeArrowheads="1"/>
            </p:cNvSpPr>
            <p:nvPr/>
          </p:nvSpPr>
          <p:spPr bwMode="auto">
            <a:xfrm>
              <a:off x="639" y="2910"/>
              <a:ext cx="172" cy="172"/>
            </a:xfrm>
            <a:prstGeom prst="ellipse">
              <a:avLst/>
            </a:prstGeom>
            <a:solidFill>
              <a:schemeClr val="bg1"/>
            </a:solidFill>
            <a:ln w="3175">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10</a:t>
              </a:r>
            </a:p>
          </p:txBody>
        </p:sp>
      </p:grpSp>
      <p:sp>
        <p:nvSpPr>
          <p:cNvPr id="2763814" name="Rectangle 38">
            <a:extLst>
              <a:ext uri="{FF2B5EF4-FFF2-40B4-BE49-F238E27FC236}">
                <a16:creationId xmlns:a16="http://schemas.microsoft.com/office/drawing/2014/main" id="{D04ABA39-5D2D-4CE5-9F96-CF90A9060AA8}"/>
              </a:ext>
            </a:extLst>
          </p:cNvPr>
          <p:cNvSpPr>
            <a:spLocks noChangeArrowheads="1"/>
          </p:cNvSpPr>
          <p:nvPr/>
        </p:nvSpPr>
        <p:spPr bwMode="blackWhite">
          <a:xfrm>
            <a:off x="6370638" y="2921001"/>
            <a:ext cx="38036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800" b="1"/>
              <a:t>Behaviorally anchored rating scales (BARS)</a:t>
            </a:r>
          </a:p>
        </p:txBody>
      </p:sp>
      <p:sp>
        <p:nvSpPr>
          <p:cNvPr id="2763815" name="Rectangle 39">
            <a:extLst>
              <a:ext uri="{FF2B5EF4-FFF2-40B4-BE49-F238E27FC236}">
                <a16:creationId xmlns:a16="http://schemas.microsoft.com/office/drawing/2014/main" id="{117A0754-3A2A-4037-AFFD-7918A7DE9ADC}"/>
              </a:ext>
            </a:extLst>
          </p:cNvPr>
          <p:cNvSpPr>
            <a:spLocks noChangeArrowheads="1"/>
          </p:cNvSpPr>
          <p:nvPr/>
        </p:nvSpPr>
        <p:spPr bwMode="blackWhite">
          <a:xfrm>
            <a:off x="6370639" y="2273301"/>
            <a:ext cx="347503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800" b="1"/>
              <a:t>Narrative forms</a:t>
            </a:r>
          </a:p>
        </p:txBody>
      </p:sp>
      <p:sp>
        <p:nvSpPr>
          <p:cNvPr id="2763816" name="Rectangle 40">
            <a:extLst>
              <a:ext uri="{FF2B5EF4-FFF2-40B4-BE49-F238E27FC236}">
                <a16:creationId xmlns:a16="http://schemas.microsoft.com/office/drawing/2014/main" id="{D6696E94-0BC9-4B1D-BF72-791A81FFA3D0}"/>
              </a:ext>
            </a:extLst>
          </p:cNvPr>
          <p:cNvSpPr>
            <a:spLocks noChangeArrowheads="1"/>
          </p:cNvSpPr>
          <p:nvPr/>
        </p:nvSpPr>
        <p:spPr bwMode="blackWhite">
          <a:xfrm>
            <a:off x="6370639" y="3562350"/>
            <a:ext cx="40036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800" b="1"/>
              <a:t>Management by objectives (MBO)</a:t>
            </a:r>
          </a:p>
        </p:txBody>
      </p:sp>
      <p:sp>
        <p:nvSpPr>
          <p:cNvPr id="2763817" name="Rectangle 41">
            <a:extLst>
              <a:ext uri="{FF2B5EF4-FFF2-40B4-BE49-F238E27FC236}">
                <a16:creationId xmlns:a16="http://schemas.microsoft.com/office/drawing/2014/main" id="{FCA581A2-9258-468D-93EB-73AF965E7B57}"/>
              </a:ext>
            </a:extLst>
          </p:cNvPr>
          <p:cNvSpPr>
            <a:spLocks noChangeArrowheads="1"/>
          </p:cNvSpPr>
          <p:nvPr/>
        </p:nvSpPr>
        <p:spPr bwMode="blackWhite">
          <a:xfrm>
            <a:off x="6365876" y="4198939"/>
            <a:ext cx="3902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800" b="1"/>
              <a:t>Computerized and Web-based performance appraisal</a:t>
            </a:r>
          </a:p>
        </p:txBody>
      </p:sp>
      <p:sp>
        <p:nvSpPr>
          <p:cNvPr id="2763818" name="Rectangle 42">
            <a:extLst>
              <a:ext uri="{FF2B5EF4-FFF2-40B4-BE49-F238E27FC236}">
                <a16:creationId xmlns:a16="http://schemas.microsoft.com/office/drawing/2014/main" id="{18228211-43B5-4324-8744-6486D460F373}"/>
              </a:ext>
            </a:extLst>
          </p:cNvPr>
          <p:cNvSpPr>
            <a:spLocks noChangeArrowheads="1"/>
          </p:cNvSpPr>
          <p:nvPr/>
        </p:nvSpPr>
        <p:spPr bwMode="blackWhite">
          <a:xfrm>
            <a:off x="6362700" y="4816475"/>
            <a:ext cx="34750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800" b="1"/>
              <a:t>Merged methods</a:t>
            </a:r>
          </a:p>
        </p:txBody>
      </p:sp>
      <p:sp>
        <p:nvSpPr>
          <p:cNvPr id="2763819" name="AutoShape 43" descr="bluefill01">
            <a:extLst>
              <a:ext uri="{FF2B5EF4-FFF2-40B4-BE49-F238E27FC236}">
                <a16:creationId xmlns:a16="http://schemas.microsoft.com/office/drawing/2014/main" id="{BC8F36AB-1750-4A2E-904D-7BB84B1635D9}"/>
              </a:ext>
            </a:extLst>
          </p:cNvPr>
          <p:cNvSpPr>
            <a:spLocks noChangeArrowheads="1"/>
          </p:cNvSpPr>
          <p:nvPr/>
        </p:nvSpPr>
        <p:spPr bwMode="auto">
          <a:xfrm>
            <a:off x="2073275" y="1417639"/>
            <a:ext cx="4205288" cy="498475"/>
          </a:xfrm>
          <a:prstGeom prst="roundRect">
            <a:avLst>
              <a:gd name="adj" fmla="val 16667"/>
            </a:avLst>
          </a:prstGeom>
          <a:blipFill dpi="0" rotWithShape="1">
            <a:blip r:embed="rId3"/>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Appraisal Methodologies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3819"/>
                                        </p:tgtEl>
                                        <p:attrNameLst>
                                          <p:attrName>style.visibility</p:attrName>
                                        </p:attrNameLst>
                                      </p:cBhvr>
                                      <p:to>
                                        <p:strVal val="visible"/>
                                      </p:to>
                                    </p:set>
                                    <p:animEffect transition="in" filter="wipe(left)">
                                      <p:cBhvr>
                                        <p:cTn id="7" dur="500"/>
                                        <p:tgtEl>
                                          <p:spTgt spid="2763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763795"/>
                                        </p:tgtEl>
                                        <p:attrNameLst>
                                          <p:attrName>style.visibility</p:attrName>
                                        </p:attrNameLst>
                                      </p:cBhvr>
                                      <p:to>
                                        <p:strVal val="visible"/>
                                      </p:to>
                                    </p:set>
                                    <p:animEffect transition="in" filter="wipe(left)">
                                      <p:cBhvr>
                                        <p:cTn id="16" dur="500"/>
                                        <p:tgtEl>
                                          <p:spTgt spid="27637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Right)">
                                      <p:cBhvr>
                                        <p:cTn id="21" dur="1000"/>
                                        <p:tgtEl>
                                          <p:spTgt spid="3"/>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763794"/>
                                        </p:tgtEl>
                                        <p:attrNameLst>
                                          <p:attrName>style.visibility</p:attrName>
                                        </p:attrNameLst>
                                      </p:cBhvr>
                                      <p:to>
                                        <p:strVal val="visible"/>
                                      </p:to>
                                    </p:set>
                                    <p:animEffect transition="in" filter="wipe(left)">
                                      <p:cBhvr>
                                        <p:cTn id="25" dur="1000"/>
                                        <p:tgtEl>
                                          <p:spTgt spid="276379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Right)">
                                      <p:cBhvr>
                                        <p:cTn id="30" dur="1000"/>
                                        <p:tgtEl>
                                          <p:spTgt spid="4"/>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763796"/>
                                        </p:tgtEl>
                                        <p:attrNameLst>
                                          <p:attrName>style.visibility</p:attrName>
                                        </p:attrNameLst>
                                      </p:cBhvr>
                                      <p:to>
                                        <p:strVal val="visible"/>
                                      </p:to>
                                    </p:set>
                                    <p:animEffect transition="in" filter="wipe(left)">
                                      <p:cBhvr>
                                        <p:cTn id="34" dur="1000"/>
                                        <p:tgtEl>
                                          <p:spTgt spid="27637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Right)">
                                      <p:cBhvr>
                                        <p:cTn id="39" dur="1000"/>
                                        <p:tgtEl>
                                          <p:spTgt spid="5"/>
                                        </p:tgtEl>
                                      </p:cBhvr>
                                    </p:animEffect>
                                  </p:childTnLst>
                                </p:cTn>
                              </p:par>
                            </p:childTnLst>
                          </p:cTn>
                        </p:par>
                        <p:par>
                          <p:cTn id="40" fill="hold" nodeType="afterGroup">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763797"/>
                                        </p:tgtEl>
                                        <p:attrNameLst>
                                          <p:attrName>style.visibility</p:attrName>
                                        </p:attrNameLst>
                                      </p:cBhvr>
                                      <p:to>
                                        <p:strVal val="visible"/>
                                      </p:to>
                                    </p:set>
                                    <p:animEffect transition="in" filter="wipe(left)">
                                      <p:cBhvr>
                                        <p:cTn id="43" dur="1000"/>
                                        <p:tgtEl>
                                          <p:spTgt spid="27637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Right)">
                                      <p:cBhvr>
                                        <p:cTn id="48" dur="1000"/>
                                        <p:tgtEl>
                                          <p:spTgt spid="6"/>
                                        </p:tgtEl>
                                      </p:cBhvr>
                                    </p:animEffect>
                                  </p:childTnLst>
                                </p:cTn>
                              </p:par>
                            </p:childTnLst>
                          </p:cTn>
                        </p:par>
                        <p:par>
                          <p:cTn id="49" fill="hold" nodeType="afterGroup">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763798"/>
                                        </p:tgtEl>
                                        <p:attrNameLst>
                                          <p:attrName>style.visibility</p:attrName>
                                        </p:attrNameLst>
                                      </p:cBhvr>
                                      <p:to>
                                        <p:strVal val="visible"/>
                                      </p:to>
                                    </p:set>
                                    <p:animEffect transition="in" filter="wipe(left)">
                                      <p:cBhvr>
                                        <p:cTn id="52" dur="1000"/>
                                        <p:tgtEl>
                                          <p:spTgt spid="276379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strips(downRight)">
                                      <p:cBhvr>
                                        <p:cTn id="57" dur="1000"/>
                                        <p:tgtEl>
                                          <p:spTgt spid="7"/>
                                        </p:tgtEl>
                                      </p:cBhvr>
                                    </p:animEffect>
                                  </p:childTnLst>
                                </p:cTn>
                              </p:par>
                            </p:childTnLst>
                          </p:cTn>
                        </p:par>
                        <p:par>
                          <p:cTn id="58" fill="hold" nodeType="afterGroup">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2763815"/>
                                        </p:tgtEl>
                                        <p:attrNameLst>
                                          <p:attrName>style.visibility</p:attrName>
                                        </p:attrNameLst>
                                      </p:cBhvr>
                                      <p:to>
                                        <p:strVal val="visible"/>
                                      </p:to>
                                    </p:set>
                                    <p:animEffect transition="in" filter="wipe(left)">
                                      <p:cBhvr>
                                        <p:cTn id="61" dur="500"/>
                                        <p:tgtEl>
                                          <p:spTgt spid="276381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6"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strips(downRight)">
                                      <p:cBhvr>
                                        <p:cTn id="66" dur="1000"/>
                                        <p:tgtEl>
                                          <p:spTgt spid="8"/>
                                        </p:tgtEl>
                                      </p:cBhvr>
                                    </p:animEffect>
                                  </p:childTnLst>
                                </p:cTn>
                              </p:par>
                            </p:childTnLst>
                          </p:cTn>
                        </p:par>
                        <p:par>
                          <p:cTn id="67" fill="hold" nodeType="afterGroup">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2763814"/>
                                        </p:tgtEl>
                                        <p:attrNameLst>
                                          <p:attrName>style.visibility</p:attrName>
                                        </p:attrNameLst>
                                      </p:cBhvr>
                                      <p:to>
                                        <p:strVal val="visible"/>
                                      </p:to>
                                    </p:set>
                                    <p:animEffect transition="in" filter="wipe(left)">
                                      <p:cBhvr>
                                        <p:cTn id="70" dur="1000"/>
                                        <p:tgtEl>
                                          <p:spTgt spid="276381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6"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strips(downRight)">
                                      <p:cBhvr>
                                        <p:cTn id="75" dur="1000"/>
                                        <p:tgtEl>
                                          <p:spTgt spid="9"/>
                                        </p:tgtEl>
                                      </p:cBhvr>
                                    </p:animEffect>
                                  </p:childTnLst>
                                </p:cTn>
                              </p:par>
                            </p:childTnLst>
                          </p:cTn>
                        </p:par>
                        <p:par>
                          <p:cTn id="76" fill="hold" nodeType="afterGroup">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2763816"/>
                                        </p:tgtEl>
                                        <p:attrNameLst>
                                          <p:attrName>style.visibility</p:attrName>
                                        </p:attrNameLst>
                                      </p:cBhvr>
                                      <p:to>
                                        <p:strVal val="visible"/>
                                      </p:to>
                                    </p:set>
                                    <p:animEffect transition="in" filter="wipe(left)">
                                      <p:cBhvr>
                                        <p:cTn id="79" dur="1000"/>
                                        <p:tgtEl>
                                          <p:spTgt spid="276381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8" presetClass="entr" presetSubtype="6"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strips(downRight)">
                                      <p:cBhvr>
                                        <p:cTn id="84" dur="1000"/>
                                        <p:tgtEl>
                                          <p:spTgt spid="10"/>
                                        </p:tgtEl>
                                      </p:cBhvr>
                                    </p:animEffect>
                                  </p:childTnLst>
                                </p:cTn>
                              </p:par>
                            </p:childTnLst>
                          </p:cTn>
                        </p:par>
                        <p:par>
                          <p:cTn id="85" fill="hold" nodeType="afterGroup">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2763817"/>
                                        </p:tgtEl>
                                        <p:attrNameLst>
                                          <p:attrName>style.visibility</p:attrName>
                                        </p:attrNameLst>
                                      </p:cBhvr>
                                      <p:to>
                                        <p:strVal val="visible"/>
                                      </p:to>
                                    </p:set>
                                    <p:animEffect transition="in" filter="wipe(left)">
                                      <p:cBhvr>
                                        <p:cTn id="88" dur="1000"/>
                                        <p:tgtEl>
                                          <p:spTgt spid="276381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8" presetClass="entr" presetSubtype="6"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strips(downRight)">
                                      <p:cBhvr>
                                        <p:cTn id="93" dur="1000"/>
                                        <p:tgtEl>
                                          <p:spTgt spid="11"/>
                                        </p:tgtEl>
                                      </p:cBhvr>
                                    </p:animEffect>
                                  </p:childTnLst>
                                </p:cTn>
                              </p:par>
                            </p:childTnLst>
                          </p:cTn>
                        </p:par>
                        <p:par>
                          <p:cTn id="94" fill="hold" nodeType="afterGroup">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2763818"/>
                                        </p:tgtEl>
                                        <p:attrNameLst>
                                          <p:attrName>style.visibility</p:attrName>
                                        </p:attrNameLst>
                                      </p:cBhvr>
                                      <p:to>
                                        <p:strVal val="visible"/>
                                      </p:to>
                                    </p:set>
                                    <p:animEffect transition="in" filter="wipe(left)">
                                      <p:cBhvr>
                                        <p:cTn id="97" dur="1000"/>
                                        <p:tgtEl>
                                          <p:spTgt spid="2763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3794" grpId="0"/>
      <p:bldP spid="2763795" grpId="0"/>
      <p:bldP spid="2763796" grpId="0"/>
      <p:bldP spid="2763797" grpId="0"/>
      <p:bldP spid="2763798" grpId="0"/>
      <p:bldP spid="2763814" grpId="0"/>
      <p:bldP spid="2763815" grpId="0"/>
      <p:bldP spid="2763816" grpId="0"/>
      <p:bldP spid="2763817" grpId="0"/>
      <p:bldP spid="2763818" grpId="0"/>
      <p:bldP spid="276381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a:extLst>
              <a:ext uri="{FF2B5EF4-FFF2-40B4-BE49-F238E27FC236}">
                <a16:creationId xmlns:a16="http://schemas.microsoft.com/office/drawing/2014/main" id="{EAAA9136-D5E5-4347-9685-B5E7122F4A6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17411" name="Slide Number Placeholder 2">
            <a:extLst>
              <a:ext uri="{FF2B5EF4-FFF2-40B4-BE49-F238E27FC236}">
                <a16:creationId xmlns:a16="http://schemas.microsoft.com/office/drawing/2014/main" id="{79746C6D-1B06-4D48-89E9-B95E9CE3C7D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6C4C4CB8-5D30-4B62-95A6-ED7F3E4A17D2}" type="slidenum">
              <a:rPr lang="en-US" altLang="en-US" sz="900">
                <a:cs typeface="Times New Roman" panose="02020603050405020304" pitchFamily="18" charset="0"/>
              </a:rPr>
              <a:pPr eaLnBrk="1" hangingPunct="1"/>
              <a:t>13</a:t>
            </a:fld>
            <a:endParaRPr lang="en-US" altLang="en-US" sz="900">
              <a:cs typeface="Times New Roman" panose="02020603050405020304" pitchFamily="18" charset="0"/>
            </a:endParaRPr>
          </a:p>
        </p:txBody>
      </p:sp>
      <p:sp>
        <p:nvSpPr>
          <p:cNvPr id="17412" name="Line 2">
            <a:extLst>
              <a:ext uri="{FF2B5EF4-FFF2-40B4-BE49-F238E27FC236}">
                <a16:creationId xmlns:a16="http://schemas.microsoft.com/office/drawing/2014/main" id="{838F813F-DAC1-4286-ADFF-4B5B04E4CCA8}"/>
              </a:ext>
            </a:extLst>
          </p:cNvPr>
          <p:cNvSpPr>
            <a:spLocks noChangeShapeType="1"/>
          </p:cNvSpPr>
          <p:nvPr/>
        </p:nvSpPr>
        <p:spPr bwMode="auto">
          <a:xfrm>
            <a:off x="2106613" y="1417638"/>
            <a:ext cx="1885950"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17413" name="Text Box 3">
            <a:extLst>
              <a:ext uri="{FF2B5EF4-FFF2-40B4-BE49-F238E27FC236}">
                <a16:creationId xmlns:a16="http://schemas.microsoft.com/office/drawing/2014/main" id="{831669CC-8308-413B-885A-5E3CA88BD57D}"/>
              </a:ext>
            </a:extLst>
          </p:cNvPr>
          <p:cNvSpPr txBox="1">
            <a:spLocks noChangeArrowheads="1"/>
          </p:cNvSpPr>
          <p:nvPr/>
        </p:nvSpPr>
        <p:spPr bwMode="auto">
          <a:xfrm>
            <a:off x="2014538" y="315914"/>
            <a:ext cx="20701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–2</a:t>
            </a:r>
            <a:br>
              <a:rPr lang="en-US" altLang="en-US" sz="1600" b="1">
                <a:solidFill>
                  <a:srgbClr val="3366CC"/>
                </a:solidFill>
                <a:cs typeface="Arial" panose="020B0604020202020204" pitchFamily="34" charset="0"/>
              </a:rPr>
            </a:br>
            <a:r>
              <a:rPr lang="en-US" altLang="en-US" sz="1600">
                <a:cs typeface="Arial" panose="020B0604020202020204" pitchFamily="34" charset="0"/>
              </a:rPr>
              <a:t>Sample Graphic </a:t>
            </a:r>
            <a:br>
              <a:rPr lang="en-US" altLang="en-US" sz="1600">
                <a:cs typeface="Arial" panose="020B0604020202020204" pitchFamily="34" charset="0"/>
              </a:rPr>
            </a:br>
            <a:r>
              <a:rPr lang="en-US" altLang="en-US" sz="1600">
                <a:cs typeface="Arial" panose="020B0604020202020204" pitchFamily="34" charset="0"/>
              </a:rPr>
              <a:t>Rating Performance </a:t>
            </a:r>
            <a:br>
              <a:rPr lang="en-US" altLang="en-US" sz="1600">
                <a:cs typeface="Arial" panose="020B0604020202020204" pitchFamily="34" charset="0"/>
              </a:rPr>
            </a:br>
            <a:r>
              <a:rPr lang="en-US" altLang="en-US" sz="1600">
                <a:cs typeface="Arial" panose="020B0604020202020204" pitchFamily="34" charset="0"/>
              </a:rPr>
              <a:t>Rating Form</a:t>
            </a:r>
          </a:p>
        </p:txBody>
      </p:sp>
      <p:pic>
        <p:nvPicPr>
          <p:cNvPr id="17414" name="Picture 4" descr="0902">
            <a:extLst>
              <a:ext uri="{FF2B5EF4-FFF2-40B4-BE49-F238E27FC236}">
                <a16:creationId xmlns:a16="http://schemas.microsoft.com/office/drawing/2014/main" id="{62D062DB-4552-4A37-899D-B52D1919A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320676"/>
            <a:ext cx="50546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1">
            <a:extLst>
              <a:ext uri="{FF2B5EF4-FFF2-40B4-BE49-F238E27FC236}">
                <a16:creationId xmlns:a16="http://schemas.microsoft.com/office/drawing/2014/main" id="{61423D95-DCCD-4561-99AC-6D4DF93CDFD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18435" name="Slide Number Placeholder 2">
            <a:extLst>
              <a:ext uri="{FF2B5EF4-FFF2-40B4-BE49-F238E27FC236}">
                <a16:creationId xmlns:a16="http://schemas.microsoft.com/office/drawing/2014/main" id="{61D2C76A-E3B7-4A4A-9D4C-5D7574E2C38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1AE5C25B-4D31-4C2F-BE73-CFD8DBCCCD88}" type="slidenum">
              <a:rPr lang="en-US" altLang="en-US" sz="900">
                <a:cs typeface="Times New Roman" panose="02020603050405020304" pitchFamily="18" charset="0"/>
              </a:rPr>
              <a:pPr eaLnBrk="1" hangingPunct="1"/>
              <a:t>14</a:t>
            </a:fld>
            <a:endParaRPr lang="en-US" altLang="en-US" sz="900">
              <a:cs typeface="Times New Roman" panose="02020603050405020304" pitchFamily="18" charset="0"/>
            </a:endParaRPr>
          </a:p>
        </p:txBody>
      </p:sp>
      <p:sp>
        <p:nvSpPr>
          <p:cNvPr id="18436" name="Line 2">
            <a:extLst>
              <a:ext uri="{FF2B5EF4-FFF2-40B4-BE49-F238E27FC236}">
                <a16:creationId xmlns:a16="http://schemas.microsoft.com/office/drawing/2014/main" id="{A0A7DDD1-0156-4CE0-8480-ED4D5ED11217}"/>
              </a:ext>
            </a:extLst>
          </p:cNvPr>
          <p:cNvSpPr>
            <a:spLocks noChangeShapeType="1"/>
          </p:cNvSpPr>
          <p:nvPr/>
        </p:nvSpPr>
        <p:spPr bwMode="auto">
          <a:xfrm>
            <a:off x="2106613" y="915988"/>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18437" name="Text Box 3">
            <a:extLst>
              <a:ext uri="{FF2B5EF4-FFF2-40B4-BE49-F238E27FC236}">
                <a16:creationId xmlns:a16="http://schemas.microsoft.com/office/drawing/2014/main" id="{2390A201-DFC7-473C-8A1B-91F0A872E1A6}"/>
              </a:ext>
            </a:extLst>
          </p:cNvPr>
          <p:cNvSpPr txBox="1">
            <a:spLocks noChangeArrowheads="1"/>
          </p:cNvSpPr>
          <p:nvPr/>
        </p:nvSpPr>
        <p:spPr bwMode="auto">
          <a:xfrm>
            <a:off x="2014538" y="315914"/>
            <a:ext cx="6642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–3</a:t>
            </a:r>
            <a:r>
              <a:rPr lang="en-US" altLang="en-US" sz="1600">
                <a:cs typeface="Arial" panose="020B0604020202020204" pitchFamily="34" charset="0"/>
              </a:rPr>
              <a:t>	One Item from an Appraisal Form Assessing Employee Performance on Specific Job-Related Duties</a:t>
            </a:r>
          </a:p>
        </p:txBody>
      </p:sp>
      <p:pic>
        <p:nvPicPr>
          <p:cNvPr id="18438" name="Picture 4" descr="0903">
            <a:extLst>
              <a:ext uri="{FF2B5EF4-FFF2-40B4-BE49-F238E27FC236}">
                <a16:creationId xmlns:a16="http://schemas.microsoft.com/office/drawing/2014/main" id="{58DB38AF-5C0D-42B0-AB44-EEE0EE758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26" y="1544639"/>
            <a:ext cx="8145463"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a:extLst>
              <a:ext uri="{FF2B5EF4-FFF2-40B4-BE49-F238E27FC236}">
                <a16:creationId xmlns:a16="http://schemas.microsoft.com/office/drawing/2014/main" id="{C943EE5C-C246-448C-A0AA-406E0161E82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19459" name="Slide Number Placeholder 2">
            <a:extLst>
              <a:ext uri="{FF2B5EF4-FFF2-40B4-BE49-F238E27FC236}">
                <a16:creationId xmlns:a16="http://schemas.microsoft.com/office/drawing/2014/main" id="{5C5C06E2-559B-4361-B750-213F4B7343D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2A1BF544-E333-4A66-B437-C46AB50C0CBD}" type="slidenum">
              <a:rPr lang="en-US" altLang="en-US" sz="900">
                <a:cs typeface="Times New Roman" panose="02020603050405020304" pitchFamily="18" charset="0"/>
              </a:rPr>
              <a:pPr eaLnBrk="1" hangingPunct="1"/>
              <a:t>15</a:t>
            </a:fld>
            <a:endParaRPr lang="en-US" altLang="en-US" sz="900">
              <a:cs typeface="Times New Roman" panose="02020603050405020304" pitchFamily="18" charset="0"/>
            </a:endParaRPr>
          </a:p>
        </p:txBody>
      </p:sp>
      <p:sp>
        <p:nvSpPr>
          <p:cNvPr id="19460" name="Line 2">
            <a:extLst>
              <a:ext uri="{FF2B5EF4-FFF2-40B4-BE49-F238E27FC236}">
                <a16:creationId xmlns:a16="http://schemas.microsoft.com/office/drawing/2014/main" id="{CD504E2E-44BC-4EE1-AAC4-8F4477B3D879}"/>
              </a:ext>
            </a:extLst>
          </p:cNvPr>
          <p:cNvSpPr>
            <a:spLocks noChangeShapeType="1"/>
          </p:cNvSpPr>
          <p:nvPr/>
        </p:nvSpPr>
        <p:spPr bwMode="auto">
          <a:xfrm>
            <a:off x="2106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19461" name="Text Box 3">
            <a:extLst>
              <a:ext uri="{FF2B5EF4-FFF2-40B4-BE49-F238E27FC236}">
                <a16:creationId xmlns:a16="http://schemas.microsoft.com/office/drawing/2014/main" id="{EE9E318A-7352-4DAD-8094-23A8DB2625FC}"/>
              </a:ext>
            </a:extLst>
          </p:cNvPr>
          <p:cNvSpPr txBox="1">
            <a:spLocks noChangeArrowheads="1"/>
          </p:cNvSpPr>
          <p:nvPr/>
        </p:nvSpPr>
        <p:spPr bwMode="auto">
          <a:xfrm>
            <a:off x="2014539"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–4</a:t>
            </a:r>
            <a:r>
              <a:rPr lang="en-US" altLang="en-US" sz="1600">
                <a:cs typeface="Arial" panose="020B0604020202020204" pitchFamily="34" charset="0"/>
              </a:rPr>
              <a:t>	</a:t>
            </a:r>
            <a:r>
              <a:rPr lang="en-US" altLang="en-US" sz="1400">
                <a:cs typeface="Arial" panose="020B0604020202020204" pitchFamily="34" charset="0"/>
              </a:rPr>
              <a:t>Appraisal Form for Assessing Both Competencies and Specific Objectives</a:t>
            </a:r>
          </a:p>
        </p:txBody>
      </p:sp>
      <p:pic>
        <p:nvPicPr>
          <p:cNvPr id="19462" name="Picture 4" descr="0904">
            <a:extLst>
              <a:ext uri="{FF2B5EF4-FFF2-40B4-BE49-F238E27FC236}">
                <a16:creationId xmlns:a16="http://schemas.microsoft.com/office/drawing/2014/main" id="{087A7FD0-E9CB-4EDE-8FB5-0A22979AC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1" y="936626"/>
            <a:ext cx="7459663"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1">
            <a:extLst>
              <a:ext uri="{FF2B5EF4-FFF2-40B4-BE49-F238E27FC236}">
                <a16:creationId xmlns:a16="http://schemas.microsoft.com/office/drawing/2014/main" id="{C6AADF98-B16A-4CAA-BE41-16356C911E5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20483" name="Slide Number Placeholder 2">
            <a:extLst>
              <a:ext uri="{FF2B5EF4-FFF2-40B4-BE49-F238E27FC236}">
                <a16:creationId xmlns:a16="http://schemas.microsoft.com/office/drawing/2014/main" id="{3A4C3B77-E9ED-4878-8CF5-7EF1FBB5458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89150C3E-B0DB-4BB7-92E0-ECC118AC6168}" type="slidenum">
              <a:rPr lang="en-US" altLang="en-US" sz="900">
                <a:cs typeface="Times New Roman" panose="02020603050405020304" pitchFamily="18" charset="0"/>
              </a:rPr>
              <a:pPr eaLnBrk="1" hangingPunct="1"/>
              <a:t>16</a:t>
            </a:fld>
            <a:endParaRPr lang="en-US" altLang="en-US" sz="900">
              <a:cs typeface="Times New Roman" panose="02020603050405020304" pitchFamily="18" charset="0"/>
            </a:endParaRPr>
          </a:p>
        </p:txBody>
      </p:sp>
      <p:sp>
        <p:nvSpPr>
          <p:cNvPr id="20484" name="Line 2">
            <a:extLst>
              <a:ext uri="{FF2B5EF4-FFF2-40B4-BE49-F238E27FC236}">
                <a16:creationId xmlns:a16="http://schemas.microsoft.com/office/drawing/2014/main" id="{4C24C447-6D74-44E9-B9D1-93307448B2B4}"/>
              </a:ext>
            </a:extLst>
          </p:cNvPr>
          <p:cNvSpPr>
            <a:spLocks noChangeShapeType="1"/>
          </p:cNvSpPr>
          <p:nvPr/>
        </p:nvSpPr>
        <p:spPr bwMode="auto">
          <a:xfrm>
            <a:off x="2106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20485" name="Text Box 3">
            <a:extLst>
              <a:ext uri="{FF2B5EF4-FFF2-40B4-BE49-F238E27FC236}">
                <a16:creationId xmlns:a16="http://schemas.microsoft.com/office/drawing/2014/main" id="{934BB2A5-730E-45FB-9D0B-73B8645D84C6}"/>
              </a:ext>
            </a:extLst>
          </p:cNvPr>
          <p:cNvSpPr txBox="1">
            <a:spLocks noChangeArrowheads="1"/>
          </p:cNvSpPr>
          <p:nvPr/>
        </p:nvSpPr>
        <p:spPr bwMode="auto">
          <a:xfrm>
            <a:off x="2014539"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60475" indent="-1260475"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–4</a:t>
            </a:r>
            <a:r>
              <a:rPr lang="en-US" altLang="en-US" sz="1600">
                <a:cs typeface="Arial" panose="020B0604020202020204" pitchFamily="34" charset="0"/>
              </a:rPr>
              <a:t>	</a:t>
            </a:r>
            <a:r>
              <a:rPr lang="en-US" altLang="en-US" sz="1400">
                <a:cs typeface="Arial" panose="020B0604020202020204" pitchFamily="34" charset="0"/>
              </a:rPr>
              <a:t>Appraisal Form for Assessing Both Competencies and Specific Objectives (cont’d)</a:t>
            </a:r>
          </a:p>
        </p:txBody>
      </p:sp>
      <p:pic>
        <p:nvPicPr>
          <p:cNvPr id="20486" name="Picture 5" descr="0904b">
            <a:extLst>
              <a:ext uri="{FF2B5EF4-FFF2-40B4-BE49-F238E27FC236}">
                <a16:creationId xmlns:a16="http://schemas.microsoft.com/office/drawing/2014/main" id="{4507A12A-E5E8-42C3-AABC-80A853519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868363"/>
            <a:ext cx="64008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a:extLst>
              <a:ext uri="{FF2B5EF4-FFF2-40B4-BE49-F238E27FC236}">
                <a16:creationId xmlns:a16="http://schemas.microsoft.com/office/drawing/2014/main" id="{5423ECDD-0771-44B8-90DA-3595A64260C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21507" name="Slide Number Placeholder 2">
            <a:extLst>
              <a:ext uri="{FF2B5EF4-FFF2-40B4-BE49-F238E27FC236}">
                <a16:creationId xmlns:a16="http://schemas.microsoft.com/office/drawing/2014/main" id="{A3317E6E-EC0A-4BC5-943C-9017A7DE8F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E2D28102-A4CB-4281-B95E-38F77E95AB37}" type="slidenum">
              <a:rPr lang="en-US" altLang="en-US" sz="900">
                <a:cs typeface="Times New Roman" panose="02020603050405020304" pitchFamily="18" charset="0"/>
              </a:rPr>
              <a:pPr eaLnBrk="1" hangingPunct="1"/>
              <a:t>17</a:t>
            </a:fld>
            <a:endParaRPr lang="en-US" altLang="en-US" sz="900">
              <a:cs typeface="Times New Roman" panose="02020603050405020304" pitchFamily="18" charset="0"/>
            </a:endParaRPr>
          </a:p>
        </p:txBody>
      </p:sp>
      <p:sp>
        <p:nvSpPr>
          <p:cNvPr id="21508" name="Line 2">
            <a:extLst>
              <a:ext uri="{FF2B5EF4-FFF2-40B4-BE49-F238E27FC236}">
                <a16:creationId xmlns:a16="http://schemas.microsoft.com/office/drawing/2014/main" id="{7FE587AE-E34C-47EB-842B-21D08F8DAB90}"/>
              </a:ext>
            </a:extLst>
          </p:cNvPr>
          <p:cNvSpPr>
            <a:spLocks noChangeShapeType="1"/>
          </p:cNvSpPr>
          <p:nvPr/>
        </p:nvSpPr>
        <p:spPr bwMode="auto">
          <a:xfrm>
            <a:off x="2106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21509" name="Text Box 3">
            <a:extLst>
              <a:ext uri="{FF2B5EF4-FFF2-40B4-BE49-F238E27FC236}">
                <a16:creationId xmlns:a16="http://schemas.microsoft.com/office/drawing/2014/main" id="{F1423B0A-C416-4CDC-9878-98C92DD88E4A}"/>
              </a:ext>
            </a:extLst>
          </p:cNvPr>
          <p:cNvSpPr txBox="1">
            <a:spLocks noChangeArrowheads="1"/>
          </p:cNvSpPr>
          <p:nvPr/>
        </p:nvSpPr>
        <p:spPr bwMode="auto">
          <a:xfrm>
            <a:off x="2014539"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–5</a:t>
            </a:r>
            <a:r>
              <a:rPr lang="en-US" altLang="en-US" sz="1600">
                <a:cs typeface="Arial" panose="020B0604020202020204" pitchFamily="34" charset="0"/>
              </a:rPr>
              <a:t>	Scale for Alternate Ranking of Appraisee</a:t>
            </a:r>
          </a:p>
        </p:txBody>
      </p:sp>
      <p:pic>
        <p:nvPicPr>
          <p:cNvPr id="21510" name="Picture 4" descr="0905">
            <a:extLst>
              <a:ext uri="{FF2B5EF4-FFF2-40B4-BE49-F238E27FC236}">
                <a16:creationId xmlns:a16="http://schemas.microsoft.com/office/drawing/2014/main" id="{2EDCF8D5-7547-4C58-9F1A-AEACD3712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163" y="903289"/>
            <a:ext cx="6481762"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1">
            <a:extLst>
              <a:ext uri="{FF2B5EF4-FFF2-40B4-BE49-F238E27FC236}">
                <a16:creationId xmlns:a16="http://schemas.microsoft.com/office/drawing/2014/main" id="{AEF7CA48-EB22-4F76-B430-1039BA659D4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22531" name="Slide Number Placeholder 2">
            <a:extLst>
              <a:ext uri="{FF2B5EF4-FFF2-40B4-BE49-F238E27FC236}">
                <a16:creationId xmlns:a16="http://schemas.microsoft.com/office/drawing/2014/main" id="{7386A0A9-CB52-488E-9F37-05C6D87351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53A31E71-333C-4A09-A78D-3BA10E5C7110}" type="slidenum">
              <a:rPr lang="en-US" altLang="en-US" sz="900">
                <a:cs typeface="Times New Roman" panose="02020603050405020304" pitchFamily="18" charset="0"/>
              </a:rPr>
              <a:pPr eaLnBrk="1" hangingPunct="1"/>
              <a:t>18</a:t>
            </a:fld>
            <a:endParaRPr lang="en-US" altLang="en-US" sz="900">
              <a:cs typeface="Times New Roman" panose="02020603050405020304" pitchFamily="18" charset="0"/>
            </a:endParaRPr>
          </a:p>
        </p:txBody>
      </p:sp>
      <p:sp>
        <p:nvSpPr>
          <p:cNvPr id="22532" name="Line 2">
            <a:extLst>
              <a:ext uri="{FF2B5EF4-FFF2-40B4-BE49-F238E27FC236}">
                <a16:creationId xmlns:a16="http://schemas.microsoft.com/office/drawing/2014/main" id="{2D9190B7-A7E0-4BC3-9318-A5254CCD9FA6}"/>
              </a:ext>
            </a:extLst>
          </p:cNvPr>
          <p:cNvSpPr>
            <a:spLocks noChangeShapeType="1"/>
          </p:cNvSpPr>
          <p:nvPr/>
        </p:nvSpPr>
        <p:spPr bwMode="auto">
          <a:xfrm>
            <a:off x="2106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22533" name="Text Box 3">
            <a:extLst>
              <a:ext uri="{FF2B5EF4-FFF2-40B4-BE49-F238E27FC236}">
                <a16:creationId xmlns:a16="http://schemas.microsoft.com/office/drawing/2014/main" id="{54DDEAD8-A600-4E36-A866-B481519DEE86}"/>
              </a:ext>
            </a:extLst>
          </p:cNvPr>
          <p:cNvSpPr txBox="1">
            <a:spLocks noChangeArrowheads="1"/>
          </p:cNvSpPr>
          <p:nvPr/>
        </p:nvSpPr>
        <p:spPr bwMode="auto">
          <a:xfrm>
            <a:off x="2014539"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6363" indent="-1376363"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–6</a:t>
            </a:r>
            <a:r>
              <a:rPr lang="en-US" altLang="en-US" sz="1600">
                <a:cs typeface="Arial" panose="020B0604020202020204" pitchFamily="34" charset="0"/>
              </a:rPr>
              <a:t>	Ranking Employees by the Paired Comparison Method</a:t>
            </a:r>
          </a:p>
        </p:txBody>
      </p:sp>
      <p:pic>
        <p:nvPicPr>
          <p:cNvPr id="22534" name="Picture 4" descr="0906">
            <a:extLst>
              <a:ext uri="{FF2B5EF4-FFF2-40B4-BE49-F238E27FC236}">
                <a16:creationId xmlns:a16="http://schemas.microsoft.com/office/drawing/2014/main" id="{713E5089-17B7-4500-808D-7FF70BCD5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868363"/>
            <a:ext cx="777875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5">
            <a:extLst>
              <a:ext uri="{FF2B5EF4-FFF2-40B4-BE49-F238E27FC236}">
                <a16:creationId xmlns:a16="http://schemas.microsoft.com/office/drawing/2014/main" id="{D2539D20-1C14-4915-8DC4-6DA3F5F33FB9}"/>
              </a:ext>
            </a:extLst>
          </p:cNvPr>
          <p:cNvSpPr>
            <a:spLocks noChangeArrowheads="1"/>
          </p:cNvSpPr>
          <p:nvPr/>
        </p:nvSpPr>
        <p:spPr bwMode="auto">
          <a:xfrm>
            <a:off x="2941638" y="5472113"/>
            <a:ext cx="631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8325" indent="-568325"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400"/>
              <a:t>Note:	+ means “better than.” - means “worse than.” For each chart, add up the number of +’s in each column to get the highest ranked employee.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1">
            <a:extLst>
              <a:ext uri="{FF2B5EF4-FFF2-40B4-BE49-F238E27FC236}">
                <a16:creationId xmlns:a16="http://schemas.microsoft.com/office/drawing/2014/main" id="{F320C767-F034-4728-AF1C-9719429979C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23555" name="Slide Number Placeholder 2">
            <a:extLst>
              <a:ext uri="{FF2B5EF4-FFF2-40B4-BE49-F238E27FC236}">
                <a16:creationId xmlns:a16="http://schemas.microsoft.com/office/drawing/2014/main" id="{EFD38AF5-10DF-4565-B491-54A514D92F9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76EE2B5B-8032-4854-8FBC-8EAFA53069E7}" type="slidenum">
              <a:rPr lang="en-US" altLang="en-US" sz="900">
                <a:cs typeface="Times New Roman" panose="02020603050405020304" pitchFamily="18" charset="0"/>
              </a:rPr>
              <a:pPr eaLnBrk="1" hangingPunct="1"/>
              <a:t>19</a:t>
            </a:fld>
            <a:endParaRPr lang="en-US" altLang="en-US" sz="900">
              <a:cs typeface="Times New Roman" panose="02020603050405020304" pitchFamily="18" charset="0"/>
            </a:endParaRPr>
          </a:p>
        </p:txBody>
      </p:sp>
      <p:sp>
        <p:nvSpPr>
          <p:cNvPr id="23556" name="Text Box 2" descr="Tabletopbar01">
            <a:extLst>
              <a:ext uri="{FF2B5EF4-FFF2-40B4-BE49-F238E27FC236}">
                <a16:creationId xmlns:a16="http://schemas.microsoft.com/office/drawing/2014/main" id="{8C1D044A-4AB6-426F-BBBA-88CA44AAF695}"/>
              </a:ext>
            </a:extLst>
          </p:cNvPr>
          <p:cNvSpPr txBox="1">
            <a:spLocks noChangeArrowheads="1"/>
          </p:cNvSpPr>
          <p:nvPr/>
        </p:nvSpPr>
        <p:spPr bwMode="auto">
          <a:xfrm>
            <a:off x="2014539" y="315914"/>
            <a:ext cx="8137525" cy="339725"/>
          </a:xfrm>
          <a:prstGeom prst="rect">
            <a:avLst/>
          </a:prstGeom>
          <a:blipFill dpi="0" rotWithShape="1">
            <a:blip r:embed="rId3"/>
            <a:srcRect/>
            <a:stretch>
              <a:fillRect/>
            </a:stretch>
          </a:blipFill>
          <a:ln w="3175">
            <a:solidFill>
              <a:srgbClr val="85D785"/>
            </a:solidFill>
            <a:miter lim="800000"/>
            <a:headEnd/>
            <a:tailEnd/>
          </a:ln>
        </p:spPr>
        <p:txBody>
          <a:bodyPr>
            <a:spAutoFit/>
          </a:bodyPr>
          <a:lstStyle>
            <a:lvl1pPr marL="1376363" indent="-1376363"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TABLE 9</a:t>
            </a:r>
            <a:r>
              <a:rPr lang="en-US" altLang="en-US" sz="1600" b="1">
                <a:solidFill>
                  <a:srgbClr val="3366CC"/>
                </a:solidFill>
                <a:cs typeface="Arial" panose="020B0604020202020204" pitchFamily="34" charset="0"/>
              </a:rPr>
              <a:t>–1</a:t>
            </a:r>
            <a:r>
              <a:rPr lang="en-US" altLang="en-US" sz="1600">
                <a:cs typeface="Arial" panose="020B0604020202020204" pitchFamily="34" charset="0"/>
              </a:rPr>
              <a:t>	Examples of Critical Incidents for Assistant Plant Manager</a:t>
            </a:r>
          </a:p>
        </p:txBody>
      </p:sp>
      <p:graphicFrame>
        <p:nvGraphicFramePr>
          <p:cNvPr id="2614475" name="Group 203">
            <a:extLst>
              <a:ext uri="{FF2B5EF4-FFF2-40B4-BE49-F238E27FC236}">
                <a16:creationId xmlns:a16="http://schemas.microsoft.com/office/drawing/2014/main" id="{8DB201C4-2AC2-4DCC-B356-F07ADCF4F982}"/>
              </a:ext>
            </a:extLst>
          </p:cNvPr>
          <p:cNvGraphicFramePr>
            <a:graphicFrameLocks noGrp="1"/>
          </p:cNvGraphicFramePr>
          <p:nvPr/>
        </p:nvGraphicFramePr>
        <p:xfrm>
          <a:off x="1981200" y="1325563"/>
          <a:ext cx="8229600" cy="4175648"/>
        </p:xfrm>
        <a:graphic>
          <a:graphicData uri="http://schemas.openxmlformats.org/drawingml/2006/table">
            <a:tbl>
              <a:tblPr/>
              <a:tblGrid>
                <a:gridCol w="2286000">
                  <a:extLst>
                    <a:ext uri="{9D8B030D-6E8A-4147-A177-3AD203B41FA5}">
                      <a16:colId xmlns:a16="http://schemas.microsoft.com/office/drawing/2014/main" val="20000"/>
                    </a:ext>
                  </a:extLst>
                </a:gridCol>
                <a:gridCol w="2651125">
                  <a:extLst>
                    <a:ext uri="{9D8B030D-6E8A-4147-A177-3AD203B41FA5}">
                      <a16:colId xmlns:a16="http://schemas.microsoft.com/office/drawing/2014/main" val="20001"/>
                    </a:ext>
                  </a:extLst>
                </a:gridCol>
                <a:gridCol w="3292475">
                  <a:extLst>
                    <a:ext uri="{9D8B030D-6E8A-4147-A177-3AD203B41FA5}">
                      <a16:colId xmlns:a16="http://schemas.microsoft.com/office/drawing/2014/main" val="20002"/>
                    </a:ext>
                  </a:extLst>
                </a:gridCol>
              </a:tblGrid>
              <a:tr h="4571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36699"/>
                          </a:solidFill>
                          <a:effectLst/>
                          <a:latin typeface="Arial" pitchFamily="34" charset="0"/>
                          <a:cs typeface="Arial" pitchFamily="34" charset="0"/>
                        </a:rPr>
                        <a:t>Continuing Duties </a:t>
                      </a:r>
                      <a:endParaRPr kumimoji="0" lang="en-US" sz="1800" b="1" i="0" u="none" strike="noStrike" cap="none" normalizeH="0" baseline="0" dirty="0">
                        <a:ln>
                          <a:noFill/>
                        </a:ln>
                        <a:solidFill>
                          <a:srgbClr val="336699"/>
                        </a:solidFill>
                        <a:effectLst/>
                        <a:latin typeface="Arial" pitchFamily="34" charset="0"/>
                        <a:cs typeface="Tahoma" pitchFamily="34" charset="0"/>
                      </a:endParaRPr>
                    </a:p>
                  </a:txBody>
                  <a:tcPr marT="91426" marB="91426"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36699"/>
                          </a:solidFill>
                          <a:effectLst/>
                          <a:latin typeface="Arial" pitchFamily="34" charset="0"/>
                          <a:cs typeface="Arial" pitchFamily="34" charset="0"/>
                        </a:rPr>
                        <a:t>Targets </a:t>
                      </a:r>
                      <a:endParaRPr kumimoji="0" lang="en-US" sz="1800" b="1" i="0" u="none" strike="noStrike" cap="none" normalizeH="0" baseline="0" dirty="0">
                        <a:ln>
                          <a:noFill/>
                        </a:ln>
                        <a:solidFill>
                          <a:srgbClr val="336699"/>
                        </a:solidFill>
                        <a:effectLst/>
                        <a:latin typeface="Arial" pitchFamily="34" charset="0"/>
                        <a:cs typeface="Tahoma" pitchFamily="34" charset="0"/>
                      </a:endParaRPr>
                    </a:p>
                  </a:txBody>
                  <a:tcPr marT="91426" marB="91426"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336699"/>
                          </a:solidFill>
                          <a:effectLst/>
                          <a:latin typeface="Arial" pitchFamily="34" charset="0"/>
                          <a:cs typeface="Arial" pitchFamily="34" charset="0"/>
                        </a:rPr>
                        <a:t>Critical Incidents </a:t>
                      </a:r>
                      <a:endParaRPr kumimoji="0" lang="en-US" sz="1800" b="1" i="0" u="none" strike="noStrike" cap="none" normalizeH="0" baseline="0" dirty="0">
                        <a:ln>
                          <a:noFill/>
                        </a:ln>
                        <a:solidFill>
                          <a:srgbClr val="336699"/>
                        </a:solidFill>
                        <a:effectLst/>
                        <a:latin typeface="Arial" pitchFamily="34" charset="0"/>
                        <a:cs typeface="Tahoma" pitchFamily="34" charset="0"/>
                      </a:endParaRPr>
                    </a:p>
                  </a:txBody>
                  <a:tcPr marT="91426" marB="91426"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18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Schedule production</a:t>
                      </a:r>
                      <a:endParaRPr kumimoji="0" lang="en-US" sz="1600" b="0" i="0" u="none" strike="noStrike" cap="none" normalizeH="0" baseline="0" dirty="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for plant </a:t>
                      </a:r>
                      <a:endParaRPr kumimoji="0" lang="en-US" sz="1600" b="0" i="0" u="none" strike="noStrike" cap="none" normalizeH="0" baseline="0" dirty="0">
                        <a:ln>
                          <a:noFill/>
                        </a:ln>
                        <a:solidFill>
                          <a:schemeClr val="tx1"/>
                        </a:solidFill>
                        <a:effectLst/>
                        <a:latin typeface="Arial" pitchFamily="34" charset="0"/>
                        <a:cs typeface="Tahoma" pitchFamily="34" charset="0"/>
                      </a:endParaRPr>
                    </a:p>
                  </a:txBody>
                  <a:tcPr marT="91426" marB="914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90% utilization of personnel and machinery in plant; orders delivered on time </a:t>
                      </a:r>
                      <a:endParaRPr kumimoji="0" lang="en-US" sz="1600" b="0" i="0" u="none" strike="noStrike" cap="none" normalizeH="0" baseline="0" dirty="0">
                        <a:ln>
                          <a:noFill/>
                        </a:ln>
                        <a:solidFill>
                          <a:schemeClr val="tx1"/>
                        </a:solidFill>
                        <a:effectLst/>
                        <a:latin typeface="Arial" pitchFamily="34" charset="0"/>
                        <a:cs typeface="Tahoma" pitchFamily="34" charset="0"/>
                      </a:endParaRPr>
                    </a:p>
                  </a:txBody>
                  <a:tcPr marT="91426" marB="914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Instituted new production scheduling system; decreased late orders by 10% last month; increased machine utilization in plant by 20% last month </a:t>
                      </a:r>
                      <a:endParaRPr kumimoji="0" lang="en-US" sz="1600" b="0" i="0" u="none" strike="noStrike" cap="none" normalizeH="0" baseline="0" dirty="0">
                        <a:ln>
                          <a:noFill/>
                        </a:ln>
                        <a:solidFill>
                          <a:schemeClr val="tx1"/>
                        </a:solidFill>
                        <a:effectLst/>
                        <a:latin typeface="Arial" pitchFamily="34" charset="0"/>
                        <a:cs typeface="Tahoma" pitchFamily="34" charset="0"/>
                      </a:endParaRPr>
                    </a:p>
                  </a:txBody>
                  <a:tcPr marT="91426" marB="914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1580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Supervise procurement of raw materials and on inventory control </a:t>
                      </a:r>
                      <a:endParaRPr kumimoji="0" lang="en-US" sz="1600" b="0" i="0" u="none" strike="noStrike" cap="none" normalizeH="0" baseline="0" dirty="0">
                        <a:ln>
                          <a:noFill/>
                        </a:ln>
                        <a:solidFill>
                          <a:schemeClr val="tx1"/>
                        </a:solidFill>
                        <a:effectLst/>
                        <a:latin typeface="Arial" pitchFamily="34" charset="0"/>
                        <a:cs typeface="Tahoma" pitchFamily="34" charset="0"/>
                      </a:endParaRPr>
                    </a:p>
                  </a:txBody>
                  <a:tcPr marT="91426" marB="9142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Minimize inventory costs while keeping adequate supplies on hand </a:t>
                      </a:r>
                      <a:endParaRPr kumimoji="0" lang="en-US" sz="1600" b="0" i="0" u="none" strike="noStrike" cap="none" normalizeH="0" baseline="0" dirty="0">
                        <a:ln>
                          <a:noFill/>
                        </a:ln>
                        <a:solidFill>
                          <a:schemeClr val="tx1"/>
                        </a:solidFill>
                        <a:effectLst/>
                        <a:latin typeface="Arial" pitchFamily="34" charset="0"/>
                        <a:cs typeface="Tahoma" pitchFamily="34" charset="0"/>
                      </a:endParaRPr>
                    </a:p>
                  </a:txBody>
                  <a:tcPr marT="91426" marB="91426"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Let inventory storage costs rise 15% last month; over-ordered parts “A” and “B” by 20%; under-ordered part “C” by 30%</a:t>
                      </a:r>
                      <a:endParaRPr kumimoji="0" lang="en-US" sz="1600" b="0" i="0" u="none" strike="noStrike" cap="none" normalizeH="0" baseline="0" dirty="0">
                        <a:ln>
                          <a:noFill/>
                        </a:ln>
                        <a:solidFill>
                          <a:schemeClr val="tx1"/>
                        </a:solidFill>
                        <a:effectLst/>
                        <a:latin typeface="Arial" pitchFamily="34" charset="0"/>
                        <a:cs typeface="Tahoma" pitchFamily="34" charset="0"/>
                      </a:endParaRPr>
                    </a:p>
                  </a:txBody>
                  <a:tcPr marT="91426" marB="914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1580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Supervise machinery </a:t>
                      </a:r>
                      <a:endParaRPr kumimoji="0" lang="en-US" sz="1600" b="0" i="0" u="none" strike="noStrike" cap="none" normalizeH="0" baseline="0" dirty="0">
                        <a:ln>
                          <a:noFill/>
                        </a:ln>
                        <a:solidFill>
                          <a:schemeClr val="tx1"/>
                        </a:solidFill>
                        <a:effectLst/>
                        <a:latin typeface="Arial" pitchFamily="34" charset="0"/>
                        <a:cs typeface="Tahoma"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maintenance</a:t>
                      </a:r>
                      <a:endParaRPr kumimoji="0" lang="en-US" sz="1600" b="0" i="0" u="none" strike="noStrike" cap="none" normalizeH="0" baseline="0" dirty="0">
                        <a:ln>
                          <a:noFill/>
                        </a:ln>
                        <a:solidFill>
                          <a:schemeClr val="tx1"/>
                        </a:solidFill>
                        <a:effectLst/>
                        <a:latin typeface="Arial" pitchFamily="34" charset="0"/>
                        <a:cs typeface="Tahoma" pitchFamily="34" charset="0"/>
                      </a:endParaRPr>
                    </a:p>
                  </a:txBody>
                  <a:tcPr marT="91426" marB="91426"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No shutdowns due </a:t>
                      </a:r>
                      <a:br>
                        <a:rPr kumimoji="0" lang="en-US" sz="1600" b="0" i="0" u="none" strike="noStrike" cap="none" normalizeH="0" baseline="0" dirty="0">
                          <a:ln>
                            <a:noFill/>
                          </a:ln>
                          <a:solidFill>
                            <a:schemeClr val="tx1"/>
                          </a:solidFill>
                          <a:effectLst/>
                          <a:latin typeface="Arial" pitchFamily="34" charset="0"/>
                          <a:cs typeface="Arial" pitchFamily="34" charset="0"/>
                        </a:rPr>
                      </a:br>
                      <a:r>
                        <a:rPr kumimoji="0" lang="en-US" sz="1600" b="0" i="0" u="none" strike="noStrike" cap="none" normalizeH="0" baseline="0" dirty="0">
                          <a:ln>
                            <a:noFill/>
                          </a:ln>
                          <a:solidFill>
                            <a:schemeClr val="tx1"/>
                          </a:solidFill>
                          <a:effectLst/>
                          <a:latin typeface="Arial" pitchFamily="34" charset="0"/>
                          <a:cs typeface="Arial" pitchFamily="34" charset="0"/>
                        </a:rPr>
                        <a:t>to faulty machinery</a:t>
                      </a:r>
                      <a:endParaRPr kumimoji="0" lang="en-US" sz="1600" b="0" i="0" u="none" strike="noStrike" cap="none" normalizeH="0" baseline="0" dirty="0">
                        <a:ln>
                          <a:noFill/>
                        </a:ln>
                        <a:solidFill>
                          <a:schemeClr val="tx1"/>
                        </a:solidFill>
                        <a:effectLst/>
                        <a:latin typeface="Arial" pitchFamily="34" charset="0"/>
                        <a:cs typeface="Tahoma" pitchFamily="34" charset="0"/>
                      </a:endParaRPr>
                    </a:p>
                  </a:txBody>
                  <a:tcPr marT="91426" marB="91426"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cs typeface="Arial" pitchFamily="34" charset="0"/>
                        </a:rPr>
                        <a:t>Instituted new preventative maintenance system for plant; prevented a machine breakdown by discovering faulty part</a:t>
                      </a:r>
                      <a:endParaRPr kumimoji="0" lang="en-US" sz="1600" b="0" i="0" u="none" strike="noStrike" cap="none" normalizeH="0" baseline="0" dirty="0">
                        <a:ln>
                          <a:noFill/>
                        </a:ln>
                        <a:solidFill>
                          <a:schemeClr val="tx1"/>
                        </a:solidFill>
                        <a:effectLst/>
                        <a:latin typeface="Arial" pitchFamily="34" charset="0"/>
                        <a:cs typeface="Tahoma" pitchFamily="34" charset="0"/>
                      </a:endParaRPr>
                    </a:p>
                  </a:txBody>
                  <a:tcPr marT="91426" marB="91426"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1">
            <a:extLst>
              <a:ext uri="{FF2B5EF4-FFF2-40B4-BE49-F238E27FC236}">
                <a16:creationId xmlns:a16="http://schemas.microsoft.com/office/drawing/2014/main" id="{B7BADE45-46CA-4A56-8EC5-989E0175A2E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5123" name="Slide Number Placeholder 2">
            <a:extLst>
              <a:ext uri="{FF2B5EF4-FFF2-40B4-BE49-F238E27FC236}">
                <a16:creationId xmlns:a16="http://schemas.microsoft.com/office/drawing/2014/main" id="{0FBBEB8A-B335-4BCC-9D55-5243EED554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9EAA5ACB-4DF0-498D-A219-B2F6EF3651D1}" type="slidenum">
              <a:rPr lang="en-US" altLang="en-US" sz="900">
                <a:cs typeface="Times New Roman" panose="02020603050405020304" pitchFamily="18" charset="0"/>
              </a:rPr>
              <a:pPr eaLnBrk="1" hangingPunct="1"/>
              <a:t>2</a:t>
            </a:fld>
            <a:endParaRPr lang="en-US" altLang="en-US" sz="900">
              <a:cs typeface="Times New Roman" panose="02020603050405020304" pitchFamily="18" charset="0"/>
            </a:endParaRPr>
          </a:p>
        </p:txBody>
      </p:sp>
      <p:sp>
        <p:nvSpPr>
          <p:cNvPr id="973829" name="Text Box 5">
            <a:extLst>
              <a:ext uri="{FF2B5EF4-FFF2-40B4-BE49-F238E27FC236}">
                <a16:creationId xmlns:a16="http://schemas.microsoft.com/office/drawing/2014/main" id="{C587C20E-74AA-4D11-AB59-CBDBEA888928}"/>
              </a:ext>
            </a:extLst>
          </p:cNvPr>
          <p:cNvSpPr txBox="1">
            <a:spLocks noChangeArrowheads="1"/>
          </p:cNvSpPr>
          <p:nvPr/>
        </p:nvSpPr>
        <p:spPr bwMode="auto">
          <a:xfrm>
            <a:off x="1981200" y="1020764"/>
            <a:ext cx="8229600" cy="4819781"/>
          </a:xfrm>
          <a:prstGeom prst="rect">
            <a:avLst/>
          </a:prstGeom>
          <a:noFill/>
          <a:ln w="9525">
            <a:noFill/>
            <a:miter lim="800000"/>
            <a:headEnd/>
            <a:tailEnd/>
          </a:ln>
          <a:effectLst/>
        </p:spPr>
        <p:txBody>
          <a:bodyPr>
            <a:spAutoFit/>
          </a:bodyPr>
          <a:lstStyle/>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rPr>
              <a:t>Define performance management and discuss how it differs from performance appraisal.</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rPr>
              <a:t>Set effective performance appraisal standards.</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rPr>
              <a:t>Describe the appraisal process.</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rPr>
              <a:t>Develop, evaluate, and administer at least four performance appraisal tools.</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rPr>
              <a:t>Explain and illustrate the problems to avoid in appraising performance.</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rPr>
              <a:t>Discuss the pros and cons of using different raters to appraise a person’s performance.</a:t>
            </a:r>
          </a:p>
          <a:p>
            <a:pPr marL="457200" indent="-457200">
              <a:spcBef>
                <a:spcPct val="30000"/>
              </a:spcBef>
              <a:buClr>
                <a:srgbClr val="3366CC"/>
              </a:buClr>
              <a:buFont typeface="Wingdings" pitchFamily="2" charset="2"/>
              <a:buAutoNum type="arabicPeriod"/>
              <a:defRPr/>
            </a:pPr>
            <a:r>
              <a:rPr lang="en-US" sz="2400" dirty="0">
                <a:effectLst>
                  <a:outerShdw blurRad="38100" dist="38100" dir="2700000" algn="tl">
                    <a:srgbClr val="C0C0C0"/>
                  </a:outerShdw>
                </a:effectLst>
              </a:rPr>
              <a:t>Perform an effective appraisal interview.</a:t>
            </a:r>
          </a:p>
        </p:txBody>
      </p:sp>
      <p:sp>
        <p:nvSpPr>
          <p:cNvPr id="973862" name="Text Box 38">
            <a:extLst>
              <a:ext uri="{FF2B5EF4-FFF2-40B4-BE49-F238E27FC236}">
                <a16:creationId xmlns:a16="http://schemas.microsoft.com/office/drawing/2014/main" id="{5A99F052-6507-4213-947F-C9458678A7EF}"/>
              </a:ext>
            </a:extLst>
          </p:cNvPr>
          <p:cNvSpPr txBox="1">
            <a:spLocks noChangeArrowheads="1"/>
          </p:cNvSpPr>
          <p:nvPr/>
        </p:nvSpPr>
        <p:spPr bwMode="auto">
          <a:xfrm>
            <a:off x="1890714" y="320675"/>
            <a:ext cx="7862887" cy="579438"/>
          </a:xfrm>
          <a:prstGeom prst="rect">
            <a:avLst/>
          </a:prstGeom>
          <a:noFill/>
          <a:ln w="9525">
            <a:noFill/>
            <a:miter lim="800000"/>
            <a:headEnd/>
            <a:tailEnd/>
          </a:ln>
          <a:effectLst/>
        </p:spPr>
        <p:txBody>
          <a:bodyPr>
            <a:spAutoFit/>
          </a:bodyPr>
          <a:lstStyle/>
          <a:p>
            <a:pPr>
              <a:spcBef>
                <a:spcPct val="50000"/>
              </a:spcBef>
              <a:defRPr/>
            </a:pPr>
            <a:r>
              <a:rPr lang="en-US" sz="3200" dirty="0">
                <a:solidFill>
                  <a:srgbClr val="3366CC"/>
                </a:solidFill>
                <a:effectLst>
                  <a:outerShdw blurRad="38100" dist="38100" dir="2700000" algn="tl">
                    <a:srgbClr val="C0C0C0"/>
                  </a:outerShdw>
                </a:effectLst>
                <a:latin typeface="Verdana" pitchFamily="34" charset="0"/>
              </a:rPr>
              <a:t>LEARNING OUTCOMES</a:t>
            </a:r>
            <a:endParaRPr lang="en-US" sz="2200" i="1" dirty="0">
              <a:solidFill>
                <a:srgbClr val="3366CC"/>
              </a:solidFill>
              <a:effectLst>
                <a:outerShdw blurRad="38100" dist="38100" dir="2700000" algn="tl">
                  <a:srgbClr val="C0C0C0"/>
                </a:outerShdw>
              </a:effectLst>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984"/>
    </mc:Choice>
    <mc:Fallback xmlns="">
      <p:transition spd="slow" advTm="198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3829">
                                            <p:txEl>
                                              <p:pRg st="0" end="0"/>
                                            </p:txEl>
                                          </p:spTgt>
                                        </p:tgtEl>
                                        <p:attrNameLst>
                                          <p:attrName>style.visibility</p:attrName>
                                        </p:attrNameLst>
                                      </p:cBhvr>
                                      <p:to>
                                        <p:strVal val="visible"/>
                                      </p:to>
                                    </p:set>
                                    <p:animEffect transition="in" filter="wipe(left)">
                                      <p:cBhvr>
                                        <p:cTn id="7" dur="500"/>
                                        <p:tgtEl>
                                          <p:spTgt spid="973829">
                                            <p:txEl>
                                              <p:pRg st="0" end="0"/>
                                            </p:txEl>
                                          </p:spTgt>
                                        </p:tgtEl>
                                      </p:cBhvr>
                                    </p:animEffect>
                                  </p:childTnLst>
                                  <p:subTnLst>
                                    <p:animClr clrSpc="rgb" dir="cw">
                                      <p:cBhvr override="childStyle">
                                        <p:cTn dur="1" fill="hold" display="0" masterRel="nextClick" afterEffect="1"/>
                                        <p:tgtEl>
                                          <p:spTgt spid="973829">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3829">
                                            <p:txEl>
                                              <p:pRg st="1" end="1"/>
                                            </p:txEl>
                                          </p:spTgt>
                                        </p:tgtEl>
                                        <p:attrNameLst>
                                          <p:attrName>style.visibility</p:attrName>
                                        </p:attrNameLst>
                                      </p:cBhvr>
                                      <p:to>
                                        <p:strVal val="visible"/>
                                      </p:to>
                                    </p:set>
                                    <p:animEffect transition="in" filter="wipe(left)">
                                      <p:cBhvr>
                                        <p:cTn id="12" dur="500"/>
                                        <p:tgtEl>
                                          <p:spTgt spid="973829">
                                            <p:txEl>
                                              <p:pRg st="1" end="1"/>
                                            </p:txEl>
                                          </p:spTgt>
                                        </p:tgtEl>
                                      </p:cBhvr>
                                    </p:animEffect>
                                  </p:childTnLst>
                                  <p:subTnLst>
                                    <p:animClr clrSpc="rgb" dir="cw">
                                      <p:cBhvr override="childStyle">
                                        <p:cTn dur="1" fill="hold" display="0" masterRel="nextClick" afterEffect="1"/>
                                        <p:tgtEl>
                                          <p:spTgt spid="973829">
                                            <p:txEl>
                                              <p:pRg st="1" end="1"/>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3829">
                                            <p:txEl>
                                              <p:pRg st="2" end="2"/>
                                            </p:txEl>
                                          </p:spTgt>
                                        </p:tgtEl>
                                        <p:attrNameLst>
                                          <p:attrName>style.visibility</p:attrName>
                                        </p:attrNameLst>
                                      </p:cBhvr>
                                      <p:to>
                                        <p:strVal val="visible"/>
                                      </p:to>
                                    </p:set>
                                    <p:animEffect transition="in" filter="wipe(left)">
                                      <p:cBhvr>
                                        <p:cTn id="17" dur="500"/>
                                        <p:tgtEl>
                                          <p:spTgt spid="973829">
                                            <p:txEl>
                                              <p:pRg st="2" end="2"/>
                                            </p:txEl>
                                          </p:spTgt>
                                        </p:tgtEl>
                                      </p:cBhvr>
                                    </p:animEffect>
                                  </p:childTnLst>
                                  <p:subTnLst>
                                    <p:animClr clrSpc="rgb" dir="cw">
                                      <p:cBhvr override="childStyle">
                                        <p:cTn dur="1" fill="hold" display="0" masterRel="nextClick" afterEffect="1"/>
                                        <p:tgtEl>
                                          <p:spTgt spid="973829">
                                            <p:txEl>
                                              <p:pRg st="2" end="2"/>
                                            </p:txEl>
                                          </p:spTgt>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3829">
                                            <p:txEl>
                                              <p:pRg st="3" end="3"/>
                                            </p:txEl>
                                          </p:spTgt>
                                        </p:tgtEl>
                                        <p:attrNameLst>
                                          <p:attrName>style.visibility</p:attrName>
                                        </p:attrNameLst>
                                      </p:cBhvr>
                                      <p:to>
                                        <p:strVal val="visible"/>
                                      </p:to>
                                    </p:set>
                                    <p:animEffect transition="in" filter="wipe(left)">
                                      <p:cBhvr>
                                        <p:cTn id="22" dur="500"/>
                                        <p:tgtEl>
                                          <p:spTgt spid="973829">
                                            <p:txEl>
                                              <p:pRg st="3" end="3"/>
                                            </p:txEl>
                                          </p:spTgt>
                                        </p:tgtEl>
                                      </p:cBhvr>
                                    </p:animEffect>
                                  </p:childTnLst>
                                  <p:subTnLst>
                                    <p:animClr clrSpc="rgb" dir="cw">
                                      <p:cBhvr override="childStyle">
                                        <p:cTn dur="1" fill="hold" display="0" masterRel="nextClick" afterEffect="1"/>
                                        <p:tgtEl>
                                          <p:spTgt spid="973829">
                                            <p:txEl>
                                              <p:pRg st="3" end="3"/>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3829">
                                            <p:txEl>
                                              <p:pRg st="4" end="4"/>
                                            </p:txEl>
                                          </p:spTgt>
                                        </p:tgtEl>
                                        <p:attrNameLst>
                                          <p:attrName>style.visibility</p:attrName>
                                        </p:attrNameLst>
                                      </p:cBhvr>
                                      <p:to>
                                        <p:strVal val="visible"/>
                                      </p:to>
                                    </p:set>
                                    <p:animEffect transition="in" filter="wipe(left)">
                                      <p:cBhvr>
                                        <p:cTn id="27" dur="500"/>
                                        <p:tgtEl>
                                          <p:spTgt spid="973829">
                                            <p:txEl>
                                              <p:pRg st="4" end="4"/>
                                            </p:txEl>
                                          </p:spTgt>
                                        </p:tgtEl>
                                      </p:cBhvr>
                                    </p:animEffect>
                                  </p:childTnLst>
                                  <p:subTnLst>
                                    <p:animClr clrSpc="rgb" dir="cw">
                                      <p:cBhvr override="childStyle">
                                        <p:cTn dur="1" fill="hold" display="0" masterRel="nextClick" afterEffect="1"/>
                                        <p:tgtEl>
                                          <p:spTgt spid="973829">
                                            <p:txEl>
                                              <p:pRg st="4" end="4"/>
                                            </p:txEl>
                                          </p:spTgt>
                                        </p:tgtEl>
                                        <p:attrNameLst>
                                          <p:attrName>ppt_c</p:attrName>
                                        </p:attrNameLst>
                                      </p:cBhvr>
                                      <p:to>
                                        <a:schemeClr val="bg2"/>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73829">
                                            <p:txEl>
                                              <p:pRg st="5" end="5"/>
                                            </p:txEl>
                                          </p:spTgt>
                                        </p:tgtEl>
                                        <p:attrNameLst>
                                          <p:attrName>style.visibility</p:attrName>
                                        </p:attrNameLst>
                                      </p:cBhvr>
                                      <p:to>
                                        <p:strVal val="visible"/>
                                      </p:to>
                                    </p:set>
                                    <p:animEffect transition="in" filter="wipe(left)">
                                      <p:cBhvr>
                                        <p:cTn id="32" dur="500"/>
                                        <p:tgtEl>
                                          <p:spTgt spid="973829">
                                            <p:txEl>
                                              <p:pRg st="5" end="5"/>
                                            </p:txEl>
                                          </p:spTgt>
                                        </p:tgtEl>
                                      </p:cBhvr>
                                    </p:animEffect>
                                  </p:childTnLst>
                                  <p:subTnLst>
                                    <p:animClr clrSpc="rgb" dir="cw">
                                      <p:cBhvr override="childStyle">
                                        <p:cTn dur="1" fill="hold" display="0" masterRel="nextClick" afterEffect="1"/>
                                        <p:tgtEl>
                                          <p:spTgt spid="973829">
                                            <p:txEl>
                                              <p:pRg st="5" end="5"/>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73829">
                                            <p:txEl>
                                              <p:pRg st="6" end="6"/>
                                            </p:txEl>
                                          </p:spTgt>
                                        </p:tgtEl>
                                        <p:attrNameLst>
                                          <p:attrName>style.visibility</p:attrName>
                                        </p:attrNameLst>
                                      </p:cBhvr>
                                      <p:to>
                                        <p:strVal val="visible"/>
                                      </p:to>
                                    </p:set>
                                    <p:animEffect transition="in" filter="wipe(left)">
                                      <p:cBhvr>
                                        <p:cTn id="37" dur="500"/>
                                        <p:tgtEl>
                                          <p:spTgt spid="973829">
                                            <p:txEl>
                                              <p:pRg st="6" end="6"/>
                                            </p:txEl>
                                          </p:spTgt>
                                        </p:tgtEl>
                                      </p:cBhvr>
                                    </p:animEffect>
                                  </p:childTnLst>
                                  <p:subTnLst>
                                    <p:animClr clrSpc="rgb" dir="cw">
                                      <p:cBhvr override="childStyle">
                                        <p:cTn dur="1" fill="hold" display="0" masterRel="nextClick" afterEffect="1"/>
                                        <p:tgtEl>
                                          <p:spTgt spid="97382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a:extLst>
              <a:ext uri="{FF2B5EF4-FFF2-40B4-BE49-F238E27FC236}">
                <a16:creationId xmlns:a16="http://schemas.microsoft.com/office/drawing/2014/main" id="{E2FE3ABA-9B8C-48D6-82CE-26749BF1BC8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24579" name="Slide Number Placeholder 2">
            <a:extLst>
              <a:ext uri="{FF2B5EF4-FFF2-40B4-BE49-F238E27FC236}">
                <a16:creationId xmlns:a16="http://schemas.microsoft.com/office/drawing/2014/main" id="{182402BF-F0E5-49D8-9BDD-3A6E1200C9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FE354CF0-8CDE-419B-8859-D3B37694CB24}" type="slidenum">
              <a:rPr lang="en-US" altLang="en-US" sz="900">
                <a:cs typeface="Times New Roman" panose="02020603050405020304" pitchFamily="18" charset="0"/>
              </a:rPr>
              <a:pPr eaLnBrk="1" hangingPunct="1"/>
              <a:t>20</a:t>
            </a:fld>
            <a:endParaRPr lang="en-US" altLang="en-US" sz="900">
              <a:cs typeface="Times New Roman" panose="02020603050405020304" pitchFamily="18" charset="0"/>
            </a:endParaRPr>
          </a:p>
        </p:txBody>
      </p:sp>
      <p:sp>
        <p:nvSpPr>
          <p:cNvPr id="24580" name="Line 2">
            <a:extLst>
              <a:ext uri="{FF2B5EF4-FFF2-40B4-BE49-F238E27FC236}">
                <a16:creationId xmlns:a16="http://schemas.microsoft.com/office/drawing/2014/main" id="{685BD6CE-5657-4CE2-9ECA-08C3F595CAAD}"/>
              </a:ext>
            </a:extLst>
          </p:cNvPr>
          <p:cNvSpPr>
            <a:spLocks noChangeShapeType="1"/>
          </p:cNvSpPr>
          <p:nvPr/>
        </p:nvSpPr>
        <p:spPr bwMode="auto">
          <a:xfrm>
            <a:off x="2106613" y="1154113"/>
            <a:ext cx="17954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24581" name="Text Box 3">
            <a:extLst>
              <a:ext uri="{FF2B5EF4-FFF2-40B4-BE49-F238E27FC236}">
                <a16:creationId xmlns:a16="http://schemas.microsoft.com/office/drawing/2014/main" id="{2538A828-0FC2-40BD-B412-E5A5F44516E2}"/>
              </a:ext>
            </a:extLst>
          </p:cNvPr>
          <p:cNvSpPr txBox="1">
            <a:spLocks noChangeArrowheads="1"/>
          </p:cNvSpPr>
          <p:nvPr/>
        </p:nvSpPr>
        <p:spPr bwMode="auto">
          <a:xfrm>
            <a:off x="2014538" y="315913"/>
            <a:ext cx="2070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–7</a:t>
            </a:r>
            <a:br>
              <a:rPr lang="en-US" altLang="en-US" sz="1600" b="1">
                <a:solidFill>
                  <a:srgbClr val="3366CC"/>
                </a:solidFill>
                <a:cs typeface="Arial" panose="020B0604020202020204" pitchFamily="34" charset="0"/>
              </a:rPr>
            </a:br>
            <a:r>
              <a:rPr lang="en-US" altLang="en-US" sz="1600">
                <a:cs typeface="Arial" panose="020B0604020202020204" pitchFamily="34" charset="0"/>
              </a:rPr>
              <a:t>Appraisal-Coaching </a:t>
            </a:r>
            <a:br>
              <a:rPr lang="en-US" altLang="en-US" sz="1600">
                <a:cs typeface="Arial" panose="020B0604020202020204" pitchFamily="34" charset="0"/>
              </a:rPr>
            </a:br>
            <a:r>
              <a:rPr lang="en-US" altLang="en-US" sz="1600">
                <a:cs typeface="Arial" panose="020B0604020202020204" pitchFamily="34" charset="0"/>
              </a:rPr>
              <a:t>Worksheet</a:t>
            </a:r>
          </a:p>
        </p:txBody>
      </p:sp>
      <p:pic>
        <p:nvPicPr>
          <p:cNvPr id="24582" name="Picture 4" descr="0907">
            <a:extLst>
              <a:ext uri="{FF2B5EF4-FFF2-40B4-BE49-F238E27FC236}">
                <a16:creationId xmlns:a16="http://schemas.microsoft.com/office/drawing/2014/main" id="{E70CFDB0-6435-4D6E-91A8-4653BA9F0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344488"/>
            <a:ext cx="45339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AD05403A-00F8-4811-B6A8-2555BCD2541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25603" name="Slide Number Placeholder 5">
            <a:extLst>
              <a:ext uri="{FF2B5EF4-FFF2-40B4-BE49-F238E27FC236}">
                <a16:creationId xmlns:a16="http://schemas.microsoft.com/office/drawing/2014/main" id="{9BF32D65-7502-4B56-8847-6E133D6D0F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E900EA77-5F07-4CED-87B2-1CB99662ED04}" type="slidenum">
              <a:rPr lang="en-US" altLang="en-US" sz="900">
                <a:cs typeface="Times New Roman" panose="02020603050405020304" pitchFamily="18" charset="0"/>
              </a:rPr>
              <a:pPr eaLnBrk="1" hangingPunct="1"/>
              <a:t>21</a:t>
            </a:fld>
            <a:endParaRPr lang="en-US" altLang="en-US" sz="900">
              <a:cs typeface="Times New Roman" panose="02020603050405020304" pitchFamily="18" charset="0"/>
            </a:endParaRPr>
          </a:p>
        </p:txBody>
      </p:sp>
      <p:sp>
        <p:nvSpPr>
          <p:cNvPr id="2774018" name="Rectangle 2">
            <a:extLst>
              <a:ext uri="{FF2B5EF4-FFF2-40B4-BE49-F238E27FC236}">
                <a16:creationId xmlns:a16="http://schemas.microsoft.com/office/drawing/2014/main" id="{04571106-D2AD-4B6A-8B90-C8B269B760FD}"/>
              </a:ext>
            </a:extLst>
          </p:cNvPr>
          <p:cNvSpPr>
            <a:spLocks noGrp="1" noChangeArrowheads="1"/>
          </p:cNvSpPr>
          <p:nvPr>
            <p:ph type="title"/>
          </p:nvPr>
        </p:nvSpPr>
        <p:spPr/>
        <p:txBody>
          <a:bodyPr/>
          <a:lstStyle/>
          <a:p>
            <a:pPr eaLnBrk="1" hangingPunct="1">
              <a:defRPr/>
            </a:pPr>
            <a:r>
              <a:rPr lang="en-US" dirty="0"/>
              <a:t>Behaviorally Anchored Rating Scale (BARS)</a:t>
            </a:r>
          </a:p>
        </p:txBody>
      </p:sp>
      <p:sp>
        <p:nvSpPr>
          <p:cNvPr id="2774019" name="Rectangle 3">
            <a:extLst>
              <a:ext uri="{FF2B5EF4-FFF2-40B4-BE49-F238E27FC236}">
                <a16:creationId xmlns:a16="http://schemas.microsoft.com/office/drawing/2014/main" id="{AF2AFF31-859C-49DC-8975-B195FC924484}"/>
              </a:ext>
            </a:extLst>
          </p:cNvPr>
          <p:cNvSpPr>
            <a:spLocks noGrp="1" noChangeArrowheads="1"/>
          </p:cNvSpPr>
          <p:nvPr>
            <p:ph type="body" sz="half" idx="1"/>
          </p:nvPr>
        </p:nvSpPr>
        <p:spPr/>
        <p:txBody>
          <a:bodyPr/>
          <a:lstStyle/>
          <a:p>
            <a:pPr marL="457200" indent="-457200">
              <a:spcBef>
                <a:spcPct val="40000"/>
              </a:spcBef>
              <a:buNone/>
              <a:defRPr/>
            </a:pPr>
            <a:r>
              <a:rPr lang="en-US" dirty="0"/>
              <a:t>Developing a BARS</a:t>
            </a:r>
          </a:p>
          <a:p>
            <a:pPr marL="841375" lvl="1" indent="-381000">
              <a:spcBef>
                <a:spcPct val="40000"/>
              </a:spcBef>
              <a:buFont typeface="Wingdings" panose="05000000000000000000" pitchFamily="2" charset="2"/>
              <a:buAutoNum type="arabicPeriod"/>
              <a:defRPr/>
            </a:pPr>
            <a:r>
              <a:rPr lang="en-US" dirty="0"/>
              <a:t>Write critical incidents</a:t>
            </a:r>
          </a:p>
          <a:p>
            <a:pPr marL="841375" lvl="1" indent="-381000">
              <a:spcBef>
                <a:spcPct val="40000"/>
              </a:spcBef>
              <a:buFont typeface="Wingdings" panose="05000000000000000000" pitchFamily="2" charset="2"/>
              <a:buAutoNum type="arabicPeriod"/>
              <a:defRPr/>
            </a:pPr>
            <a:r>
              <a:rPr lang="en-US" dirty="0"/>
              <a:t>Develop performance dimensions</a:t>
            </a:r>
          </a:p>
          <a:p>
            <a:pPr marL="841375" lvl="1" indent="-381000">
              <a:spcBef>
                <a:spcPct val="40000"/>
              </a:spcBef>
              <a:buFont typeface="Wingdings" panose="05000000000000000000" pitchFamily="2" charset="2"/>
              <a:buAutoNum type="arabicPeriod"/>
              <a:defRPr/>
            </a:pPr>
            <a:r>
              <a:rPr lang="en-US" dirty="0"/>
              <a:t>Reallocate incidents</a:t>
            </a:r>
          </a:p>
          <a:p>
            <a:pPr marL="841375" lvl="1" indent="-381000">
              <a:spcBef>
                <a:spcPct val="40000"/>
              </a:spcBef>
              <a:buFont typeface="Wingdings" panose="05000000000000000000" pitchFamily="2" charset="2"/>
              <a:buAutoNum type="arabicPeriod"/>
              <a:defRPr/>
            </a:pPr>
            <a:r>
              <a:rPr lang="en-US" dirty="0"/>
              <a:t>Scale the incidents</a:t>
            </a:r>
          </a:p>
          <a:p>
            <a:pPr marL="841375" lvl="1" indent="-381000">
              <a:spcBef>
                <a:spcPct val="40000"/>
              </a:spcBef>
              <a:buFont typeface="Wingdings" panose="05000000000000000000" pitchFamily="2" charset="2"/>
              <a:buAutoNum type="arabicPeriod"/>
              <a:defRPr/>
            </a:pPr>
            <a:r>
              <a:rPr lang="en-US" dirty="0"/>
              <a:t>Develop a final instrument</a:t>
            </a:r>
          </a:p>
        </p:txBody>
      </p:sp>
      <p:sp>
        <p:nvSpPr>
          <p:cNvPr id="2774020" name="Rectangle 4">
            <a:extLst>
              <a:ext uri="{FF2B5EF4-FFF2-40B4-BE49-F238E27FC236}">
                <a16:creationId xmlns:a16="http://schemas.microsoft.com/office/drawing/2014/main" id="{26B2BD82-E7D3-4796-A68D-B6765B6127EB}"/>
              </a:ext>
            </a:extLst>
          </p:cNvPr>
          <p:cNvSpPr>
            <a:spLocks noGrp="1" noChangeArrowheads="1"/>
          </p:cNvSpPr>
          <p:nvPr>
            <p:ph type="body" sz="half" idx="2"/>
          </p:nvPr>
        </p:nvSpPr>
        <p:spPr>
          <a:xfrm>
            <a:off x="6176963" y="1050926"/>
            <a:ext cx="4125912" cy="5211763"/>
          </a:xfrm>
        </p:spPr>
        <p:txBody>
          <a:bodyPr/>
          <a:lstStyle/>
          <a:p>
            <a:pPr marL="173038" indent="-173038">
              <a:spcBef>
                <a:spcPct val="40000"/>
              </a:spcBef>
              <a:buNone/>
              <a:defRPr/>
            </a:pPr>
            <a:endParaRPr lang="en-US" dirty="0"/>
          </a:p>
          <a:p>
            <a:pPr marL="173038" indent="-173038">
              <a:spcBef>
                <a:spcPct val="40000"/>
              </a:spcBef>
              <a:buNone/>
              <a:defRPr/>
            </a:pPr>
            <a:endParaRPr lang="en-US" dirty="0"/>
          </a:p>
          <a:p>
            <a:pPr marL="173038" indent="-173038">
              <a:spcBef>
                <a:spcPct val="40000"/>
              </a:spcBef>
              <a:buNone/>
              <a:defRPr/>
            </a:pPr>
            <a:r>
              <a:rPr lang="en-US" dirty="0"/>
              <a:t>Advantages of BARS</a:t>
            </a:r>
          </a:p>
          <a:p>
            <a:pPr marL="568325" lvl="1" indent="-279400">
              <a:spcBef>
                <a:spcPct val="40000"/>
              </a:spcBef>
              <a:defRPr/>
            </a:pPr>
            <a:r>
              <a:rPr lang="en-US" dirty="0"/>
              <a:t>A more accurate gauge</a:t>
            </a:r>
          </a:p>
          <a:p>
            <a:pPr marL="568325" lvl="1" indent="-279400">
              <a:spcBef>
                <a:spcPct val="40000"/>
              </a:spcBef>
              <a:defRPr/>
            </a:pPr>
            <a:r>
              <a:rPr lang="en-US" dirty="0"/>
              <a:t>Clearer standards</a:t>
            </a:r>
          </a:p>
          <a:p>
            <a:pPr marL="568325" lvl="1" indent="-279400">
              <a:spcBef>
                <a:spcPct val="40000"/>
              </a:spcBef>
              <a:defRPr/>
            </a:pPr>
            <a:r>
              <a:rPr lang="en-US" dirty="0"/>
              <a:t>Feedback</a:t>
            </a:r>
          </a:p>
          <a:p>
            <a:pPr marL="568325" lvl="1" indent="-279400">
              <a:spcBef>
                <a:spcPct val="40000"/>
              </a:spcBef>
              <a:defRPr/>
            </a:pPr>
            <a:r>
              <a:rPr lang="en-US" dirty="0"/>
              <a:t>Independent dimensions</a:t>
            </a:r>
          </a:p>
          <a:p>
            <a:pPr marL="568325" lvl="1" indent="-279400">
              <a:spcBef>
                <a:spcPct val="40000"/>
              </a:spcBef>
              <a:defRPr/>
            </a:pPr>
            <a:r>
              <a:rPr lang="en-US" dirty="0"/>
              <a:t>Consistency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1">
            <a:extLst>
              <a:ext uri="{FF2B5EF4-FFF2-40B4-BE49-F238E27FC236}">
                <a16:creationId xmlns:a16="http://schemas.microsoft.com/office/drawing/2014/main" id="{42D2CBD4-9886-46F2-9A3A-C3AEC72F2BE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26627" name="Slide Number Placeholder 2">
            <a:extLst>
              <a:ext uri="{FF2B5EF4-FFF2-40B4-BE49-F238E27FC236}">
                <a16:creationId xmlns:a16="http://schemas.microsoft.com/office/drawing/2014/main" id="{EB958FBE-63A7-4935-8D65-BFB0FAA639C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EEECDD2D-3843-416B-A674-3CE1A7A1DC8A}" type="slidenum">
              <a:rPr lang="en-US" altLang="en-US" sz="900">
                <a:cs typeface="Times New Roman" panose="02020603050405020304" pitchFamily="18" charset="0"/>
              </a:rPr>
              <a:pPr eaLnBrk="1" hangingPunct="1"/>
              <a:t>22</a:t>
            </a:fld>
            <a:endParaRPr lang="en-US" altLang="en-US" sz="900">
              <a:cs typeface="Times New Roman" panose="02020603050405020304" pitchFamily="18" charset="0"/>
            </a:endParaRPr>
          </a:p>
        </p:txBody>
      </p:sp>
      <p:sp>
        <p:nvSpPr>
          <p:cNvPr id="26628" name="Line 2">
            <a:extLst>
              <a:ext uri="{FF2B5EF4-FFF2-40B4-BE49-F238E27FC236}">
                <a16:creationId xmlns:a16="http://schemas.microsoft.com/office/drawing/2014/main" id="{358D7669-D202-42EC-BBEF-A3AD7EFCA48D}"/>
              </a:ext>
            </a:extLst>
          </p:cNvPr>
          <p:cNvSpPr>
            <a:spLocks noChangeShapeType="1"/>
          </p:cNvSpPr>
          <p:nvPr/>
        </p:nvSpPr>
        <p:spPr bwMode="auto">
          <a:xfrm>
            <a:off x="2106613" y="2149475"/>
            <a:ext cx="1885950"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26629" name="Text Box 3">
            <a:extLst>
              <a:ext uri="{FF2B5EF4-FFF2-40B4-BE49-F238E27FC236}">
                <a16:creationId xmlns:a16="http://schemas.microsoft.com/office/drawing/2014/main" id="{806F3044-6836-4D1D-A94B-0F7E329C34A5}"/>
              </a:ext>
            </a:extLst>
          </p:cNvPr>
          <p:cNvSpPr txBox="1">
            <a:spLocks noChangeArrowheads="1"/>
          </p:cNvSpPr>
          <p:nvPr/>
        </p:nvSpPr>
        <p:spPr bwMode="auto">
          <a:xfrm>
            <a:off x="2014539" y="315913"/>
            <a:ext cx="216058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–8</a:t>
            </a:r>
            <a:br>
              <a:rPr lang="en-US" altLang="en-US" sz="1600" b="1">
                <a:solidFill>
                  <a:srgbClr val="3366CC"/>
                </a:solidFill>
                <a:cs typeface="Arial" panose="020B0604020202020204" pitchFamily="34" charset="0"/>
              </a:rPr>
            </a:br>
            <a:r>
              <a:rPr lang="en-US" altLang="en-US" sz="1600">
                <a:cs typeface="Arial" panose="020B0604020202020204" pitchFamily="34" charset="0"/>
              </a:rPr>
              <a:t>Example of a Behaviorally </a:t>
            </a:r>
            <a:br>
              <a:rPr lang="en-US" altLang="en-US" sz="1600">
                <a:cs typeface="Arial" panose="020B0604020202020204" pitchFamily="34" charset="0"/>
              </a:rPr>
            </a:br>
            <a:r>
              <a:rPr lang="en-US" altLang="en-US" sz="1600">
                <a:cs typeface="Arial" panose="020B0604020202020204" pitchFamily="34" charset="0"/>
              </a:rPr>
              <a:t>Anchored Rating Scale for the Dimension </a:t>
            </a:r>
            <a:br>
              <a:rPr lang="en-US" altLang="en-US" sz="1600">
                <a:cs typeface="Arial" panose="020B0604020202020204" pitchFamily="34" charset="0"/>
              </a:rPr>
            </a:br>
            <a:r>
              <a:rPr lang="en-US" altLang="en-US" sz="1600" i="1">
                <a:cs typeface="Arial" panose="020B0604020202020204" pitchFamily="34" charset="0"/>
              </a:rPr>
              <a:t>Salesmanship Skills</a:t>
            </a:r>
          </a:p>
        </p:txBody>
      </p:sp>
      <p:pic>
        <p:nvPicPr>
          <p:cNvPr id="26630" name="Picture 4" descr="0908">
            <a:extLst>
              <a:ext uri="{FF2B5EF4-FFF2-40B4-BE49-F238E27FC236}">
                <a16:creationId xmlns:a16="http://schemas.microsoft.com/office/drawing/2014/main" id="{3BFFB42E-2F4C-41C7-8A9E-D9453F2FE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334963"/>
            <a:ext cx="5492750" cy="62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14AFCBFF-448C-4474-936D-272B8A7CF1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27651" name="Slide Number Placeholder 4">
            <a:extLst>
              <a:ext uri="{FF2B5EF4-FFF2-40B4-BE49-F238E27FC236}">
                <a16:creationId xmlns:a16="http://schemas.microsoft.com/office/drawing/2014/main" id="{AD7DB0E0-86D5-4209-866E-EBC8E3598D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D0345182-E6CC-411C-A315-9091984A57D3}" type="slidenum">
              <a:rPr lang="en-US" altLang="en-US" sz="900">
                <a:cs typeface="Times New Roman" panose="02020603050405020304" pitchFamily="18" charset="0"/>
              </a:rPr>
              <a:pPr eaLnBrk="1" hangingPunct="1"/>
              <a:t>23</a:t>
            </a:fld>
            <a:endParaRPr lang="en-US" altLang="en-US" sz="900">
              <a:cs typeface="Times New Roman" panose="02020603050405020304" pitchFamily="18" charset="0"/>
            </a:endParaRPr>
          </a:p>
        </p:txBody>
      </p:sp>
      <p:sp>
        <p:nvSpPr>
          <p:cNvPr id="2778114" name="Rectangle 2">
            <a:extLst>
              <a:ext uri="{FF2B5EF4-FFF2-40B4-BE49-F238E27FC236}">
                <a16:creationId xmlns:a16="http://schemas.microsoft.com/office/drawing/2014/main" id="{B9AAA7B9-B10F-4B94-9C5D-DF8FDFE49AEF}"/>
              </a:ext>
            </a:extLst>
          </p:cNvPr>
          <p:cNvSpPr>
            <a:spLocks noGrp="1" noChangeArrowheads="1"/>
          </p:cNvSpPr>
          <p:nvPr>
            <p:ph type="title"/>
          </p:nvPr>
        </p:nvSpPr>
        <p:spPr/>
        <p:txBody>
          <a:bodyPr/>
          <a:lstStyle/>
          <a:p>
            <a:pPr eaLnBrk="1" hangingPunct="1">
              <a:defRPr/>
            </a:pPr>
            <a:r>
              <a:rPr lang="en-US" dirty="0"/>
              <a:t>Management by Objectives (MBO)</a:t>
            </a:r>
          </a:p>
        </p:txBody>
      </p:sp>
      <p:sp>
        <p:nvSpPr>
          <p:cNvPr id="2778115" name="Rectangle 3">
            <a:extLst>
              <a:ext uri="{FF2B5EF4-FFF2-40B4-BE49-F238E27FC236}">
                <a16:creationId xmlns:a16="http://schemas.microsoft.com/office/drawing/2014/main" id="{7ECAF62E-ED68-4DDE-98EB-54DDC44173BE}"/>
              </a:ext>
            </a:extLst>
          </p:cNvPr>
          <p:cNvSpPr>
            <a:spLocks noGrp="1" noChangeArrowheads="1"/>
          </p:cNvSpPr>
          <p:nvPr>
            <p:ph type="body" idx="1"/>
          </p:nvPr>
        </p:nvSpPr>
        <p:spPr/>
        <p:txBody>
          <a:bodyPr/>
          <a:lstStyle/>
          <a:p>
            <a:pPr marL="342900" indent="-342900">
              <a:spcBef>
                <a:spcPct val="50000"/>
              </a:spcBef>
              <a:defRPr/>
            </a:pPr>
            <a:r>
              <a:rPr lang="en-US" dirty="0"/>
              <a:t>A comprehensive and formal organizationwide goal-setting and appraisal program requiring:</a:t>
            </a:r>
          </a:p>
          <a:p>
            <a:pPr marL="914400" lvl="1" indent="-395288">
              <a:spcBef>
                <a:spcPct val="50000"/>
              </a:spcBef>
              <a:buFont typeface="Wingdings" panose="05000000000000000000" pitchFamily="2" charset="2"/>
              <a:buAutoNum type="arabicPeriod"/>
              <a:defRPr/>
            </a:pPr>
            <a:r>
              <a:rPr lang="en-US" dirty="0"/>
              <a:t>Setting of organization’s goals</a:t>
            </a:r>
          </a:p>
          <a:p>
            <a:pPr marL="914400" lvl="1" indent="-395288">
              <a:spcBef>
                <a:spcPct val="50000"/>
              </a:spcBef>
              <a:buFontTx/>
              <a:buAutoNum type="arabicPeriod"/>
              <a:defRPr/>
            </a:pPr>
            <a:r>
              <a:rPr lang="en-US" dirty="0"/>
              <a:t>Setting of departmental goals</a:t>
            </a:r>
          </a:p>
          <a:p>
            <a:pPr marL="914400" lvl="1" indent="-395288">
              <a:spcBef>
                <a:spcPct val="50000"/>
              </a:spcBef>
              <a:buFontTx/>
              <a:buAutoNum type="arabicPeriod"/>
              <a:defRPr/>
            </a:pPr>
            <a:r>
              <a:rPr lang="en-US" dirty="0"/>
              <a:t>Discussion of departmental goals</a:t>
            </a:r>
          </a:p>
          <a:p>
            <a:pPr marL="914400" lvl="1" indent="-395288">
              <a:spcBef>
                <a:spcPct val="50000"/>
              </a:spcBef>
              <a:buFontTx/>
              <a:buAutoNum type="arabicPeriod"/>
              <a:defRPr/>
            </a:pPr>
            <a:r>
              <a:rPr lang="en-US" dirty="0"/>
              <a:t>Defining expected results (setting individual goals)</a:t>
            </a:r>
          </a:p>
          <a:p>
            <a:pPr marL="914400" lvl="1" indent="-395288">
              <a:spcBef>
                <a:spcPct val="50000"/>
              </a:spcBef>
              <a:buFontTx/>
              <a:buAutoNum type="arabicPeriod"/>
              <a:defRPr/>
            </a:pPr>
            <a:r>
              <a:rPr lang="en-US" dirty="0"/>
              <a:t>Conducting periodic performance reviews</a:t>
            </a:r>
          </a:p>
          <a:p>
            <a:pPr marL="914400" lvl="1" indent="-395288">
              <a:spcBef>
                <a:spcPct val="50000"/>
              </a:spcBef>
              <a:buFontTx/>
              <a:buAutoNum type="arabicPeriod"/>
              <a:defRPr/>
            </a:pPr>
            <a:r>
              <a:rPr lang="en-US" dirty="0"/>
              <a:t>Providing performance feedback</a:t>
            </a:r>
          </a:p>
          <a:p>
            <a:pPr marL="914400" lvl="1" indent="-395288">
              <a:spcBef>
                <a:spcPct val="50000"/>
              </a:spcBef>
              <a:buFontTx/>
              <a:buAutoNum type="arabicPeriod"/>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a:extLst>
              <a:ext uri="{FF2B5EF4-FFF2-40B4-BE49-F238E27FC236}">
                <a16:creationId xmlns:a16="http://schemas.microsoft.com/office/drawing/2014/main" id="{1AB97449-AA1F-4154-AAEE-CCD3376382D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28675" name="Slide Number Placeholder 3">
            <a:extLst>
              <a:ext uri="{FF2B5EF4-FFF2-40B4-BE49-F238E27FC236}">
                <a16:creationId xmlns:a16="http://schemas.microsoft.com/office/drawing/2014/main" id="{D0269990-51E0-42C6-BB56-DC2D672B0C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1CD8724F-64C6-4308-9608-1D2D8E443248}" type="slidenum">
              <a:rPr lang="en-US" altLang="en-US" sz="900">
                <a:cs typeface="Times New Roman" panose="02020603050405020304" pitchFamily="18" charset="0"/>
              </a:rPr>
              <a:pPr eaLnBrk="1" hangingPunct="1"/>
              <a:t>24</a:t>
            </a:fld>
            <a:endParaRPr lang="en-US" altLang="en-US" sz="900">
              <a:cs typeface="Times New Roman" panose="02020603050405020304" pitchFamily="18" charset="0"/>
            </a:endParaRPr>
          </a:p>
        </p:txBody>
      </p:sp>
      <p:sp>
        <p:nvSpPr>
          <p:cNvPr id="2780162" name="Rectangle 2">
            <a:extLst>
              <a:ext uri="{FF2B5EF4-FFF2-40B4-BE49-F238E27FC236}">
                <a16:creationId xmlns:a16="http://schemas.microsoft.com/office/drawing/2014/main" id="{2C255563-1348-4136-A3B5-2B5DB90AFF16}"/>
              </a:ext>
            </a:extLst>
          </p:cNvPr>
          <p:cNvSpPr>
            <a:spLocks noGrp="1" noChangeArrowheads="1"/>
          </p:cNvSpPr>
          <p:nvPr>
            <p:ph type="title"/>
          </p:nvPr>
        </p:nvSpPr>
        <p:spPr/>
        <p:txBody>
          <a:bodyPr/>
          <a:lstStyle/>
          <a:p>
            <a:pPr algn="ctr" eaLnBrk="1" hangingPunct="1">
              <a:defRPr/>
            </a:pPr>
            <a:r>
              <a:rPr lang="en-US" dirty="0"/>
              <a:t>Using MBO</a:t>
            </a:r>
          </a:p>
        </p:txBody>
      </p:sp>
      <p:grpSp>
        <p:nvGrpSpPr>
          <p:cNvPr id="2" name="Group 11">
            <a:extLst>
              <a:ext uri="{FF2B5EF4-FFF2-40B4-BE49-F238E27FC236}">
                <a16:creationId xmlns:a16="http://schemas.microsoft.com/office/drawing/2014/main" id="{0889960F-6AD6-433F-A568-D9EA5FCA3418}"/>
              </a:ext>
            </a:extLst>
          </p:cNvPr>
          <p:cNvGrpSpPr>
            <a:grpSpLocks/>
          </p:cNvGrpSpPr>
          <p:nvPr/>
        </p:nvGrpSpPr>
        <p:grpSpPr bwMode="auto">
          <a:xfrm>
            <a:off x="2163764" y="1863726"/>
            <a:ext cx="7864475" cy="3211513"/>
            <a:chOff x="403" y="1091"/>
            <a:chExt cx="4954" cy="2280"/>
          </a:xfrm>
        </p:grpSpPr>
        <p:sp>
          <p:nvSpPr>
            <p:cNvPr id="28678" name="AutoShape 12" descr="grayfill01">
              <a:extLst>
                <a:ext uri="{FF2B5EF4-FFF2-40B4-BE49-F238E27FC236}">
                  <a16:creationId xmlns:a16="http://schemas.microsoft.com/office/drawing/2014/main" id="{AB2EF9FB-036B-448A-BB5C-10C3A1E50BDF}"/>
                </a:ext>
              </a:extLst>
            </p:cNvPr>
            <p:cNvSpPr>
              <a:spLocks noChangeArrowheads="1"/>
            </p:cNvSpPr>
            <p:nvPr/>
          </p:nvSpPr>
          <p:spPr bwMode="auto">
            <a:xfrm>
              <a:off x="403" y="2473"/>
              <a:ext cx="1494" cy="898"/>
            </a:xfrm>
            <a:prstGeom prst="roundRect">
              <a:avLst>
                <a:gd name="adj" fmla="val 16667"/>
              </a:avLst>
            </a:prstGeom>
            <a:blipFill dpi="0" rotWithShape="1">
              <a:blip r:embed="rId3"/>
              <a:srcRect/>
              <a:stretch>
                <a:fillRect/>
              </a:stretch>
            </a:blipFill>
            <a:ln w="76200" algn="ctr">
              <a:solidFill>
                <a:srgbClr val="C0C0C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000">
                  <a:latin typeface="Franklin Gothic Medium" panose="020B0603020102020204" pitchFamily="34" charset="0"/>
                </a:rPr>
                <a:t>Setting unclear objective</a:t>
              </a:r>
            </a:p>
          </p:txBody>
        </p:sp>
        <p:sp>
          <p:nvSpPr>
            <p:cNvPr id="28679" name="AutoShape 13" descr="greenfill02">
              <a:extLst>
                <a:ext uri="{FF2B5EF4-FFF2-40B4-BE49-F238E27FC236}">
                  <a16:creationId xmlns:a16="http://schemas.microsoft.com/office/drawing/2014/main" id="{307FA241-2377-4E5B-BED2-02B7F6BC4121}"/>
                </a:ext>
              </a:extLst>
            </p:cNvPr>
            <p:cNvSpPr>
              <a:spLocks noChangeArrowheads="1"/>
            </p:cNvSpPr>
            <p:nvPr/>
          </p:nvSpPr>
          <p:spPr bwMode="auto">
            <a:xfrm>
              <a:off x="3863" y="2472"/>
              <a:ext cx="1494" cy="898"/>
            </a:xfrm>
            <a:prstGeom prst="roundRect">
              <a:avLst>
                <a:gd name="adj" fmla="val 16667"/>
              </a:avLst>
            </a:prstGeom>
            <a:blipFill dpi="0" rotWithShape="1">
              <a:blip r:embed="rId4"/>
              <a:srcRect/>
              <a:stretch>
                <a:fillRect/>
              </a:stretch>
            </a:blipFill>
            <a:ln w="76200" algn="ctr">
              <a:solidFill>
                <a:srgbClr val="009999"/>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000">
                  <a:latin typeface="Franklin Gothic Medium" panose="020B0603020102020204" pitchFamily="34" charset="0"/>
                </a:rPr>
                <a:t>Conflict with subordinates over objectives</a:t>
              </a:r>
            </a:p>
          </p:txBody>
        </p:sp>
        <p:cxnSp>
          <p:nvCxnSpPr>
            <p:cNvPr id="28680" name="AutoShape 14">
              <a:extLst>
                <a:ext uri="{FF2B5EF4-FFF2-40B4-BE49-F238E27FC236}">
                  <a16:creationId xmlns:a16="http://schemas.microsoft.com/office/drawing/2014/main" id="{24405867-744D-42DC-9148-88B1079E3565}"/>
                </a:ext>
              </a:extLst>
            </p:cNvPr>
            <p:cNvCxnSpPr>
              <a:cxnSpLocks noChangeShapeType="1"/>
              <a:stCxn id="28682" idx="0"/>
              <a:endCxn id="28678" idx="0"/>
            </p:cNvCxnSpPr>
            <p:nvPr/>
          </p:nvCxnSpPr>
          <p:spPr bwMode="auto">
            <a:xfrm rot="-5400000" flipH="1" flipV="1">
              <a:off x="1318" y="924"/>
              <a:ext cx="1382" cy="1717"/>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28681" name="AutoShape 15">
              <a:extLst>
                <a:ext uri="{FF2B5EF4-FFF2-40B4-BE49-F238E27FC236}">
                  <a16:creationId xmlns:a16="http://schemas.microsoft.com/office/drawing/2014/main" id="{377946B4-4257-4864-9729-99A426D9E86F}"/>
                </a:ext>
              </a:extLst>
            </p:cNvPr>
            <p:cNvCxnSpPr>
              <a:cxnSpLocks noChangeShapeType="1"/>
              <a:stCxn id="28682" idx="0"/>
              <a:endCxn id="28679" idx="0"/>
            </p:cNvCxnSpPr>
            <p:nvPr/>
          </p:nvCxnSpPr>
          <p:spPr bwMode="auto">
            <a:xfrm rot="16200000" flipH="1">
              <a:off x="3048" y="910"/>
              <a:ext cx="1381" cy="1743"/>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sp>
          <p:nvSpPr>
            <p:cNvPr id="28682" name="Oval 16" descr="brownfill01">
              <a:extLst>
                <a:ext uri="{FF2B5EF4-FFF2-40B4-BE49-F238E27FC236}">
                  <a16:creationId xmlns:a16="http://schemas.microsoft.com/office/drawing/2014/main" id="{8D8EBC2A-1B88-4218-9BF4-08FF4666C874}"/>
                </a:ext>
              </a:extLst>
            </p:cNvPr>
            <p:cNvSpPr>
              <a:spLocks noChangeArrowheads="1"/>
            </p:cNvSpPr>
            <p:nvPr/>
          </p:nvSpPr>
          <p:spPr bwMode="auto">
            <a:xfrm>
              <a:off x="1082" y="1091"/>
              <a:ext cx="3570" cy="744"/>
            </a:xfrm>
            <a:prstGeom prst="ellipse">
              <a:avLst/>
            </a:prstGeom>
            <a:blipFill dpi="0" rotWithShape="1">
              <a:blip r:embed="rId5"/>
              <a:srcRect/>
              <a:stretch>
                <a:fillRect/>
              </a:stretch>
            </a:blipFill>
            <a:ln w="76200" algn="ctr">
              <a:solidFill>
                <a:srgbClr val="EB9F39"/>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Potential Problems with MBO</a:t>
              </a:r>
            </a:p>
          </p:txBody>
        </p:sp>
        <p:cxnSp>
          <p:nvCxnSpPr>
            <p:cNvPr id="28683" name="AutoShape 17">
              <a:extLst>
                <a:ext uri="{FF2B5EF4-FFF2-40B4-BE49-F238E27FC236}">
                  <a16:creationId xmlns:a16="http://schemas.microsoft.com/office/drawing/2014/main" id="{200364E2-D345-4007-B1F2-E754E67EFC86}"/>
                </a:ext>
              </a:extLst>
            </p:cNvPr>
            <p:cNvCxnSpPr>
              <a:cxnSpLocks noChangeShapeType="1"/>
              <a:stCxn id="28682" idx="4"/>
              <a:endCxn id="28684" idx="0"/>
            </p:cNvCxnSpPr>
            <p:nvPr/>
          </p:nvCxnSpPr>
          <p:spPr bwMode="auto">
            <a:xfrm rot="16200000" flipH="1">
              <a:off x="2555" y="2148"/>
              <a:ext cx="637" cy="12"/>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sp>
          <p:nvSpPr>
            <p:cNvPr id="28684" name="AutoShape 18" descr="purplefill01">
              <a:extLst>
                <a:ext uri="{FF2B5EF4-FFF2-40B4-BE49-F238E27FC236}">
                  <a16:creationId xmlns:a16="http://schemas.microsoft.com/office/drawing/2014/main" id="{581C4833-AC2B-4EBA-85D6-FE0F3AD2267E}"/>
                </a:ext>
              </a:extLst>
            </p:cNvPr>
            <p:cNvSpPr>
              <a:spLocks noChangeArrowheads="1"/>
            </p:cNvSpPr>
            <p:nvPr/>
          </p:nvSpPr>
          <p:spPr bwMode="auto">
            <a:xfrm>
              <a:off x="2132" y="2472"/>
              <a:ext cx="1494" cy="898"/>
            </a:xfrm>
            <a:prstGeom prst="roundRect">
              <a:avLst>
                <a:gd name="adj" fmla="val 16667"/>
              </a:avLst>
            </a:prstGeom>
            <a:blipFill dpi="0" rotWithShape="1">
              <a:blip r:embed="rId6"/>
              <a:srcRect/>
              <a:stretch>
                <a:fillRect/>
              </a:stretch>
            </a:blipFill>
            <a:ln w="76200" algn="ctr">
              <a:solidFill>
                <a:srgbClr val="AB439C"/>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000">
                  <a:latin typeface="Franklin Gothic Medium" panose="020B0603020102020204" pitchFamily="34" charset="0"/>
                </a:rPr>
                <a:t>Time-consuming appraisal process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827229FD-53C7-4E4D-837B-21C1F622EBE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29699" name="Slide Number Placeholder 4">
            <a:extLst>
              <a:ext uri="{FF2B5EF4-FFF2-40B4-BE49-F238E27FC236}">
                <a16:creationId xmlns:a16="http://schemas.microsoft.com/office/drawing/2014/main" id="{D2D9A417-A76F-4F47-BB63-799C77EDC0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1E736FA9-27A2-42AF-99C1-BBA594BB53D4}" type="slidenum">
              <a:rPr lang="en-US" altLang="en-US" sz="900">
                <a:cs typeface="Times New Roman" panose="02020603050405020304" pitchFamily="18" charset="0"/>
              </a:rPr>
              <a:pPr eaLnBrk="1" hangingPunct="1"/>
              <a:t>25</a:t>
            </a:fld>
            <a:endParaRPr lang="en-US" altLang="en-US" sz="900">
              <a:cs typeface="Times New Roman" panose="02020603050405020304" pitchFamily="18" charset="0"/>
            </a:endParaRPr>
          </a:p>
        </p:txBody>
      </p:sp>
      <p:sp>
        <p:nvSpPr>
          <p:cNvPr id="2817026" name="Rectangle 2">
            <a:extLst>
              <a:ext uri="{FF2B5EF4-FFF2-40B4-BE49-F238E27FC236}">
                <a16:creationId xmlns:a16="http://schemas.microsoft.com/office/drawing/2014/main" id="{CB7D62D1-2EE8-45A9-B0B3-1EA7ABE0FA00}"/>
              </a:ext>
            </a:extLst>
          </p:cNvPr>
          <p:cNvSpPr>
            <a:spLocks noGrp="1" noChangeArrowheads="1"/>
          </p:cNvSpPr>
          <p:nvPr>
            <p:ph type="title"/>
          </p:nvPr>
        </p:nvSpPr>
        <p:spPr>
          <a:xfrm>
            <a:off x="1889125" y="366714"/>
            <a:ext cx="8413750" cy="1112837"/>
          </a:xfrm>
        </p:spPr>
        <p:txBody>
          <a:bodyPr>
            <a:normAutofit fontScale="90000"/>
          </a:bodyPr>
          <a:lstStyle/>
          <a:p>
            <a:pPr eaLnBrk="1" hangingPunct="1">
              <a:defRPr/>
            </a:pPr>
            <a:r>
              <a:rPr lang="en-US" dirty="0"/>
              <a:t>Computerized and Web-Based </a:t>
            </a:r>
            <a:br>
              <a:rPr lang="en-US" dirty="0"/>
            </a:br>
            <a:r>
              <a:rPr lang="en-US" dirty="0"/>
              <a:t>Performance Appraisal Systems</a:t>
            </a:r>
          </a:p>
        </p:txBody>
      </p:sp>
      <p:sp>
        <p:nvSpPr>
          <p:cNvPr id="2817046" name="Rectangle 22">
            <a:extLst>
              <a:ext uri="{FF2B5EF4-FFF2-40B4-BE49-F238E27FC236}">
                <a16:creationId xmlns:a16="http://schemas.microsoft.com/office/drawing/2014/main" id="{A35291ED-EC98-4E08-857B-990783729D27}"/>
              </a:ext>
            </a:extLst>
          </p:cNvPr>
          <p:cNvSpPr>
            <a:spLocks noGrp="1" noChangeArrowheads="1"/>
          </p:cNvSpPr>
          <p:nvPr>
            <p:ph type="body" idx="1"/>
          </p:nvPr>
        </p:nvSpPr>
        <p:spPr>
          <a:xfrm>
            <a:off x="2049463" y="1600200"/>
            <a:ext cx="8102600" cy="4662488"/>
          </a:xfrm>
        </p:spPr>
        <p:txBody>
          <a:bodyPr>
            <a:normAutofit lnSpcReduction="10000"/>
          </a:bodyPr>
          <a:lstStyle/>
          <a:p>
            <a:pPr eaLnBrk="1" hangingPunct="1">
              <a:defRPr/>
            </a:pPr>
            <a:r>
              <a:rPr lang="en-US" dirty="0"/>
              <a:t>Allow managers to keep notes on subordinates.</a:t>
            </a:r>
          </a:p>
          <a:p>
            <a:pPr eaLnBrk="1" hangingPunct="1">
              <a:defRPr/>
            </a:pPr>
            <a:r>
              <a:rPr lang="en-US" dirty="0"/>
              <a:t>Notes can be merged with employee ratings.</a:t>
            </a:r>
          </a:p>
          <a:p>
            <a:pPr eaLnBrk="1" hangingPunct="1">
              <a:defRPr/>
            </a:pPr>
            <a:r>
              <a:rPr lang="en-US" dirty="0"/>
              <a:t>Software generates written text to support appraisals.</a:t>
            </a:r>
          </a:p>
          <a:p>
            <a:pPr eaLnBrk="1" hangingPunct="1">
              <a:defRPr/>
            </a:pPr>
            <a:r>
              <a:rPr lang="en-US" dirty="0"/>
              <a:t>Allows for employee self-monitoring and self-evaluation.</a:t>
            </a:r>
            <a:br>
              <a:rPr lang="en-US" dirty="0"/>
            </a:br>
            <a:endParaRPr lang="en-US" dirty="0"/>
          </a:p>
          <a:p>
            <a:pPr eaLnBrk="1" hangingPunct="1">
              <a:defRPr/>
            </a:pPr>
            <a:r>
              <a:rPr lang="en-US" dirty="0"/>
              <a:t>Electronic Performance Monitoring (EPM) Systems</a:t>
            </a:r>
          </a:p>
          <a:p>
            <a:pPr lvl="1" eaLnBrk="1" hangingPunct="1">
              <a:defRPr/>
            </a:pPr>
            <a:r>
              <a:rPr lang="en-US" dirty="0"/>
              <a:t>Use computer network technology to allow managers access to their employees’ computers and telephones.</a:t>
            </a:r>
          </a:p>
          <a:p>
            <a:pPr lvl="1" eaLnBrk="1" hangingPunct="1">
              <a:defRPr/>
            </a:pPr>
            <a:r>
              <a:rPr lang="en-US" dirty="0"/>
              <a:t>Managers can monitor the employees’ rate, accuracy, and time spent working online.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a:extLst>
              <a:ext uri="{FF2B5EF4-FFF2-40B4-BE49-F238E27FC236}">
                <a16:creationId xmlns:a16="http://schemas.microsoft.com/office/drawing/2014/main" id="{547F7D77-9A16-40B5-A929-D00B55299FB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30723" name="Slide Number Placeholder 2">
            <a:extLst>
              <a:ext uri="{FF2B5EF4-FFF2-40B4-BE49-F238E27FC236}">
                <a16:creationId xmlns:a16="http://schemas.microsoft.com/office/drawing/2014/main" id="{FDCCDE19-F555-4FE5-8D2F-20482BD94F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8188364A-489C-442B-A2B7-59C0EDDD3750}" type="slidenum">
              <a:rPr lang="en-US" altLang="en-US" sz="900">
                <a:cs typeface="Times New Roman" panose="02020603050405020304" pitchFamily="18" charset="0"/>
              </a:rPr>
              <a:pPr eaLnBrk="1" hangingPunct="1"/>
              <a:t>26</a:t>
            </a:fld>
            <a:endParaRPr lang="en-US" altLang="en-US" sz="900">
              <a:cs typeface="Times New Roman" panose="02020603050405020304" pitchFamily="18" charset="0"/>
            </a:endParaRPr>
          </a:p>
        </p:txBody>
      </p:sp>
      <p:sp>
        <p:nvSpPr>
          <p:cNvPr id="30724" name="Line 2">
            <a:extLst>
              <a:ext uri="{FF2B5EF4-FFF2-40B4-BE49-F238E27FC236}">
                <a16:creationId xmlns:a16="http://schemas.microsoft.com/office/drawing/2014/main" id="{89F420B0-7CB4-455D-96FA-43197927CB2F}"/>
              </a:ext>
            </a:extLst>
          </p:cNvPr>
          <p:cNvSpPr>
            <a:spLocks noChangeShapeType="1"/>
          </p:cNvSpPr>
          <p:nvPr/>
        </p:nvSpPr>
        <p:spPr bwMode="auto">
          <a:xfrm>
            <a:off x="2106613" y="1143000"/>
            <a:ext cx="1885950"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30725" name="Text Box 3">
            <a:extLst>
              <a:ext uri="{FF2B5EF4-FFF2-40B4-BE49-F238E27FC236}">
                <a16:creationId xmlns:a16="http://schemas.microsoft.com/office/drawing/2014/main" id="{E1499883-12C0-4079-A14B-6DA07762F54A}"/>
              </a:ext>
            </a:extLst>
          </p:cNvPr>
          <p:cNvSpPr txBox="1">
            <a:spLocks noChangeArrowheads="1"/>
          </p:cNvSpPr>
          <p:nvPr/>
        </p:nvSpPr>
        <p:spPr bwMode="auto">
          <a:xfrm>
            <a:off x="2014538" y="315913"/>
            <a:ext cx="2070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–9</a:t>
            </a:r>
            <a:br>
              <a:rPr lang="en-US" altLang="en-US" sz="1600" b="1">
                <a:solidFill>
                  <a:srgbClr val="3366CC"/>
                </a:solidFill>
                <a:cs typeface="Arial" panose="020B0604020202020204" pitchFamily="34" charset="0"/>
              </a:rPr>
            </a:br>
            <a:r>
              <a:rPr lang="en-US" altLang="en-US" sz="1600">
                <a:cs typeface="Arial" panose="020B0604020202020204" pitchFamily="34" charset="0"/>
              </a:rPr>
              <a:t>Online Performance </a:t>
            </a:r>
            <a:br>
              <a:rPr lang="en-US" altLang="en-US" sz="1600">
                <a:cs typeface="Arial" panose="020B0604020202020204" pitchFamily="34" charset="0"/>
              </a:rPr>
            </a:br>
            <a:r>
              <a:rPr lang="en-US" altLang="en-US" sz="1600">
                <a:cs typeface="Arial" panose="020B0604020202020204" pitchFamily="34" charset="0"/>
              </a:rPr>
              <a:t>Appraisal Tool</a:t>
            </a:r>
          </a:p>
        </p:txBody>
      </p:sp>
      <p:pic>
        <p:nvPicPr>
          <p:cNvPr id="30726" name="Picture 4" descr="0909">
            <a:extLst>
              <a:ext uri="{FF2B5EF4-FFF2-40B4-BE49-F238E27FC236}">
                <a16:creationId xmlns:a16="http://schemas.microsoft.com/office/drawing/2014/main" id="{ED96DC1B-8C44-4E8E-9F1C-F48135F42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33388"/>
            <a:ext cx="53355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a:extLst>
              <a:ext uri="{FF2B5EF4-FFF2-40B4-BE49-F238E27FC236}">
                <a16:creationId xmlns:a16="http://schemas.microsoft.com/office/drawing/2014/main" id="{54E61FAC-21AB-4067-8012-93D37EBA6CB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31747" name="Slide Number Placeholder 3">
            <a:extLst>
              <a:ext uri="{FF2B5EF4-FFF2-40B4-BE49-F238E27FC236}">
                <a16:creationId xmlns:a16="http://schemas.microsoft.com/office/drawing/2014/main" id="{0047912A-FB41-4E41-9CF4-48690E5C5A4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92BCAA84-B8F5-4361-82E1-DB4CA5CD3B72}" type="slidenum">
              <a:rPr lang="en-US" altLang="en-US" sz="900">
                <a:cs typeface="Times New Roman" panose="02020603050405020304" pitchFamily="18" charset="0"/>
              </a:rPr>
              <a:pPr eaLnBrk="1" hangingPunct="1"/>
              <a:t>27</a:t>
            </a:fld>
            <a:endParaRPr lang="en-US" altLang="en-US" sz="900">
              <a:cs typeface="Times New Roman" panose="02020603050405020304" pitchFamily="18" charset="0"/>
            </a:endParaRPr>
          </a:p>
        </p:txBody>
      </p:sp>
      <p:sp>
        <p:nvSpPr>
          <p:cNvPr id="2782210" name="Rectangle 2">
            <a:extLst>
              <a:ext uri="{FF2B5EF4-FFF2-40B4-BE49-F238E27FC236}">
                <a16:creationId xmlns:a16="http://schemas.microsoft.com/office/drawing/2014/main" id="{7968C558-58EC-4332-BE63-E82A09D21A66}"/>
              </a:ext>
            </a:extLst>
          </p:cNvPr>
          <p:cNvSpPr>
            <a:spLocks noGrp="1" noChangeArrowheads="1"/>
          </p:cNvSpPr>
          <p:nvPr>
            <p:ph type="title"/>
          </p:nvPr>
        </p:nvSpPr>
        <p:spPr>
          <a:xfrm>
            <a:off x="3059114" y="377825"/>
            <a:ext cx="6054725" cy="1112838"/>
          </a:xfrm>
        </p:spPr>
        <p:txBody>
          <a:bodyPr>
            <a:normAutofit fontScale="90000"/>
          </a:bodyPr>
          <a:lstStyle/>
          <a:p>
            <a:pPr algn="ctr" eaLnBrk="1" hangingPunct="1">
              <a:defRPr/>
            </a:pPr>
            <a:r>
              <a:rPr lang="en-US" dirty="0"/>
              <a:t>Dealing with Performance Appraisal Problems</a:t>
            </a:r>
          </a:p>
        </p:txBody>
      </p:sp>
      <p:grpSp>
        <p:nvGrpSpPr>
          <p:cNvPr id="2" name="Group 15">
            <a:extLst>
              <a:ext uri="{FF2B5EF4-FFF2-40B4-BE49-F238E27FC236}">
                <a16:creationId xmlns:a16="http://schemas.microsoft.com/office/drawing/2014/main" id="{2714AB7D-D1D8-4193-92BB-26B42C926699}"/>
              </a:ext>
            </a:extLst>
          </p:cNvPr>
          <p:cNvGrpSpPr>
            <a:grpSpLocks/>
          </p:cNvGrpSpPr>
          <p:nvPr/>
        </p:nvGrpSpPr>
        <p:grpSpPr bwMode="auto">
          <a:xfrm>
            <a:off x="1990726" y="1784351"/>
            <a:ext cx="8245475" cy="3108325"/>
            <a:chOff x="294" y="1238"/>
            <a:chExt cx="5194" cy="1958"/>
          </a:xfrm>
        </p:grpSpPr>
        <p:sp>
          <p:nvSpPr>
            <p:cNvPr id="31750" name="AutoShape 16" descr="brownfill01">
              <a:extLst>
                <a:ext uri="{FF2B5EF4-FFF2-40B4-BE49-F238E27FC236}">
                  <a16:creationId xmlns:a16="http://schemas.microsoft.com/office/drawing/2014/main" id="{A93295B3-C397-4A77-BF80-6F3A5403D788}"/>
                </a:ext>
              </a:extLst>
            </p:cNvPr>
            <p:cNvSpPr>
              <a:spLocks noChangeArrowheads="1"/>
            </p:cNvSpPr>
            <p:nvPr/>
          </p:nvSpPr>
          <p:spPr bwMode="auto">
            <a:xfrm>
              <a:off x="294" y="2620"/>
              <a:ext cx="926" cy="576"/>
            </a:xfrm>
            <a:prstGeom prst="roundRect">
              <a:avLst>
                <a:gd name="adj" fmla="val 16667"/>
              </a:avLst>
            </a:prstGeom>
            <a:blipFill dpi="0" rotWithShape="1">
              <a:blip r:embed="rId3"/>
              <a:srcRect/>
              <a:stretch>
                <a:fillRect/>
              </a:stretch>
            </a:blipFill>
            <a:ln w="57150" algn="ctr">
              <a:solidFill>
                <a:srgbClr val="EB9F39"/>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Unclear standards</a:t>
              </a:r>
            </a:p>
          </p:txBody>
        </p:sp>
        <p:sp>
          <p:nvSpPr>
            <p:cNvPr id="31751" name="AutoShape 17" descr="purplefill01">
              <a:extLst>
                <a:ext uri="{FF2B5EF4-FFF2-40B4-BE49-F238E27FC236}">
                  <a16:creationId xmlns:a16="http://schemas.microsoft.com/office/drawing/2014/main" id="{C8C10835-EC98-4E31-BF23-32C723ACF449}"/>
                </a:ext>
              </a:extLst>
            </p:cNvPr>
            <p:cNvSpPr>
              <a:spLocks noChangeArrowheads="1"/>
            </p:cNvSpPr>
            <p:nvPr/>
          </p:nvSpPr>
          <p:spPr bwMode="auto">
            <a:xfrm>
              <a:off x="3495" y="2620"/>
              <a:ext cx="926" cy="576"/>
            </a:xfrm>
            <a:prstGeom prst="roundRect">
              <a:avLst>
                <a:gd name="adj" fmla="val 16667"/>
              </a:avLst>
            </a:prstGeom>
            <a:blipFill dpi="0" rotWithShape="1">
              <a:blip r:embed="rId4"/>
              <a:srcRect/>
              <a:stretch>
                <a:fillRect/>
              </a:stretch>
            </a:blipFill>
            <a:ln w="57150" algn="ctr">
              <a:solidFill>
                <a:srgbClr val="AB439C"/>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Leniency or strictness</a:t>
              </a:r>
            </a:p>
          </p:txBody>
        </p:sp>
        <p:sp>
          <p:nvSpPr>
            <p:cNvPr id="31752" name="AutoShape 18" descr="greenfill01">
              <a:extLst>
                <a:ext uri="{FF2B5EF4-FFF2-40B4-BE49-F238E27FC236}">
                  <a16:creationId xmlns:a16="http://schemas.microsoft.com/office/drawing/2014/main" id="{52B6CD34-9AB6-4AD5-9B1A-A798239936BD}"/>
                </a:ext>
              </a:extLst>
            </p:cNvPr>
            <p:cNvSpPr>
              <a:spLocks noChangeArrowheads="1"/>
            </p:cNvSpPr>
            <p:nvPr/>
          </p:nvSpPr>
          <p:spPr bwMode="auto">
            <a:xfrm>
              <a:off x="1361" y="2620"/>
              <a:ext cx="926" cy="576"/>
            </a:xfrm>
            <a:prstGeom prst="roundRect">
              <a:avLst>
                <a:gd name="adj" fmla="val 16667"/>
              </a:avLst>
            </a:prstGeom>
            <a:blipFill dpi="0" rotWithShape="1">
              <a:blip r:embed="rId5"/>
              <a:srcRect/>
              <a:stretch>
                <a:fillRect/>
              </a:stretch>
            </a:blipFill>
            <a:ln w="57150" algn="ctr">
              <a:solidFill>
                <a:srgbClr val="65CD65"/>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Halo </a:t>
              </a:r>
              <a:br>
                <a:rPr lang="en-US" altLang="en-US" sz="1800">
                  <a:latin typeface="Franklin Gothic Medium" panose="020B0603020102020204" pitchFamily="34" charset="0"/>
                </a:rPr>
              </a:br>
              <a:r>
                <a:rPr lang="en-US" altLang="en-US" sz="1800">
                  <a:latin typeface="Franklin Gothic Medium" panose="020B0603020102020204" pitchFamily="34" charset="0"/>
                </a:rPr>
                <a:t>effect</a:t>
              </a:r>
            </a:p>
          </p:txBody>
        </p:sp>
        <p:sp>
          <p:nvSpPr>
            <p:cNvPr id="31753" name="Oval 19">
              <a:extLst>
                <a:ext uri="{FF2B5EF4-FFF2-40B4-BE49-F238E27FC236}">
                  <a16:creationId xmlns:a16="http://schemas.microsoft.com/office/drawing/2014/main" id="{9042CACC-729F-42CB-AA8A-2F2BD2548860}"/>
                </a:ext>
              </a:extLst>
            </p:cNvPr>
            <p:cNvSpPr>
              <a:spLocks noChangeArrowheads="1"/>
            </p:cNvSpPr>
            <p:nvPr/>
          </p:nvSpPr>
          <p:spPr bwMode="auto">
            <a:xfrm>
              <a:off x="1498" y="1238"/>
              <a:ext cx="2764" cy="778"/>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Potential Rating Scale Appraisal Problems</a:t>
              </a:r>
            </a:p>
          </p:txBody>
        </p:sp>
        <p:sp>
          <p:nvSpPr>
            <p:cNvPr id="31754" name="AutoShape 20" descr="bluefill01">
              <a:extLst>
                <a:ext uri="{FF2B5EF4-FFF2-40B4-BE49-F238E27FC236}">
                  <a16:creationId xmlns:a16="http://schemas.microsoft.com/office/drawing/2014/main" id="{12B952C6-DF26-4BE3-972A-6D4343CF0047}"/>
                </a:ext>
              </a:extLst>
            </p:cNvPr>
            <p:cNvSpPr>
              <a:spLocks noChangeArrowheads="1"/>
            </p:cNvSpPr>
            <p:nvPr/>
          </p:nvSpPr>
          <p:spPr bwMode="auto">
            <a:xfrm>
              <a:off x="2418" y="2620"/>
              <a:ext cx="926" cy="576"/>
            </a:xfrm>
            <a:prstGeom prst="roundRect">
              <a:avLst>
                <a:gd name="adj" fmla="val 16667"/>
              </a:avLst>
            </a:prstGeom>
            <a:blipFill dpi="0" rotWithShape="1">
              <a:blip r:embed="rId6"/>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Central tendency</a:t>
              </a:r>
            </a:p>
          </p:txBody>
        </p:sp>
        <p:cxnSp>
          <p:nvCxnSpPr>
            <p:cNvPr id="31755" name="AutoShape 21">
              <a:extLst>
                <a:ext uri="{FF2B5EF4-FFF2-40B4-BE49-F238E27FC236}">
                  <a16:creationId xmlns:a16="http://schemas.microsoft.com/office/drawing/2014/main" id="{10367C35-787F-4D9D-937A-DC266DB4FAD2}"/>
                </a:ext>
              </a:extLst>
            </p:cNvPr>
            <p:cNvCxnSpPr>
              <a:cxnSpLocks noChangeShapeType="1"/>
              <a:stCxn id="31753" idx="4"/>
              <a:endCxn id="31750" idx="0"/>
            </p:cNvCxnSpPr>
            <p:nvPr/>
          </p:nvCxnSpPr>
          <p:spPr bwMode="auto">
            <a:xfrm rot="5400000">
              <a:off x="1535" y="1256"/>
              <a:ext cx="568" cy="2123"/>
            </a:xfrm>
            <a:prstGeom prst="bentConnector3">
              <a:avLst>
                <a:gd name="adj1" fmla="val 50000"/>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31756" name="AutoShape 22">
              <a:extLst>
                <a:ext uri="{FF2B5EF4-FFF2-40B4-BE49-F238E27FC236}">
                  <a16:creationId xmlns:a16="http://schemas.microsoft.com/office/drawing/2014/main" id="{86FA688B-49C7-4F7E-8815-5131B02C8F10}"/>
                </a:ext>
              </a:extLst>
            </p:cNvPr>
            <p:cNvCxnSpPr>
              <a:cxnSpLocks noChangeShapeType="1"/>
              <a:stCxn id="31753" idx="4"/>
              <a:endCxn id="31752" idx="0"/>
            </p:cNvCxnSpPr>
            <p:nvPr/>
          </p:nvCxnSpPr>
          <p:spPr bwMode="auto">
            <a:xfrm rot="5400000">
              <a:off x="2068" y="1790"/>
              <a:ext cx="568" cy="1056"/>
            </a:xfrm>
            <a:prstGeom prst="bentConnector3">
              <a:avLst>
                <a:gd name="adj1" fmla="val 50000"/>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31757" name="AutoShape 23">
              <a:extLst>
                <a:ext uri="{FF2B5EF4-FFF2-40B4-BE49-F238E27FC236}">
                  <a16:creationId xmlns:a16="http://schemas.microsoft.com/office/drawing/2014/main" id="{9F659639-4143-4509-AC3D-3162EE275A05}"/>
                </a:ext>
              </a:extLst>
            </p:cNvPr>
            <p:cNvCxnSpPr>
              <a:cxnSpLocks noChangeShapeType="1"/>
              <a:stCxn id="31753" idx="4"/>
              <a:endCxn id="31751" idx="0"/>
            </p:cNvCxnSpPr>
            <p:nvPr/>
          </p:nvCxnSpPr>
          <p:spPr bwMode="auto">
            <a:xfrm rot="16200000" flipH="1">
              <a:off x="3135" y="1779"/>
              <a:ext cx="568" cy="1078"/>
            </a:xfrm>
            <a:prstGeom prst="bentConnector3">
              <a:avLst>
                <a:gd name="adj1" fmla="val 50000"/>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31758" name="AutoShape 24">
              <a:extLst>
                <a:ext uri="{FF2B5EF4-FFF2-40B4-BE49-F238E27FC236}">
                  <a16:creationId xmlns:a16="http://schemas.microsoft.com/office/drawing/2014/main" id="{78D8C322-D272-4ED4-8B69-16323B4D972B}"/>
                </a:ext>
              </a:extLst>
            </p:cNvPr>
            <p:cNvCxnSpPr>
              <a:cxnSpLocks noChangeShapeType="1"/>
              <a:stCxn id="31753" idx="4"/>
              <a:endCxn id="31754" idx="0"/>
            </p:cNvCxnSpPr>
            <p:nvPr/>
          </p:nvCxnSpPr>
          <p:spPr bwMode="auto">
            <a:xfrm rot="16200000" flipH="1">
              <a:off x="2597" y="2317"/>
              <a:ext cx="568" cy="1"/>
            </a:xfrm>
            <a:prstGeom prst="bentConnector3">
              <a:avLst>
                <a:gd name="adj1" fmla="val 50000"/>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sp>
          <p:nvSpPr>
            <p:cNvPr id="31759" name="AutoShape 25" descr="redfill01">
              <a:extLst>
                <a:ext uri="{FF2B5EF4-FFF2-40B4-BE49-F238E27FC236}">
                  <a16:creationId xmlns:a16="http://schemas.microsoft.com/office/drawing/2014/main" id="{5AB4795F-6867-449B-80A4-8AC7DAD832DE}"/>
                </a:ext>
              </a:extLst>
            </p:cNvPr>
            <p:cNvSpPr>
              <a:spLocks noChangeArrowheads="1"/>
            </p:cNvSpPr>
            <p:nvPr/>
          </p:nvSpPr>
          <p:spPr bwMode="auto">
            <a:xfrm>
              <a:off x="4562" y="2620"/>
              <a:ext cx="926" cy="576"/>
            </a:xfrm>
            <a:prstGeom prst="roundRect">
              <a:avLst>
                <a:gd name="adj" fmla="val 16667"/>
              </a:avLst>
            </a:prstGeom>
            <a:blipFill dpi="0" rotWithShape="1">
              <a:blip r:embed="rId7"/>
              <a:srcRect/>
              <a:stretch>
                <a:fillRect/>
              </a:stretch>
            </a:blipFill>
            <a:ln w="57150" algn="ctr">
              <a:solidFill>
                <a:srgbClr val="CC660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Bias</a:t>
              </a:r>
            </a:p>
          </p:txBody>
        </p:sp>
        <p:cxnSp>
          <p:nvCxnSpPr>
            <p:cNvPr id="31760" name="AutoShape 26">
              <a:extLst>
                <a:ext uri="{FF2B5EF4-FFF2-40B4-BE49-F238E27FC236}">
                  <a16:creationId xmlns:a16="http://schemas.microsoft.com/office/drawing/2014/main" id="{F6EC37E5-2941-49AC-A937-C8BB635857B1}"/>
                </a:ext>
              </a:extLst>
            </p:cNvPr>
            <p:cNvCxnSpPr>
              <a:cxnSpLocks noChangeShapeType="1"/>
              <a:stCxn id="31753" idx="4"/>
              <a:endCxn id="31759" idx="0"/>
            </p:cNvCxnSpPr>
            <p:nvPr/>
          </p:nvCxnSpPr>
          <p:spPr bwMode="auto">
            <a:xfrm rot="16200000" flipH="1">
              <a:off x="3669" y="1245"/>
              <a:ext cx="568" cy="2145"/>
            </a:xfrm>
            <a:prstGeom prst="bentConnector3">
              <a:avLst>
                <a:gd name="adj1" fmla="val 50000"/>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a:extLst>
              <a:ext uri="{FF2B5EF4-FFF2-40B4-BE49-F238E27FC236}">
                <a16:creationId xmlns:a16="http://schemas.microsoft.com/office/drawing/2014/main" id="{50A59243-FC7F-4FB0-8A5D-1E73444400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32771" name="Slide Number Placeholder 2">
            <a:extLst>
              <a:ext uri="{FF2B5EF4-FFF2-40B4-BE49-F238E27FC236}">
                <a16:creationId xmlns:a16="http://schemas.microsoft.com/office/drawing/2014/main" id="{29F184A4-1DC3-4F3D-BE9B-EB724052DB7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777941F9-9B41-40E1-B9A6-CB96840B4822}" type="slidenum">
              <a:rPr lang="en-US" altLang="en-US" sz="900">
                <a:cs typeface="Times New Roman" panose="02020603050405020304" pitchFamily="18" charset="0"/>
              </a:rPr>
              <a:pPr eaLnBrk="1" hangingPunct="1"/>
              <a:t>28</a:t>
            </a:fld>
            <a:endParaRPr lang="en-US" altLang="en-US" sz="900">
              <a:cs typeface="Times New Roman" panose="02020603050405020304" pitchFamily="18" charset="0"/>
            </a:endParaRPr>
          </a:p>
        </p:txBody>
      </p:sp>
      <p:sp>
        <p:nvSpPr>
          <p:cNvPr id="32772" name="Text Box 2" descr="Tabletopbar01">
            <a:extLst>
              <a:ext uri="{FF2B5EF4-FFF2-40B4-BE49-F238E27FC236}">
                <a16:creationId xmlns:a16="http://schemas.microsoft.com/office/drawing/2014/main" id="{929B2949-39E6-4DF2-B68D-CDDB4B4EC19A}"/>
              </a:ext>
            </a:extLst>
          </p:cNvPr>
          <p:cNvSpPr txBox="1">
            <a:spLocks noChangeArrowheads="1"/>
          </p:cNvSpPr>
          <p:nvPr/>
        </p:nvSpPr>
        <p:spPr bwMode="auto">
          <a:xfrm>
            <a:off x="2014539" y="315914"/>
            <a:ext cx="8137525" cy="339725"/>
          </a:xfrm>
          <a:prstGeom prst="rect">
            <a:avLst/>
          </a:prstGeom>
          <a:blipFill dpi="0" rotWithShape="1">
            <a:blip r:embed="rId3"/>
            <a:srcRect/>
            <a:stretch>
              <a:fillRect/>
            </a:stretch>
          </a:blipFill>
          <a:ln w="3175">
            <a:solidFill>
              <a:srgbClr val="85D785"/>
            </a:solidFill>
            <a:miter lim="800000"/>
            <a:headEnd/>
            <a:tailEnd/>
          </a:ln>
        </p:spPr>
        <p:txBody>
          <a:bodyPr>
            <a:spAutoFit/>
          </a:bodyPr>
          <a:lstStyle>
            <a:lvl1pPr marL="1376363" indent="-1376363"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TABLE 9</a:t>
            </a:r>
            <a:r>
              <a:rPr lang="en-US" altLang="en-US" sz="1600" b="1">
                <a:solidFill>
                  <a:srgbClr val="3366CC"/>
                </a:solidFill>
                <a:cs typeface="Arial" panose="020B0604020202020204" pitchFamily="34" charset="0"/>
              </a:rPr>
              <a:t>–2</a:t>
            </a:r>
            <a:r>
              <a:rPr lang="en-US" altLang="en-US" sz="1600">
                <a:cs typeface="Arial" panose="020B0604020202020204" pitchFamily="34" charset="0"/>
              </a:rPr>
              <a:t>	A Graphic Rating Scale with Unclear Standards</a:t>
            </a:r>
          </a:p>
        </p:txBody>
      </p:sp>
      <p:pic>
        <p:nvPicPr>
          <p:cNvPr id="32773" name="Picture 4" descr="0902t">
            <a:extLst>
              <a:ext uri="{FF2B5EF4-FFF2-40B4-BE49-F238E27FC236}">
                <a16:creationId xmlns:a16="http://schemas.microsoft.com/office/drawing/2014/main" id="{B4233E7A-A58B-494F-BD69-438898DBB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825" y="1120775"/>
            <a:ext cx="804545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a:extLst>
              <a:ext uri="{FF2B5EF4-FFF2-40B4-BE49-F238E27FC236}">
                <a16:creationId xmlns:a16="http://schemas.microsoft.com/office/drawing/2014/main" id="{8D29A723-6228-4EDA-9C13-F686C49DB65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33795" name="Slide Number Placeholder 3">
            <a:extLst>
              <a:ext uri="{FF2B5EF4-FFF2-40B4-BE49-F238E27FC236}">
                <a16:creationId xmlns:a16="http://schemas.microsoft.com/office/drawing/2014/main" id="{EAAEB352-9533-4672-ADA6-599758562C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469DCC5F-6AA5-4D8E-B396-4DD384FC3FF6}" type="slidenum">
              <a:rPr lang="en-US" altLang="en-US" sz="900">
                <a:cs typeface="Times New Roman" panose="02020603050405020304" pitchFamily="18" charset="0"/>
              </a:rPr>
              <a:pPr eaLnBrk="1" hangingPunct="1"/>
              <a:t>29</a:t>
            </a:fld>
            <a:endParaRPr lang="en-US" altLang="en-US" sz="900">
              <a:cs typeface="Times New Roman" panose="02020603050405020304" pitchFamily="18" charset="0"/>
            </a:endParaRPr>
          </a:p>
        </p:txBody>
      </p:sp>
      <p:sp>
        <p:nvSpPr>
          <p:cNvPr id="2788354" name="Rectangle 2">
            <a:extLst>
              <a:ext uri="{FF2B5EF4-FFF2-40B4-BE49-F238E27FC236}">
                <a16:creationId xmlns:a16="http://schemas.microsoft.com/office/drawing/2014/main" id="{96040057-B3B0-4726-BD61-B6BE2BA429D3}"/>
              </a:ext>
            </a:extLst>
          </p:cNvPr>
          <p:cNvSpPr>
            <a:spLocks noGrp="1" noChangeArrowheads="1"/>
          </p:cNvSpPr>
          <p:nvPr>
            <p:ph type="title"/>
          </p:nvPr>
        </p:nvSpPr>
        <p:spPr>
          <a:xfrm>
            <a:off x="1981200" y="377826"/>
            <a:ext cx="8210550" cy="625475"/>
          </a:xfrm>
        </p:spPr>
        <p:txBody>
          <a:bodyPr>
            <a:normAutofit fontScale="90000"/>
          </a:bodyPr>
          <a:lstStyle/>
          <a:p>
            <a:pPr algn="ctr" eaLnBrk="1" hangingPunct="1">
              <a:defRPr/>
            </a:pPr>
            <a:r>
              <a:rPr lang="en-US" dirty="0"/>
              <a:t>Guidelines for Effective Appraisals</a:t>
            </a:r>
          </a:p>
        </p:txBody>
      </p:sp>
      <p:grpSp>
        <p:nvGrpSpPr>
          <p:cNvPr id="2" name="Group 15">
            <a:extLst>
              <a:ext uri="{FF2B5EF4-FFF2-40B4-BE49-F238E27FC236}">
                <a16:creationId xmlns:a16="http://schemas.microsoft.com/office/drawing/2014/main" id="{94432703-1316-4335-8788-6A08FEA1BDD5}"/>
              </a:ext>
            </a:extLst>
          </p:cNvPr>
          <p:cNvGrpSpPr>
            <a:grpSpLocks/>
          </p:cNvGrpSpPr>
          <p:nvPr/>
        </p:nvGrpSpPr>
        <p:grpSpPr bwMode="auto">
          <a:xfrm>
            <a:off x="1990726" y="1600201"/>
            <a:ext cx="8245475" cy="3108325"/>
            <a:chOff x="294" y="1238"/>
            <a:chExt cx="5194" cy="1958"/>
          </a:xfrm>
        </p:grpSpPr>
        <p:sp>
          <p:nvSpPr>
            <p:cNvPr id="33798" name="AutoShape 16" descr="brownfill01">
              <a:extLst>
                <a:ext uri="{FF2B5EF4-FFF2-40B4-BE49-F238E27FC236}">
                  <a16:creationId xmlns:a16="http://schemas.microsoft.com/office/drawing/2014/main" id="{4B9365D8-F96B-466C-A618-83FBFC402945}"/>
                </a:ext>
              </a:extLst>
            </p:cNvPr>
            <p:cNvSpPr>
              <a:spLocks noChangeArrowheads="1"/>
            </p:cNvSpPr>
            <p:nvPr/>
          </p:nvSpPr>
          <p:spPr bwMode="auto">
            <a:xfrm>
              <a:off x="294" y="2620"/>
              <a:ext cx="926" cy="576"/>
            </a:xfrm>
            <a:prstGeom prst="roundRect">
              <a:avLst>
                <a:gd name="adj" fmla="val 16667"/>
              </a:avLst>
            </a:prstGeom>
            <a:blipFill dpi="0" rotWithShape="1">
              <a:blip r:embed="rId3"/>
              <a:srcRect/>
              <a:stretch>
                <a:fillRect/>
              </a:stretch>
            </a:blipFill>
            <a:ln w="57150" algn="ctr">
              <a:solidFill>
                <a:srgbClr val="EB9F39"/>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Know the problems</a:t>
              </a:r>
            </a:p>
          </p:txBody>
        </p:sp>
        <p:sp>
          <p:nvSpPr>
            <p:cNvPr id="33799" name="AutoShape 17" descr="purplefill01">
              <a:extLst>
                <a:ext uri="{FF2B5EF4-FFF2-40B4-BE49-F238E27FC236}">
                  <a16:creationId xmlns:a16="http://schemas.microsoft.com/office/drawing/2014/main" id="{C4A9A757-461C-43DC-A653-0D62FDC57A46}"/>
                </a:ext>
              </a:extLst>
            </p:cNvPr>
            <p:cNvSpPr>
              <a:spLocks noChangeArrowheads="1"/>
            </p:cNvSpPr>
            <p:nvPr/>
          </p:nvSpPr>
          <p:spPr bwMode="auto">
            <a:xfrm>
              <a:off x="3495" y="2620"/>
              <a:ext cx="926" cy="576"/>
            </a:xfrm>
            <a:prstGeom prst="roundRect">
              <a:avLst>
                <a:gd name="adj" fmla="val 16667"/>
              </a:avLst>
            </a:prstGeom>
            <a:blipFill dpi="0" rotWithShape="1">
              <a:blip r:embed="rId4"/>
              <a:srcRect/>
              <a:stretch>
                <a:fillRect/>
              </a:stretch>
            </a:blipFill>
            <a:ln w="57150" algn="ctr">
              <a:solidFill>
                <a:srgbClr val="AB439C"/>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Get agreement on a plan</a:t>
              </a:r>
            </a:p>
          </p:txBody>
        </p:sp>
        <p:sp>
          <p:nvSpPr>
            <p:cNvPr id="33800" name="AutoShape 18" descr="greenfill01">
              <a:extLst>
                <a:ext uri="{FF2B5EF4-FFF2-40B4-BE49-F238E27FC236}">
                  <a16:creationId xmlns:a16="http://schemas.microsoft.com/office/drawing/2014/main" id="{1C6924F5-5546-4A54-B507-5C42B02F542A}"/>
                </a:ext>
              </a:extLst>
            </p:cNvPr>
            <p:cNvSpPr>
              <a:spLocks noChangeArrowheads="1"/>
            </p:cNvSpPr>
            <p:nvPr/>
          </p:nvSpPr>
          <p:spPr bwMode="auto">
            <a:xfrm>
              <a:off x="1361" y="2620"/>
              <a:ext cx="926" cy="576"/>
            </a:xfrm>
            <a:prstGeom prst="roundRect">
              <a:avLst>
                <a:gd name="adj" fmla="val 16667"/>
              </a:avLst>
            </a:prstGeom>
            <a:blipFill dpi="0" rotWithShape="1">
              <a:blip r:embed="rId5"/>
              <a:srcRect/>
              <a:stretch>
                <a:fillRect/>
              </a:stretch>
            </a:blipFill>
            <a:ln w="57150" algn="ctr">
              <a:solidFill>
                <a:srgbClr val="65CD65"/>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Use the </a:t>
              </a:r>
              <a:br>
                <a:rPr lang="en-US" altLang="en-US" sz="1800">
                  <a:latin typeface="Franklin Gothic Medium" panose="020B0603020102020204" pitchFamily="34" charset="0"/>
                </a:rPr>
              </a:br>
              <a:r>
                <a:rPr lang="en-US" altLang="en-US" sz="1800">
                  <a:latin typeface="Franklin Gothic Medium" panose="020B0603020102020204" pitchFamily="34" charset="0"/>
                </a:rPr>
                <a:t>right tool</a:t>
              </a:r>
            </a:p>
          </p:txBody>
        </p:sp>
        <p:sp>
          <p:nvSpPr>
            <p:cNvPr id="33801" name="Oval 19">
              <a:extLst>
                <a:ext uri="{FF2B5EF4-FFF2-40B4-BE49-F238E27FC236}">
                  <a16:creationId xmlns:a16="http://schemas.microsoft.com/office/drawing/2014/main" id="{7BE102D6-41A6-4FE3-BB6C-1D36037BB3B8}"/>
                </a:ext>
              </a:extLst>
            </p:cNvPr>
            <p:cNvSpPr>
              <a:spLocks noChangeArrowheads="1"/>
            </p:cNvSpPr>
            <p:nvPr/>
          </p:nvSpPr>
          <p:spPr bwMode="auto">
            <a:xfrm>
              <a:off x="1498" y="1238"/>
              <a:ext cx="2764" cy="778"/>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How to Avoid </a:t>
              </a:r>
              <a:br>
                <a:rPr lang="en-US" altLang="en-US" sz="2400">
                  <a:latin typeface="Franklin Gothic Medium" panose="020B0603020102020204" pitchFamily="34" charset="0"/>
                </a:rPr>
              </a:br>
              <a:r>
                <a:rPr lang="en-US" altLang="en-US" sz="2400">
                  <a:latin typeface="Franklin Gothic Medium" panose="020B0603020102020204" pitchFamily="34" charset="0"/>
                </a:rPr>
                <a:t>Appraisal Problems</a:t>
              </a:r>
            </a:p>
          </p:txBody>
        </p:sp>
        <p:sp>
          <p:nvSpPr>
            <p:cNvPr id="33802" name="AutoShape 20" descr="bluefill01">
              <a:extLst>
                <a:ext uri="{FF2B5EF4-FFF2-40B4-BE49-F238E27FC236}">
                  <a16:creationId xmlns:a16="http://schemas.microsoft.com/office/drawing/2014/main" id="{CDCE7970-DCDC-49E0-B97D-8B3679FE0F19}"/>
                </a:ext>
              </a:extLst>
            </p:cNvPr>
            <p:cNvSpPr>
              <a:spLocks noChangeArrowheads="1"/>
            </p:cNvSpPr>
            <p:nvPr/>
          </p:nvSpPr>
          <p:spPr bwMode="auto">
            <a:xfrm>
              <a:off x="2418" y="2620"/>
              <a:ext cx="926" cy="576"/>
            </a:xfrm>
            <a:prstGeom prst="roundRect">
              <a:avLst>
                <a:gd name="adj" fmla="val 16667"/>
              </a:avLst>
            </a:prstGeom>
            <a:blipFill dpi="0" rotWithShape="1">
              <a:blip r:embed="rId6"/>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Keep a </a:t>
              </a:r>
              <a:br>
                <a:rPr lang="en-US" altLang="en-US" sz="1800">
                  <a:latin typeface="Franklin Gothic Medium" panose="020B0603020102020204" pitchFamily="34" charset="0"/>
                </a:rPr>
              </a:br>
              <a:r>
                <a:rPr lang="en-US" altLang="en-US" sz="1800">
                  <a:latin typeface="Franklin Gothic Medium" panose="020B0603020102020204" pitchFamily="34" charset="0"/>
                </a:rPr>
                <a:t>diary</a:t>
              </a:r>
            </a:p>
          </p:txBody>
        </p:sp>
        <p:cxnSp>
          <p:nvCxnSpPr>
            <p:cNvPr id="33803" name="AutoShape 21">
              <a:extLst>
                <a:ext uri="{FF2B5EF4-FFF2-40B4-BE49-F238E27FC236}">
                  <a16:creationId xmlns:a16="http://schemas.microsoft.com/office/drawing/2014/main" id="{BC3305BC-287A-46E5-BB7D-F8DC720385DB}"/>
                </a:ext>
              </a:extLst>
            </p:cNvPr>
            <p:cNvCxnSpPr>
              <a:cxnSpLocks noChangeShapeType="1"/>
              <a:stCxn id="33801" idx="4"/>
              <a:endCxn id="33798" idx="0"/>
            </p:cNvCxnSpPr>
            <p:nvPr/>
          </p:nvCxnSpPr>
          <p:spPr bwMode="auto">
            <a:xfrm rot="5400000">
              <a:off x="1535" y="1256"/>
              <a:ext cx="568" cy="2123"/>
            </a:xfrm>
            <a:prstGeom prst="bentConnector3">
              <a:avLst>
                <a:gd name="adj1" fmla="val 50000"/>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33804" name="AutoShape 22">
              <a:extLst>
                <a:ext uri="{FF2B5EF4-FFF2-40B4-BE49-F238E27FC236}">
                  <a16:creationId xmlns:a16="http://schemas.microsoft.com/office/drawing/2014/main" id="{E704702D-6D45-4AEC-A2F1-27E93BEA5E53}"/>
                </a:ext>
              </a:extLst>
            </p:cNvPr>
            <p:cNvCxnSpPr>
              <a:cxnSpLocks noChangeShapeType="1"/>
              <a:stCxn id="33801" idx="4"/>
              <a:endCxn id="33800" idx="0"/>
            </p:cNvCxnSpPr>
            <p:nvPr/>
          </p:nvCxnSpPr>
          <p:spPr bwMode="auto">
            <a:xfrm rot="5400000">
              <a:off x="2068" y="1790"/>
              <a:ext cx="568" cy="1056"/>
            </a:xfrm>
            <a:prstGeom prst="bentConnector3">
              <a:avLst>
                <a:gd name="adj1" fmla="val 50000"/>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33805" name="AutoShape 23">
              <a:extLst>
                <a:ext uri="{FF2B5EF4-FFF2-40B4-BE49-F238E27FC236}">
                  <a16:creationId xmlns:a16="http://schemas.microsoft.com/office/drawing/2014/main" id="{103C7224-51D3-49CD-9CCC-D59355F24D4D}"/>
                </a:ext>
              </a:extLst>
            </p:cNvPr>
            <p:cNvCxnSpPr>
              <a:cxnSpLocks noChangeShapeType="1"/>
              <a:stCxn id="33801" idx="4"/>
              <a:endCxn id="33799" idx="0"/>
            </p:cNvCxnSpPr>
            <p:nvPr/>
          </p:nvCxnSpPr>
          <p:spPr bwMode="auto">
            <a:xfrm rot="16200000" flipH="1">
              <a:off x="3135" y="1779"/>
              <a:ext cx="568" cy="1078"/>
            </a:xfrm>
            <a:prstGeom prst="bentConnector3">
              <a:avLst>
                <a:gd name="adj1" fmla="val 50000"/>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33806" name="AutoShape 24">
              <a:extLst>
                <a:ext uri="{FF2B5EF4-FFF2-40B4-BE49-F238E27FC236}">
                  <a16:creationId xmlns:a16="http://schemas.microsoft.com/office/drawing/2014/main" id="{78E85BA3-ECF9-4F88-A318-537887EFB4CA}"/>
                </a:ext>
              </a:extLst>
            </p:cNvPr>
            <p:cNvCxnSpPr>
              <a:cxnSpLocks noChangeShapeType="1"/>
              <a:stCxn id="33801" idx="4"/>
              <a:endCxn id="33802" idx="0"/>
            </p:cNvCxnSpPr>
            <p:nvPr/>
          </p:nvCxnSpPr>
          <p:spPr bwMode="auto">
            <a:xfrm rot="16200000" flipH="1">
              <a:off x="2597" y="2317"/>
              <a:ext cx="568" cy="1"/>
            </a:xfrm>
            <a:prstGeom prst="bentConnector3">
              <a:avLst>
                <a:gd name="adj1" fmla="val 50000"/>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sp>
          <p:nvSpPr>
            <p:cNvPr id="33807" name="AutoShape 25" descr="redfill01">
              <a:extLst>
                <a:ext uri="{FF2B5EF4-FFF2-40B4-BE49-F238E27FC236}">
                  <a16:creationId xmlns:a16="http://schemas.microsoft.com/office/drawing/2014/main" id="{63D5E543-9C12-4648-AC3A-0D1413EFF3C1}"/>
                </a:ext>
              </a:extLst>
            </p:cNvPr>
            <p:cNvSpPr>
              <a:spLocks noChangeArrowheads="1"/>
            </p:cNvSpPr>
            <p:nvPr/>
          </p:nvSpPr>
          <p:spPr bwMode="auto">
            <a:xfrm>
              <a:off x="4562" y="2620"/>
              <a:ext cx="926" cy="576"/>
            </a:xfrm>
            <a:prstGeom prst="roundRect">
              <a:avLst>
                <a:gd name="adj" fmla="val 16667"/>
              </a:avLst>
            </a:prstGeom>
            <a:blipFill dpi="0" rotWithShape="1">
              <a:blip r:embed="rId7"/>
              <a:srcRect/>
              <a:stretch>
                <a:fillRect/>
              </a:stretch>
            </a:blipFill>
            <a:ln w="57150" algn="ctr">
              <a:solidFill>
                <a:srgbClr val="CC660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Be </a:t>
              </a:r>
              <a:br>
                <a:rPr lang="en-US" altLang="en-US" sz="1800">
                  <a:latin typeface="Franklin Gothic Medium" panose="020B0603020102020204" pitchFamily="34" charset="0"/>
                </a:rPr>
              </a:br>
              <a:r>
                <a:rPr lang="en-US" altLang="en-US" sz="1800">
                  <a:latin typeface="Franklin Gothic Medium" panose="020B0603020102020204" pitchFamily="34" charset="0"/>
                </a:rPr>
                <a:t>fair</a:t>
              </a:r>
            </a:p>
          </p:txBody>
        </p:sp>
        <p:cxnSp>
          <p:nvCxnSpPr>
            <p:cNvPr id="33808" name="AutoShape 26">
              <a:extLst>
                <a:ext uri="{FF2B5EF4-FFF2-40B4-BE49-F238E27FC236}">
                  <a16:creationId xmlns:a16="http://schemas.microsoft.com/office/drawing/2014/main" id="{F17C7076-D506-49C1-AAFE-53232AB461C9}"/>
                </a:ext>
              </a:extLst>
            </p:cNvPr>
            <p:cNvCxnSpPr>
              <a:cxnSpLocks noChangeShapeType="1"/>
              <a:stCxn id="33801" idx="4"/>
              <a:endCxn id="33807" idx="0"/>
            </p:cNvCxnSpPr>
            <p:nvPr/>
          </p:nvCxnSpPr>
          <p:spPr bwMode="auto">
            <a:xfrm rot="16200000" flipH="1">
              <a:off x="3669" y="1245"/>
              <a:ext cx="568" cy="2145"/>
            </a:xfrm>
            <a:prstGeom prst="bentConnector3">
              <a:avLst>
                <a:gd name="adj1" fmla="val 50000"/>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1">
            <a:extLst>
              <a:ext uri="{FF2B5EF4-FFF2-40B4-BE49-F238E27FC236}">
                <a16:creationId xmlns:a16="http://schemas.microsoft.com/office/drawing/2014/main" id="{253A080A-1C6B-48BF-8D9D-89F1D7EB642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7171" name="Slide Number Placeholder 2">
            <a:extLst>
              <a:ext uri="{FF2B5EF4-FFF2-40B4-BE49-F238E27FC236}">
                <a16:creationId xmlns:a16="http://schemas.microsoft.com/office/drawing/2014/main" id="{B5B77280-F22F-410F-9E66-C101E7A6207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F8A5C2D0-6DE2-4B1A-AD50-8F22AA852BA7}" type="slidenum">
              <a:rPr lang="en-US" altLang="en-US" sz="900">
                <a:cs typeface="Times New Roman" panose="02020603050405020304" pitchFamily="18" charset="0"/>
              </a:rPr>
              <a:pPr eaLnBrk="1" hangingPunct="1"/>
              <a:t>3</a:t>
            </a:fld>
            <a:endParaRPr lang="en-US" altLang="en-US" sz="900">
              <a:cs typeface="Times New Roman" panose="02020603050405020304" pitchFamily="18" charset="0"/>
            </a:endParaRPr>
          </a:p>
        </p:txBody>
      </p:sp>
      <p:sp>
        <p:nvSpPr>
          <p:cNvPr id="7172" name="Line 2">
            <a:extLst>
              <a:ext uri="{FF2B5EF4-FFF2-40B4-BE49-F238E27FC236}">
                <a16:creationId xmlns:a16="http://schemas.microsoft.com/office/drawing/2014/main" id="{62880FAB-F4AD-44FF-B1D4-AD408C97ABA0}"/>
              </a:ext>
            </a:extLst>
          </p:cNvPr>
          <p:cNvSpPr>
            <a:spLocks noChangeShapeType="1"/>
          </p:cNvSpPr>
          <p:nvPr/>
        </p:nvSpPr>
        <p:spPr bwMode="auto">
          <a:xfrm>
            <a:off x="2106613" y="1235075"/>
            <a:ext cx="161131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7173" name="Text Box 3">
            <a:extLst>
              <a:ext uri="{FF2B5EF4-FFF2-40B4-BE49-F238E27FC236}">
                <a16:creationId xmlns:a16="http://schemas.microsoft.com/office/drawing/2014/main" id="{992341B8-3CEA-400A-BB7E-89E10B1ECE54}"/>
              </a:ext>
            </a:extLst>
          </p:cNvPr>
          <p:cNvSpPr txBox="1">
            <a:spLocks noChangeArrowheads="1"/>
          </p:cNvSpPr>
          <p:nvPr/>
        </p:nvSpPr>
        <p:spPr bwMode="auto">
          <a:xfrm>
            <a:off x="2014538" y="315913"/>
            <a:ext cx="17954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–1</a:t>
            </a:r>
            <a:br>
              <a:rPr lang="en-US" altLang="en-US" sz="1600" b="1">
                <a:solidFill>
                  <a:srgbClr val="3366CC"/>
                </a:solidFill>
                <a:cs typeface="Arial" panose="020B0604020202020204" pitchFamily="34" charset="0"/>
              </a:rPr>
            </a:br>
            <a:r>
              <a:rPr lang="en-US" altLang="en-US" sz="1600">
                <a:cs typeface="Arial" panose="020B0604020202020204" pitchFamily="34" charset="0"/>
              </a:rPr>
              <a:t>Online Faculty</a:t>
            </a:r>
            <a:br>
              <a:rPr lang="en-US" altLang="en-US" sz="1600">
                <a:cs typeface="Arial" panose="020B0604020202020204" pitchFamily="34" charset="0"/>
              </a:rPr>
            </a:br>
            <a:r>
              <a:rPr lang="en-US" altLang="en-US" sz="1600">
                <a:cs typeface="Arial" panose="020B0604020202020204" pitchFamily="34" charset="0"/>
              </a:rPr>
              <a:t>Evaluation Form</a:t>
            </a:r>
          </a:p>
        </p:txBody>
      </p:sp>
      <p:pic>
        <p:nvPicPr>
          <p:cNvPr id="7174" name="Picture 6" descr="0901">
            <a:extLst>
              <a:ext uri="{FF2B5EF4-FFF2-40B4-BE49-F238E27FC236}">
                <a16:creationId xmlns:a16="http://schemas.microsoft.com/office/drawing/2014/main" id="{148AE464-AB0F-476E-86A7-CE0B6EBB7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25" y="523183"/>
            <a:ext cx="4405313"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1">
            <a:extLst>
              <a:ext uri="{FF2B5EF4-FFF2-40B4-BE49-F238E27FC236}">
                <a16:creationId xmlns:a16="http://schemas.microsoft.com/office/drawing/2014/main" id="{5EC919D9-E356-46E8-AA64-852959A76D8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34819" name="Slide Number Placeholder 2">
            <a:extLst>
              <a:ext uri="{FF2B5EF4-FFF2-40B4-BE49-F238E27FC236}">
                <a16:creationId xmlns:a16="http://schemas.microsoft.com/office/drawing/2014/main" id="{B9305D69-B3A3-448A-963D-7778FC7145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9F359C46-95D0-401A-9162-39032E3A075C}" type="slidenum">
              <a:rPr lang="en-US" altLang="en-US" sz="900">
                <a:cs typeface="Times New Roman" panose="02020603050405020304" pitchFamily="18" charset="0"/>
              </a:rPr>
              <a:pPr eaLnBrk="1" hangingPunct="1"/>
              <a:t>30</a:t>
            </a:fld>
            <a:endParaRPr lang="en-US" altLang="en-US" sz="900">
              <a:cs typeface="Times New Roman" panose="02020603050405020304" pitchFamily="18" charset="0"/>
            </a:endParaRPr>
          </a:p>
        </p:txBody>
      </p:sp>
      <p:sp>
        <p:nvSpPr>
          <p:cNvPr id="34820" name="Text Box 2" descr="Tabletopbar01">
            <a:extLst>
              <a:ext uri="{FF2B5EF4-FFF2-40B4-BE49-F238E27FC236}">
                <a16:creationId xmlns:a16="http://schemas.microsoft.com/office/drawing/2014/main" id="{97A7F3F7-2FB6-432E-B805-216D3373D42E}"/>
              </a:ext>
            </a:extLst>
          </p:cNvPr>
          <p:cNvSpPr txBox="1">
            <a:spLocks noChangeArrowheads="1"/>
          </p:cNvSpPr>
          <p:nvPr/>
        </p:nvSpPr>
        <p:spPr bwMode="auto">
          <a:xfrm>
            <a:off x="2014539" y="315914"/>
            <a:ext cx="8137525" cy="339725"/>
          </a:xfrm>
          <a:prstGeom prst="rect">
            <a:avLst/>
          </a:prstGeom>
          <a:blipFill dpi="0" rotWithShape="1">
            <a:blip r:embed="rId3"/>
            <a:srcRect/>
            <a:stretch>
              <a:fillRect/>
            </a:stretch>
          </a:blipFill>
          <a:ln w="3175">
            <a:solidFill>
              <a:srgbClr val="85D785"/>
            </a:solidFill>
            <a:miter lim="800000"/>
            <a:headEnd/>
            <a:tailEnd/>
          </a:ln>
        </p:spPr>
        <p:txBody>
          <a:bodyPr>
            <a:spAutoFit/>
          </a:bodyPr>
          <a:lstStyle>
            <a:lvl1pPr marL="1376363" indent="-1376363"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TABLE 9</a:t>
            </a:r>
            <a:r>
              <a:rPr lang="en-US" altLang="en-US" sz="1600" b="1">
                <a:solidFill>
                  <a:srgbClr val="3366CC"/>
                </a:solidFill>
                <a:cs typeface="Arial" panose="020B0604020202020204" pitchFamily="34" charset="0"/>
              </a:rPr>
              <a:t>–3</a:t>
            </a:r>
            <a:r>
              <a:rPr lang="en-US" altLang="en-US" sz="1600">
                <a:cs typeface="Arial" panose="020B0604020202020204" pitchFamily="34" charset="0"/>
              </a:rPr>
              <a:t>	Important Advantages and Disadvantages of Appraisal Tools</a:t>
            </a:r>
          </a:p>
        </p:txBody>
      </p:sp>
      <p:graphicFrame>
        <p:nvGraphicFramePr>
          <p:cNvPr id="2645369" name="Group 377">
            <a:extLst>
              <a:ext uri="{FF2B5EF4-FFF2-40B4-BE49-F238E27FC236}">
                <a16:creationId xmlns:a16="http://schemas.microsoft.com/office/drawing/2014/main" id="{376ACCA8-7033-4A18-B9B9-72C69EA40303}"/>
              </a:ext>
            </a:extLst>
          </p:cNvPr>
          <p:cNvGraphicFramePr>
            <a:graphicFrameLocks noGrp="1"/>
          </p:cNvGraphicFramePr>
          <p:nvPr/>
        </p:nvGraphicFramePr>
        <p:xfrm>
          <a:off x="2073275" y="950913"/>
          <a:ext cx="8229600" cy="4937676"/>
        </p:xfrm>
        <a:graphic>
          <a:graphicData uri="http://schemas.openxmlformats.org/drawingml/2006/table">
            <a:tbl>
              <a:tblPr/>
              <a:tblGrid>
                <a:gridCol w="1919288">
                  <a:extLst>
                    <a:ext uri="{9D8B030D-6E8A-4147-A177-3AD203B41FA5}">
                      <a16:colId xmlns:a16="http://schemas.microsoft.com/office/drawing/2014/main" val="20000"/>
                    </a:ext>
                  </a:extLst>
                </a:gridCol>
                <a:gridCol w="3292475">
                  <a:extLst>
                    <a:ext uri="{9D8B030D-6E8A-4147-A177-3AD203B41FA5}">
                      <a16:colId xmlns:a16="http://schemas.microsoft.com/office/drawing/2014/main" val="20001"/>
                    </a:ext>
                  </a:extLst>
                </a:gridCol>
                <a:gridCol w="3017837">
                  <a:extLst>
                    <a:ext uri="{9D8B030D-6E8A-4147-A177-3AD203B41FA5}">
                      <a16:colId xmlns:a16="http://schemas.microsoft.com/office/drawing/2014/main" val="20002"/>
                    </a:ext>
                  </a:extLst>
                </a:gridCol>
              </a:tblGrid>
              <a:tr h="33523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3366CC"/>
                          </a:solidFill>
                          <a:effectLst/>
                          <a:latin typeface="Arial" pitchFamily="34" charset="0"/>
                          <a:cs typeface="Arial" pitchFamily="34" charset="0"/>
                        </a:rPr>
                        <a:t>Tool </a:t>
                      </a:r>
                      <a:endParaRPr kumimoji="0" lang="en-US" sz="1600" b="1" i="0" u="none" strike="noStrike" cap="none" normalizeH="0" baseline="0" dirty="0">
                        <a:ln>
                          <a:noFill/>
                        </a:ln>
                        <a:solidFill>
                          <a:srgbClr val="3366CC"/>
                        </a:solidFill>
                        <a:effectLst/>
                        <a:latin typeface="Arial" pitchFamily="34" charset="0"/>
                        <a:cs typeface="Tahoma" pitchFamily="34" charset="0"/>
                      </a:endParaRPr>
                    </a:p>
                  </a:txBody>
                  <a:tcPr marT="45714" marB="45714"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3366CC"/>
                          </a:solidFill>
                          <a:effectLst/>
                          <a:latin typeface="Arial" pitchFamily="34" charset="0"/>
                          <a:cs typeface="Arial" pitchFamily="34" charset="0"/>
                        </a:rPr>
                        <a:t>Advantages </a:t>
                      </a:r>
                      <a:endParaRPr kumimoji="0" lang="en-US" sz="1600" b="1" i="0" u="none" strike="noStrike" cap="none" normalizeH="0" baseline="0" dirty="0">
                        <a:ln>
                          <a:noFill/>
                        </a:ln>
                        <a:solidFill>
                          <a:srgbClr val="3366CC"/>
                        </a:solidFill>
                        <a:effectLst/>
                        <a:latin typeface="Arial" pitchFamily="34" charset="0"/>
                        <a:cs typeface="Tahoma" pitchFamily="34" charset="0"/>
                      </a:endParaRPr>
                    </a:p>
                  </a:txBody>
                  <a:tcPr marT="45714" marB="45714"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3366CC"/>
                          </a:solidFill>
                          <a:effectLst/>
                          <a:latin typeface="Arial" pitchFamily="34" charset="0"/>
                          <a:cs typeface="Arial" pitchFamily="34" charset="0"/>
                        </a:rPr>
                        <a:t>Disadvantages </a:t>
                      </a:r>
                      <a:endParaRPr kumimoji="0" lang="en-US" sz="1600" b="1" i="0" u="none" strike="noStrike" cap="none" normalizeH="0" baseline="0" dirty="0">
                        <a:ln>
                          <a:noFill/>
                        </a:ln>
                        <a:solidFill>
                          <a:srgbClr val="3366CC"/>
                        </a:solidFill>
                        <a:effectLst/>
                        <a:latin typeface="Arial" pitchFamily="34" charset="0"/>
                        <a:cs typeface="Tahoma" pitchFamily="34" charset="0"/>
                      </a:endParaRPr>
                    </a:p>
                  </a:txBody>
                  <a:tcPr marT="45714" marB="45714"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42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Graphic rating scale </a:t>
                      </a:r>
                      <a:endParaRPr kumimoji="0" lang="en-US" sz="1400" b="1"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Simple to use; provides a quantitative rating for each employee. </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Standards may be unclear; halo effect, central tendency, leniency, bias can also be problems. </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BARS </a:t>
                      </a:r>
                      <a:endParaRPr kumimoji="0" lang="en-US" sz="1400" b="1"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Provides behavioral “anchors.” BARS is very accurate. </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Difficult to develop.</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7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Alternation ranking </a:t>
                      </a:r>
                      <a:endParaRPr kumimoji="0" lang="en-US" sz="1400" b="1"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Simple to use (but not as simple as graphic rating scales). Avoids central tendency and other problems of rating scales.</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Can cause disagreements among employees and may be unfair if all employees are, in fact, excellent. </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42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Forced distribution method </a:t>
                      </a:r>
                      <a:endParaRPr kumimoji="0" lang="en-US" sz="1400" b="1"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End up with a predetermined number or % of people in each group. </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Employees’ appraisal results depend on your choice of cutoff points. </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580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Critical incident method </a:t>
                      </a:r>
                      <a:endParaRPr kumimoji="0" lang="en-US" sz="1400" b="1"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Helps specify what is “right” and “wrong” about the employee’s performance; forces supervisor to evaluate subordinates on an ongoing basis. </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Difficult to rate or rank employees relative to one another.</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MBO </a:t>
                      </a:r>
                      <a:endParaRPr kumimoji="0" lang="en-US" sz="1400" b="1"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Tied to jointly agreed-upon performance objectives. </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Time-consuming.</a:t>
                      </a:r>
                      <a:endParaRPr kumimoji="0" lang="en-US" sz="1400" b="0" i="0" u="none" strike="noStrike" cap="none" normalizeH="0" baseline="0" dirty="0">
                        <a:ln>
                          <a:noFill/>
                        </a:ln>
                        <a:solidFill>
                          <a:schemeClr val="tx1"/>
                        </a:solidFill>
                        <a:effectLst/>
                        <a:latin typeface="Arial" pitchFamily="34" charset="0"/>
                        <a:cs typeface="Tahoma" pitchFamily="34" charset="0"/>
                      </a:endParaRPr>
                    </a:p>
                  </a:txBody>
                  <a:tcPr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2">
            <a:extLst>
              <a:ext uri="{FF2B5EF4-FFF2-40B4-BE49-F238E27FC236}">
                <a16:creationId xmlns:a16="http://schemas.microsoft.com/office/drawing/2014/main" id="{67DFFEAC-43E5-4A3C-B2DC-0A9A1E8EDB5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35843" name="Slide Number Placeholder 3">
            <a:extLst>
              <a:ext uri="{FF2B5EF4-FFF2-40B4-BE49-F238E27FC236}">
                <a16:creationId xmlns:a16="http://schemas.microsoft.com/office/drawing/2014/main" id="{CF256B8C-919A-4187-8977-E85ADB46592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90DE5029-6055-4900-BCA1-1DE3D0CF8A71}" type="slidenum">
              <a:rPr lang="en-US" altLang="en-US" sz="900">
                <a:cs typeface="Times New Roman" panose="02020603050405020304" pitchFamily="18" charset="0"/>
              </a:rPr>
              <a:pPr eaLnBrk="1" hangingPunct="1"/>
              <a:t>31</a:t>
            </a:fld>
            <a:endParaRPr lang="en-US" altLang="en-US" sz="900">
              <a:cs typeface="Times New Roman" panose="02020603050405020304" pitchFamily="18" charset="0"/>
            </a:endParaRPr>
          </a:p>
        </p:txBody>
      </p:sp>
      <p:sp>
        <p:nvSpPr>
          <p:cNvPr id="2824194" name="Rectangle 2">
            <a:extLst>
              <a:ext uri="{FF2B5EF4-FFF2-40B4-BE49-F238E27FC236}">
                <a16:creationId xmlns:a16="http://schemas.microsoft.com/office/drawing/2014/main" id="{F9F06E4B-E374-4D8B-A03F-6B3B6114E499}"/>
              </a:ext>
            </a:extLst>
          </p:cNvPr>
          <p:cNvSpPr>
            <a:spLocks noGrp="1" noChangeArrowheads="1"/>
          </p:cNvSpPr>
          <p:nvPr>
            <p:ph type="title"/>
          </p:nvPr>
        </p:nvSpPr>
        <p:spPr/>
        <p:txBody>
          <a:bodyPr/>
          <a:lstStyle/>
          <a:p>
            <a:pPr eaLnBrk="1" hangingPunct="1">
              <a:defRPr/>
            </a:pPr>
            <a:r>
              <a:rPr lang="en-US" dirty="0"/>
              <a:t>Choosing the Right Appraisal Tool</a:t>
            </a:r>
          </a:p>
        </p:txBody>
      </p:sp>
      <p:grpSp>
        <p:nvGrpSpPr>
          <p:cNvPr id="2" name="Group 4">
            <a:extLst>
              <a:ext uri="{FF2B5EF4-FFF2-40B4-BE49-F238E27FC236}">
                <a16:creationId xmlns:a16="http://schemas.microsoft.com/office/drawing/2014/main" id="{10176669-3B0E-4DB4-8A60-001028E5F7DA}"/>
              </a:ext>
            </a:extLst>
          </p:cNvPr>
          <p:cNvGrpSpPr>
            <a:grpSpLocks/>
          </p:cNvGrpSpPr>
          <p:nvPr/>
        </p:nvGrpSpPr>
        <p:grpSpPr bwMode="auto">
          <a:xfrm>
            <a:off x="2255839" y="1571625"/>
            <a:ext cx="7680325" cy="3411538"/>
            <a:chOff x="461" y="990"/>
            <a:chExt cx="4838" cy="2149"/>
          </a:xfrm>
        </p:grpSpPr>
        <p:sp>
          <p:nvSpPr>
            <p:cNvPr id="35846" name="AutoShape 5" descr="grayfill01">
              <a:extLst>
                <a:ext uri="{FF2B5EF4-FFF2-40B4-BE49-F238E27FC236}">
                  <a16:creationId xmlns:a16="http://schemas.microsoft.com/office/drawing/2014/main" id="{975CA667-938B-4ACF-89A1-4FB442F25717}"/>
                </a:ext>
              </a:extLst>
            </p:cNvPr>
            <p:cNvSpPr>
              <a:spLocks noChangeArrowheads="1"/>
            </p:cNvSpPr>
            <p:nvPr/>
          </p:nvSpPr>
          <p:spPr bwMode="auto">
            <a:xfrm>
              <a:off x="461" y="2467"/>
              <a:ext cx="1040" cy="672"/>
            </a:xfrm>
            <a:prstGeom prst="roundRect">
              <a:avLst>
                <a:gd name="adj" fmla="val 16667"/>
              </a:avLst>
            </a:prstGeom>
            <a:blipFill dpi="0" rotWithShape="1">
              <a:blip r:embed="rId3"/>
              <a:srcRect/>
              <a:stretch>
                <a:fillRect/>
              </a:stretch>
            </a:blipFill>
            <a:ln w="57150" algn="ctr">
              <a:solidFill>
                <a:srgbClr val="C0C0C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Accessibility</a:t>
              </a:r>
            </a:p>
          </p:txBody>
        </p:sp>
        <p:sp>
          <p:nvSpPr>
            <p:cNvPr id="35847" name="AutoShape 6" descr="bluefill01">
              <a:extLst>
                <a:ext uri="{FF2B5EF4-FFF2-40B4-BE49-F238E27FC236}">
                  <a16:creationId xmlns:a16="http://schemas.microsoft.com/office/drawing/2014/main" id="{0A82541A-C867-4603-A91C-7B6242D7CFA0}"/>
                </a:ext>
              </a:extLst>
            </p:cNvPr>
            <p:cNvSpPr>
              <a:spLocks noChangeArrowheads="1"/>
            </p:cNvSpPr>
            <p:nvPr/>
          </p:nvSpPr>
          <p:spPr bwMode="auto">
            <a:xfrm>
              <a:off x="4259" y="2467"/>
              <a:ext cx="1040" cy="672"/>
            </a:xfrm>
            <a:prstGeom prst="roundRect">
              <a:avLst>
                <a:gd name="adj" fmla="val 16667"/>
              </a:avLst>
            </a:prstGeom>
            <a:blipFill dpi="0" rotWithShape="1">
              <a:blip r:embed="rId4"/>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Accuracy</a:t>
              </a:r>
            </a:p>
          </p:txBody>
        </p:sp>
        <p:cxnSp>
          <p:nvCxnSpPr>
            <p:cNvPr id="35848" name="AutoShape 7">
              <a:extLst>
                <a:ext uri="{FF2B5EF4-FFF2-40B4-BE49-F238E27FC236}">
                  <a16:creationId xmlns:a16="http://schemas.microsoft.com/office/drawing/2014/main" id="{FCF0C902-DE86-48C8-BB18-6708B6E304B9}"/>
                </a:ext>
              </a:extLst>
            </p:cNvPr>
            <p:cNvCxnSpPr>
              <a:cxnSpLocks noChangeShapeType="1"/>
              <a:stCxn id="35854" idx="3"/>
              <a:endCxn id="35846" idx="0"/>
            </p:cNvCxnSpPr>
            <p:nvPr/>
          </p:nvCxnSpPr>
          <p:spPr bwMode="auto">
            <a:xfrm flipH="1">
              <a:off x="981" y="1690"/>
              <a:ext cx="674" cy="759"/>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35849" name="AutoShape 8">
              <a:extLst>
                <a:ext uri="{FF2B5EF4-FFF2-40B4-BE49-F238E27FC236}">
                  <a16:creationId xmlns:a16="http://schemas.microsoft.com/office/drawing/2014/main" id="{E7E44A35-26B5-40F0-9989-0E75A62A86B8}"/>
                </a:ext>
              </a:extLst>
            </p:cNvPr>
            <p:cNvCxnSpPr>
              <a:cxnSpLocks noChangeShapeType="1"/>
              <a:stCxn id="35854" idx="5"/>
              <a:endCxn id="35847" idx="0"/>
            </p:cNvCxnSpPr>
            <p:nvPr/>
          </p:nvCxnSpPr>
          <p:spPr bwMode="auto">
            <a:xfrm>
              <a:off x="4083" y="1690"/>
              <a:ext cx="696" cy="759"/>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35850" name="AutoShape 9">
              <a:extLst>
                <a:ext uri="{FF2B5EF4-FFF2-40B4-BE49-F238E27FC236}">
                  <a16:creationId xmlns:a16="http://schemas.microsoft.com/office/drawing/2014/main" id="{B6A29E19-CBB1-4EC5-A39F-F2E8BB3B4821}"/>
                </a:ext>
              </a:extLst>
            </p:cNvPr>
            <p:cNvCxnSpPr>
              <a:cxnSpLocks noChangeShapeType="1"/>
              <a:stCxn id="35854" idx="0"/>
              <a:endCxn id="35851" idx="0"/>
            </p:cNvCxnSpPr>
            <p:nvPr/>
          </p:nvCxnSpPr>
          <p:spPr bwMode="auto">
            <a:xfrm flipH="1">
              <a:off x="2247" y="990"/>
              <a:ext cx="622" cy="1459"/>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sp>
          <p:nvSpPr>
            <p:cNvPr id="35851" name="AutoShape 10" descr="purplefill01">
              <a:extLst>
                <a:ext uri="{FF2B5EF4-FFF2-40B4-BE49-F238E27FC236}">
                  <a16:creationId xmlns:a16="http://schemas.microsoft.com/office/drawing/2014/main" id="{9046B1DE-F3C1-4FC5-92F4-F640C1F73CB2}"/>
                </a:ext>
              </a:extLst>
            </p:cNvPr>
            <p:cNvSpPr>
              <a:spLocks noChangeArrowheads="1"/>
            </p:cNvSpPr>
            <p:nvPr/>
          </p:nvSpPr>
          <p:spPr bwMode="auto">
            <a:xfrm>
              <a:off x="1727" y="2467"/>
              <a:ext cx="1040" cy="672"/>
            </a:xfrm>
            <a:prstGeom prst="roundRect">
              <a:avLst>
                <a:gd name="adj" fmla="val 16667"/>
              </a:avLst>
            </a:prstGeom>
            <a:blipFill dpi="0" rotWithShape="1">
              <a:blip r:embed="rId5"/>
              <a:srcRect/>
              <a:stretch>
                <a:fillRect/>
              </a:stretch>
            </a:blipFill>
            <a:ln w="57150" algn="ctr">
              <a:solidFill>
                <a:srgbClr val="AB439C"/>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Ease-of-use</a:t>
              </a:r>
            </a:p>
          </p:txBody>
        </p:sp>
        <p:cxnSp>
          <p:nvCxnSpPr>
            <p:cNvPr id="35852" name="AutoShape 11">
              <a:extLst>
                <a:ext uri="{FF2B5EF4-FFF2-40B4-BE49-F238E27FC236}">
                  <a16:creationId xmlns:a16="http://schemas.microsoft.com/office/drawing/2014/main" id="{1FB4195F-5DBE-4595-9101-AEBFC9B5D88E}"/>
                </a:ext>
              </a:extLst>
            </p:cNvPr>
            <p:cNvCxnSpPr>
              <a:cxnSpLocks noChangeShapeType="1"/>
              <a:stCxn id="35854" idx="0"/>
              <a:endCxn id="35853" idx="0"/>
            </p:cNvCxnSpPr>
            <p:nvPr/>
          </p:nvCxnSpPr>
          <p:spPr bwMode="auto">
            <a:xfrm>
              <a:off x="2869" y="990"/>
              <a:ext cx="644" cy="1459"/>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sp>
          <p:nvSpPr>
            <p:cNvPr id="35853" name="AutoShape 12" descr="redfill01">
              <a:extLst>
                <a:ext uri="{FF2B5EF4-FFF2-40B4-BE49-F238E27FC236}">
                  <a16:creationId xmlns:a16="http://schemas.microsoft.com/office/drawing/2014/main" id="{BF51D458-3243-45B6-8E87-54995216E72F}"/>
                </a:ext>
              </a:extLst>
            </p:cNvPr>
            <p:cNvSpPr>
              <a:spLocks noChangeArrowheads="1"/>
            </p:cNvSpPr>
            <p:nvPr/>
          </p:nvSpPr>
          <p:spPr bwMode="auto">
            <a:xfrm>
              <a:off x="2993" y="2467"/>
              <a:ext cx="1040" cy="672"/>
            </a:xfrm>
            <a:prstGeom prst="roundRect">
              <a:avLst>
                <a:gd name="adj" fmla="val 16667"/>
              </a:avLst>
            </a:prstGeom>
            <a:blipFill dpi="0" rotWithShape="1">
              <a:blip r:embed="rId6"/>
              <a:srcRect/>
              <a:stretch>
                <a:fillRect/>
              </a:stretch>
            </a:blipFill>
            <a:ln w="57150" algn="ctr">
              <a:solidFill>
                <a:srgbClr val="CC660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Employee acceptance</a:t>
              </a:r>
            </a:p>
          </p:txBody>
        </p:sp>
        <p:sp>
          <p:nvSpPr>
            <p:cNvPr id="35854" name="Oval 13">
              <a:extLst>
                <a:ext uri="{FF2B5EF4-FFF2-40B4-BE49-F238E27FC236}">
                  <a16:creationId xmlns:a16="http://schemas.microsoft.com/office/drawing/2014/main" id="{83F73F45-C72E-4CEA-80AE-D762B7E3896F}"/>
                </a:ext>
              </a:extLst>
            </p:cNvPr>
            <p:cNvSpPr>
              <a:spLocks noChangeArrowheads="1"/>
            </p:cNvSpPr>
            <p:nvPr/>
          </p:nvSpPr>
          <p:spPr bwMode="auto">
            <a:xfrm>
              <a:off x="1152" y="1008"/>
              <a:ext cx="3434" cy="778"/>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Criteria for Choosing an Appraisal Tool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a:extLst>
              <a:ext uri="{FF2B5EF4-FFF2-40B4-BE49-F238E27FC236}">
                <a16:creationId xmlns:a16="http://schemas.microsoft.com/office/drawing/2014/main" id="{F98A3156-392F-477D-BCE0-DE85B5446A6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38915" name="Slide Number Placeholder 3">
            <a:extLst>
              <a:ext uri="{FF2B5EF4-FFF2-40B4-BE49-F238E27FC236}">
                <a16:creationId xmlns:a16="http://schemas.microsoft.com/office/drawing/2014/main" id="{A9ACA869-C998-4A26-B956-785C0F6EA44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3A456763-48BF-4B59-B136-A2AFDB5BBADF}" type="slidenum">
              <a:rPr lang="en-US" altLang="en-US" sz="900">
                <a:cs typeface="Times New Roman" panose="02020603050405020304" pitchFamily="18" charset="0"/>
              </a:rPr>
              <a:pPr eaLnBrk="1" hangingPunct="1"/>
              <a:t>32</a:t>
            </a:fld>
            <a:endParaRPr lang="en-US" altLang="en-US" sz="900">
              <a:cs typeface="Times New Roman" panose="02020603050405020304" pitchFamily="18" charset="0"/>
            </a:endParaRPr>
          </a:p>
        </p:txBody>
      </p:sp>
      <p:sp>
        <p:nvSpPr>
          <p:cNvPr id="2792450" name="Rectangle 2">
            <a:extLst>
              <a:ext uri="{FF2B5EF4-FFF2-40B4-BE49-F238E27FC236}">
                <a16:creationId xmlns:a16="http://schemas.microsoft.com/office/drawing/2014/main" id="{0F9FEB3C-141F-4E4E-BF2E-269FD129D450}"/>
              </a:ext>
            </a:extLst>
          </p:cNvPr>
          <p:cNvSpPr>
            <a:spLocks noGrp="1" noChangeArrowheads="1"/>
          </p:cNvSpPr>
          <p:nvPr>
            <p:ph type="title"/>
          </p:nvPr>
        </p:nvSpPr>
        <p:spPr>
          <a:xfrm>
            <a:off x="1889125" y="366714"/>
            <a:ext cx="8413750" cy="560387"/>
          </a:xfrm>
        </p:spPr>
        <p:txBody>
          <a:bodyPr/>
          <a:lstStyle/>
          <a:p>
            <a:pPr algn="ctr" eaLnBrk="1" hangingPunct="1">
              <a:defRPr/>
            </a:pPr>
            <a:r>
              <a:rPr lang="en-US" sz="2800" dirty="0"/>
              <a:t>Who Should Do the Appraising?</a:t>
            </a:r>
          </a:p>
        </p:txBody>
      </p:sp>
      <p:grpSp>
        <p:nvGrpSpPr>
          <p:cNvPr id="2" name="Group 17">
            <a:extLst>
              <a:ext uri="{FF2B5EF4-FFF2-40B4-BE49-F238E27FC236}">
                <a16:creationId xmlns:a16="http://schemas.microsoft.com/office/drawing/2014/main" id="{5E47C058-6C3E-4CCD-AC84-32C639E1C9EB}"/>
              </a:ext>
            </a:extLst>
          </p:cNvPr>
          <p:cNvGrpSpPr>
            <a:grpSpLocks/>
          </p:cNvGrpSpPr>
          <p:nvPr/>
        </p:nvGrpSpPr>
        <p:grpSpPr bwMode="auto">
          <a:xfrm>
            <a:off x="2255839" y="1692275"/>
            <a:ext cx="7680325" cy="3473450"/>
            <a:chOff x="576" y="1066"/>
            <a:chExt cx="4608" cy="2188"/>
          </a:xfrm>
        </p:grpSpPr>
        <p:sp>
          <p:nvSpPr>
            <p:cNvPr id="38918" name="AutoShape 18" descr="grayfill01">
              <a:extLst>
                <a:ext uri="{FF2B5EF4-FFF2-40B4-BE49-F238E27FC236}">
                  <a16:creationId xmlns:a16="http://schemas.microsoft.com/office/drawing/2014/main" id="{06810DC1-A34A-4C59-9BA9-A4597DD7F389}"/>
                </a:ext>
              </a:extLst>
            </p:cNvPr>
            <p:cNvSpPr>
              <a:spLocks noChangeArrowheads="1"/>
            </p:cNvSpPr>
            <p:nvPr/>
          </p:nvSpPr>
          <p:spPr bwMode="auto">
            <a:xfrm>
              <a:off x="3918" y="1066"/>
              <a:ext cx="1266" cy="578"/>
            </a:xfrm>
            <a:prstGeom prst="roundRect">
              <a:avLst>
                <a:gd name="adj" fmla="val 16667"/>
              </a:avLst>
            </a:prstGeom>
            <a:blipFill dpi="0" rotWithShape="1">
              <a:blip r:embed="rId3"/>
              <a:srcRect/>
              <a:stretch>
                <a:fillRect/>
              </a:stretch>
            </a:blipFill>
            <a:ln w="57150" algn="ctr">
              <a:solidFill>
                <a:srgbClr val="C0C0C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Self-rating</a:t>
              </a:r>
            </a:p>
          </p:txBody>
        </p:sp>
        <p:sp>
          <p:nvSpPr>
            <p:cNvPr id="38919" name="AutoShape 19" descr="greenfill01">
              <a:extLst>
                <a:ext uri="{FF2B5EF4-FFF2-40B4-BE49-F238E27FC236}">
                  <a16:creationId xmlns:a16="http://schemas.microsoft.com/office/drawing/2014/main" id="{CBF41B36-51C8-476E-94A2-2B2C655C79CC}"/>
                </a:ext>
              </a:extLst>
            </p:cNvPr>
            <p:cNvSpPr>
              <a:spLocks noChangeArrowheads="1"/>
            </p:cNvSpPr>
            <p:nvPr/>
          </p:nvSpPr>
          <p:spPr bwMode="auto">
            <a:xfrm>
              <a:off x="3918" y="1859"/>
              <a:ext cx="1266" cy="576"/>
            </a:xfrm>
            <a:prstGeom prst="roundRect">
              <a:avLst>
                <a:gd name="adj" fmla="val 16667"/>
              </a:avLst>
            </a:prstGeom>
            <a:blipFill dpi="0" rotWithShape="1">
              <a:blip r:embed="rId4"/>
              <a:srcRect/>
              <a:stretch>
                <a:fillRect/>
              </a:stretch>
            </a:blipFill>
            <a:ln w="57150" algn="ctr">
              <a:solidFill>
                <a:srgbClr val="74D274"/>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Subordinates</a:t>
              </a:r>
            </a:p>
          </p:txBody>
        </p:sp>
        <p:sp>
          <p:nvSpPr>
            <p:cNvPr id="38920" name="AutoShape 20" descr="bluefill01">
              <a:extLst>
                <a:ext uri="{FF2B5EF4-FFF2-40B4-BE49-F238E27FC236}">
                  <a16:creationId xmlns:a16="http://schemas.microsoft.com/office/drawing/2014/main" id="{88D97BA4-9BFC-4A43-9FB6-C531000C4CAD}"/>
                </a:ext>
              </a:extLst>
            </p:cNvPr>
            <p:cNvSpPr>
              <a:spLocks noChangeArrowheads="1"/>
            </p:cNvSpPr>
            <p:nvPr/>
          </p:nvSpPr>
          <p:spPr bwMode="auto">
            <a:xfrm>
              <a:off x="3918" y="2667"/>
              <a:ext cx="1266" cy="578"/>
            </a:xfrm>
            <a:prstGeom prst="roundRect">
              <a:avLst>
                <a:gd name="adj" fmla="val 16667"/>
              </a:avLst>
            </a:prstGeom>
            <a:blipFill dpi="0" rotWithShape="1">
              <a:blip r:embed="rId5"/>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360-degree feedback</a:t>
              </a:r>
            </a:p>
          </p:txBody>
        </p:sp>
        <p:cxnSp>
          <p:nvCxnSpPr>
            <p:cNvPr id="38921" name="AutoShape 21">
              <a:extLst>
                <a:ext uri="{FF2B5EF4-FFF2-40B4-BE49-F238E27FC236}">
                  <a16:creationId xmlns:a16="http://schemas.microsoft.com/office/drawing/2014/main" id="{7E6BE6F8-F611-402D-9C75-5C3BE8D04837}"/>
                </a:ext>
              </a:extLst>
            </p:cNvPr>
            <p:cNvCxnSpPr>
              <a:cxnSpLocks noChangeShapeType="1"/>
              <a:stCxn id="38924" idx="7"/>
              <a:endCxn id="38918" idx="1"/>
            </p:cNvCxnSpPr>
            <p:nvPr/>
          </p:nvCxnSpPr>
          <p:spPr bwMode="auto">
            <a:xfrm rot="-5400000">
              <a:off x="3424" y="1379"/>
              <a:ext cx="518" cy="470"/>
            </a:xfrm>
            <a:prstGeom prst="bentConnector2">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38922" name="AutoShape 22">
              <a:extLst>
                <a:ext uri="{FF2B5EF4-FFF2-40B4-BE49-F238E27FC236}">
                  <a16:creationId xmlns:a16="http://schemas.microsoft.com/office/drawing/2014/main" id="{B2CCA5F2-F68B-4B6D-AE26-0F28AC55A587}"/>
                </a:ext>
              </a:extLst>
            </p:cNvPr>
            <p:cNvCxnSpPr>
              <a:cxnSpLocks noChangeShapeType="1"/>
              <a:stCxn id="38924" idx="6"/>
              <a:endCxn id="38919" idx="1"/>
            </p:cNvCxnSpPr>
            <p:nvPr/>
          </p:nvCxnSpPr>
          <p:spPr bwMode="auto">
            <a:xfrm flipV="1">
              <a:off x="3686" y="2147"/>
              <a:ext cx="232" cy="1"/>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38923" name="AutoShape 23">
              <a:extLst>
                <a:ext uri="{FF2B5EF4-FFF2-40B4-BE49-F238E27FC236}">
                  <a16:creationId xmlns:a16="http://schemas.microsoft.com/office/drawing/2014/main" id="{72792EED-D20D-43AB-8B91-158C3B9DB113}"/>
                </a:ext>
              </a:extLst>
            </p:cNvPr>
            <p:cNvCxnSpPr>
              <a:cxnSpLocks noChangeShapeType="1"/>
              <a:stCxn id="38924" idx="5"/>
              <a:endCxn id="38920" idx="1"/>
            </p:cNvCxnSpPr>
            <p:nvPr/>
          </p:nvCxnSpPr>
          <p:spPr bwMode="auto">
            <a:xfrm rot="16200000" flipH="1">
              <a:off x="3416" y="2454"/>
              <a:ext cx="534" cy="470"/>
            </a:xfrm>
            <a:prstGeom prst="bentConnector2">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sp>
          <p:nvSpPr>
            <p:cNvPr id="38924" name="Oval 24">
              <a:extLst>
                <a:ext uri="{FF2B5EF4-FFF2-40B4-BE49-F238E27FC236}">
                  <a16:creationId xmlns:a16="http://schemas.microsoft.com/office/drawing/2014/main" id="{3DDF34EE-0F76-4585-B9AB-45E63FEA58E5}"/>
                </a:ext>
              </a:extLst>
            </p:cNvPr>
            <p:cNvSpPr>
              <a:spLocks noChangeArrowheads="1"/>
            </p:cNvSpPr>
            <p:nvPr/>
          </p:nvSpPr>
          <p:spPr bwMode="auto">
            <a:xfrm>
              <a:off x="2059" y="1760"/>
              <a:ext cx="1627" cy="775"/>
            </a:xfrm>
            <a:prstGeom prst="ellipse">
              <a:avLst/>
            </a:prstGeom>
            <a:gradFill rotWithShape="1">
              <a:gsLst>
                <a:gs pos="0">
                  <a:srgbClr val="0099CC"/>
                </a:gs>
                <a:gs pos="100000">
                  <a:srgbClr val="006B8E"/>
                </a:gs>
              </a:gsLst>
              <a:lin ang="5400000" scaled="1"/>
            </a:gradFill>
            <a:ln w="38100" algn="ctr">
              <a:solidFill>
                <a:srgbClr val="336699"/>
              </a:solidFill>
              <a:round/>
              <a:headEnd/>
              <a:tailEnd/>
            </a:ln>
          </p:spPr>
          <p:txBody>
            <a:bodyPr lIns="0" r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spcBef>
                  <a:spcPct val="50000"/>
                </a:spcBef>
              </a:pPr>
              <a:r>
                <a:rPr lang="en-US" altLang="en-US" sz="2400" b="1">
                  <a:solidFill>
                    <a:schemeClr val="bg1"/>
                  </a:solidFill>
                </a:rPr>
                <a:t>Potential Appraisers</a:t>
              </a:r>
            </a:p>
          </p:txBody>
        </p:sp>
        <p:sp>
          <p:nvSpPr>
            <p:cNvPr id="38925" name="AutoShape 25" descr="redfill01">
              <a:extLst>
                <a:ext uri="{FF2B5EF4-FFF2-40B4-BE49-F238E27FC236}">
                  <a16:creationId xmlns:a16="http://schemas.microsoft.com/office/drawing/2014/main" id="{AB8A8030-ECC4-4660-85A9-89EBB1792D63}"/>
                </a:ext>
              </a:extLst>
            </p:cNvPr>
            <p:cNvSpPr>
              <a:spLocks noChangeArrowheads="1"/>
            </p:cNvSpPr>
            <p:nvPr/>
          </p:nvSpPr>
          <p:spPr bwMode="auto">
            <a:xfrm>
              <a:off x="576" y="1075"/>
              <a:ext cx="1267" cy="578"/>
            </a:xfrm>
            <a:prstGeom prst="roundRect">
              <a:avLst>
                <a:gd name="adj" fmla="val 16667"/>
              </a:avLst>
            </a:prstGeom>
            <a:blipFill dpi="0" rotWithShape="1">
              <a:blip r:embed="rId6"/>
              <a:srcRect/>
              <a:stretch>
                <a:fillRect/>
              </a:stretch>
            </a:blipFill>
            <a:ln w="57150" algn="ctr">
              <a:solidFill>
                <a:srgbClr val="F2790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Immediate supervisor</a:t>
              </a:r>
            </a:p>
          </p:txBody>
        </p:sp>
        <p:sp>
          <p:nvSpPr>
            <p:cNvPr id="38926" name="AutoShape 26" descr="brownfill01">
              <a:extLst>
                <a:ext uri="{FF2B5EF4-FFF2-40B4-BE49-F238E27FC236}">
                  <a16:creationId xmlns:a16="http://schemas.microsoft.com/office/drawing/2014/main" id="{97DABFEB-E7E9-4157-9CA0-673C38F40D06}"/>
                </a:ext>
              </a:extLst>
            </p:cNvPr>
            <p:cNvSpPr>
              <a:spLocks noChangeArrowheads="1"/>
            </p:cNvSpPr>
            <p:nvPr/>
          </p:nvSpPr>
          <p:spPr bwMode="auto">
            <a:xfrm>
              <a:off x="576" y="1859"/>
              <a:ext cx="1267" cy="576"/>
            </a:xfrm>
            <a:prstGeom prst="roundRect">
              <a:avLst>
                <a:gd name="adj" fmla="val 16667"/>
              </a:avLst>
            </a:prstGeom>
            <a:blipFill dpi="0" rotWithShape="1">
              <a:blip r:embed="rId7"/>
              <a:srcRect/>
              <a:stretch>
                <a:fillRect/>
              </a:stretch>
            </a:blipFill>
            <a:ln w="57150" algn="ctr">
              <a:solidFill>
                <a:srgbClr val="EB9F39"/>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Peers</a:t>
              </a:r>
            </a:p>
          </p:txBody>
        </p:sp>
        <p:sp>
          <p:nvSpPr>
            <p:cNvPr id="38927" name="AutoShape 27" descr="purplefill01">
              <a:extLst>
                <a:ext uri="{FF2B5EF4-FFF2-40B4-BE49-F238E27FC236}">
                  <a16:creationId xmlns:a16="http://schemas.microsoft.com/office/drawing/2014/main" id="{307AE655-FB8D-422E-ADF5-05A57FE9E6B5}"/>
                </a:ext>
              </a:extLst>
            </p:cNvPr>
            <p:cNvSpPr>
              <a:spLocks noChangeArrowheads="1"/>
            </p:cNvSpPr>
            <p:nvPr/>
          </p:nvSpPr>
          <p:spPr bwMode="auto">
            <a:xfrm>
              <a:off x="576" y="2676"/>
              <a:ext cx="1267" cy="578"/>
            </a:xfrm>
            <a:prstGeom prst="roundRect">
              <a:avLst>
                <a:gd name="adj" fmla="val 16667"/>
              </a:avLst>
            </a:prstGeom>
            <a:blipFill dpi="0" rotWithShape="1">
              <a:blip r:embed="rId8"/>
              <a:srcRect/>
              <a:stretch>
                <a:fillRect/>
              </a:stretch>
            </a:blipFill>
            <a:ln w="57150" algn="ctr">
              <a:solidFill>
                <a:srgbClr val="C46AB7"/>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Rating </a:t>
              </a:r>
              <a:br>
                <a:rPr lang="en-US" altLang="en-US" sz="1800">
                  <a:latin typeface="Franklin Gothic Medium" panose="020B0603020102020204" pitchFamily="34" charset="0"/>
                </a:rPr>
              </a:br>
              <a:r>
                <a:rPr lang="en-US" altLang="en-US" sz="1800">
                  <a:latin typeface="Franklin Gothic Medium" panose="020B0603020102020204" pitchFamily="34" charset="0"/>
                </a:rPr>
                <a:t>committee</a:t>
              </a:r>
            </a:p>
          </p:txBody>
        </p:sp>
        <p:cxnSp>
          <p:nvCxnSpPr>
            <p:cNvPr id="38928" name="AutoShape 28">
              <a:extLst>
                <a:ext uri="{FF2B5EF4-FFF2-40B4-BE49-F238E27FC236}">
                  <a16:creationId xmlns:a16="http://schemas.microsoft.com/office/drawing/2014/main" id="{14BA5EBD-AC20-40D4-9C7B-496948BFB317}"/>
                </a:ext>
              </a:extLst>
            </p:cNvPr>
            <p:cNvCxnSpPr>
              <a:cxnSpLocks noChangeShapeType="1"/>
              <a:stCxn id="38924" idx="1"/>
              <a:endCxn id="38925" idx="3"/>
            </p:cNvCxnSpPr>
            <p:nvPr/>
          </p:nvCxnSpPr>
          <p:spPr bwMode="auto">
            <a:xfrm rot="5400000" flipH="1">
              <a:off x="1815" y="1392"/>
              <a:ext cx="509" cy="454"/>
            </a:xfrm>
            <a:prstGeom prst="bentConnector2">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38929" name="AutoShape 29">
              <a:extLst>
                <a:ext uri="{FF2B5EF4-FFF2-40B4-BE49-F238E27FC236}">
                  <a16:creationId xmlns:a16="http://schemas.microsoft.com/office/drawing/2014/main" id="{14EF5FDE-998A-4D68-B7CB-9A4FB279BF83}"/>
                </a:ext>
              </a:extLst>
            </p:cNvPr>
            <p:cNvCxnSpPr>
              <a:cxnSpLocks noChangeShapeType="1"/>
              <a:stCxn id="38924" idx="2"/>
              <a:endCxn id="38926" idx="3"/>
            </p:cNvCxnSpPr>
            <p:nvPr/>
          </p:nvCxnSpPr>
          <p:spPr bwMode="auto">
            <a:xfrm flipH="1" flipV="1">
              <a:off x="1843" y="2147"/>
              <a:ext cx="216" cy="1"/>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38930" name="AutoShape 30">
              <a:extLst>
                <a:ext uri="{FF2B5EF4-FFF2-40B4-BE49-F238E27FC236}">
                  <a16:creationId xmlns:a16="http://schemas.microsoft.com/office/drawing/2014/main" id="{246BF256-B94A-4CAD-BCE0-9A3776F2EE29}"/>
                </a:ext>
              </a:extLst>
            </p:cNvPr>
            <p:cNvCxnSpPr>
              <a:cxnSpLocks noChangeShapeType="1"/>
              <a:stCxn id="38924" idx="3"/>
              <a:endCxn id="38927" idx="3"/>
            </p:cNvCxnSpPr>
            <p:nvPr/>
          </p:nvCxnSpPr>
          <p:spPr bwMode="auto">
            <a:xfrm rot="5400000">
              <a:off x="1798" y="2467"/>
              <a:ext cx="543" cy="454"/>
            </a:xfrm>
            <a:prstGeom prst="bentConnector2">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2">
            <a:extLst>
              <a:ext uri="{FF2B5EF4-FFF2-40B4-BE49-F238E27FC236}">
                <a16:creationId xmlns:a16="http://schemas.microsoft.com/office/drawing/2014/main" id="{6F2553E8-40E3-4F34-B19E-DE86BB1670F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39939" name="Slide Number Placeholder 3">
            <a:extLst>
              <a:ext uri="{FF2B5EF4-FFF2-40B4-BE49-F238E27FC236}">
                <a16:creationId xmlns:a16="http://schemas.microsoft.com/office/drawing/2014/main" id="{33B8947F-B158-4008-A88E-CBA749BDDB9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EDD1922C-9384-4986-97F9-3384083F961A}" type="slidenum">
              <a:rPr lang="en-US" altLang="en-US" sz="900">
                <a:cs typeface="Times New Roman" panose="02020603050405020304" pitchFamily="18" charset="0"/>
              </a:rPr>
              <a:pPr eaLnBrk="1" hangingPunct="1"/>
              <a:t>33</a:t>
            </a:fld>
            <a:endParaRPr lang="en-US" altLang="en-US" sz="900">
              <a:cs typeface="Times New Roman" panose="02020603050405020304" pitchFamily="18" charset="0"/>
            </a:endParaRPr>
          </a:p>
        </p:txBody>
      </p:sp>
      <p:sp>
        <p:nvSpPr>
          <p:cNvPr id="2794498" name="Rectangle 2">
            <a:extLst>
              <a:ext uri="{FF2B5EF4-FFF2-40B4-BE49-F238E27FC236}">
                <a16:creationId xmlns:a16="http://schemas.microsoft.com/office/drawing/2014/main" id="{627C9527-7976-4390-9DB3-5CB595D3A487}"/>
              </a:ext>
            </a:extLst>
          </p:cNvPr>
          <p:cNvSpPr>
            <a:spLocks noGrp="1" noChangeArrowheads="1"/>
          </p:cNvSpPr>
          <p:nvPr>
            <p:ph type="title"/>
          </p:nvPr>
        </p:nvSpPr>
        <p:spPr/>
        <p:txBody>
          <a:bodyPr/>
          <a:lstStyle/>
          <a:p>
            <a:pPr algn="ctr" eaLnBrk="1" hangingPunct="1">
              <a:defRPr/>
            </a:pPr>
            <a:r>
              <a:rPr lang="en-US" dirty="0"/>
              <a:t>The Appraisal Interview</a:t>
            </a:r>
          </a:p>
        </p:txBody>
      </p:sp>
      <p:grpSp>
        <p:nvGrpSpPr>
          <p:cNvPr id="2" name="Group 13">
            <a:extLst>
              <a:ext uri="{FF2B5EF4-FFF2-40B4-BE49-F238E27FC236}">
                <a16:creationId xmlns:a16="http://schemas.microsoft.com/office/drawing/2014/main" id="{BD041358-4151-40A2-9921-B9B7E67BD70A}"/>
              </a:ext>
            </a:extLst>
          </p:cNvPr>
          <p:cNvGrpSpPr>
            <a:grpSpLocks/>
          </p:cNvGrpSpPr>
          <p:nvPr/>
        </p:nvGrpSpPr>
        <p:grpSpPr bwMode="auto">
          <a:xfrm>
            <a:off x="2044700" y="1965325"/>
            <a:ext cx="7708900" cy="2711450"/>
            <a:chOff x="619" y="1411"/>
            <a:chExt cx="4047" cy="1708"/>
          </a:xfrm>
        </p:grpSpPr>
        <p:sp>
          <p:nvSpPr>
            <p:cNvPr id="39942" name="AutoShape 14" descr="brownfill01">
              <a:extLst>
                <a:ext uri="{FF2B5EF4-FFF2-40B4-BE49-F238E27FC236}">
                  <a16:creationId xmlns:a16="http://schemas.microsoft.com/office/drawing/2014/main" id="{BBE63B2D-2376-4B86-BEAA-FBD73C4F866F}"/>
                </a:ext>
              </a:extLst>
            </p:cNvPr>
            <p:cNvSpPr>
              <a:spLocks noChangeArrowheads="1"/>
            </p:cNvSpPr>
            <p:nvPr/>
          </p:nvSpPr>
          <p:spPr bwMode="auto">
            <a:xfrm>
              <a:off x="2707" y="1411"/>
              <a:ext cx="1959" cy="280"/>
            </a:xfrm>
            <a:prstGeom prst="roundRect">
              <a:avLst>
                <a:gd name="adj" fmla="val 16667"/>
              </a:avLst>
            </a:prstGeom>
            <a:blipFill dpi="0" rotWithShape="1">
              <a:blip r:embed="rId3"/>
              <a:srcRect/>
              <a:stretch>
                <a:fillRect/>
              </a:stretch>
            </a:blipFill>
            <a:ln w="50800" algn="ctr">
              <a:solidFill>
                <a:srgbClr val="EB9F39"/>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000">
                  <a:latin typeface="Franklin Gothic Medium" panose="020B0603020102020204" pitchFamily="34" charset="0"/>
                </a:rPr>
                <a:t>Satisfactory—Promotable</a:t>
              </a:r>
            </a:p>
          </p:txBody>
        </p:sp>
        <p:sp>
          <p:nvSpPr>
            <p:cNvPr id="39943" name="AutoShape 15" descr="purplefill01">
              <a:extLst>
                <a:ext uri="{FF2B5EF4-FFF2-40B4-BE49-F238E27FC236}">
                  <a16:creationId xmlns:a16="http://schemas.microsoft.com/office/drawing/2014/main" id="{6123DC78-7C11-4C98-86B1-0D5A81FF8DF9}"/>
                </a:ext>
              </a:extLst>
            </p:cNvPr>
            <p:cNvSpPr>
              <a:spLocks noChangeArrowheads="1"/>
            </p:cNvSpPr>
            <p:nvPr/>
          </p:nvSpPr>
          <p:spPr bwMode="auto">
            <a:xfrm>
              <a:off x="2707" y="1893"/>
              <a:ext cx="1959" cy="280"/>
            </a:xfrm>
            <a:prstGeom prst="roundRect">
              <a:avLst>
                <a:gd name="adj" fmla="val 16667"/>
              </a:avLst>
            </a:prstGeom>
            <a:blipFill dpi="0" rotWithShape="1">
              <a:blip r:embed="rId4"/>
              <a:srcRect/>
              <a:stretch>
                <a:fillRect/>
              </a:stretch>
            </a:blipFill>
            <a:ln w="50800" algn="ctr">
              <a:solidFill>
                <a:srgbClr val="AB439C"/>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000">
                  <a:latin typeface="Franklin Gothic Medium" panose="020B0603020102020204" pitchFamily="34" charset="0"/>
                </a:rPr>
                <a:t>Satisfactory—Not Promotable</a:t>
              </a:r>
            </a:p>
          </p:txBody>
        </p:sp>
        <p:sp>
          <p:nvSpPr>
            <p:cNvPr id="39944" name="AutoShape 16" descr="greenfill01">
              <a:extLst>
                <a:ext uri="{FF2B5EF4-FFF2-40B4-BE49-F238E27FC236}">
                  <a16:creationId xmlns:a16="http://schemas.microsoft.com/office/drawing/2014/main" id="{01FE6ED4-A614-429D-978D-61D6D5479ACA}"/>
                </a:ext>
              </a:extLst>
            </p:cNvPr>
            <p:cNvSpPr>
              <a:spLocks noChangeArrowheads="1"/>
            </p:cNvSpPr>
            <p:nvPr/>
          </p:nvSpPr>
          <p:spPr bwMode="auto">
            <a:xfrm>
              <a:off x="2707" y="2360"/>
              <a:ext cx="1959" cy="280"/>
            </a:xfrm>
            <a:prstGeom prst="roundRect">
              <a:avLst>
                <a:gd name="adj" fmla="val 16667"/>
              </a:avLst>
            </a:prstGeom>
            <a:blipFill dpi="0" rotWithShape="1">
              <a:blip r:embed="rId5"/>
              <a:srcRect/>
              <a:stretch>
                <a:fillRect/>
              </a:stretch>
            </a:blipFill>
            <a:ln w="50800" algn="ctr">
              <a:solidFill>
                <a:srgbClr val="65CD65"/>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000">
                  <a:latin typeface="Franklin Gothic Medium" panose="020B0603020102020204" pitchFamily="34" charset="0"/>
                </a:rPr>
                <a:t>Unsatisfactory—Correctable</a:t>
              </a:r>
            </a:p>
          </p:txBody>
        </p:sp>
        <p:sp>
          <p:nvSpPr>
            <p:cNvPr id="39945" name="AutoShape 17" descr="bluefill01">
              <a:extLst>
                <a:ext uri="{FF2B5EF4-FFF2-40B4-BE49-F238E27FC236}">
                  <a16:creationId xmlns:a16="http://schemas.microsoft.com/office/drawing/2014/main" id="{320B5847-EA9E-4511-B370-7BDC52D50E62}"/>
                </a:ext>
              </a:extLst>
            </p:cNvPr>
            <p:cNvSpPr>
              <a:spLocks noChangeArrowheads="1"/>
            </p:cNvSpPr>
            <p:nvPr/>
          </p:nvSpPr>
          <p:spPr bwMode="auto">
            <a:xfrm>
              <a:off x="2707" y="2839"/>
              <a:ext cx="1959" cy="280"/>
            </a:xfrm>
            <a:prstGeom prst="roundRect">
              <a:avLst>
                <a:gd name="adj" fmla="val 16667"/>
              </a:avLst>
            </a:prstGeom>
            <a:blipFill dpi="0" rotWithShape="1">
              <a:blip r:embed="rId6"/>
              <a:srcRect/>
              <a:stretch>
                <a:fillRect/>
              </a:stretch>
            </a:blipFill>
            <a:ln w="50800" algn="ctr">
              <a:solidFill>
                <a:srgbClr val="7DC1FF"/>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000">
                  <a:latin typeface="Franklin Gothic Medium" panose="020B0603020102020204" pitchFamily="34" charset="0"/>
                </a:rPr>
                <a:t>Unsatisfactory—Uncorrectable</a:t>
              </a:r>
            </a:p>
          </p:txBody>
        </p:sp>
        <p:cxnSp>
          <p:nvCxnSpPr>
            <p:cNvPr id="39946" name="AutoShape 18">
              <a:extLst>
                <a:ext uri="{FF2B5EF4-FFF2-40B4-BE49-F238E27FC236}">
                  <a16:creationId xmlns:a16="http://schemas.microsoft.com/office/drawing/2014/main" id="{D91F2F72-12AD-474B-9D54-085F73975F28}"/>
                </a:ext>
              </a:extLst>
            </p:cNvPr>
            <p:cNvCxnSpPr>
              <a:cxnSpLocks noChangeShapeType="1"/>
              <a:stCxn id="39950" idx="0"/>
              <a:endCxn id="39942" idx="1"/>
            </p:cNvCxnSpPr>
            <p:nvPr/>
          </p:nvCxnSpPr>
          <p:spPr bwMode="auto">
            <a:xfrm rot="5400000" flipH="1" flipV="1">
              <a:off x="1906" y="1184"/>
              <a:ext cx="434" cy="1167"/>
            </a:xfrm>
            <a:prstGeom prst="bentConnector2">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cxnSp>
          <p:nvCxnSpPr>
            <p:cNvPr id="39947" name="AutoShape 19">
              <a:extLst>
                <a:ext uri="{FF2B5EF4-FFF2-40B4-BE49-F238E27FC236}">
                  <a16:creationId xmlns:a16="http://schemas.microsoft.com/office/drawing/2014/main" id="{4FF339A0-35DA-4643-A9D4-67761CCAFFF2}"/>
                </a:ext>
              </a:extLst>
            </p:cNvPr>
            <p:cNvCxnSpPr>
              <a:cxnSpLocks noChangeShapeType="1"/>
              <a:stCxn id="39950" idx="1"/>
              <a:endCxn id="39943" idx="1"/>
            </p:cNvCxnSpPr>
            <p:nvPr/>
          </p:nvCxnSpPr>
          <p:spPr bwMode="auto">
            <a:xfrm rot="5400000" flipH="1" flipV="1">
              <a:off x="1773" y="1148"/>
              <a:ext cx="49" cy="1818"/>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39948" name="AutoShape 20">
              <a:extLst>
                <a:ext uri="{FF2B5EF4-FFF2-40B4-BE49-F238E27FC236}">
                  <a16:creationId xmlns:a16="http://schemas.microsoft.com/office/drawing/2014/main" id="{67807348-3F03-416A-B616-E1FC745D8B14}"/>
                </a:ext>
              </a:extLst>
            </p:cNvPr>
            <p:cNvCxnSpPr>
              <a:cxnSpLocks noChangeShapeType="1"/>
              <a:stCxn id="39950" idx="3"/>
              <a:endCxn id="39944" idx="1"/>
            </p:cNvCxnSpPr>
            <p:nvPr/>
          </p:nvCxnSpPr>
          <p:spPr bwMode="auto">
            <a:xfrm rot="5400000" flipH="1" flipV="1">
              <a:off x="1772" y="1616"/>
              <a:ext cx="51" cy="1818"/>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39949" name="AutoShape 21">
              <a:extLst>
                <a:ext uri="{FF2B5EF4-FFF2-40B4-BE49-F238E27FC236}">
                  <a16:creationId xmlns:a16="http://schemas.microsoft.com/office/drawing/2014/main" id="{6C29135D-317F-4448-A550-9EB37203B042}"/>
                </a:ext>
              </a:extLst>
            </p:cNvPr>
            <p:cNvCxnSpPr>
              <a:cxnSpLocks noChangeShapeType="1"/>
              <a:stCxn id="39950" idx="4"/>
              <a:endCxn id="39945" idx="1"/>
            </p:cNvCxnSpPr>
            <p:nvPr/>
          </p:nvCxnSpPr>
          <p:spPr bwMode="auto">
            <a:xfrm rot="16200000" flipH="1">
              <a:off x="1958" y="2230"/>
              <a:ext cx="331" cy="1167"/>
            </a:xfrm>
            <a:prstGeom prst="bentConnector2">
              <a:avLst/>
            </a:prstGeom>
            <a:noFill/>
            <a:ln w="38100">
              <a:solidFill>
                <a:schemeClr val="tx1"/>
              </a:solidFill>
              <a:miter lim="800000"/>
              <a:headEnd/>
              <a:tailEnd type="stealth" w="lg" len="lg"/>
            </a:ln>
            <a:extLst>
              <a:ext uri="{909E8E84-426E-40DD-AFC4-6F175D3DCCD1}">
                <a14:hiddenFill xmlns:a14="http://schemas.microsoft.com/office/drawing/2010/main">
                  <a:noFill/>
                </a14:hiddenFill>
              </a:ext>
            </a:extLst>
          </p:spPr>
        </p:cxnSp>
        <p:sp>
          <p:nvSpPr>
            <p:cNvPr id="39950" name="Oval 22">
              <a:extLst>
                <a:ext uri="{FF2B5EF4-FFF2-40B4-BE49-F238E27FC236}">
                  <a16:creationId xmlns:a16="http://schemas.microsoft.com/office/drawing/2014/main" id="{C697BABB-BB72-4900-84DB-EA72DC40BAA8}"/>
                </a:ext>
              </a:extLst>
            </p:cNvPr>
            <p:cNvSpPr>
              <a:spLocks noChangeArrowheads="1"/>
            </p:cNvSpPr>
            <p:nvPr/>
          </p:nvSpPr>
          <p:spPr bwMode="auto">
            <a:xfrm>
              <a:off x="619" y="1985"/>
              <a:ext cx="1842" cy="663"/>
            </a:xfrm>
            <a:prstGeom prst="ellipse">
              <a:avLst/>
            </a:prstGeom>
            <a:gradFill rotWithShape="1">
              <a:gsLst>
                <a:gs pos="0">
                  <a:srgbClr val="EAD596"/>
                </a:gs>
                <a:gs pos="100000">
                  <a:srgbClr val="CC9900"/>
                </a:gs>
              </a:gsLst>
              <a:lin ang="5400000" scaled="1"/>
            </a:gradFill>
            <a:ln w="50800" algn="ctr">
              <a:solidFill>
                <a:srgbClr val="CC990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Types of Appraisal Interviews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2">
            <a:extLst>
              <a:ext uri="{FF2B5EF4-FFF2-40B4-BE49-F238E27FC236}">
                <a16:creationId xmlns:a16="http://schemas.microsoft.com/office/drawing/2014/main" id="{F5E52CEB-B394-4444-A4A5-9278C42D899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41987" name="Slide Number Placeholder 3">
            <a:extLst>
              <a:ext uri="{FF2B5EF4-FFF2-40B4-BE49-F238E27FC236}">
                <a16:creationId xmlns:a16="http://schemas.microsoft.com/office/drawing/2014/main" id="{0D1316C3-4B65-462D-B36E-14A7E1262F0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E80AF6D0-ADA1-4F21-8293-D70E62C487FE}" type="slidenum">
              <a:rPr lang="en-US" altLang="en-US" sz="900">
                <a:cs typeface="Times New Roman" panose="02020603050405020304" pitchFamily="18" charset="0"/>
              </a:rPr>
              <a:pPr eaLnBrk="1" hangingPunct="1"/>
              <a:t>34</a:t>
            </a:fld>
            <a:endParaRPr lang="en-US" altLang="en-US" sz="900">
              <a:cs typeface="Times New Roman" panose="02020603050405020304" pitchFamily="18" charset="0"/>
            </a:endParaRPr>
          </a:p>
        </p:txBody>
      </p:sp>
      <p:sp>
        <p:nvSpPr>
          <p:cNvPr id="2796546" name="Rectangle 2">
            <a:extLst>
              <a:ext uri="{FF2B5EF4-FFF2-40B4-BE49-F238E27FC236}">
                <a16:creationId xmlns:a16="http://schemas.microsoft.com/office/drawing/2014/main" id="{33DB2DE4-387D-4ADC-927B-2542A3C45C48}"/>
              </a:ext>
            </a:extLst>
          </p:cNvPr>
          <p:cNvSpPr>
            <a:spLocks noGrp="1" noChangeArrowheads="1"/>
          </p:cNvSpPr>
          <p:nvPr>
            <p:ph type="title"/>
          </p:nvPr>
        </p:nvSpPr>
        <p:spPr>
          <a:xfrm>
            <a:off x="2452689" y="366714"/>
            <a:ext cx="7286625" cy="625475"/>
          </a:xfrm>
        </p:spPr>
        <p:txBody>
          <a:bodyPr>
            <a:normAutofit fontScale="90000"/>
          </a:bodyPr>
          <a:lstStyle/>
          <a:p>
            <a:pPr algn="ctr" eaLnBrk="1" hangingPunct="1">
              <a:defRPr/>
            </a:pPr>
            <a:r>
              <a:rPr lang="en-US" dirty="0"/>
              <a:t>Appraisal Interview Guidelines</a:t>
            </a:r>
          </a:p>
        </p:txBody>
      </p:sp>
      <p:grpSp>
        <p:nvGrpSpPr>
          <p:cNvPr id="2" name="Group 13">
            <a:extLst>
              <a:ext uri="{FF2B5EF4-FFF2-40B4-BE49-F238E27FC236}">
                <a16:creationId xmlns:a16="http://schemas.microsoft.com/office/drawing/2014/main" id="{04B9F941-6CB2-4BBE-AF50-A136087B0D4B}"/>
              </a:ext>
            </a:extLst>
          </p:cNvPr>
          <p:cNvGrpSpPr>
            <a:grpSpLocks/>
          </p:cNvGrpSpPr>
          <p:nvPr/>
        </p:nvGrpSpPr>
        <p:grpSpPr bwMode="auto">
          <a:xfrm>
            <a:off x="2255839" y="1571625"/>
            <a:ext cx="7680325" cy="3411538"/>
            <a:chOff x="461" y="990"/>
            <a:chExt cx="4838" cy="2149"/>
          </a:xfrm>
        </p:grpSpPr>
        <p:sp>
          <p:nvSpPr>
            <p:cNvPr id="41990" name="AutoShape 4" descr="grayfill01">
              <a:extLst>
                <a:ext uri="{FF2B5EF4-FFF2-40B4-BE49-F238E27FC236}">
                  <a16:creationId xmlns:a16="http://schemas.microsoft.com/office/drawing/2014/main" id="{0A936358-FC7E-41FE-A626-ADCAA6D407F9}"/>
                </a:ext>
              </a:extLst>
            </p:cNvPr>
            <p:cNvSpPr>
              <a:spLocks noChangeArrowheads="1"/>
            </p:cNvSpPr>
            <p:nvPr/>
          </p:nvSpPr>
          <p:spPr bwMode="auto">
            <a:xfrm>
              <a:off x="461" y="2467"/>
              <a:ext cx="1040" cy="672"/>
            </a:xfrm>
            <a:prstGeom prst="roundRect">
              <a:avLst>
                <a:gd name="adj" fmla="val 16667"/>
              </a:avLst>
            </a:prstGeom>
            <a:blipFill dpi="0" rotWithShape="1">
              <a:blip r:embed="rId3"/>
              <a:srcRect/>
              <a:stretch>
                <a:fillRect/>
              </a:stretch>
            </a:blipFill>
            <a:ln w="57150" algn="ctr">
              <a:solidFill>
                <a:srgbClr val="C0C0C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Talk in terms of objective work data</a:t>
              </a:r>
            </a:p>
          </p:txBody>
        </p:sp>
        <p:sp>
          <p:nvSpPr>
            <p:cNvPr id="41991" name="AutoShape 5" descr="bluefill01">
              <a:extLst>
                <a:ext uri="{FF2B5EF4-FFF2-40B4-BE49-F238E27FC236}">
                  <a16:creationId xmlns:a16="http://schemas.microsoft.com/office/drawing/2014/main" id="{75059463-5D62-4A7A-8E0A-5B3A62201583}"/>
                </a:ext>
              </a:extLst>
            </p:cNvPr>
            <p:cNvSpPr>
              <a:spLocks noChangeArrowheads="1"/>
            </p:cNvSpPr>
            <p:nvPr/>
          </p:nvSpPr>
          <p:spPr bwMode="auto">
            <a:xfrm>
              <a:off x="4259" y="2467"/>
              <a:ext cx="1040" cy="672"/>
            </a:xfrm>
            <a:prstGeom prst="roundRect">
              <a:avLst>
                <a:gd name="adj" fmla="val 16667"/>
              </a:avLst>
            </a:prstGeom>
            <a:blipFill dpi="0" rotWithShape="1">
              <a:blip r:embed="rId4"/>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Get </a:t>
              </a:r>
              <a:br>
                <a:rPr lang="en-US" altLang="en-US" sz="1800">
                  <a:latin typeface="Franklin Gothic Medium" panose="020B0603020102020204" pitchFamily="34" charset="0"/>
                </a:rPr>
              </a:br>
              <a:r>
                <a:rPr lang="en-US" altLang="en-US" sz="1800">
                  <a:latin typeface="Franklin Gothic Medium" panose="020B0603020102020204" pitchFamily="34" charset="0"/>
                </a:rPr>
                <a:t>agreement</a:t>
              </a:r>
            </a:p>
          </p:txBody>
        </p:sp>
        <p:cxnSp>
          <p:nvCxnSpPr>
            <p:cNvPr id="41992" name="AutoShape 6">
              <a:extLst>
                <a:ext uri="{FF2B5EF4-FFF2-40B4-BE49-F238E27FC236}">
                  <a16:creationId xmlns:a16="http://schemas.microsoft.com/office/drawing/2014/main" id="{5A090509-4988-4183-B6E2-FF7D39C85947}"/>
                </a:ext>
              </a:extLst>
            </p:cNvPr>
            <p:cNvCxnSpPr>
              <a:cxnSpLocks noChangeShapeType="1"/>
              <a:stCxn id="41998" idx="3"/>
              <a:endCxn id="41990" idx="0"/>
            </p:cNvCxnSpPr>
            <p:nvPr/>
          </p:nvCxnSpPr>
          <p:spPr bwMode="auto">
            <a:xfrm flipH="1">
              <a:off x="981" y="1690"/>
              <a:ext cx="674" cy="759"/>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41993" name="AutoShape 7">
              <a:extLst>
                <a:ext uri="{FF2B5EF4-FFF2-40B4-BE49-F238E27FC236}">
                  <a16:creationId xmlns:a16="http://schemas.microsoft.com/office/drawing/2014/main" id="{969E0B5C-7D57-4ED1-8FBA-CCC4265D30E6}"/>
                </a:ext>
              </a:extLst>
            </p:cNvPr>
            <p:cNvCxnSpPr>
              <a:cxnSpLocks noChangeShapeType="1"/>
              <a:stCxn id="41998" idx="5"/>
              <a:endCxn id="41991" idx="0"/>
            </p:cNvCxnSpPr>
            <p:nvPr/>
          </p:nvCxnSpPr>
          <p:spPr bwMode="auto">
            <a:xfrm>
              <a:off x="4083" y="1690"/>
              <a:ext cx="696" cy="759"/>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41994" name="AutoShape 8">
              <a:extLst>
                <a:ext uri="{FF2B5EF4-FFF2-40B4-BE49-F238E27FC236}">
                  <a16:creationId xmlns:a16="http://schemas.microsoft.com/office/drawing/2014/main" id="{53875A70-DD4E-4A18-9E6B-E55DEB37B9C3}"/>
                </a:ext>
              </a:extLst>
            </p:cNvPr>
            <p:cNvCxnSpPr>
              <a:cxnSpLocks noChangeShapeType="1"/>
              <a:stCxn id="41998" idx="0"/>
              <a:endCxn id="41995" idx="0"/>
            </p:cNvCxnSpPr>
            <p:nvPr/>
          </p:nvCxnSpPr>
          <p:spPr bwMode="auto">
            <a:xfrm flipH="1">
              <a:off x="2247" y="990"/>
              <a:ext cx="622" cy="1459"/>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sp>
          <p:nvSpPr>
            <p:cNvPr id="41995" name="AutoShape 9" descr="purplefill01">
              <a:extLst>
                <a:ext uri="{FF2B5EF4-FFF2-40B4-BE49-F238E27FC236}">
                  <a16:creationId xmlns:a16="http://schemas.microsoft.com/office/drawing/2014/main" id="{15A4462A-897B-4984-8B15-102195BF80FC}"/>
                </a:ext>
              </a:extLst>
            </p:cNvPr>
            <p:cNvSpPr>
              <a:spLocks noChangeArrowheads="1"/>
            </p:cNvSpPr>
            <p:nvPr/>
          </p:nvSpPr>
          <p:spPr bwMode="auto">
            <a:xfrm>
              <a:off x="1727" y="2467"/>
              <a:ext cx="1040" cy="672"/>
            </a:xfrm>
            <a:prstGeom prst="roundRect">
              <a:avLst>
                <a:gd name="adj" fmla="val 16667"/>
              </a:avLst>
            </a:prstGeom>
            <a:blipFill dpi="0" rotWithShape="1">
              <a:blip r:embed="rId5"/>
              <a:srcRect/>
              <a:stretch>
                <a:fillRect/>
              </a:stretch>
            </a:blipFill>
            <a:ln w="57150" algn="ctr">
              <a:solidFill>
                <a:srgbClr val="AB439C"/>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Don’t get personal</a:t>
              </a:r>
            </a:p>
          </p:txBody>
        </p:sp>
        <p:cxnSp>
          <p:nvCxnSpPr>
            <p:cNvPr id="41996" name="AutoShape 10">
              <a:extLst>
                <a:ext uri="{FF2B5EF4-FFF2-40B4-BE49-F238E27FC236}">
                  <a16:creationId xmlns:a16="http://schemas.microsoft.com/office/drawing/2014/main" id="{AF262324-C54A-404A-94A9-7751B39A485C}"/>
                </a:ext>
              </a:extLst>
            </p:cNvPr>
            <p:cNvCxnSpPr>
              <a:cxnSpLocks noChangeShapeType="1"/>
              <a:stCxn id="41998" idx="0"/>
              <a:endCxn id="41997" idx="0"/>
            </p:cNvCxnSpPr>
            <p:nvPr/>
          </p:nvCxnSpPr>
          <p:spPr bwMode="auto">
            <a:xfrm>
              <a:off x="2869" y="990"/>
              <a:ext cx="644" cy="1459"/>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sp>
          <p:nvSpPr>
            <p:cNvPr id="41997" name="AutoShape 11" descr="redfill01">
              <a:extLst>
                <a:ext uri="{FF2B5EF4-FFF2-40B4-BE49-F238E27FC236}">
                  <a16:creationId xmlns:a16="http://schemas.microsoft.com/office/drawing/2014/main" id="{6B2893A8-1DA7-4EF6-AFCA-56C9C4D3DBB7}"/>
                </a:ext>
              </a:extLst>
            </p:cNvPr>
            <p:cNvSpPr>
              <a:spLocks noChangeArrowheads="1"/>
            </p:cNvSpPr>
            <p:nvPr/>
          </p:nvSpPr>
          <p:spPr bwMode="auto">
            <a:xfrm>
              <a:off x="2993" y="2467"/>
              <a:ext cx="1040" cy="672"/>
            </a:xfrm>
            <a:prstGeom prst="roundRect">
              <a:avLst>
                <a:gd name="adj" fmla="val 16667"/>
              </a:avLst>
            </a:prstGeom>
            <a:blipFill dpi="0" rotWithShape="1">
              <a:blip r:embed="rId6"/>
              <a:srcRect/>
              <a:stretch>
                <a:fillRect/>
              </a:stretch>
            </a:blipFill>
            <a:ln w="57150" algn="ctr">
              <a:solidFill>
                <a:srgbClr val="CC660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Encourage the person to talk</a:t>
              </a:r>
            </a:p>
          </p:txBody>
        </p:sp>
        <p:sp>
          <p:nvSpPr>
            <p:cNvPr id="41998" name="Oval 12">
              <a:extLst>
                <a:ext uri="{FF2B5EF4-FFF2-40B4-BE49-F238E27FC236}">
                  <a16:creationId xmlns:a16="http://schemas.microsoft.com/office/drawing/2014/main" id="{9B6853BB-2DBE-4A48-83F2-22F207BED36A}"/>
                </a:ext>
              </a:extLst>
            </p:cNvPr>
            <p:cNvSpPr>
              <a:spLocks noChangeArrowheads="1"/>
            </p:cNvSpPr>
            <p:nvPr/>
          </p:nvSpPr>
          <p:spPr bwMode="auto">
            <a:xfrm>
              <a:off x="1152" y="1008"/>
              <a:ext cx="3434" cy="778"/>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Guidelines for Conducting </a:t>
              </a:r>
              <a:br>
                <a:rPr lang="en-US" altLang="en-US" sz="2400">
                  <a:latin typeface="Franklin Gothic Medium" panose="020B0603020102020204" pitchFamily="34" charset="0"/>
                </a:rPr>
              </a:br>
              <a:r>
                <a:rPr lang="en-US" altLang="en-US" sz="2400">
                  <a:latin typeface="Franklin Gothic Medium" panose="020B0603020102020204" pitchFamily="34" charset="0"/>
                </a:rPr>
                <a:t>an Interview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1">
            <a:extLst>
              <a:ext uri="{FF2B5EF4-FFF2-40B4-BE49-F238E27FC236}">
                <a16:creationId xmlns:a16="http://schemas.microsoft.com/office/drawing/2014/main" id="{E444AF08-45E6-4EB2-A507-8CFE80CE068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43011" name="Slide Number Placeholder 2">
            <a:extLst>
              <a:ext uri="{FF2B5EF4-FFF2-40B4-BE49-F238E27FC236}">
                <a16:creationId xmlns:a16="http://schemas.microsoft.com/office/drawing/2014/main" id="{695B92D5-D840-47DD-94BE-1FE712AE73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486E3811-FED3-4A5B-B28B-222ED77629CB}" type="slidenum">
              <a:rPr lang="en-US" altLang="en-US" sz="900">
                <a:cs typeface="Times New Roman" panose="02020603050405020304" pitchFamily="18" charset="0"/>
              </a:rPr>
              <a:pPr eaLnBrk="1" hangingPunct="1"/>
              <a:t>35</a:t>
            </a:fld>
            <a:endParaRPr lang="en-US" altLang="en-US" sz="900">
              <a:cs typeface="Times New Roman" panose="02020603050405020304" pitchFamily="18" charset="0"/>
            </a:endParaRPr>
          </a:p>
        </p:txBody>
      </p:sp>
      <p:sp>
        <p:nvSpPr>
          <p:cNvPr id="43012" name="Line 2">
            <a:extLst>
              <a:ext uri="{FF2B5EF4-FFF2-40B4-BE49-F238E27FC236}">
                <a16:creationId xmlns:a16="http://schemas.microsoft.com/office/drawing/2014/main" id="{317FC067-3735-449F-8FA1-45146609AD85}"/>
              </a:ext>
            </a:extLst>
          </p:cNvPr>
          <p:cNvSpPr>
            <a:spLocks noChangeShapeType="1"/>
          </p:cNvSpPr>
          <p:nvPr/>
        </p:nvSpPr>
        <p:spPr bwMode="auto">
          <a:xfrm>
            <a:off x="2106613" y="1165225"/>
            <a:ext cx="17954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43013" name="Text Box 3">
            <a:extLst>
              <a:ext uri="{FF2B5EF4-FFF2-40B4-BE49-F238E27FC236}">
                <a16:creationId xmlns:a16="http://schemas.microsoft.com/office/drawing/2014/main" id="{0CB3D1B9-4B6F-4127-A399-2283F3096A9D}"/>
              </a:ext>
            </a:extLst>
          </p:cNvPr>
          <p:cNvSpPr txBox="1">
            <a:spLocks noChangeArrowheads="1"/>
          </p:cNvSpPr>
          <p:nvPr/>
        </p:nvSpPr>
        <p:spPr bwMode="auto">
          <a:xfrm>
            <a:off x="2014539" y="315913"/>
            <a:ext cx="1978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–13</a:t>
            </a:r>
            <a:br>
              <a:rPr lang="en-US" altLang="en-US" sz="1600" b="1">
                <a:solidFill>
                  <a:srgbClr val="3366CC"/>
                </a:solidFill>
                <a:cs typeface="Arial" panose="020B0604020202020204" pitchFamily="34" charset="0"/>
              </a:rPr>
            </a:br>
            <a:r>
              <a:rPr lang="en-US" altLang="en-US" sz="1600">
                <a:cs typeface="Arial" panose="020B0604020202020204" pitchFamily="34" charset="0"/>
              </a:rPr>
              <a:t>Checklist During </a:t>
            </a:r>
            <a:br>
              <a:rPr lang="en-US" altLang="en-US" sz="1600">
                <a:cs typeface="Arial" panose="020B0604020202020204" pitchFamily="34" charset="0"/>
              </a:rPr>
            </a:br>
            <a:r>
              <a:rPr lang="en-US" altLang="en-US" sz="1600">
                <a:cs typeface="Arial" panose="020B0604020202020204" pitchFamily="34" charset="0"/>
              </a:rPr>
              <a:t>Appraisal Interview</a:t>
            </a:r>
          </a:p>
        </p:txBody>
      </p:sp>
      <p:pic>
        <p:nvPicPr>
          <p:cNvPr id="43014" name="Picture 4" descr="0913">
            <a:extLst>
              <a:ext uri="{FF2B5EF4-FFF2-40B4-BE49-F238E27FC236}">
                <a16:creationId xmlns:a16="http://schemas.microsoft.com/office/drawing/2014/main" id="{836AAE90-2630-411B-9803-025A3F32F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276" y="314326"/>
            <a:ext cx="5241925"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2">
            <a:extLst>
              <a:ext uri="{FF2B5EF4-FFF2-40B4-BE49-F238E27FC236}">
                <a16:creationId xmlns:a16="http://schemas.microsoft.com/office/drawing/2014/main" id="{8AD8A91D-6D29-4746-8EEB-B0B0095AA41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44035" name="Slide Number Placeholder 3">
            <a:extLst>
              <a:ext uri="{FF2B5EF4-FFF2-40B4-BE49-F238E27FC236}">
                <a16:creationId xmlns:a16="http://schemas.microsoft.com/office/drawing/2014/main" id="{304DEA6A-8ECF-4527-9F1E-4C5A8B6197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94E4B22C-EA31-4B3E-8D16-56D91039C6C4}" type="slidenum">
              <a:rPr lang="en-US" altLang="en-US" sz="900">
                <a:cs typeface="Times New Roman" panose="02020603050405020304" pitchFamily="18" charset="0"/>
              </a:rPr>
              <a:pPr eaLnBrk="1" hangingPunct="1"/>
              <a:t>36</a:t>
            </a:fld>
            <a:endParaRPr lang="en-US" altLang="en-US" sz="900">
              <a:cs typeface="Times New Roman" panose="02020603050405020304" pitchFamily="18" charset="0"/>
            </a:endParaRPr>
          </a:p>
        </p:txBody>
      </p:sp>
      <p:sp>
        <p:nvSpPr>
          <p:cNvPr id="2798594" name="Rectangle 2">
            <a:extLst>
              <a:ext uri="{FF2B5EF4-FFF2-40B4-BE49-F238E27FC236}">
                <a16:creationId xmlns:a16="http://schemas.microsoft.com/office/drawing/2014/main" id="{B423E8F0-36C8-4A5A-8DA0-1F7AEB34B20C}"/>
              </a:ext>
            </a:extLst>
          </p:cNvPr>
          <p:cNvSpPr>
            <a:spLocks noGrp="1" noChangeArrowheads="1"/>
          </p:cNvSpPr>
          <p:nvPr>
            <p:ph type="title"/>
          </p:nvPr>
        </p:nvSpPr>
        <p:spPr/>
        <p:txBody>
          <a:bodyPr/>
          <a:lstStyle/>
          <a:p>
            <a:pPr algn="ctr" eaLnBrk="1" hangingPunct="1">
              <a:defRPr/>
            </a:pPr>
            <a:r>
              <a:rPr lang="en-US" dirty="0"/>
              <a:t>Handling Defensive Responses</a:t>
            </a:r>
          </a:p>
        </p:txBody>
      </p:sp>
      <p:grpSp>
        <p:nvGrpSpPr>
          <p:cNvPr id="2" name="Group 3">
            <a:extLst>
              <a:ext uri="{FF2B5EF4-FFF2-40B4-BE49-F238E27FC236}">
                <a16:creationId xmlns:a16="http://schemas.microsoft.com/office/drawing/2014/main" id="{EFC1DD68-4E98-4C63-9968-F0CCB5F43D22}"/>
              </a:ext>
            </a:extLst>
          </p:cNvPr>
          <p:cNvGrpSpPr>
            <a:grpSpLocks/>
          </p:cNvGrpSpPr>
          <p:nvPr/>
        </p:nvGrpSpPr>
        <p:grpSpPr bwMode="auto">
          <a:xfrm>
            <a:off x="2813051" y="1751014"/>
            <a:ext cx="639763" cy="1044575"/>
            <a:chOff x="576" y="1008"/>
            <a:chExt cx="403" cy="658"/>
          </a:xfrm>
        </p:grpSpPr>
        <p:sp>
          <p:nvSpPr>
            <p:cNvPr id="44052" name="Freeform 4">
              <a:extLst>
                <a:ext uri="{FF2B5EF4-FFF2-40B4-BE49-F238E27FC236}">
                  <a16:creationId xmlns:a16="http://schemas.microsoft.com/office/drawing/2014/main" id="{C2445DAA-0DD1-46FE-8C91-8A530B77C2E5}"/>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44053" name="Oval 5">
              <a:extLst>
                <a:ext uri="{FF2B5EF4-FFF2-40B4-BE49-F238E27FC236}">
                  <a16:creationId xmlns:a16="http://schemas.microsoft.com/office/drawing/2014/main" id="{3A00EB93-B312-4F26-8559-8AD2BEB73F49}"/>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1</a:t>
              </a:r>
            </a:p>
          </p:txBody>
        </p:sp>
      </p:grpSp>
      <p:sp>
        <p:nvSpPr>
          <p:cNvPr id="2798598" name="Rectangle 6" descr="Pink01">
            <a:extLst>
              <a:ext uri="{FF2B5EF4-FFF2-40B4-BE49-F238E27FC236}">
                <a16:creationId xmlns:a16="http://schemas.microsoft.com/office/drawing/2014/main" id="{444FA240-C364-4151-A21F-B3388AD47F7F}"/>
              </a:ext>
            </a:extLst>
          </p:cNvPr>
          <p:cNvSpPr>
            <a:spLocks noChangeArrowheads="1"/>
          </p:cNvSpPr>
          <p:nvPr/>
        </p:nvSpPr>
        <p:spPr bwMode="blackWhite">
          <a:xfrm>
            <a:off x="3452813" y="4532313"/>
            <a:ext cx="55689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400"/>
              <a:t>Recognize your own limitations.</a:t>
            </a:r>
          </a:p>
        </p:txBody>
      </p:sp>
      <p:sp>
        <p:nvSpPr>
          <p:cNvPr id="2798599" name="Rectangle 7" descr="DKblue01">
            <a:extLst>
              <a:ext uri="{FF2B5EF4-FFF2-40B4-BE49-F238E27FC236}">
                <a16:creationId xmlns:a16="http://schemas.microsoft.com/office/drawing/2014/main" id="{267FAB25-1555-4612-8D50-84F4FB1F2423}"/>
              </a:ext>
            </a:extLst>
          </p:cNvPr>
          <p:cNvSpPr>
            <a:spLocks noChangeArrowheads="1"/>
          </p:cNvSpPr>
          <p:nvPr/>
        </p:nvSpPr>
        <p:spPr bwMode="blackWhite">
          <a:xfrm>
            <a:off x="3452813" y="3132138"/>
            <a:ext cx="48371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400"/>
              <a:t>Never attack a person’s defenses.</a:t>
            </a:r>
          </a:p>
        </p:txBody>
      </p:sp>
      <p:sp>
        <p:nvSpPr>
          <p:cNvPr id="2798600" name="AutoShape 8" descr="bluefill01">
            <a:extLst>
              <a:ext uri="{FF2B5EF4-FFF2-40B4-BE49-F238E27FC236}">
                <a16:creationId xmlns:a16="http://schemas.microsoft.com/office/drawing/2014/main" id="{6A7784EA-BC56-4074-9421-17F437DDF479}"/>
              </a:ext>
            </a:extLst>
          </p:cNvPr>
          <p:cNvSpPr>
            <a:spLocks noChangeArrowheads="1"/>
          </p:cNvSpPr>
          <p:nvPr/>
        </p:nvSpPr>
        <p:spPr bwMode="auto">
          <a:xfrm>
            <a:off x="2530475" y="1600200"/>
            <a:ext cx="6218238" cy="465138"/>
          </a:xfrm>
          <a:prstGeom prst="roundRect">
            <a:avLst>
              <a:gd name="adj" fmla="val 16667"/>
            </a:avLst>
          </a:prstGeom>
          <a:blipFill dpi="0" rotWithShape="1">
            <a:blip r:embed="rId3"/>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How to Handle a Defensive Subordinate</a:t>
            </a:r>
          </a:p>
        </p:txBody>
      </p:sp>
      <p:sp>
        <p:nvSpPr>
          <p:cNvPr id="2798601" name="Rectangle 9" descr="Brown01">
            <a:extLst>
              <a:ext uri="{FF2B5EF4-FFF2-40B4-BE49-F238E27FC236}">
                <a16:creationId xmlns:a16="http://schemas.microsoft.com/office/drawing/2014/main" id="{92218E1C-3925-46CF-93FE-05D8AD001421}"/>
              </a:ext>
            </a:extLst>
          </p:cNvPr>
          <p:cNvSpPr>
            <a:spLocks noChangeArrowheads="1"/>
          </p:cNvSpPr>
          <p:nvPr/>
        </p:nvSpPr>
        <p:spPr bwMode="blackWhite">
          <a:xfrm>
            <a:off x="3452814" y="2409825"/>
            <a:ext cx="65754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400"/>
              <a:t>Recognize that defensive behavior is normal.</a:t>
            </a:r>
          </a:p>
        </p:txBody>
      </p:sp>
      <p:sp>
        <p:nvSpPr>
          <p:cNvPr id="2798602" name="Rectangle 10" descr="Tan01">
            <a:extLst>
              <a:ext uri="{FF2B5EF4-FFF2-40B4-BE49-F238E27FC236}">
                <a16:creationId xmlns:a16="http://schemas.microsoft.com/office/drawing/2014/main" id="{ECB4533F-DAC1-42C0-8BBE-93254989AA0A}"/>
              </a:ext>
            </a:extLst>
          </p:cNvPr>
          <p:cNvSpPr>
            <a:spLocks noChangeArrowheads="1"/>
          </p:cNvSpPr>
          <p:nvPr/>
        </p:nvSpPr>
        <p:spPr bwMode="blackWhite">
          <a:xfrm>
            <a:off x="3452814" y="3817938"/>
            <a:ext cx="264318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400"/>
              <a:t>Postpone action.</a:t>
            </a:r>
          </a:p>
        </p:txBody>
      </p:sp>
      <p:grpSp>
        <p:nvGrpSpPr>
          <p:cNvPr id="3" name="Group 11">
            <a:extLst>
              <a:ext uri="{FF2B5EF4-FFF2-40B4-BE49-F238E27FC236}">
                <a16:creationId xmlns:a16="http://schemas.microsoft.com/office/drawing/2014/main" id="{ECDC88CC-55DA-4A83-B0C7-DA1C69911FB2}"/>
              </a:ext>
            </a:extLst>
          </p:cNvPr>
          <p:cNvGrpSpPr>
            <a:grpSpLocks/>
          </p:cNvGrpSpPr>
          <p:nvPr/>
        </p:nvGrpSpPr>
        <p:grpSpPr bwMode="auto">
          <a:xfrm>
            <a:off x="2813051" y="2460626"/>
            <a:ext cx="639763" cy="1044575"/>
            <a:chOff x="576" y="1008"/>
            <a:chExt cx="403" cy="658"/>
          </a:xfrm>
        </p:grpSpPr>
        <p:sp>
          <p:nvSpPr>
            <p:cNvPr id="44050" name="Freeform 12">
              <a:extLst>
                <a:ext uri="{FF2B5EF4-FFF2-40B4-BE49-F238E27FC236}">
                  <a16:creationId xmlns:a16="http://schemas.microsoft.com/office/drawing/2014/main" id="{DA4D23D7-CCFD-4909-82B4-7F0C5FFEE63B}"/>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44051" name="Oval 13">
              <a:extLst>
                <a:ext uri="{FF2B5EF4-FFF2-40B4-BE49-F238E27FC236}">
                  <a16:creationId xmlns:a16="http://schemas.microsoft.com/office/drawing/2014/main" id="{85456FBF-8501-498D-A686-239174B9BFD9}"/>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2</a:t>
              </a:r>
            </a:p>
          </p:txBody>
        </p:sp>
      </p:grpSp>
      <p:grpSp>
        <p:nvGrpSpPr>
          <p:cNvPr id="4" name="Group 14">
            <a:extLst>
              <a:ext uri="{FF2B5EF4-FFF2-40B4-BE49-F238E27FC236}">
                <a16:creationId xmlns:a16="http://schemas.microsoft.com/office/drawing/2014/main" id="{B97247DB-1700-482D-BC5C-7BEF344D705D}"/>
              </a:ext>
            </a:extLst>
          </p:cNvPr>
          <p:cNvGrpSpPr>
            <a:grpSpLocks/>
          </p:cNvGrpSpPr>
          <p:nvPr/>
        </p:nvGrpSpPr>
        <p:grpSpPr bwMode="auto">
          <a:xfrm>
            <a:off x="2813051" y="3132139"/>
            <a:ext cx="639763" cy="1044575"/>
            <a:chOff x="576" y="1008"/>
            <a:chExt cx="403" cy="658"/>
          </a:xfrm>
        </p:grpSpPr>
        <p:sp>
          <p:nvSpPr>
            <p:cNvPr id="44048" name="Freeform 15">
              <a:extLst>
                <a:ext uri="{FF2B5EF4-FFF2-40B4-BE49-F238E27FC236}">
                  <a16:creationId xmlns:a16="http://schemas.microsoft.com/office/drawing/2014/main" id="{6B7ECBAB-96BB-4087-A159-4DA83073EE06}"/>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44049" name="Oval 16">
              <a:extLst>
                <a:ext uri="{FF2B5EF4-FFF2-40B4-BE49-F238E27FC236}">
                  <a16:creationId xmlns:a16="http://schemas.microsoft.com/office/drawing/2014/main" id="{DB903ECD-2475-4D5C-9BEF-B458CB6FB4C2}"/>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3</a:t>
              </a:r>
            </a:p>
          </p:txBody>
        </p:sp>
      </p:grpSp>
      <p:grpSp>
        <p:nvGrpSpPr>
          <p:cNvPr id="5" name="Group 17">
            <a:extLst>
              <a:ext uri="{FF2B5EF4-FFF2-40B4-BE49-F238E27FC236}">
                <a16:creationId xmlns:a16="http://schemas.microsoft.com/office/drawing/2014/main" id="{A2AB6F9F-67C0-47E1-B3C8-024F74CC7423}"/>
              </a:ext>
            </a:extLst>
          </p:cNvPr>
          <p:cNvGrpSpPr>
            <a:grpSpLocks/>
          </p:cNvGrpSpPr>
          <p:nvPr/>
        </p:nvGrpSpPr>
        <p:grpSpPr bwMode="auto">
          <a:xfrm>
            <a:off x="2813051" y="3832226"/>
            <a:ext cx="639763" cy="1044575"/>
            <a:chOff x="576" y="1008"/>
            <a:chExt cx="403" cy="658"/>
          </a:xfrm>
        </p:grpSpPr>
        <p:sp>
          <p:nvSpPr>
            <p:cNvPr id="44046" name="Freeform 18">
              <a:extLst>
                <a:ext uri="{FF2B5EF4-FFF2-40B4-BE49-F238E27FC236}">
                  <a16:creationId xmlns:a16="http://schemas.microsoft.com/office/drawing/2014/main" id="{E859B29D-B666-4BFC-88FD-C1F519D4DC89}"/>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44047" name="Oval 19">
              <a:extLst>
                <a:ext uri="{FF2B5EF4-FFF2-40B4-BE49-F238E27FC236}">
                  <a16:creationId xmlns:a16="http://schemas.microsoft.com/office/drawing/2014/main" id="{8CC44350-0B4F-4867-9F12-D4C16A94AECA}"/>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98600"/>
                                        </p:tgtEl>
                                        <p:attrNameLst>
                                          <p:attrName>style.visibility</p:attrName>
                                        </p:attrNameLst>
                                      </p:cBhvr>
                                      <p:to>
                                        <p:strVal val="visible"/>
                                      </p:to>
                                    </p:set>
                                    <p:animEffect transition="in" filter="wipe(left)">
                                      <p:cBhvr>
                                        <p:cTn id="7" dur="500"/>
                                        <p:tgtEl>
                                          <p:spTgt spid="27986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798601"/>
                                        </p:tgtEl>
                                        <p:attrNameLst>
                                          <p:attrName>style.visibility</p:attrName>
                                        </p:attrNameLst>
                                      </p:cBhvr>
                                      <p:to>
                                        <p:strVal val="visible"/>
                                      </p:to>
                                    </p:set>
                                    <p:animEffect transition="in" filter="wipe(left)">
                                      <p:cBhvr>
                                        <p:cTn id="16" dur="500"/>
                                        <p:tgtEl>
                                          <p:spTgt spid="27986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Right)">
                                      <p:cBhvr>
                                        <p:cTn id="21" dur="1000"/>
                                        <p:tgtEl>
                                          <p:spTgt spid="3"/>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798599"/>
                                        </p:tgtEl>
                                        <p:attrNameLst>
                                          <p:attrName>style.visibility</p:attrName>
                                        </p:attrNameLst>
                                      </p:cBhvr>
                                      <p:to>
                                        <p:strVal val="visible"/>
                                      </p:to>
                                    </p:set>
                                    <p:animEffect transition="in" filter="wipe(left)">
                                      <p:cBhvr>
                                        <p:cTn id="25" dur="1000"/>
                                        <p:tgtEl>
                                          <p:spTgt spid="27985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Right)">
                                      <p:cBhvr>
                                        <p:cTn id="30" dur="1000"/>
                                        <p:tgtEl>
                                          <p:spTgt spid="4"/>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798602"/>
                                        </p:tgtEl>
                                        <p:attrNameLst>
                                          <p:attrName>style.visibility</p:attrName>
                                        </p:attrNameLst>
                                      </p:cBhvr>
                                      <p:to>
                                        <p:strVal val="visible"/>
                                      </p:to>
                                    </p:set>
                                    <p:animEffect transition="in" filter="wipe(left)">
                                      <p:cBhvr>
                                        <p:cTn id="34" dur="1000"/>
                                        <p:tgtEl>
                                          <p:spTgt spid="27986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Right)">
                                      <p:cBhvr>
                                        <p:cTn id="39" dur="1000"/>
                                        <p:tgtEl>
                                          <p:spTgt spid="5"/>
                                        </p:tgtEl>
                                      </p:cBhvr>
                                    </p:animEffect>
                                  </p:childTnLst>
                                </p:cTn>
                              </p:par>
                            </p:childTnLst>
                          </p:cTn>
                        </p:par>
                        <p:par>
                          <p:cTn id="40" fill="hold" nodeType="afterGroup">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798598"/>
                                        </p:tgtEl>
                                        <p:attrNameLst>
                                          <p:attrName>style.visibility</p:attrName>
                                        </p:attrNameLst>
                                      </p:cBhvr>
                                      <p:to>
                                        <p:strVal val="visible"/>
                                      </p:to>
                                    </p:set>
                                    <p:animEffect transition="in" filter="wipe(left)">
                                      <p:cBhvr>
                                        <p:cTn id="43" dur="1000"/>
                                        <p:tgtEl>
                                          <p:spTgt spid="279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8598" grpId="0"/>
      <p:bldP spid="2798599" grpId="0"/>
      <p:bldP spid="2798600" grpId="0" animBg="1" autoUpdateAnimBg="0"/>
      <p:bldP spid="2798601" grpId="0"/>
      <p:bldP spid="279860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2">
            <a:extLst>
              <a:ext uri="{FF2B5EF4-FFF2-40B4-BE49-F238E27FC236}">
                <a16:creationId xmlns:a16="http://schemas.microsoft.com/office/drawing/2014/main" id="{919E9B56-5AFD-42E9-BF5D-5E8CDF4A9AB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45059" name="Slide Number Placeholder 3">
            <a:extLst>
              <a:ext uri="{FF2B5EF4-FFF2-40B4-BE49-F238E27FC236}">
                <a16:creationId xmlns:a16="http://schemas.microsoft.com/office/drawing/2014/main" id="{54E9748D-7B3D-4751-9AFD-8AAEFB66D9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B1065D44-6F7B-4AEC-AB1E-BD85D86E4A03}" type="slidenum">
              <a:rPr lang="en-US" altLang="en-US" sz="900">
                <a:cs typeface="Times New Roman" panose="02020603050405020304" pitchFamily="18" charset="0"/>
              </a:rPr>
              <a:pPr eaLnBrk="1" hangingPunct="1"/>
              <a:t>37</a:t>
            </a:fld>
            <a:endParaRPr lang="en-US" altLang="en-US" sz="900">
              <a:cs typeface="Times New Roman" panose="02020603050405020304" pitchFamily="18" charset="0"/>
            </a:endParaRPr>
          </a:p>
        </p:txBody>
      </p:sp>
      <p:sp>
        <p:nvSpPr>
          <p:cNvPr id="2800642" name="Rectangle 2">
            <a:extLst>
              <a:ext uri="{FF2B5EF4-FFF2-40B4-BE49-F238E27FC236}">
                <a16:creationId xmlns:a16="http://schemas.microsoft.com/office/drawing/2014/main" id="{62B952B8-3483-48D8-8203-49A84B1467B0}"/>
              </a:ext>
            </a:extLst>
          </p:cNvPr>
          <p:cNvSpPr>
            <a:spLocks noGrp="1" noChangeArrowheads="1"/>
          </p:cNvSpPr>
          <p:nvPr>
            <p:ph type="title"/>
          </p:nvPr>
        </p:nvSpPr>
        <p:spPr/>
        <p:txBody>
          <a:bodyPr/>
          <a:lstStyle/>
          <a:p>
            <a:pPr algn="ctr" eaLnBrk="1" hangingPunct="1">
              <a:defRPr/>
            </a:pPr>
            <a:r>
              <a:rPr lang="en-US" dirty="0"/>
              <a:t>How to Deliver Criticism</a:t>
            </a:r>
          </a:p>
        </p:txBody>
      </p:sp>
      <p:grpSp>
        <p:nvGrpSpPr>
          <p:cNvPr id="2" name="Group 3">
            <a:extLst>
              <a:ext uri="{FF2B5EF4-FFF2-40B4-BE49-F238E27FC236}">
                <a16:creationId xmlns:a16="http://schemas.microsoft.com/office/drawing/2014/main" id="{1308EADD-2024-42B3-91D3-FB4DC87C221A}"/>
              </a:ext>
            </a:extLst>
          </p:cNvPr>
          <p:cNvGrpSpPr>
            <a:grpSpLocks/>
          </p:cNvGrpSpPr>
          <p:nvPr/>
        </p:nvGrpSpPr>
        <p:grpSpPr bwMode="auto">
          <a:xfrm>
            <a:off x="2927351" y="1731964"/>
            <a:ext cx="784225" cy="1044575"/>
            <a:chOff x="576" y="1008"/>
            <a:chExt cx="403" cy="658"/>
          </a:xfrm>
        </p:grpSpPr>
        <p:sp>
          <p:nvSpPr>
            <p:cNvPr id="45080" name="Freeform 4">
              <a:extLst>
                <a:ext uri="{FF2B5EF4-FFF2-40B4-BE49-F238E27FC236}">
                  <a16:creationId xmlns:a16="http://schemas.microsoft.com/office/drawing/2014/main" id="{3EBE7E86-6D96-4C02-8F3A-98BDB29AA362}"/>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45081" name="Oval 5">
              <a:extLst>
                <a:ext uri="{FF2B5EF4-FFF2-40B4-BE49-F238E27FC236}">
                  <a16:creationId xmlns:a16="http://schemas.microsoft.com/office/drawing/2014/main" id="{0EC5F9F5-4BE2-441C-82BA-31B0A2FF00EF}"/>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1</a:t>
              </a:r>
            </a:p>
          </p:txBody>
        </p:sp>
      </p:grpSp>
      <p:grpSp>
        <p:nvGrpSpPr>
          <p:cNvPr id="3" name="Group 6">
            <a:extLst>
              <a:ext uri="{FF2B5EF4-FFF2-40B4-BE49-F238E27FC236}">
                <a16:creationId xmlns:a16="http://schemas.microsoft.com/office/drawing/2014/main" id="{E211EAFE-54A5-4FD9-BC73-EBBCD83B3A85}"/>
              </a:ext>
            </a:extLst>
          </p:cNvPr>
          <p:cNvGrpSpPr>
            <a:grpSpLocks/>
          </p:cNvGrpSpPr>
          <p:nvPr/>
        </p:nvGrpSpPr>
        <p:grpSpPr bwMode="auto">
          <a:xfrm>
            <a:off x="2927351" y="2424114"/>
            <a:ext cx="784225" cy="1044575"/>
            <a:chOff x="581" y="1757"/>
            <a:chExt cx="403" cy="658"/>
          </a:xfrm>
        </p:grpSpPr>
        <p:sp>
          <p:nvSpPr>
            <p:cNvPr id="45078" name="Freeform 7">
              <a:extLst>
                <a:ext uri="{FF2B5EF4-FFF2-40B4-BE49-F238E27FC236}">
                  <a16:creationId xmlns:a16="http://schemas.microsoft.com/office/drawing/2014/main" id="{67E5C3C6-769F-48EC-809A-5BD3BD8D8609}"/>
                </a:ext>
              </a:extLst>
            </p:cNvPr>
            <p:cNvSpPr>
              <a:spLocks/>
            </p:cNvSpPr>
            <p:nvPr/>
          </p:nvSpPr>
          <p:spPr bwMode="blackWhite">
            <a:xfrm>
              <a:off x="581" y="1757"/>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45079" name="Oval 8">
              <a:extLst>
                <a:ext uri="{FF2B5EF4-FFF2-40B4-BE49-F238E27FC236}">
                  <a16:creationId xmlns:a16="http://schemas.microsoft.com/office/drawing/2014/main" id="{67D34137-DA8A-4C8A-A337-E50082B5E7FC}"/>
                </a:ext>
              </a:extLst>
            </p:cNvPr>
            <p:cNvSpPr>
              <a:spLocks noChangeArrowheads="1"/>
            </p:cNvSpPr>
            <p:nvPr/>
          </p:nvSpPr>
          <p:spPr bwMode="auto">
            <a:xfrm>
              <a:off x="639" y="2243"/>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2</a:t>
              </a:r>
            </a:p>
          </p:txBody>
        </p:sp>
      </p:grpSp>
      <p:grpSp>
        <p:nvGrpSpPr>
          <p:cNvPr id="4" name="Group 9">
            <a:extLst>
              <a:ext uri="{FF2B5EF4-FFF2-40B4-BE49-F238E27FC236}">
                <a16:creationId xmlns:a16="http://schemas.microsoft.com/office/drawing/2014/main" id="{DCAD8890-F7A8-43A8-8B74-35FB06D1E2C4}"/>
              </a:ext>
            </a:extLst>
          </p:cNvPr>
          <p:cNvGrpSpPr>
            <a:grpSpLocks/>
          </p:cNvGrpSpPr>
          <p:nvPr/>
        </p:nvGrpSpPr>
        <p:grpSpPr bwMode="auto">
          <a:xfrm>
            <a:off x="2927351" y="2373313"/>
            <a:ext cx="784225" cy="1725612"/>
            <a:chOff x="581" y="2045"/>
            <a:chExt cx="403" cy="1037"/>
          </a:xfrm>
        </p:grpSpPr>
        <p:sp>
          <p:nvSpPr>
            <p:cNvPr id="45076" name="Freeform 10">
              <a:extLst>
                <a:ext uri="{FF2B5EF4-FFF2-40B4-BE49-F238E27FC236}">
                  <a16:creationId xmlns:a16="http://schemas.microsoft.com/office/drawing/2014/main" id="{5B01673E-8B6E-4BD7-92FD-1FE5077003D8}"/>
                </a:ext>
              </a:extLst>
            </p:cNvPr>
            <p:cNvSpPr>
              <a:spLocks/>
            </p:cNvSpPr>
            <p:nvPr/>
          </p:nvSpPr>
          <p:spPr bwMode="blackWhite">
            <a:xfrm>
              <a:off x="581" y="2045"/>
              <a:ext cx="403" cy="952"/>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45077" name="Oval 11">
              <a:extLst>
                <a:ext uri="{FF2B5EF4-FFF2-40B4-BE49-F238E27FC236}">
                  <a16:creationId xmlns:a16="http://schemas.microsoft.com/office/drawing/2014/main" id="{4935A754-AEBA-4F65-9CD3-FE1D4DEEF2B7}"/>
                </a:ext>
              </a:extLst>
            </p:cNvPr>
            <p:cNvSpPr>
              <a:spLocks noChangeArrowheads="1"/>
            </p:cNvSpPr>
            <p:nvPr/>
          </p:nvSpPr>
          <p:spPr bwMode="auto">
            <a:xfrm>
              <a:off x="639" y="2910"/>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3</a:t>
              </a:r>
            </a:p>
          </p:txBody>
        </p:sp>
      </p:grpSp>
      <p:grpSp>
        <p:nvGrpSpPr>
          <p:cNvPr id="5" name="Group 12">
            <a:extLst>
              <a:ext uri="{FF2B5EF4-FFF2-40B4-BE49-F238E27FC236}">
                <a16:creationId xmlns:a16="http://schemas.microsoft.com/office/drawing/2014/main" id="{73A11460-DF40-4899-8015-4B6A4B971003}"/>
              </a:ext>
            </a:extLst>
          </p:cNvPr>
          <p:cNvGrpSpPr>
            <a:grpSpLocks/>
          </p:cNvGrpSpPr>
          <p:nvPr/>
        </p:nvGrpSpPr>
        <p:grpSpPr bwMode="auto">
          <a:xfrm>
            <a:off x="2927351" y="3016251"/>
            <a:ext cx="784225" cy="1725613"/>
            <a:chOff x="581" y="2045"/>
            <a:chExt cx="403" cy="1037"/>
          </a:xfrm>
        </p:grpSpPr>
        <p:sp>
          <p:nvSpPr>
            <p:cNvPr id="45074" name="Freeform 13">
              <a:extLst>
                <a:ext uri="{FF2B5EF4-FFF2-40B4-BE49-F238E27FC236}">
                  <a16:creationId xmlns:a16="http://schemas.microsoft.com/office/drawing/2014/main" id="{9DEDB0B3-D8DC-401A-8472-538EB1B3F1A1}"/>
                </a:ext>
              </a:extLst>
            </p:cNvPr>
            <p:cNvSpPr>
              <a:spLocks/>
            </p:cNvSpPr>
            <p:nvPr/>
          </p:nvSpPr>
          <p:spPr bwMode="blackWhite">
            <a:xfrm>
              <a:off x="581" y="2045"/>
              <a:ext cx="403" cy="952"/>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45075" name="Oval 14">
              <a:extLst>
                <a:ext uri="{FF2B5EF4-FFF2-40B4-BE49-F238E27FC236}">
                  <a16:creationId xmlns:a16="http://schemas.microsoft.com/office/drawing/2014/main" id="{9CC56D8F-9DA6-4889-B2C3-A765D3AC160A}"/>
                </a:ext>
              </a:extLst>
            </p:cNvPr>
            <p:cNvSpPr>
              <a:spLocks noChangeArrowheads="1"/>
            </p:cNvSpPr>
            <p:nvPr/>
          </p:nvSpPr>
          <p:spPr bwMode="auto">
            <a:xfrm>
              <a:off x="639" y="2910"/>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4</a:t>
              </a:r>
            </a:p>
          </p:txBody>
        </p:sp>
      </p:grpSp>
      <p:grpSp>
        <p:nvGrpSpPr>
          <p:cNvPr id="6" name="Group 15">
            <a:extLst>
              <a:ext uri="{FF2B5EF4-FFF2-40B4-BE49-F238E27FC236}">
                <a16:creationId xmlns:a16="http://schemas.microsoft.com/office/drawing/2014/main" id="{1978AA3B-1B68-452F-B792-8CDF9BF2E959}"/>
              </a:ext>
            </a:extLst>
          </p:cNvPr>
          <p:cNvGrpSpPr>
            <a:grpSpLocks/>
          </p:cNvGrpSpPr>
          <p:nvPr/>
        </p:nvGrpSpPr>
        <p:grpSpPr bwMode="auto">
          <a:xfrm>
            <a:off x="2927351" y="3605213"/>
            <a:ext cx="784225" cy="1725612"/>
            <a:chOff x="581" y="2045"/>
            <a:chExt cx="403" cy="1037"/>
          </a:xfrm>
        </p:grpSpPr>
        <p:sp>
          <p:nvSpPr>
            <p:cNvPr id="45072" name="Freeform 16">
              <a:extLst>
                <a:ext uri="{FF2B5EF4-FFF2-40B4-BE49-F238E27FC236}">
                  <a16:creationId xmlns:a16="http://schemas.microsoft.com/office/drawing/2014/main" id="{8DF3FFE2-5AC4-45E2-942C-EBA0322281CD}"/>
                </a:ext>
              </a:extLst>
            </p:cNvPr>
            <p:cNvSpPr>
              <a:spLocks/>
            </p:cNvSpPr>
            <p:nvPr/>
          </p:nvSpPr>
          <p:spPr bwMode="blackWhite">
            <a:xfrm>
              <a:off x="581" y="2045"/>
              <a:ext cx="403" cy="952"/>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45073" name="Oval 17">
              <a:extLst>
                <a:ext uri="{FF2B5EF4-FFF2-40B4-BE49-F238E27FC236}">
                  <a16:creationId xmlns:a16="http://schemas.microsoft.com/office/drawing/2014/main" id="{8C624105-AAA7-4505-A8E1-FD2D8A9A5FDD}"/>
                </a:ext>
              </a:extLst>
            </p:cNvPr>
            <p:cNvSpPr>
              <a:spLocks noChangeArrowheads="1"/>
            </p:cNvSpPr>
            <p:nvPr/>
          </p:nvSpPr>
          <p:spPr bwMode="auto">
            <a:xfrm>
              <a:off x="639" y="2910"/>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5</a:t>
              </a:r>
            </a:p>
          </p:txBody>
        </p:sp>
      </p:grpSp>
      <p:sp>
        <p:nvSpPr>
          <p:cNvPr id="2800658" name="AutoShape 18" descr="bluefill01">
            <a:extLst>
              <a:ext uri="{FF2B5EF4-FFF2-40B4-BE49-F238E27FC236}">
                <a16:creationId xmlns:a16="http://schemas.microsoft.com/office/drawing/2014/main" id="{0343383B-DDA5-491F-85BE-820A40CEB4EB}"/>
              </a:ext>
            </a:extLst>
          </p:cNvPr>
          <p:cNvSpPr>
            <a:spLocks noChangeArrowheads="1"/>
          </p:cNvSpPr>
          <p:nvPr/>
        </p:nvSpPr>
        <p:spPr bwMode="auto">
          <a:xfrm>
            <a:off x="2530475" y="1600201"/>
            <a:ext cx="4572000" cy="498475"/>
          </a:xfrm>
          <a:prstGeom prst="roundRect">
            <a:avLst>
              <a:gd name="adj" fmla="val 16667"/>
            </a:avLst>
          </a:prstGeom>
          <a:blipFill dpi="0" rotWithShape="1">
            <a:blip r:embed="rId3"/>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How to Criticize a Subordinate</a:t>
            </a:r>
          </a:p>
        </p:txBody>
      </p:sp>
      <p:sp>
        <p:nvSpPr>
          <p:cNvPr id="2800659" name="Rectangle 19">
            <a:extLst>
              <a:ext uri="{FF2B5EF4-FFF2-40B4-BE49-F238E27FC236}">
                <a16:creationId xmlns:a16="http://schemas.microsoft.com/office/drawing/2014/main" id="{4AADBDE0-BFFE-456C-8EAF-6CCCF1525B13}"/>
              </a:ext>
            </a:extLst>
          </p:cNvPr>
          <p:cNvSpPr>
            <a:spLocks noChangeArrowheads="1"/>
          </p:cNvSpPr>
          <p:nvPr/>
        </p:nvSpPr>
        <p:spPr bwMode="blackWhite">
          <a:xfrm>
            <a:off x="3727451" y="3103564"/>
            <a:ext cx="56610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000"/>
              <a:t>Criticize in private, and do it constructively. </a:t>
            </a:r>
          </a:p>
        </p:txBody>
      </p:sp>
      <p:sp>
        <p:nvSpPr>
          <p:cNvPr id="2800660" name="Rectangle 20">
            <a:extLst>
              <a:ext uri="{FF2B5EF4-FFF2-40B4-BE49-F238E27FC236}">
                <a16:creationId xmlns:a16="http://schemas.microsoft.com/office/drawing/2014/main" id="{A8FC6A0F-69C7-4CB9-87B2-C8E55545CABA}"/>
              </a:ext>
            </a:extLst>
          </p:cNvPr>
          <p:cNvSpPr>
            <a:spLocks noChangeArrowheads="1"/>
          </p:cNvSpPr>
          <p:nvPr/>
        </p:nvSpPr>
        <p:spPr bwMode="blackWhite">
          <a:xfrm>
            <a:off x="3727451" y="2455863"/>
            <a:ext cx="56610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000"/>
              <a:t>Do it in a manner that lets the person maintain his or her dignity and sense of worth.</a:t>
            </a:r>
          </a:p>
        </p:txBody>
      </p:sp>
      <p:sp>
        <p:nvSpPr>
          <p:cNvPr id="2800661" name="Rectangle 21">
            <a:extLst>
              <a:ext uri="{FF2B5EF4-FFF2-40B4-BE49-F238E27FC236}">
                <a16:creationId xmlns:a16="http://schemas.microsoft.com/office/drawing/2014/main" id="{8C638B92-DE05-4C0A-B85B-4540385E6202}"/>
              </a:ext>
            </a:extLst>
          </p:cNvPr>
          <p:cNvSpPr>
            <a:spLocks noChangeArrowheads="1"/>
          </p:cNvSpPr>
          <p:nvPr/>
        </p:nvSpPr>
        <p:spPr bwMode="blackWhite">
          <a:xfrm>
            <a:off x="3727451" y="3744914"/>
            <a:ext cx="56610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000"/>
              <a:t>Give daily feedback so that the review has no surprises. </a:t>
            </a:r>
          </a:p>
        </p:txBody>
      </p:sp>
      <p:sp>
        <p:nvSpPr>
          <p:cNvPr id="2800662" name="Rectangle 22">
            <a:extLst>
              <a:ext uri="{FF2B5EF4-FFF2-40B4-BE49-F238E27FC236}">
                <a16:creationId xmlns:a16="http://schemas.microsoft.com/office/drawing/2014/main" id="{B37958D3-9595-4B56-854E-49C749FBEE24}"/>
              </a:ext>
            </a:extLst>
          </p:cNvPr>
          <p:cNvSpPr>
            <a:spLocks noChangeArrowheads="1"/>
          </p:cNvSpPr>
          <p:nvPr/>
        </p:nvSpPr>
        <p:spPr bwMode="blackWhite">
          <a:xfrm>
            <a:off x="3722689" y="4384675"/>
            <a:ext cx="56610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000"/>
              <a:t>Never say the person is “always” wrong.</a:t>
            </a:r>
          </a:p>
        </p:txBody>
      </p:sp>
      <p:sp>
        <p:nvSpPr>
          <p:cNvPr id="2800663" name="Rectangle 23">
            <a:extLst>
              <a:ext uri="{FF2B5EF4-FFF2-40B4-BE49-F238E27FC236}">
                <a16:creationId xmlns:a16="http://schemas.microsoft.com/office/drawing/2014/main" id="{B8F7A56F-A3E1-48BD-8387-C7DE89047652}"/>
              </a:ext>
            </a:extLst>
          </p:cNvPr>
          <p:cNvSpPr>
            <a:spLocks noChangeArrowheads="1"/>
          </p:cNvSpPr>
          <p:nvPr/>
        </p:nvSpPr>
        <p:spPr bwMode="blackWhite">
          <a:xfrm>
            <a:off x="3719514" y="4970464"/>
            <a:ext cx="56610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000"/>
              <a:t>Criticism should be objective and free of biases.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00658"/>
                                        </p:tgtEl>
                                        <p:attrNameLst>
                                          <p:attrName>style.visibility</p:attrName>
                                        </p:attrNameLst>
                                      </p:cBhvr>
                                      <p:to>
                                        <p:strVal val="visible"/>
                                      </p:to>
                                    </p:set>
                                    <p:animEffect transition="in" filter="wipe(left)">
                                      <p:cBhvr>
                                        <p:cTn id="7" dur="500"/>
                                        <p:tgtEl>
                                          <p:spTgt spid="280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800660"/>
                                        </p:tgtEl>
                                        <p:attrNameLst>
                                          <p:attrName>style.visibility</p:attrName>
                                        </p:attrNameLst>
                                      </p:cBhvr>
                                      <p:to>
                                        <p:strVal val="visible"/>
                                      </p:to>
                                    </p:set>
                                    <p:animEffect transition="in" filter="wipe(left)">
                                      <p:cBhvr>
                                        <p:cTn id="16" dur="500"/>
                                        <p:tgtEl>
                                          <p:spTgt spid="28006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Right)">
                                      <p:cBhvr>
                                        <p:cTn id="21" dur="1000"/>
                                        <p:tgtEl>
                                          <p:spTgt spid="3"/>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800659"/>
                                        </p:tgtEl>
                                        <p:attrNameLst>
                                          <p:attrName>style.visibility</p:attrName>
                                        </p:attrNameLst>
                                      </p:cBhvr>
                                      <p:to>
                                        <p:strVal val="visible"/>
                                      </p:to>
                                    </p:set>
                                    <p:animEffect transition="in" filter="wipe(left)">
                                      <p:cBhvr>
                                        <p:cTn id="25" dur="1000"/>
                                        <p:tgtEl>
                                          <p:spTgt spid="28006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Right)">
                                      <p:cBhvr>
                                        <p:cTn id="30" dur="1000"/>
                                        <p:tgtEl>
                                          <p:spTgt spid="4"/>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800661"/>
                                        </p:tgtEl>
                                        <p:attrNameLst>
                                          <p:attrName>style.visibility</p:attrName>
                                        </p:attrNameLst>
                                      </p:cBhvr>
                                      <p:to>
                                        <p:strVal val="visible"/>
                                      </p:to>
                                    </p:set>
                                    <p:animEffect transition="in" filter="wipe(left)">
                                      <p:cBhvr>
                                        <p:cTn id="34" dur="1000"/>
                                        <p:tgtEl>
                                          <p:spTgt spid="280066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Right)">
                                      <p:cBhvr>
                                        <p:cTn id="39" dur="1000"/>
                                        <p:tgtEl>
                                          <p:spTgt spid="5"/>
                                        </p:tgtEl>
                                      </p:cBhvr>
                                    </p:animEffect>
                                  </p:childTnLst>
                                </p:cTn>
                              </p:par>
                            </p:childTnLst>
                          </p:cTn>
                        </p:par>
                        <p:par>
                          <p:cTn id="40" fill="hold" nodeType="afterGroup">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800662"/>
                                        </p:tgtEl>
                                        <p:attrNameLst>
                                          <p:attrName>style.visibility</p:attrName>
                                        </p:attrNameLst>
                                      </p:cBhvr>
                                      <p:to>
                                        <p:strVal val="visible"/>
                                      </p:to>
                                    </p:set>
                                    <p:animEffect transition="in" filter="wipe(left)">
                                      <p:cBhvr>
                                        <p:cTn id="43" dur="1000"/>
                                        <p:tgtEl>
                                          <p:spTgt spid="280066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Right)">
                                      <p:cBhvr>
                                        <p:cTn id="48" dur="1000"/>
                                        <p:tgtEl>
                                          <p:spTgt spid="6"/>
                                        </p:tgtEl>
                                      </p:cBhvr>
                                    </p:animEffect>
                                  </p:childTnLst>
                                </p:cTn>
                              </p:par>
                            </p:childTnLst>
                          </p:cTn>
                        </p:par>
                        <p:par>
                          <p:cTn id="49" fill="hold" nodeType="afterGroup">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800663"/>
                                        </p:tgtEl>
                                        <p:attrNameLst>
                                          <p:attrName>style.visibility</p:attrName>
                                        </p:attrNameLst>
                                      </p:cBhvr>
                                      <p:to>
                                        <p:strVal val="visible"/>
                                      </p:to>
                                    </p:set>
                                    <p:animEffect transition="in" filter="wipe(left)">
                                      <p:cBhvr>
                                        <p:cTn id="52" dur="1000"/>
                                        <p:tgtEl>
                                          <p:spTgt spid="280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0658" grpId="0" animBg="1" autoUpdateAnimBg="0"/>
      <p:bldP spid="2800659" grpId="0"/>
      <p:bldP spid="2800660" grpId="0"/>
      <p:bldP spid="2800661" grpId="0"/>
      <p:bldP spid="2800662" grpId="0"/>
      <p:bldP spid="28006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a:extLst>
              <a:ext uri="{FF2B5EF4-FFF2-40B4-BE49-F238E27FC236}">
                <a16:creationId xmlns:a16="http://schemas.microsoft.com/office/drawing/2014/main" id="{833C87C0-8EC4-4B30-8276-5159DE60258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46083" name="Slide Number Placeholder 4">
            <a:extLst>
              <a:ext uri="{FF2B5EF4-FFF2-40B4-BE49-F238E27FC236}">
                <a16:creationId xmlns:a16="http://schemas.microsoft.com/office/drawing/2014/main" id="{5B1FFCDD-3AA9-4781-8725-73F1AD4D79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59C7EF08-52D2-44E4-B265-014E70B9BB05}" type="slidenum">
              <a:rPr lang="en-US" altLang="en-US" sz="900">
                <a:cs typeface="Times New Roman" panose="02020603050405020304" pitchFamily="18" charset="0"/>
              </a:rPr>
              <a:pPr eaLnBrk="1" hangingPunct="1"/>
              <a:t>38</a:t>
            </a:fld>
            <a:endParaRPr lang="en-US" altLang="en-US" sz="900">
              <a:cs typeface="Times New Roman" panose="02020603050405020304" pitchFamily="18" charset="0"/>
            </a:endParaRPr>
          </a:p>
        </p:txBody>
      </p:sp>
      <p:sp>
        <p:nvSpPr>
          <p:cNvPr id="2808834" name="Rectangle 2">
            <a:extLst>
              <a:ext uri="{FF2B5EF4-FFF2-40B4-BE49-F238E27FC236}">
                <a16:creationId xmlns:a16="http://schemas.microsoft.com/office/drawing/2014/main" id="{E2D8E1FA-C2BC-47AA-AB41-0EBF72DFCD8B}"/>
              </a:ext>
            </a:extLst>
          </p:cNvPr>
          <p:cNvSpPr>
            <a:spLocks noGrp="1" noChangeArrowheads="1"/>
          </p:cNvSpPr>
          <p:nvPr>
            <p:ph type="title"/>
          </p:nvPr>
        </p:nvSpPr>
        <p:spPr/>
        <p:txBody>
          <a:bodyPr/>
          <a:lstStyle/>
          <a:p>
            <a:pPr eaLnBrk="1" hangingPunct="1">
              <a:defRPr/>
            </a:pPr>
            <a:r>
              <a:rPr lang="en-US" dirty="0"/>
              <a:t>Formal Written Warnings</a:t>
            </a:r>
          </a:p>
        </p:txBody>
      </p:sp>
      <p:sp>
        <p:nvSpPr>
          <p:cNvPr id="2808835" name="Rectangle 3">
            <a:extLst>
              <a:ext uri="{FF2B5EF4-FFF2-40B4-BE49-F238E27FC236}">
                <a16:creationId xmlns:a16="http://schemas.microsoft.com/office/drawing/2014/main" id="{8CDC8461-9A87-46E4-AEB0-49425EF6DB48}"/>
              </a:ext>
            </a:extLst>
          </p:cNvPr>
          <p:cNvSpPr>
            <a:spLocks noGrp="1" noChangeArrowheads="1"/>
          </p:cNvSpPr>
          <p:nvPr>
            <p:ph type="body" idx="1"/>
          </p:nvPr>
        </p:nvSpPr>
        <p:spPr/>
        <p:txBody>
          <a:bodyPr/>
          <a:lstStyle/>
          <a:p>
            <a:pPr eaLnBrk="1" hangingPunct="1">
              <a:spcBef>
                <a:spcPct val="45000"/>
              </a:spcBef>
              <a:defRPr/>
            </a:pPr>
            <a:r>
              <a:rPr lang="en-US" dirty="0"/>
              <a:t>Purposes of a Written Warning</a:t>
            </a:r>
          </a:p>
          <a:p>
            <a:pPr lvl="1" eaLnBrk="1" hangingPunct="1">
              <a:spcBef>
                <a:spcPct val="45000"/>
              </a:spcBef>
              <a:defRPr/>
            </a:pPr>
            <a:r>
              <a:rPr lang="en-US" dirty="0"/>
              <a:t>To shake your employee out of bad habits.</a:t>
            </a:r>
          </a:p>
          <a:p>
            <a:pPr lvl="1" eaLnBrk="1" hangingPunct="1">
              <a:spcBef>
                <a:spcPct val="45000"/>
              </a:spcBef>
              <a:defRPr/>
            </a:pPr>
            <a:r>
              <a:rPr lang="en-US" dirty="0"/>
              <a:t>To help you defend your rating, both to your own boss and (if needed) to the courts.</a:t>
            </a:r>
          </a:p>
          <a:p>
            <a:pPr eaLnBrk="1" hangingPunct="1">
              <a:spcBef>
                <a:spcPct val="45000"/>
              </a:spcBef>
              <a:defRPr/>
            </a:pPr>
            <a:r>
              <a:rPr lang="en-US" dirty="0"/>
              <a:t>A Written Warning Should:</a:t>
            </a:r>
          </a:p>
          <a:p>
            <a:pPr lvl="1" eaLnBrk="1" hangingPunct="1">
              <a:spcBef>
                <a:spcPct val="45000"/>
              </a:spcBef>
              <a:defRPr/>
            </a:pPr>
            <a:r>
              <a:rPr lang="en-US" dirty="0"/>
              <a:t>Identify standards by which employee is judged.</a:t>
            </a:r>
          </a:p>
          <a:p>
            <a:pPr lvl="1" eaLnBrk="1" hangingPunct="1">
              <a:spcBef>
                <a:spcPct val="45000"/>
              </a:spcBef>
              <a:defRPr/>
            </a:pPr>
            <a:r>
              <a:rPr lang="en-US" dirty="0"/>
              <a:t>Make clear that employee was aware of the standard.</a:t>
            </a:r>
          </a:p>
          <a:p>
            <a:pPr lvl="1" eaLnBrk="1" hangingPunct="1">
              <a:spcBef>
                <a:spcPct val="45000"/>
              </a:spcBef>
              <a:defRPr/>
            </a:pPr>
            <a:r>
              <a:rPr lang="en-US" dirty="0"/>
              <a:t>Specify deficiencies relative to the standard.</a:t>
            </a:r>
          </a:p>
          <a:p>
            <a:pPr lvl="1" eaLnBrk="1" hangingPunct="1">
              <a:spcBef>
                <a:spcPct val="45000"/>
              </a:spcBef>
              <a:defRPr/>
            </a:pPr>
            <a:r>
              <a:rPr lang="en-US" dirty="0"/>
              <a:t>Indicate employee’s prior opportunity for correction.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a:extLst>
              <a:ext uri="{FF2B5EF4-FFF2-40B4-BE49-F238E27FC236}">
                <a16:creationId xmlns:a16="http://schemas.microsoft.com/office/drawing/2014/main" id="{51226D4D-FE2B-4F37-AF59-6128D2E645C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47107" name="Slide Number Placeholder 4">
            <a:extLst>
              <a:ext uri="{FF2B5EF4-FFF2-40B4-BE49-F238E27FC236}">
                <a16:creationId xmlns:a16="http://schemas.microsoft.com/office/drawing/2014/main" id="{E2B418EB-8B01-45C8-AB4E-ADA56DA200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B5841C4F-2A0A-493E-AED8-890BFF4C1A03}" type="slidenum">
              <a:rPr lang="en-US" altLang="en-US" sz="900">
                <a:cs typeface="Times New Roman" panose="02020603050405020304" pitchFamily="18" charset="0"/>
              </a:rPr>
              <a:pPr eaLnBrk="1" hangingPunct="1"/>
              <a:t>39</a:t>
            </a:fld>
            <a:endParaRPr lang="en-US" altLang="en-US" sz="900">
              <a:cs typeface="Times New Roman" panose="02020603050405020304" pitchFamily="18" charset="0"/>
            </a:endParaRPr>
          </a:p>
        </p:txBody>
      </p:sp>
      <p:sp>
        <p:nvSpPr>
          <p:cNvPr id="2810884" name="Rectangle 4">
            <a:extLst>
              <a:ext uri="{FF2B5EF4-FFF2-40B4-BE49-F238E27FC236}">
                <a16:creationId xmlns:a16="http://schemas.microsoft.com/office/drawing/2014/main" id="{654EDC8E-BA5A-4ECE-91FC-EBA4C5D99D4D}"/>
              </a:ext>
            </a:extLst>
          </p:cNvPr>
          <p:cNvSpPr>
            <a:spLocks noGrp="1" noChangeArrowheads="1"/>
          </p:cNvSpPr>
          <p:nvPr>
            <p:ph type="title"/>
          </p:nvPr>
        </p:nvSpPr>
        <p:spPr/>
        <p:txBody>
          <a:bodyPr/>
          <a:lstStyle/>
          <a:p>
            <a:pPr eaLnBrk="1" hangingPunct="1">
              <a:defRPr/>
            </a:pPr>
            <a:r>
              <a:rPr lang="en-US" dirty="0"/>
              <a:t>Performance Management</a:t>
            </a:r>
          </a:p>
        </p:txBody>
      </p:sp>
      <p:sp>
        <p:nvSpPr>
          <p:cNvPr id="2810885" name="Rectangle 5">
            <a:extLst>
              <a:ext uri="{FF2B5EF4-FFF2-40B4-BE49-F238E27FC236}">
                <a16:creationId xmlns:a16="http://schemas.microsoft.com/office/drawing/2014/main" id="{B43668FE-EA21-4DDE-9F95-E5B84F82D951}"/>
              </a:ext>
            </a:extLst>
          </p:cNvPr>
          <p:cNvSpPr>
            <a:spLocks noGrp="1" noChangeArrowheads="1"/>
          </p:cNvSpPr>
          <p:nvPr>
            <p:ph type="body" idx="1"/>
          </p:nvPr>
        </p:nvSpPr>
        <p:spPr/>
        <p:txBody>
          <a:bodyPr/>
          <a:lstStyle/>
          <a:p>
            <a:pPr eaLnBrk="1" hangingPunct="1">
              <a:spcBef>
                <a:spcPct val="50000"/>
              </a:spcBef>
              <a:defRPr/>
            </a:pPr>
            <a:r>
              <a:rPr lang="en-US" dirty="0"/>
              <a:t>Performance Management</a:t>
            </a:r>
          </a:p>
          <a:p>
            <a:pPr lvl="1" eaLnBrk="1" hangingPunct="1">
              <a:spcBef>
                <a:spcPct val="50000"/>
              </a:spcBef>
              <a:defRPr/>
            </a:pPr>
            <a:r>
              <a:rPr lang="en-US" dirty="0"/>
              <a:t>Is the continuous process of identifying, measuring, and developing the performance of individuals and teams and aligning their performance with the organization’s goals.</a:t>
            </a:r>
          </a:p>
          <a:p>
            <a:pPr eaLnBrk="1" hangingPunct="1">
              <a:spcBef>
                <a:spcPct val="50000"/>
              </a:spcBef>
              <a:defRPr/>
            </a:pPr>
            <a:r>
              <a:rPr lang="fr-FR" dirty="0"/>
              <a:t>How Performance Management </a:t>
            </a:r>
            <a:r>
              <a:rPr lang="en-US" dirty="0"/>
              <a:t>Differs</a:t>
            </a:r>
            <a:r>
              <a:rPr lang="fr-FR" dirty="0"/>
              <a:t> </a:t>
            </a:r>
            <a:r>
              <a:rPr lang="en-US" dirty="0"/>
              <a:t>From</a:t>
            </a:r>
            <a:r>
              <a:rPr lang="fr-FR" dirty="0"/>
              <a:t> Performance</a:t>
            </a:r>
            <a:r>
              <a:rPr lang="en-US" dirty="0"/>
              <a:t> Appraisal </a:t>
            </a:r>
          </a:p>
          <a:p>
            <a:pPr lvl="1" eaLnBrk="1" hangingPunct="1">
              <a:spcBef>
                <a:spcPct val="50000"/>
              </a:spcBef>
              <a:defRPr/>
            </a:pPr>
            <a:r>
              <a:rPr lang="en-US" dirty="0"/>
              <a:t>A continuous process for continuous improvement</a:t>
            </a:r>
          </a:p>
          <a:p>
            <a:pPr lvl="1" eaLnBrk="1" hangingPunct="1">
              <a:spcBef>
                <a:spcPct val="50000"/>
              </a:spcBef>
              <a:defRPr/>
            </a:pPr>
            <a:r>
              <a:rPr lang="en-US" dirty="0"/>
              <a:t>A strong linkage of individual and team goals to strategic goals</a:t>
            </a:r>
          </a:p>
          <a:p>
            <a:pPr lvl="1" eaLnBrk="1" hangingPunct="1">
              <a:spcBef>
                <a:spcPct val="50000"/>
              </a:spcBef>
              <a:defRPr/>
            </a:pPr>
            <a:r>
              <a:rPr lang="en-US" dirty="0"/>
              <a:t>A constant reevaluation and modification of work processes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a:extLst>
              <a:ext uri="{FF2B5EF4-FFF2-40B4-BE49-F238E27FC236}">
                <a16:creationId xmlns:a16="http://schemas.microsoft.com/office/drawing/2014/main" id="{3F805772-8B21-4E49-BE65-2323893AB33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6147" name="Slide Number Placeholder 3">
            <a:extLst>
              <a:ext uri="{FF2B5EF4-FFF2-40B4-BE49-F238E27FC236}">
                <a16:creationId xmlns:a16="http://schemas.microsoft.com/office/drawing/2014/main" id="{53A22FFD-E956-42B6-86E1-A35A211F743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91D55D86-E1ED-47FD-8565-BD788097BFA3}" type="slidenum">
              <a:rPr lang="en-US" altLang="en-US" sz="900">
                <a:cs typeface="Times New Roman" panose="02020603050405020304" pitchFamily="18" charset="0"/>
              </a:rPr>
              <a:pPr eaLnBrk="1" hangingPunct="1"/>
              <a:t>4</a:t>
            </a:fld>
            <a:endParaRPr lang="en-US" altLang="en-US" sz="900">
              <a:cs typeface="Times New Roman" panose="02020603050405020304" pitchFamily="18" charset="0"/>
            </a:endParaRPr>
          </a:p>
        </p:txBody>
      </p:sp>
      <p:sp>
        <p:nvSpPr>
          <p:cNvPr id="2724866" name="Rectangle 2">
            <a:extLst>
              <a:ext uri="{FF2B5EF4-FFF2-40B4-BE49-F238E27FC236}">
                <a16:creationId xmlns:a16="http://schemas.microsoft.com/office/drawing/2014/main" id="{0C8E9D1A-CCB0-400D-AD33-B79F6DA20940}"/>
              </a:ext>
            </a:extLst>
          </p:cNvPr>
          <p:cNvSpPr>
            <a:spLocks noGrp="1" noChangeArrowheads="1"/>
          </p:cNvSpPr>
          <p:nvPr>
            <p:ph type="title"/>
          </p:nvPr>
        </p:nvSpPr>
        <p:spPr>
          <a:xfrm>
            <a:off x="2530475" y="377825"/>
            <a:ext cx="7112000" cy="1066800"/>
          </a:xfrm>
        </p:spPr>
        <p:txBody>
          <a:bodyPr>
            <a:normAutofit fontScale="90000"/>
          </a:bodyPr>
          <a:lstStyle/>
          <a:p>
            <a:pPr algn="ctr" eaLnBrk="1" hangingPunct="1">
              <a:defRPr/>
            </a:pPr>
            <a:r>
              <a:rPr lang="en-US" dirty="0"/>
              <a:t>Basic Concepts in Performance</a:t>
            </a:r>
            <a:br>
              <a:rPr lang="en-US" dirty="0"/>
            </a:br>
            <a:r>
              <a:rPr lang="en-US" dirty="0"/>
              <a:t>Management and Appraisal</a:t>
            </a:r>
          </a:p>
        </p:txBody>
      </p:sp>
      <p:grpSp>
        <p:nvGrpSpPr>
          <p:cNvPr id="2" name="Group 19">
            <a:extLst>
              <a:ext uri="{FF2B5EF4-FFF2-40B4-BE49-F238E27FC236}">
                <a16:creationId xmlns:a16="http://schemas.microsoft.com/office/drawing/2014/main" id="{11CDCDAD-CE37-4F9F-8A3E-D5FB8CDEF33B}"/>
              </a:ext>
            </a:extLst>
          </p:cNvPr>
          <p:cNvGrpSpPr>
            <a:grpSpLocks/>
          </p:cNvGrpSpPr>
          <p:nvPr/>
        </p:nvGrpSpPr>
        <p:grpSpPr bwMode="auto">
          <a:xfrm>
            <a:off x="2992439" y="1841500"/>
            <a:ext cx="2554287" cy="3657600"/>
            <a:chOff x="925" y="1160"/>
            <a:chExt cx="1609" cy="2304"/>
          </a:xfrm>
        </p:grpSpPr>
        <p:sp>
          <p:nvSpPr>
            <p:cNvPr id="6154" name="AutoShape 11" descr="greenfill01">
              <a:extLst>
                <a:ext uri="{FF2B5EF4-FFF2-40B4-BE49-F238E27FC236}">
                  <a16:creationId xmlns:a16="http://schemas.microsoft.com/office/drawing/2014/main" id="{3B571995-AE36-4F5B-A67C-19FABF36F10B}"/>
                </a:ext>
              </a:extLst>
            </p:cNvPr>
            <p:cNvSpPr>
              <a:spLocks noChangeArrowheads="1"/>
            </p:cNvSpPr>
            <p:nvPr/>
          </p:nvSpPr>
          <p:spPr bwMode="blackWhite">
            <a:xfrm>
              <a:off x="925" y="1160"/>
              <a:ext cx="1608" cy="530"/>
            </a:xfrm>
            <a:prstGeom prst="roundRect">
              <a:avLst>
                <a:gd name="adj" fmla="val 8301"/>
              </a:avLst>
            </a:prstGeom>
            <a:blipFill dpi="0" rotWithShape="1">
              <a:blip r:embed="rId3"/>
              <a:srcRect/>
              <a:stretch>
                <a:fillRect/>
              </a:stretch>
            </a:blipFill>
            <a:ln w="57150" algn="ctr">
              <a:solidFill>
                <a:srgbClr val="74D274"/>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000">
                  <a:latin typeface="Franklin Gothic Medium" panose="020B0603020102020204" pitchFamily="34" charset="0"/>
                </a:rPr>
                <a:t>Performance Appraisal</a:t>
              </a:r>
            </a:p>
          </p:txBody>
        </p:sp>
        <p:sp>
          <p:nvSpPr>
            <p:cNvPr id="6155" name="AutoShape 14" descr="greenfill01">
              <a:extLst>
                <a:ext uri="{FF2B5EF4-FFF2-40B4-BE49-F238E27FC236}">
                  <a16:creationId xmlns:a16="http://schemas.microsoft.com/office/drawing/2014/main" id="{5BBA03C5-ED0F-4B62-89C2-D6A13BECB0F2}"/>
                </a:ext>
              </a:extLst>
            </p:cNvPr>
            <p:cNvSpPr>
              <a:spLocks noChangeArrowheads="1"/>
            </p:cNvSpPr>
            <p:nvPr/>
          </p:nvSpPr>
          <p:spPr bwMode="blackWhite">
            <a:xfrm>
              <a:off x="926" y="1851"/>
              <a:ext cx="1608" cy="1613"/>
            </a:xfrm>
            <a:prstGeom prst="roundRect">
              <a:avLst>
                <a:gd name="adj" fmla="val 8301"/>
              </a:avLst>
            </a:prstGeom>
            <a:blipFill dpi="0" rotWithShape="1">
              <a:blip r:embed="rId3"/>
              <a:srcRect/>
              <a:stretch>
                <a:fillRect/>
              </a:stretch>
            </a:blipFill>
            <a:ln w="57150" algn="ctr">
              <a:solidFill>
                <a:srgbClr val="74D274"/>
              </a:solidFill>
              <a:round/>
              <a:headEnd/>
              <a:tailEnd/>
            </a:ln>
          </p:spPr>
          <p:txBody>
            <a:bodyPr tIns="91440" bIns="0"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Setting work standards, assessing performance, and providing feedback to employees to motivate, correct, and continue their performance.</a:t>
              </a:r>
            </a:p>
          </p:txBody>
        </p:sp>
        <p:cxnSp>
          <p:nvCxnSpPr>
            <p:cNvPr id="6156" name="AutoShape 16">
              <a:extLst>
                <a:ext uri="{FF2B5EF4-FFF2-40B4-BE49-F238E27FC236}">
                  <a16:creationId xmlns:a16="http://schemas.microsoft.com/office/drawing/2014/main" id="{7C9C18EF-E130-4E34-AFF2-16E0AA7E8D16}"/>
                </a:ext>
              </a:extLst>
            </p:cNvPr>
            <p:cNvCxnSpPr>
              <a:cxnSpLocks noChangeShapeType="1"/>
              <a:stCxn id="6154" idx="2"/>
              <a:endCxn id="6155" idx="0"/>
            </p:cNvCxnSpPr>
            <p:nvPr/>
          </p:nvCxnSpPr>
          <p:spPr bwMode="blackWhite">
            <a:xfrm>
              <a:off x="1729" y="1708"/>
              <a:ext cx="1" cy="12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grpSp>
      <p:grpSp>
        <p:nvGrpSpPr>
          <p:cNvPr id="3" name="Group 20">
            <a:extLst>
              <a:ext uri="{FF2B5EF4-FFF2-40B4-BE49-F238E27FC236}">
                <a16:creationId xmlns:a16="http://schemas.microsoft.com/office/drawing/2014/main" id="{9E0CF558-5FBC-47E7-8526-35915578CA95}"/>
              </a:ext>
            </a:extLst>
          </p:cNvPr>
          <p:cNvGrpSpPr>
            <a:grpSpLocks/>
          </p:cNvGrpSpPr>
          <p:nvPr/>
        </p:nvGrpSpPr>
        <p:grpSpPr bwMode="auto">
          <a:xfrm>
            <a:off x="6645275" y="1874838"/>
            <a:ext cx="2554288" cy="3657600"/>
            <a:chOff x="3226" y="1181"/>
            <a:chExt cx="1609" cy="2304"/>
          </a:xfrm>
        </p:grpSpPr>
        <p:sp>
          <p:nvSpPr>
            <p:cNvPr id="6151" name="AutoShape 12" descr="purplefill01">
              <a:extLst>
                <a:ext uri="{FF2B5EF4-FFF2-40B4-BE49-F238E27FC236}">
                  <a16:creationId xmlns:a16="http://schemas.microsoft.com/office/drawing/2014/main" id="{28A21113-814C-4021-A40A-C251BE9E9D22}"/>
                </a:ext>
              </a:extLst>
            </p:cNvPr>
            <p:cNvSpPr>
              <a:spLocks noChangeArrowheads="1"/>
            </p:cNvSpPr>
            <p:nvPr/>
          </p:nvSpPr>
          <p:spPr bwMode="blackWhite">
            <a:xfrm>
              <a:off x="3226" y="1181"/>
              <a:ext cx="1608" cy="530"/>
            </a:xfrm>
            <a:prstGeom prst="roundRect">
              <a:avLst>
                <a:gd name="adj" fmla="val 7356"/>
              </a:avLst>
            </a:prstGeom>
            <a:blipFill dpi="0" rotWithShape="1">
              <a:blip r:embed="rId4"/>
              <a:srcRect/>
              <a:stretch>
                <a:fillRect/>
              </a:stretch>
            </a:blipFill>
            <a:ln w="57150" algn="ctr">
              <a:solidFill>
                <a:srgbClr val="C46AB7"/>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000">
                  <a:latin typeface="Franklin Gothic Medium" panose="020B0603020102020204" pitchFamily="34" charset="0"/>
                </a:rPr>
                <a:t>Performance Management</a:t>
              </a:r>
            </a:p>
          </p:txBody>
        </p:sp>
        <p:sp>
          <p:nvSpPr>
            <p:cNvPr id="6152" name="AutoShape 15" descr="purplefill01">
              <a:extLst>
                <a:ext uri="{FF2B5EF4-FFF2-40B4-BE49-F238E27FC236}">
                  <a16:creationId xmlns:a16="http://schemas.microsoft.com/office/drawing/2014/main" id="{7677A385-E1E3-42BE-B2C9-7F79C1A6840B}"/>
                </a:ext>
              </a:extLst>
            </p:cNvPr>
            <p:cNvSpPr>
              <a:spLocks noChangeArrowheads="1"/>
            </p:cNvSpPr>
            <p:nvPr/>
          </p:nvSpPr>
          <p:spPr bwMode="blackWhite">
            <a:xfrm>
              <a:off x="3227" y="1872"/>
              <a:ext cx="1608" cy="1613"/>
            </a:xfrm>
            <a:prstGeom prst="roundRect">
              <a:avLst>
                <a:gd name="adj" fmla="val 7356"/>
              </a:avLst>
            </a:prstGeom>
            <a:blipFill dpi="0" rotWithShape="1">
              <a:blip r:embed="rId4"/>
              <a:srcRect/>
              <a:stretch>
                <a:fillRect/>
              </a:stretch>
            </a:blipFill>
            <a:ln w="57150" algn="ctr">
              <a:solidFill>
                <a:srgbClr val="C46AB7"/>
              </a:solidFill>
              <a:round/>
              <a:headEnd/>
              <a:tailEnd/>
            </a:ln>
          </p:spPr>
          <p:txBody>
            <a:bodyPr tIns="91440" bIns="0"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An integrated approach to ensuring that an employee’s performance supports and contributes to the organization’s strategic aims.</a:t>
              </a:r>
            </a:p>
          </p:txBody>
        </p:sp>
        <p:cxnSp>
          <p:nvCxnSpPr>
            <p:cNvPr id="6153" name="AutoShape 18">
              <a:extLst>
                <a:ext uri="{FF2B5EF4-FFF2-40B4-BE49-F238E27FC236}">
                  <a16:creationId xmlns:a16="http://schemas.microsoft.com/office/drawing/2014/main" id="{FBF4E7A0-748B-46C1-BCB3-7F280352E388}"/>
                </a:ext>
              </a:extLst>
            </p:cNvPr>
            <p:cNvCxnSpPr>
              <a:cxnSpLocks noChangeShapeType="1"/>
              <a:stCxn id="6151" idx="2"/>
              <a:endCxn id="6152" idx="0"/>
            </p:cNvCxnSpPr>
            <p:nvPr/>
          </p:nvCxnSpPr>
          <p:spPr bwMode="blackWhite">
            <a:xfrm>
              <a:off x="4030" y="1729"/>
              <a:ext cx="1" cy="12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83773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2">
            <a:extLst>
              <a:ext uri="{FF2B5EF4-FFF2-40B4-BE49-F238E27FC236}">
                <a16:creationId xmlns:a16="http://schemas.microsoft.com/office/drawing/2014/main" id="{0580A052-5E76-4EF6-8D87-C55C6C298BE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48131" name="Slide Number Placeholder 3">
            <a:extLst>
              <a:ext uri="{FF2B5EF4-FFF2-40B4-BE49-F238E27FC236}">
                <a16:creationId xmlns:a16="http://schemas.microsoft.com/office/drawing/2014/main" id="{8788C216-99D0-479E-B52D-B95922976C7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EF152DB8-BC48-4502-9AD9-27D707447D4C}" type="slidenum">
              <a:rPr lang="en-US" altLang="en-US" sz="900">
                <a:cs typeface="Times New Roman" panose="02020603050405020304" pitchFamily="18" charset="0"/>
              </a:rPr>
              <a:pPr eaLnBrk="1" hangingPunct="1"/>
              <a:t>40</a:t>
            </a:fld>
            <a:endParaRPr lang="en-US" altLang="en-US" sz="900">
              <a:cs typeface="Times New Roman" panose="02020603050405020304" pitchFamily="18" charset="0"/>
            </a:endParaRPr>
          </a:p>
        </p:txBody>
      </p:sp>
      <p:sp>
        <p:nvSpPr>
          <p:cNvPr id="2820098" name="Rectangle 2">
            <a:extLst>
              <a:ext uri="{FF2B5EF4-FFF2-40B4-BE49-F238E27FC236}">
                <a16:creationId xmlns:a16="http://schemas.microsoft.com/office/drawing/2014/main" id="{E4A604FC-E317-486D-9B49-EDC5F97B36DE}"/>
              </a:ext>
            </a:extLst>
          </p:cNvPr>
          <p:cNvSpPr>
            <a:spLocks noGrp="1" noChangeArrowheads="1"/>
          </p:cNvSpPr>
          <p:nvPr>
            <p:ph type="title"/>
          </p:nvPr>
        </p:nvSpPr>
        <p:spPr>
          <a:xfrm>
            <a:off x="1889125" y="366714"/>
            <a:ext cx="8413750" cy="1112837"/>
          </a:xfrm>
        </p:spPr>
        <p:txBody>
          <a:bodyPr>
            <a:normAutofit fontScale="90000"/>
          </a:bodyPr>
          <a:lstStyle/>
          <a:p>
            <a:pPr algn="ctr" eaLnBrk="1" hangingPunct="1">
              <a:defRPr/>
            </a:pPr>
            <a:r>
              <a:rPr lang="en-US" dirty="0"/>
              <a:t>Basic Building Blocks of </a:t>
            </a:r>
            <a:br>
              <a:rPr lang="en-US" dirty="0"/>
            </a:br>
            <a:r>
              <a:rPr lang="en-US" dirty="0"/>
              <a:t>Performance Management</a:t>
            </a:r>
          </a:p>
        </p:txBody>
      </p:sp>
      <p:sp>
        <p:nvSpPr>
          <p:cNvPr id="2820100" name="AutoShape 4" descr="brownfill01">
            <a:extLst>
              <a:ext uri="{FF2B5EF4-FFF2-40B4-BE49-F238E27FC236}">
                <a16:creationId xmlns:a16="http://schemas.microsoft.com/office/drawing/2014/main" id="{630D0057-EC72-4F7C-80DC-466260EFD9EB}"/>
              </a:ext>
            </a:extLst>
          </p:cNvPr>
          <p:cNvSpPr>
            <a:spLocks noChangeArrowheads="1"/>
          </p:cNvSpPr>
          <p:nvPr/>
        </p:nvSpPr>
        <p:spPr bwMode="auto">
          <a:xfrm>
            <a:off x="3170239" y="2241551"/>
            <a:ext cx="1736725" cy="1006475"/>
          </a:xfrm>
          <a:prstGeom prst="roundRect">
            <a:avLst>
              <a:gd name="adj" fmla="val 8361"/>
            </a:avLst>
          </a:prstGeom>
          <a:blipFill dpi="0" rotWithShape="1">
            <a:blip r:embed="rId3"/>
            <a:srcRect/>
            <a:stretch>
              <a:fillRect/>
            </a:stretch>
          </a:blipFill>
          <a:ln w="57150" algn="ctr">
            <a:solidFill>
              <a:srgbClr val="EB9F39"/>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Direction sharing</a:t>
            </a:r>
          </a:p>
        </p:txBody>
      </p:sp>
      <p:sp>
        <p:nvSpPr>
          <p:cNvPr id="2820101" name="AutoShape 5" descr="purplefill01">
            <a:extLst>
              <a:ext uri="{FF2B5EF4-FFF2-40B4-BE49-F238E27FC236}">
                <a16:creationId xmlns:a16="http://schemas.microsoft.com/office/drawing/2014/main" id="{5F0EA83C-3B0D-42E6-9CAD-83EE579BFE78}"/>
              </a:ext>
            </a:extLst>
          </p:cNvPr>
          <p:cNvSpPr>
            <a:spLocks noChangeArrowheads="1"/>
          </p:cNvSpPr>
          <p:nvPr/>
        </p:nvSpPr>
        <p:spPr bwMode="auto">
          <a:xfrm>
            <a:off x="5221289" y="2239964"/>
            <a:ext cx="1736725" cy="1006475"/>
          </a:xfrm>
          <a:prstGeom prst="roundRect">
            <a:avLst>
              <a:gd name="adj" fmla="val 9463"/>
            </a:avLst>
          </a:prstGeom>
          <a:blipFill dpi="0" rotWithShape="1">
            <a:blip r:embed="rId4"/>
            <a:srcRect/>
            <a:stretch>
              <a:fillRect/>
            </a:stretch>
          </a:blipFill>
          <a:ln w="57150" algn="ctr">
            <a:solidFill>
              <a:srgbClr val="AB439C"/>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Goal </a:t>
            </a:r>
            <a:br>
              <a:rPr lang="en-US" altLang="en-US" sz="1800">
                <a:latin typeface="Franklin Gothic Medium" panose="020B0603020102020204" pitchFamily="34" charset="0"/>
              </a:rPr>
            </a:br>
            <a:r>
              <a:rPr lang="en-US" altLang="en-US" sz="1800">
                <a:latin typeface="Franklin Gothic Medium" panose="020B0603020102020204" pitchFamily="34" charset="0"/>
              </a:rPr>
              <a:t>alignment</a:t>
            </a:r>
          </a:p>
        </p:txBody>
      </p:sp>
      <p:sp>
        <p:nvSpPr>
          <p:cNvPr id="2820102" name="AutoShape 6" descr="greenfill01">
            <a:extLst>
              <a:ext uri="{FF2B5EF4-FFF2-40B4-BE49-F238E27FC236}">
                <a16:creationId xmlns:a16="http://schemas.microsoft.com/office/drawing/2014/main" id="{A0B090F8-786C-4318-AA3C-D80BFB93E674}"/>
              </a:ext>
            </a:extLst>
          </p:cNvPr>
          <p:cNvSpPr>
            <a:spLocks noChangeArrowheads="1"/>
          </p:cNvSpPr>
          <p:nvPr/>
        </p:nvSpPr>
        <p:spPr bwMode="auto">
          <a:xfrm>
            <a:off x="7232651" y="2239963"/>
            <a:ext cx="1736725" cy="1003300"/>
          </a:xfrm>
          <a:prstGeom prst="roundRect">
            <a:avLst>
              <a:gd name="adj" fmla="val 7120"/>
            </a:avLst>
          </a:prstGeom>
          <a:blipFill dpi="0" rotWithShape="1">
            <a:blip r:embed="rId5"/>
            <a:srcRect/>
            <a:stretch>
              <a:fillRect/>
            </a:stretch>
          </a:blipFill>
          <a:ln w="57150" algn="ctr">
            <a:solidFill>
              <a:srgbClr val="65CD65"/>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Ongoing performance monitoring</a:t>
            </a:r>
          </a:p>
        </p:txBody>
      </p:sp>
      <p:sp>
        <p:nvSpPr>
          <p:cNvPr id="2820103" name="AutoShape 7" descr="redfill01">
            <a:extLst>
              <a:ext uri="{FF2B5EF4-FFF2-40B4-BE49-F238E27FC236}">
                <a16:creationId xmlns:a16="http://schemas.microsoft.com/office/drawing/2014/main" id="{0B9DE779-D609-44E3-9BE1-CA28372538BF}"/>
              </a:ext>
            </a:extLst>
          </p:cNvPr>
          <p:cNvSpPr>
            <a:spLocks noChangeArrowheads="1"/>
          </p:cNvSpPr>
          <p:nvPr/>
        </p:nvSpPr>
        <p:spPr bwMode="auto">
          <a:xfrm>
            <a:off x="7251701" y="3613150"/>
            <a:ext cx="1736725" cy="1003300"/>
          </a:xfrm>
          <a:prstGeom prst="roundRect">
            <a:avLst>
              <a:gd name="adj" fmla="val 7120"/>
            </a:avLst>
          </a:prstGeom>
          <a:blipFill dpi="0" rotWithShape="1">
            <a:blip r:embed="rId6"/>
            <a:srcRect/>
            <a:stretch>
              <a:fillRect/>
            </a:stretch>
          </a:blipFill>
          <a:ln w="57150" algn="ctr">
            <a:solidFill>
              <a:srgbClr val="CC660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Rewards, recognition, and compensation</a:t>
            </a:r>
          </a:p>
        </p:txBody>
      </p:sp>
      <p:sp>
        <p:nvSpPr>
          <p:cNvPr id="2820104" name="AutoShape 8" descr="greenfill02">
            <a:extLst>
              <a:ext uri="{FF2B5EF4-FFF2-40B4-BE49-F238E27FC236}">
                <a16:creationId xmlns:a16="http://schemas.microsoft.com/office/drawing/2014/main" id="{CCDD3945-0ACC-4095-8703-4F342C2062D8}"/>
              </a:ext>
            </a:extLst>
          </p:cNvPr>
          <p:cNvSpPr>
            <a:spLocks noChangeArrowheads="1"/>
          </p:cNvSpPr>
          <p:nvPr/>
        </p:nvSpPr>
        <p:spPr bwMode="auto">
          <a:xfrm>
            <a:off x="5181601" y="3613150"/>
            <a:ext cx="1736725" cy="1003300"/>
          </a:xfrm>
          <a:prstGeom prst="roundRect">
            <a:avLst>
              <a:gd name="adj" fmla="val 7120"/>
            </a:avLst>
          </a:prstGeom>
          <a:blipFill dpi="0" rotWithShape="1">
            <a:blip r:embed="rId7"/>
            <a:srcRect/>
            <a:stretch>
              <a:fillRect/>
            </a:stretch>
          </a:blipFill>
          <a:ln w="57150" algn="ctr">
            <a:solidFill>
              <a:srgbClr val="009999"/>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Coaching and development support</a:t>
            </a:r>
          </a:p>
        </p:txBody>
      </p:sp>
      <p:sp>
        <p:nvSpPr>
          <p:cNvPr id="2820105" name="AutoShape 9" descr="grayfill01">
            <a:extLst>
              <a:ext uri="{FF2B5EF4-FFF2-40B4-BE49-F238E27FC236}">
                <a16:creationId xmlns:a16="http://schemas.microsoft.com/office/drawing/2014/main" id="{78CDAC92-8A1E-4B3F-BFB8-0ACF7D236A27}"/>
              </a:ext>
            </a:extLst>
          </p:cNvPr>
          <p:cNvSpPr>
            <a:spLocks noChangeArrowheads="1"/>
          </p:cNvSpPr>
          <p:nvPr/>
        </p:nvSpPr>
        <p:spPr bwMode="auto">
          <a:xfrm>
            <a:off x="3170239" y="3613150"/>
            <a:ext cx="1736725" cy="1003300"/>
          </a:xfrm>
          <a:prstGeom prst="roundRect">
            <a:avLst>
              <a:gd name="adj" fmla="val 7120"/>
            </a:avLst>
          </a:prstGeom>
          <a:blipFill dpi="0" rotWithShape="1">
            <a:blip r:embed="rId8"/>
            <a:srcRect/>
            <a:stretch>
              <a:fillRect/>
            </a:stretch>
          </a:blipFill>
          <a:ln w="57150" algn="ctr">
            <a:solidFill>
              <a:srgbClr val="C0C0C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800">
                <a:latin typeface="Franklin Gothic Medium" panose="020B0603020102020204" pitchFamily="34" charset="0"/>
              </a:rPr>
              <a:t>Ongoing</a:t>
            </a:r>
            <a:br>
              <a:rPr lang="en-US" altLang="en-US" sz="1800">
                <a:latin typeface="Franklin Gothic Medium" panose="020B0603020102020204" pitchFamily="34" charset="0"/>
              </a:rPr>
            </a:br>
            <a:r>
              <a:rPr lang="en-US" altLang="en-US" sz="1800">
                <a:latin typeface="Franklin Gothic Medium" panose="020B0603020102020204" pitchFamily="34" charset="0"/>
              </a:rPr>
              <a:t>feedback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20100"/>
                                        </p:tgtEl>
                                        <p:attrNameLst>
                                          <p:attrName>style.visibility</p:attrName>
                                        </p:attrNameLst>
                                      </p:cBhvr>
                                      <p:to>
                                        <p:strVal val="visible"/>
                                      </p:to>
                                    </p:set>
                                    <p:anim calcmode="lin" valueType="num">
                                      <p:cBhvr>
                                        <p:cTn id="7" dur="500" fill="hold"/>
                                        <p:tgtEl>
                                          <p:spTgt spid="2820100"/>
                                        </p:tgtEl>
                                        <p:attrNameLst>
                                          <p:attrName>ppt_w</p:attrName>
                                        </p:attrNameLst>
                                      </p:cBhvr>
                                      <p:tavLst>
                                        <p:tav tm="0">
                                          <p:val>
                                            <p:fltVal val="0"/>
                                          </p:val>
                                        </p:tav>
                                        <p:tav tm="100000">
                                          <p:val>
                                            <p:strVal val="#ppt_w"/>
                                          </p:val>
                                        </p:tav>
                                      </p:tavLst>
                                    </p:anim>
                                    <p:anim calcmode="lin" valueType="num">
                                      <p:cBhvr>
                                        <p:cTn id="8" dur="500" fill="hold"/>
                                        <p:tgtEl>
                                          <p:spTgt spid="282010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820101"/>
                                        </p:tgtEl>
                                        <p:attrNameLst>
                                          <p:attrName>style.visibility</p:attrName>
                                        </p:attrNameLst>
                                      </p:cBhvr>
                                      <p:to>
                                        <p:strVal val="visible"/>
                                      </p:to>
                                    </p:set>
                                    <p:anim calcmode="lin" valueType="num">
                                      <p:cBhvr>
                                        <p:cTn id="12" dur="500" fill="hold"/>
                                        <p:tgtEl>
                                          <p:spTgt spid="2820101"/>
                                        </p:tgtEl>
                                        <p:attrNameLst>
                                          <p:attrName>ppt_w</p:attrName>
                                        </p:attrNameLst>
                                      </p:cBhvr>
                                      <p:tavLst>
                                        <p:tav tm="0">
                                          <p:val>
                                            <p:fltVal val="0"/>
                                          </p:val>
                                        </p:tav>
                                        <p:tav tm="100000">
                                          <p:val>
                                            <p:strVal val="#ppt_w"/>
                                          </p:val>
                                        </p:tav>
                                      </p:tavLst>
                                    </p:anim>
                                    <p:anim calcmode="lin" valueType="num">
                                      <p:cBhvr>
                                        <p:cTn id="13" dur="500" fill="hold"/>
                                        <p:tgtEl>
                                          <p:spTgt spid="282010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820102"/>
                                        </p:tgtEl>
                                        <p:attrNameLst>
                                          <p:attrName>style.visibility</p:attrName>
                                        </p:attrNameLst>
                                      </p:cBhvr>
                                      <p:to>
                                        <p:strVal val="visible"/>
                                      </p:to>
                                    </p:set>
                                    <p:anim calcmode="lin" valueType="num">
                                      <p:cBhvr>
                                        <p:cTn id="17" dur="500" fill="hold"/>
                                        <p:tgtEl>
                                          <p:spTgt spid="2820102"/>
                                        </p:tgtEl>
                                        <p:attrNameLst>
                                          <p:attrName>ppt_w</p:attrName>
                                        </p:attrNameLst>
                                      </p:cBhvr>
                                      <p:tavLst>
                                        <p:tav tm="0">
                                          <p:val>
                                            <p:fltVal val="0"/>
                                          </p:val>
                                        </p:tav>
                                        <p:tav tm="100000">
                                          <p:val>
                                            <p:strVal val="#ppt_w"/>
                                          </p:val>
                                        </p:tav>
                                      </p:tavLst>
                                    </p:anim>
                                    <p:anim calcmode="lin" valueType="num">
                                      <p:cBhvr>
                                        <p:cTn id="18" dur="500" fill="hold"/>
                                        <p:tgtEl>
                                          <p:spTgt spid="282010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820105"/>
                                        </p:tgtEl>
                                        <p:attrNameLst>
                                          <p:attrName>style.visibility</p:attrName>
                                        </p:attrNameLst>
                                      </p:cBhvr>
                                      <p:to>
                                        <p:strVal val="visible"/>
                                      </p:to>
                                    </p:set>
                                    <p:anim calcmode="lin" valueType="num">
                                      <p:cBhvr>
                                        <p:cTn id="22" dur="500" fill="hold"/>
                                        <p:tgtEl>
                                          <p:spTgt spid="2820105"/>
                                        </p:tgtEl>
                                        <p:attrNameLst>
                                          <p:attrName>ppt_w</p:attrName>
                                        </p:attrNameLst>
                                      </p:cBhvr>
                                      <p:tavLst>
                                        <p:tav tm="0">
                                          <p:val>
                                            <p:fltVal val="0"/>
                                          </p:val>
                                        </p:tav>
                                        <p:tav tm="100000">
                                          <p:val>
                                            <p:strVal val="#ppt_w"/>
                                          </p:val>
                                        </p:tav>
                                      </p:tavLst>
                                    </p:anim>
                                    <p:anim calcmode="lin" valueType="num">
                                      <p:cBhvr>
                                        <p:cTn id="23" dur="500" fill="hold"/>
                                        <p:tgtEl>
                                          <p:spTgt spid="2820105"/>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820104"/>
                                        </p:tgtEl>
                                        <p:attrNameLst>
                                          <p:attrName>style.visibility</p:attrName>
                                        </p:attrNameLst>
                                      </p:cBhvr>
                                      <p:to>
                                        <p:strVal val="visible"/>
                                      </p:to>
                                    </p:set>
                                    <p:anim calcmode="lin" valueType="num">
                                      <p:cBhvr>
                                        <p:cTn id="27" dur="500" fill="hold"/>
                                        <p:tgtEl>
                                          <p:spTgt spid="2820104"/>
                                        </p:tgtEl>
                                        <p:attrNameLst>
                                          <p:attrName>ppt_w</p:attrName>
                                        </p:attrNameLst>
                                      </p:cBhvr>
                                      <p:tavLst>
                                        <p:tav tm="0">
                                          <p:val>
                                            <p:fltVal val="0"/>
                                          </p:val>
                                        </p:tav>
                                        <p:tav tm="100000">
                                          <p:val>
                                            <p:strVal val="#ppt_w"/>
                                          </p:val>
                                        </p:tav>
                                      </p:tavLst>
                                    </p:anim>
                                    <p:anim calcmode="lin" valueType="num">
                                      <p:cBhvr>
                                        <p:cTn id="28" dur="500" fill="hold"/>
                                        <p:tgtEl>
                                          <p:spTgt spid="2820104"/>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820103"/>
                                        </p:tgtEl>
                                        <p:attrNameLst>
                                          <p:attrName>style.visibility</p:attrName>
                                        </p:attrNameLst>
                                      </p:cBhvr>
                                      <p:to>
                                        <p:strVal val="visible"/>
                                      </p:to>
                                    </p:set>
                                    <p:anim calcmode="lin" valueType="num">
                                      <p:cBhvr>
                                        <p:cTn id="32" dur="500" fill="hold"/>
                                        <p:tgtEl>
                                          <p:spTgt spid="2820103"/>
                                        </p:tgtEl>
                                        <p:attrNameLst>
                                          <p:attrName>ppt_w</p:attrName>
                                        </p:attrNameLst>
                                      </p:cBhvr>
                                      <p:tavLst>
                                        <p:tav tm="0">
                                          <p:val>
                                            <p:fltVal val="0"/>
                                          </p:val>
                                        </p:tav>
                                        <p:tav tm="100000">
                                          <p:val>
                                            <p:strVal val="#ppt_w"/>
                                          </p:val>
                                        </p:tav>
                                      </p:tavLst>
                                    </p:anim>
                                    <p:anim calcmode="lin" valueType="num">
                                      <p:cBhvr>
                                        <p:cTn id="33" dur="500" fill="hold"/>
                                        <p:tgtEl>
                                          <p:spTgt spid="28201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0100" grpId="0" animBg="1"/>
      <p:bldP spid="2820101" grpId="0" animBg="1"/>
      <p:bldP spid="2820102" grpId="0" animBg="1"/>
      <p:bldP spid="2820103" grpId="0" animBg="1"/>
      <p:bldP spid="2820104" grpId="0" animBg="1"/>
      <p:bldP spid="282010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2">
            <a:extLst>
              <a:ext uri="{FF2B5EF4-FFF2-40B4-BE49-F238E27FC236}">
                <a16:creationId xmlns:a16="http://schemas.microsoft.com/office/drawing/2014/main" id="{22987BCB-A82D-41CE-B711-3FBA032D030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49155" name="Slide Number Placeholder 3">
            <a:extLst>
              <a:ext uri="{FF2B5EF4-FFF2-40B4-BE49-F238E27FC236}">
                <a16:creationId xmlns:a16="http://schemas.microsoft.com/office/drawing/2014/main" id="{0D7ABA29-0FE8-4231-920E-15959D02E68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7B823575-9513-4681-A507-6F75F37C9C1D}" type="slidenum">
              <a:rPr lang="en-US" altLang="en-US" sz="900">
                <a:cs typeface="Times New Roman" panose="02020603050405020304" pitchFamily="18" charset="0"/>
              </a:rPr>
              <a:pPr eaLnBrk="1" hangingPunct="1"/>
              <a:t>41</a:t>
            </a:fld>
            <a:endParaRPr lang="en-US" altLang="en-US" sz="900">
              <a:cs typeface="Times New Roman" panose="02020603050405020304" pitchFamily="18" charset="0"/>
            </a:endParaRPr>
          </a:p>
        </p:txBody>
      </p:sp>
      <p:sp>
        <p:nvSpPr>
          <p:cNvPr id="2728962" name="Rectangle 2">
            <a:extLst>
              <a:ext uri="{FF2B5EF4-FFF2-40B4-BE49-F238E27FC236}">
                <a16:creationId xmlns:a16="http://schemas.microsoft.com/office/drawing/2014/main" id="{495CADBE-F306-4C74-B0FD-4F6F06486E22}"/>
              </a:ext>
            </a:extLst>
          </p:cNvPr>
          <p:cNvSpPr>
            <a:spLocks noGrp="1" noChangeArrowheads="1"/>
          </p:cNvSpPr>
          <p:nvPr>
            <p:ph type="title"/>
          </p:nvPr>
        </p:nvSpPr>
        <p:spPr/>
        <p:txBody>
          <a:bodyPr/>
          <a:lstStyle/>
          <a:p>
            <a:pPr algn="ctr" eaLnBrk="1" hangingPunct="1">
              <a:defRPr/>
            </a:pPr>
            <a:r>
              <a:rPr lang="en-US" dirty="0"/>
              <a:t>Why Performance Management?</a:t>
            </a:r>
          </a:p>
        </p:txBody>
      </p:sp>
      <p:grpSp>
        <p:nvGrpSpPr>
          <p:cNvPr id="2" name="Group 11">
            <a:extLst>
              <a:ext uri="{FF2B5EF4-FFF2-40B4-BE49-F238E27FC236}">
                <a16:creationId xmlns:a16="http://schemas.microsoft.com/office/drawing/2014/main" id="{9B5B476E-E445-4130-B26B-BFB4252482D2}"/>
              </a:ext>
            </a:extLst>
          </p:cNvPr>
          <p:cNvGrpSpPr>
            <a:grpSpLocks/>
          </p:cNvGrpSpPr>
          <p:nvPr/>
        </p:nvGrpSpPr>
        <p:grpSpPr bwMode="auto">
          <a:xfrm>
            <a:off x="2163763" y="1965325"/>
            <a:ext cx="7810500" cy="2844800"/>
            <a:chOff x="346" y="1264"/>
            <a:chExt cx="4920" cy="1792"/>
          </a:xfrm>
        </p:grpSpPr>
        <p:sp>
          <p:nvSpPr>
            <p:cNvPr id="49158" name="AutoShape 12" descr="grayfill01">
              <a:extLst>
                <a:ext uri="{FF2B5EF4-FFF2-40B4-BE49-F238E27FC236}">
                  <a16:creationId xmlns:a16="http://schemas.microsoft.com/office/drawing/2014/main" id="{1CE5EAE2-10F7-4ABE-BC69-D9A76C96D737}"/>
                </a:ext>
              </a:extLst>
            </p:cNvPr>
            <p:cNvSpPr>
              <a:spLocks noChangeArrowheads="1"/>
            </p:cNvSpPr>
            <p:nvPr/>
          </p:nvSpPr>
          <p:spPr bwMode="auto">
            <a:xfrm>
              <a:off x="2329" y="1264"/>
              <a:ext cx="2937" cy="464"/>
            </a:xfrm>
            <a:prstGeom prst="roundRect">
              <a:avLst>
                <a:gd name="adj" fmla="val 16667"/>
              </a:avLst>
            </a:prstGeom>
            <a:blipFill dpi="0" rotWithShape="1">
              <a:blip r:embed="rId3"/>
              <a:srcRect/>
              <a:stretch>
                <a:fillRect/>
              </a:stretch>
            </a:blipFill>
            <a:ln w="76200" algn="ctr">
              <a:solidFill>
                <a:srgbClr val="C0C0C0"/>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Total Quality Management</a:t>
              </a:r>
            </a:p>
          </p:txBody>
        </p:sp>
        <p:sp>
          <p:nvSpPr>
            <p:cNvPr id="49159" name="AutoShape 13" descr="purplefill01">
              <a:extLst>
                <a:ext uri="{FF2B5EF4-FFF2-40B4-BE49-F238E27FC236}">
                  <a16:creationId xmlns:a16="http://schemas.microsoft.com/office/drawing/2014/main" id="{68A36A46-2FB8-4F57-8F4D-A7CA52F07621}"/>
                </a:ext>
              </a:extLst>
            </p:cNvPr>
            <p:cNvSpPr>
              <a:spLocks noChangeArrowheads="1"/>
            </p:cNvSpPr>
            <p:nvPr/>
          </p:nvSpPr>
          <p:spPr bwMode="auto">
            <a:xfrm>
              <a:off x="2329" y="1942"/>
              <a:ext cx="2937" cy="463"/>
            </a:xfrm>
            <a:prstGeom prst="roundRect">
              <a:avLst>
                <a:gd name="adj" fmla="val 16667"/>
              </a:avLst>
            </a:prstGeom>
            <a:blipFill dpi="0" rotWithShape="1">
              <a:blip r:embed="rId4"/>
              <a:srcRect/>
              <a:stretch>
                <a:fillRect/>
              </a:stretch>
            </a:blipFill>
            <a:ln w="76200" algn="ctr">
              <a:solidFill>
                <a:srgbClr val="AB439C"/>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Resolution of Appraisal Issues</a:t>
              </a:r>
            </a:p>
          </p:txBody>
        </p:sp>
        <p:sp>
          <p:nvSpPr>
            <p:cNvPr id="49160" name="AutoShape 14" descr="greenfill02">
              <a:extLst>
                <a:ext uri="{FF2B5EF4-FFF2-40B4-BE49-F238E27FC236}">
                  <a16:creationId xmlns:a16="http://schemas.microsoft.com/office/drawing/2014/main" id="{98FD12BC-55E9-48C5-B1F1-AFFB99246051}"/>
                </a:ext>
              </a:extLst>
            </p:cNvPr>
            <p:cNvSpPr>
              <a:spLocks noChangeArrowheads="1"/>
            </p:cNvSpPr>
            <p:nvPr/>
          </p:nvSpPr>
          <p:spPr bwMode="auto">
            <a:xfrm>
              <a:off x="2329" y="2592"/>
              <a:ext cx="2937" cy="464"/>
            </a:xfrm>
            <a:prstGeom prst="roundRect">
              <a:avLst>
                <a:gd name="adj" fmla="val 16667"/>
              </a:avLst>
            </a:prstGeom>
            <a:blipFill dpi="0" rotWithShape="1">
              <a:blip r:embed="rId5"/>
              <a:srcRect/>
              <a:stretch>
                <a:fillRect/>
              </a:stretch>
            </a:blipFill>
            <a:ln w="76200" algn="ctr">
              <a:solidFill>
                <a:srgbClr val="009999"/>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Strategic Goal Alignment</a:t>
              </a:r>
            </a:p>
          </p:txBody>
        </p:sp>
        <p:cxnSp>
          <p:nvCxnSpPr>
            <p:cNvPr id="49161" name="AutoShape 15">
              <a:extLst>
                <a:ext uri="{FF2B5EF4-FFF2-40B4-BE49-F238E27FC236}">
                  <a16:creationId xmlns:a16="http://schemas.microsoft.com/office/drawing/2014/main" id="{CBC529C3-3766-45DF-8203-11288BFFC886}"/>
                </a:ext>
              </a:extLst>
            </p:cNvPr>
            <p:cNvCxnSpPr>
              <a:cxnSpLocks noChangeShapeType="1"/>
              <a:stCxn id="49164" idx="3"/>
              <a:endCxn id="49159" idx="1"/>
            </p:cNvCxnSpPr>
            <p:nvPr/>
          </p:nvCxnSpPr>
          <p:spPr bwMode="auto">
            <a:xfrm>
              <a:off x="1777" y="2173"/>
              <a:ext cx="528" cy="1"/>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49162" name="AutoShape 16">
              <a:extLst>
                <a:ext uri="{FF2B5EF4-FFF2-40B4-BE49-F238E27FC236}">
                  <a16:creationId xmlns:a16="http://schemas.microsoft.com/office/drawing/2014/main" id="{18592093-230D-43D6-B87F-289CFF532226}"/>
                </a:ext>
              </a:extLst>
            </p:cNvPr>
            <p:cNvCxnSpPr>
              <a:cxnSpLocks noChangeShapeType="1"/>
              <a:stCxn id="49164" idx="1"/>
              <a:endCxn id="49158" idx="1"/>
            </p:cNvCxnSpPr>
            <p:nvPr/>
          </p:nvCxnSpPr>
          <p:spPr bwMode="auto">
            <a:xfrm flipV="1">
              <a:off x="346" y="1496"/>
              <a:ext cx="1959" cy="677"/>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49163" name="AutoShape 17">
              <a:extLst>
                <a:ext uri="{FF2B5EF4-FFF2-40B4-BE49-F238E27FC236}">
                  <a16:creationId xmlns:a16="http://schemas.microsoft.com/office/drawing/2014/main" id="{4109D2FD-1A8B-4552-B769-4869E9FE2882}"/>
                </a:ext>
              </a:extLst>
            </p:cNvPr>
            <p:cNvCxnSpPr>
              <a:cxnSpLocks noChangeShapeType="1"/>
              <a:stCxn id="49164" idx="1"/>
              <a:endCxn id="49160" idx="1"/>
            </p:cNvCxnSpPr>
            <p:nvPr/>
          </p:nvCxnSpPr>
          <p:spPr bwMode="auto">
            <a:xfrm>
              <a:off x="346" y="2173"/>
              <a:ext cx="1959" cy="651"/>
            </a:xfrm>
            <a:prstGeom prst="straightConnector1">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cxnSp>
        <p:sp>
          <p:nvSpPr>
            <p:cNvPr id="49164" name="AutoShape 18" descr="brownfill01">
              <a:extLst>
                <a:ext uri="{FF2B5EF4-FFF2-40B4-BE49-F238E27FC236}">
                  <a16:creationId xmlns:a16="http://schemas.microsoft.com/office/drawing/2014/main" id="{0AB16C77-68F1-4364-9071-B587C74B19A6}"/>
                </a:ext>
              </a:extLst>
            </p:cNvPr>
            <p:cNvSpPr>
              <a:spLocks noChangeArrowheads="1"/>
            </p:cNvSpPr>
            <p:nvPr/>
          </p:nvSpPr>
          <p:spPr bwMode="auto">
            <a:xfrm>
              <a:off x="370" y="1642"/>
              <a:ext cx="1383" cy="1062"/>
            </a:xfrm>
            <a:prstGeom prst="roundRect">
              <a:avLst>
                <a:gd name="adj" fmla="val 16667"/>
              </a:avLst>
            </a:prstGeom>
            <a:blipFill dpi="0" rotWithShape="1">
              <a:blip r:embed="rId6"/>
              <a:srcRect/>
              <a:stretch>
                <a:fillRect/>
              </a:stretch>
            </a:blipFill>
            <a:ln w="76200" algn="ctr">
              <a:solidFill>
                <a:srgbClr val="EB9F39"/>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The Performance Management Approach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a:extLst>
              <a:ext uri="{FF2B5EF4-FFF2-40B4-BE49-F238E27FC236}">
                <a16:creationId xmlns:a16="http://schemas.microsoft.com/office/drawing/2014/main" id="{84DDE9D7-4A2B-4494-810A-6DF8849A07F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50179" name="Slide Number Placeholder 4">
            <a:extLst>
              <a:ext uri="{FF2B5EF4-FFF2-40B4-BE49-F238E27FC236}">
                <a16:creationId xmlns:a16="http://schemas.microsoft.com/office/drawing/2014/main" id="{7FA7595B-3204-4CFE-85BF-66A3E586D4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95EF1C4F-7D92-4FF1-AB8D-2973B95AFFFD}" type="slidenum">
              <a:rPr lang="en-US" altLang="en-US" sz="900">
                <a:cs typeface="Times New Roman" panose="02020603050405020304" pitchFamily="18" charset="0"/>
              </a:rPr>
              <a:pPr eaLnBrk="1" hangingPunct="1"/>
              <a:t>42</a:t>
            </a:fld>
            <a:endParaRPr lang="en-US" altLang="en-US" sz="900">
              <a:cs typeface="Times New Roman" panose="02020603050405020304" pitchFamily="18" charset="0"/>
            </a:endParaRPr>
          </a:p>
        </p:txBody>
      </p:sp>
      <p:sp>
        <p:nvSpPr>
          <p:cNvPr id="2829316" name="Rectangle 4">
            <a:extLst>
              <a:ext uri="{FF2B5EF4-FFF2-40B4-BE49-F238E27FC236}">
                <a16:creationId xmlns:a16="http://schemas.microsoft.com/office/drawing/2014/main" id="{478CE49F-953B-42D1-8E7D-7AB6644C5F42}"/>
              </a:ext>
            </a:extLst>
          </p:cNvPr>
          <p:cNvSpPr>
            <a:spLocks noGrp="1" noChangeArrowheads="1"/>
          </p:cNvSpPr>
          <p:nvPr>
            <p:ph type="title"/>
          </p:nvPr>
        </p:nvSpPr>
        <p:spPr/>
        <p:txBody>
          <a:bodyPr/>
          <a:lstStyle/>
          <a:p>
            <a:pPr eaLnBrk="1" hangingPunct="1">
              <a:defRPr/>
            </a:pPr>
            <a:r>
              <a:rPr lang="en-US" dirty="0"/>
              <a:t>Using Information Technology to</a:t>
            </a:r>
            <a:br>
              <a:rPr lang="en-US" dirty="0"/>
            </a:br>
            <a:r>
              <a:rPr lang="en-US" dirty="0"/>
              <a:t>Support Performance Management</a:t>
            </a:r>
          </a:p>
        </p:txBody>
      </p:sp>
      <p:sp>
        <p:nvSpPr>
          <p:cNvPr id="2829317" name="Rectangle 5">
            <a:extLst>
              <a:ext uri="{FF2B5EF4-FFF2-40B4-BE49-F238E27FC236}">
                <a16:creationId xmlns:a16="http://schemas.microsoft.com/office/drawing/2014/main" id="{47B91199-BD93-4095-8101-80ED9D7ADF39}"/>
              </a:ext>
            </a:extLst>
          </p:cNvPr>
          <p:cNvSpPr>
            <a:spLocks noGrp="1" noChangeArrowheads="1"/>
          </p:cNvSpPr>
          <p:nvPr>
            <p:ph type="body" idx="1"/>
          </p:nvPr>
        </p:nvSpPr>
        <p:spPr>
          <a:xfrm>
            <a:off x="2049463" y="1600200"/>
            <a:ext cx="8102600" cy="4662488"/>
          </a:xfrm>
        </p:spPr>
        <p:txBody>
          <a:bodyPr/>
          <a:lstStyle/>
          <a:p>
            <a:pPr eaLnBrk="1" hangingPunct="1">
              <a:spcBef>
                <a:spcPct val="45000"/>
              </a:spcBef>
              <a:defRPr/>
            </a:pPr>
            <a:r>
              <a:rPr lang="en-US" dirty="0"/>
              <a:t>Assign financial and nonfinancial goals to each team’s activities along the strategy map chain of activities leading up to the company’s overall strategic goals.</a:t>
            </a:r>
          </a:p>
          <a:p>
            <a:pPr eaLnBrk="1" hangingPunct="1">
              <a:spcBef>
                <a:spcPct val="45000"/>
              </a:spcBef>
              <a:defRPr/>
            </a:pPr>
            <a:r>
              <a:rPr lang="en-US" dirty="0"/>
              <a:t>Inform all employees of their goals.</a:t>
            </a:r>
          </a:p>
          <a:p>
            <a:pPr eaLnBrk="1" hangingPunct="1">
              <a:spcBef>
                <a:spcPct val="45000"/>
              </a:spcBef>
              <a:defRPr/>
            </a:pPr>
            <a:r>
              <a:rPr lang="en-US" dirty="0"/>
              <a:t>Use IT-supported tools like scorecard software and digital dashboards to continuously monitor and assess each team’s and employee’s performance.</a:t>
            </a:r>
          </a:p>
          <a:p>
            <a:pPr eaLnBrk="1" hangingPunct="1">
              <a:spcBef>
                <a:spcPct val="45000"/>
              </a:spcBef>
              <a:defRPr/>
            </a:pPr>
            <a:r>
              <a:rPr lang="en-US" dirty="0"/>
              <a:t>Take corrective action at once.</a:t>
            </a:r>
          </a:p>
          <a:p>
            <a:pPr eaLnBrk="1" hangingPunct="1">
              <a:spcBef>
                <a:spcPct val="45000"/>
              </a:spcBef>
              <a:defRPr/>
            </a:pPr>
            <a:endParaRPr lang="en-US" dirty="0"/>
          </a:p>
          <a:p>
            <a:pPr eaLnBrk="1" hangingPunct="1">
              <a:spcBef>
                <a:spcPct val="45000"/>
              </a:spcBef>
              <a:defRPr/>
            </a:pPr>
            <a:endParaRPr lang="en-US" dirty="0"/>
          </a:p>
          <a:p>
            <a:pPr eaLnBrk="1" hangingPunct="1">
              <a:spcBef>
                <a:spcPct val="45000"/>
              </a:spcBef>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1">
            <a:extLst>
              <a:ext uri="{FF2B5EF4-FFF2-40B4-BE49-F238E27FC236}">
                <a16:creationId xmlns:a16="http://schemas.microsoft.com/office/drawing/2014/main" id="{05BA3FF8-061F-4A30-8FDC-143AEAE64D8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51203" name="Slide Number Placeholder 2">
            <a:extLst>
              <a:ext uri="{FF2B5EF4-FFF2-40B4-BE49-F238E27FC236}">
                <a16:creationId xmlns:a16="http://schemas.microsoft.com/office/drawing/2014/main" id="{B9E49AB9-818B-456F-BACF-ABBCA502C6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EF18F6E3-0821-4784-B46F-FE14EB8C7B5A}" type="slidenum">
              <a:rPr lang="en-US" altLang="en-US" sz="900">
                <a:cs typeface="Times New Roman" panose="02020603050405020304" pitchFamily="18" charset="0"/>
              </a:rPr>
              <a:pPr eaLnBrk="1" hangingPunct="1"/>
              <a:t>43</a:t>
            </a:fld>
            <a:endParaRPr lang="en-US" altLang="en-US" sz="900">
              <a:cs typeface="Times New Roman" panose="02020603050405020304" pitchFamily="18" charset="0"/>
            </a:endParaRPr>
          </a:p>
        </p:txBody>
      </p:sp>
      <p:sp>
        <p:nvSpPr>
          <p:cNvPr id="51204" name="Line 2">
            <a:extLst>
              <a:ext uri="{FF2B5EF4-FFF2-40B4-BE49-F238E27FC236}">
                <a16:creationId xmlns:a16="http://schemas.microsoft.com/office/drawing/2014/main" id="{62528C2F-98CE-4D8F-983F-EA714438C681}"/>
              </a:ext>
            </a:extLst>
          </p:cNvPr>
          <p:cNvSpPr>
            <a:spLocks noChangeShapeType="1"/>
          </p:cNvSpPr>
          <p:nvPr/>
        </p:nvSpPr>
        <p:spPr bwMode="auto">
          <a:xfrm>
            <a:off x="2106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IN"/>
          </a:p>
        </p:txBody>
      </p:sp>
      <p:sp>
        <p:nvSpPr>
          <p:cNvPr id="51205" name="Text Box 3">
            <a:extLst>
              <a:ext uri="{FF2B5EF4-FFF2-40B4-BE49-F238E27FC236}">
                <a16:creationId xmlns:a16="http://schemas.microsoft.com/office/drawing/2014/main" id="{BE4603F5-98CA-4CA6-A4CC-F6CDDA407ACF}"/>
              </a:ext>
            </a:extLst>
          </p:cNvPr>
          <p:cNvSpPr txBox="1">
            <a:spLocks noChangeArrowheads="1"/>
          </p:cNvSpPr>
          <p:nvPr/>
        </p:nvSpPr>
        <p:spPr bwMode="auto">
          <a:xfrm>
            <a:off x="2014539" y="315913"/>
            <a:ext cx="813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2725" indent="-1482725"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1600" b="1">
                <a:solidFill>
                  <a:srgbClr val="3366CC"/>
                </a:solidFill>
              </a:rPr>
              <a:t>FIGURE 9</a:t>
            </a:r>
            <a:r>
              <a:rPr lang="en-US" altLang="en-US" sz="1600" b="1">
                <a:solidFill>
                  <a:srgbClr val="3366CC"/>
                </a:solidFill>
                <a:cs typeface="Arial" panose="020B0604020202020204" pitchFamily="34" charset="0"/>
              </a:rPr>
              <a:t>–14</a:t>
            </a:r>
            <a:r>
              <a:rPr lang="en-US" altLang="en-US" sz="1600">
                <a:cs typeface="Arial" panose="020B0604020202020204" pitchFamily="34" charset="0"/>
              </a:rPr>
              <a:t>	Performance Management Report</a:t>
            </a:r>
          </a:p>
        </p:txBody>
      </p:sp>
      <p:pic>
        <p:nvPicPr>
          <p:cNvPr id="51206" name="Picture 5" descr="0914a">
            <a:extLst>
              <a:ext uri="{FF2B5EF4-FFF2-40B4-BE49-F238E27FC236}">
                <a16:creationId xmlns:a16="http://schemas.microsoft.com/office/drawing/2014/main" id="{EEAE9038-4491-43FC-ACBA-50627E21C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63" y="1374775"/>
            <a:ext cx="78613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a:extLst>
              <a:ext uri="{FF2B5EF4-FFF2-40B4-BE49-F238E27FC236}">
                <a16:creationId xmlns:a16="http://schemas.microsoft.com/office/drawing/2014/main" id="{4E58FBD1-934F-42FF-91B8-2D3A0133AE5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9219" name="Slide Number Placeholder 4">
            <a:extLst>
              <a:ext uri="{FF2B5EF4-FFF2-40B4-BE49-F238E27FC236}">
                <a16:creationId xmlns:a16="http://schemas.microsoft.com/office/drawing/2014/main" id="{7AC838BE-C592-4FFD-B8F1-7981F65B032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F9F669CC-EA5D-4046-867F-06B4E71BEBFA}" type="slidenum">
              <a:rPr lang="en-US" altLang="en-US" sz="900">
                <a:cs typeface="Times New Roman" panose="02020603050405020304" pitchFamily="18" charset="0"/>
              </a:rPr>
              <a:pPr eaLnBrk="1" hangingPunct="1"/>
              <a:t>5</a:t>
            </a:fld>
            <a:endParaRPr lang="en-US" altLang="en-US" sz="900">
              <a:cs typeface="Times New Roman" panose="02020603050405020304" pitchFamily="18" charset="0"/>
            </a:endParaRPr>
          </a:p>
        </p:txBody>
      </p:sp>
      <p:sp>
        <p:nvSpPr>
          <p:cNvPr id="2735106" name="Rectangle 2">
            <a:extLst>
              <a:ext uri="{FF2B5EF4-FFF2-40B4-BE49-F238E27FC236}">
                <a16:creationId xmlns:a16="http://schemas.microsoft.com/office/drawing/2014/main" id="{7C6C7397-10D2-4991-B295-B2F0685F7E02}"/>
              </a:ext>
            </a:extLst>
          </p:cNvPr>
          <p:cNvSpPr>
            <a:spLocks noGrp="1" noChangeArrowheads="1"/>
          </p:cNvSpPr>
          <p:nvPr>
            <p:ph type="title"/>
          </p:nvPr>
        </p:nvSpPr>
        <p:spPr/>
        <p:txBody>
          <a:bodyPr/>
          <a:lstStyle/>
          <a:p>
            <a:pPr eaLnBrk="1" hangingPunct="1">
              <a:defRPr/>
            </a:pPr>
            <a:r>
              <a:rPr lang="en-US" dirty="0"/>
              <a:t>Setting SMART Goals</a:t>
            </a:r>
          </a:p>
        </p:txBody>
      </p:sp>
      <p:sp>
        <p:nvSpPr>
          <p:cNvPr id="2735107" name="Rectangle 3">
            <a:extLst>
              <a:ext uri="{FF2B5EF4-FFF2-40B4-BE49-F238E27FC236}">
                <a16:creationId xmlns:a16="http://schemas.microsoft.com/office/drawing/2014/main" id="{A9C0B374-BACC-4A7B-AD8F-197867FEC609}"/>
              </a:ext>
            </a:extLst>
          </p:cNvPr>
          <p:cNvSpPr>
            <a:spLocks noGrp="1" noChangeArrowheads="1"/>
          </p:cNvSpPr>
          <p:nvPr>
            <p:ph type="body" idx="1"/>
          </p:nvPr>
        </p:nvSpPr>
        <p:spPr/>
        <p:txBody>
          <a:bodyPr/>
          <a:lstStyle/>
          <a:p>
            <a:pPr eaLnBrk="1" hangingPunct="1">
              <a:spcBef>
                <a:spcPct val="50000"/>
              </a:spcBef>
              <a:defRPr/>
            </a:pPr>
            <a:r>
              <a:rPr lang="en-US" sz="3200" b="1" dirty="0">
                <a:solidFill>
                  <a:srgbClr val="A50021"/>
                </a:solidFill>
              </a:rPr>
              <a:t>S</a:t>
            </a:r>
            <a:r>
              <a:rPr lang="en-US" dirty="0"/>
              <a:t>pecific, and clearly state the desired results.</a:t>
            </a:r>
          </a:p>
          <a:p>
            <a:pPr eaLnBrk="1" hangingPunct="1">
              <a:spcBef>
                <a:spcPct val="50000"/>
              </a:spcBef>
              <a:defRPr/>
            </a:pPr>
            <a:r>
              <a:rPr lang="en-US" sz="3200" b="1" dirty="0">
                <a:solidFill>
                  <a:srgbClr val="A50021"/>
                </a:solidFill>
              </a:rPr>
              <a:t>M</a:t>
            </a:r>
            <a:r>
              <a:rPr lang="en-US" dirty="0"/>
              <a:t>easurable in answering “how much.”</a:t>
            </a:r>
          </a:p>
          <a:p>
            <a:pPr eaLnBrk="1" hangingPunct="1">
              <a:spcBef>
                <a:spcPct val="50000"/>
              </a:spcBef>
              <a:defRPr/>
            </a:pPr>
            <a:r>
              <a:rPr lang="en-US" sz="3200" b="1" dirty="0">
                <a:solidFill>
                  <a:srgbClr val="A50021"/>
                </a:solidFill>
              </a:rPr>
              <a:t>A</a:t>
            </a:r>
            <a:r>
              <a:rPr lang="en-US" dirty="0"/>
              <a:t>ttainable, and not too tough or too easy.</a:t>
            </a:r>
          </a:p>
          <a:p>
            <a:pPr eaLnBrk="1" hangingPunct="1">
              <a:spcBef>
                <a:spcPct val="50000"/>
              </a:spcBef>
              <a:defRPr/>
            </a:pPr>
            <a:r>
              <a:rPr lang="en-US" sz="3200" b="1" dirty="0">
                <a:solidFill>
                  <a:srgbClr val="A50021"/>
                </a:solidFill>
              </a:rPr>
              <a:t>R</a:t>
            </a:r>
            <a:r>
              <a:rPr lang="en-US" dirty="0"/>
              <a:t>elevant to what’s to be achieved.</a:t>
            </a:r>
          </a:p>
          <a:p>
            <a:pPr eaLnBrk="1" hangingPunct="1">
              <a:spcBef>
                <a:spcPct val="50000"/>
              </a:spcBef>
              <a:defRPr/>
            </a:pPr>
            <a:r>
              <a:rPr lang="en-US" sz="3200" b="1" dirty="0">
                <a:solidFill>
                  <a:srgbClr val="A50021"/>
                </a:solidFill>
              </a:rPr>
              <a:t>T</a:t>
            </a:r>
            <a:r>
              <a:rPr lang="en-US" dirty="0"/>
              <a:t>imely in reflecting deadlines and milestones.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2">
            <a:extLst>
              <a:ext uri="{FF2B5EF4-FFF2-40B4-BE49-F238E27FC236}">
                <a16:creationId xmlns:a16="http://schemas.microsoft.com/office/drawing/2014/main" id="{EE1F705A-84B8-4BC6-B1D8-6E6CD39725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10243" name="Slide Number Placeholder 3">
            <a:extLst>
              <a:ext uri="{FF2B5EF4-FFF2-40B4-BE49-F238E27FC236}">
                <a16:creationId xmlns:a16="http://schemas.microsoft.com/office/drawing/2014/main" id="{342A23F5-AE32-4221-920D-695D35C2588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CAFA9EAB-2455-4A23-8A54-31544F373A32}" type="slidenum">
              <a:rPr lang="en-US" altLang="en-US" sz="900">
                <a:cs typeface="Times New Roman" panose="02020603050405020304" pitchFamily="18" charset="0"/>
              </a:rPr>
              <a:pPr eaLnBrk="1" hangingPunct="1"/>
              <a:t>6</a:t>
            </a:fld>
            <a:endParaRPr lang="en-US" altLang="en-US" sz="900">
              <a:cs typeface="Times New Roman" panose="02020603050405020304" pitchFamily="18" charset="0"/>
            </a:endParaRPr>
          </a:p>
        </p:txBody>
      </p:sp>
      <p:sp>
        <p:nvSpPr>
          <p:cNvPr id="2741250" name="Rectangle 2">
            <a:extLst>
              <a:ext uri="{FF2B5EF4-FFF2-40B4-BE49-F238E27FC236}">
                <a16:creationId xmlns:a16="http://schemas.microsoft.com/office/drawing/2014/main" id="{C3C55529-804A-43FD-9B64-EA14DD051A11}"/>
              </a:ext>
            </a:extLst>
          </p:cNvPr>
          <p:cNvSpPr>
            <a:spLocks noGrp="1" noChangeArrowheads="1"/>
          </p:cNvSpPr>
          <p:nvPr>
            <p:ph type="title"/>
          </p:nvPr>
        </p:nvSpPr>
        <p:spPr/>
        <p:txBody>
          <a:bodyPr/>
          <a:lstStyle/>
          <a:p>
            <a:pPr algn="ctr" eaLnBrk="1" hangingPunct="1">
              <a:defRPr/>
            </a:pPr>
            <a:r>
              <a:rPr lang="en-US" dirty="0"/>
              <a:t>An Introduction to Appraising Performance</a:t>
            </a:r>
          </a:p>
        </p:txBody>
      </p:sp>
      <p:grpSp>
        <p:nvGrpSpPr>
          <p:cNvPr id="2" name="Group 3">
            <a:extLst>
              <a:ext uri="{FF2B5EF4-FFF2-40B4-BE49-F238E27FC236}">
                <a16:creationId xmlns:a16="http://schemas.microsoft.com/office/drawing/2014/main" id="{F00C7578-047E-4429-A007-C30C8A89D35A}"/>
              </a:ext>
            </a:extLst>
          </p:cNvPr>
          <p:cNvGrpSpPr>
            <a:grpSpLocks/>
          </p:cNvGrpSpPr>
          <p:nvPr/>
        </p:nvGrpSpPr>
        <p:grpSpPr bwMode="auto">
          <a:xfrm>
            <a:off x="2628901" y="1714501"/>
            <a:ext cx="639763" cy="1044575"/>
            <a:chOff x="576" y="1008"/>
            <a:chExt cx="403" cy="658"/>
          </a:xfrm>
        </p:grpSpPr>
        <p:sp>
          <p:nvSpPr>
            <p:cNvPr id="10260" name="Freeform 4">
              <a:extLst>
                <a:ext uri="{FF2B5EF4-FFF2-40B4-BE49-F238E27FC236}">
                  <a16:creationId xmlns:a16="http://schemas.microsoft.com/office/drawing/2014/main" id="{F4C9FD9E-CA93-46D9-8EEF-B97A73D9A4EB}"/>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0261" name="Oval 5">
              <a:extLst>
                <a:ext uri="{FF2B5EF4-FFF2-40B4-BE49-F238E27FC236}">
                  <a16:creationId xmlns:a16="http://schemas.microsoft.com/office/drawing/2014/main" id="{71B704C2-EB7C-4458-9E21-87FC483DD952}"/>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1</a:t>
              </a:r>
            </a:p>
          </p:txBody>
        </p:sp>
      </p:grpSp>
      <p:sp>
        <p:nvSpPr>
          <p:cNvPr id="2741254" name="Rectangle 6" descr="Pink01">
            <a:extLst>
              <a:ext uri="{FF2B5EF4-FFF2-40B4-BE49-F238E27FC236}">
                <a16:creationId xmlns:a16="http://schemas.microsoft.com/office/drawing/2014/main" id="{75154754-ADBE-4F03-AA11-D935721E8A5A}"/>
              </a:ext>
            </a:extLst>
          </p:cNvPr>
          <p:cNvSpPr>
            <a:spLocks noChangeArrowheads="1"/>
          </p:cNvSpPr>
          <p:nvPr/>
        </p:nvSpPr>
        <p:spPr bwMode="blackWhite">
          <a:xfrm>
            <a:off x="3268663" y="4495800"/>
            <a:ext cx="52959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000"/>
              <a:t>Is useful in career planning.</a:t>
            </a:r>
          </a:p>
        </p:txBody>
      </p:sp>
      <p:sp>
        <p:nvSpPr>
          <p:cNvPr id="2741255" name="Rectangle 7" descr="DKblue01">
            <a:extLst>
              <a:ext uri="{FF2B5EF4-FFF2-40B4-BE49-F238E27FC236}">
                <a16:creationId xmlns:a16="http://schemas.microsoft.com/office/drawing/2014/main" id="{B8D67A10-D060-4202-8669-A71BFCE972F2}"/>
              </a:ext>
            </a:extLst>
          </p:cNvPr>
          <p:cNvSpPr>
            <a:spLocks noChangeArrowheads="1"/>
          </p:cNvSpPr>
          <p:nvPr/>
        </p:nvSpPr>
        <p:spPr bwMode="blackWhite">
          <a:xfrm>
            <a:off x="3268664" y="3095625"/>
            <a:ext cx="64849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000"/>
              <a:t>Plays an integral role in performance management.</a:t>
            </a:r>
          </a:p>
        </p:txBody>
      </p:sp>
      <p:sp>
        <p:nvSpPr>
          <p:cNvPr id="2741256" name="AutoShape 8" descr="bluefill01">
            <a:extLst>
              <a:ext uri="{FF2B5EF4-FFF2-40B4-BE49-F238E27FC236}">
                <a16:creationId xmlns:a16="http://schemas.microsoft.com/office/drawing/2014/main" id="{8C7FEC22-1CA9-4AFA-A67C-0E88E3699DDF}"/>
              </a:ext>
            </a:extLst>
          </p:cNvPr>
          <p:cNvSpPr>
            <a:spLocks noChangeArrowheads="1"/>
          </p:cNvSpPr>
          <p:nvPr/>
        </p:nvSpPr>
        <p:spPr bwMode="auto">
          <a:xfrm>
            <a:off x="2346325" y="1417639"/>
            <a:ext cx="4572000" cy="611187"/>
          </a:xfrm>
          <a:prstGeom prst="roundRect">
            <a:avLst>
              <a:gd name="adj" fmla="val 16667"/>
            </a:avLst>
          </a:prstGeom>
          <a:blipFill dpi="0" rotWithShape="1">
            <a:blip r:embed="rId3"/>
            <a:srcRect/>
            <a:stretch>
              <a:fillRect/>
            </a:stretch>
          </a:blipFill>
          <a:ln w="57150" algn="ctr">
            <a:solidFill>
              <a:srgbClr val="7DC1FF"/>
            </a:solidFill>
            <a:round/>
            <a:headEnd/>
            <a:tailEnd/>
          </a:ln>
        </p:spPr>
        <p:txBody>
          <a:bodyPr lIns="0" tIns="0" rIns="0" bIns="0" anchor="ctr" anchorCtr="1"/>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2400">
                <a:latin typeface="Franklin Gothic Medium" panose="020B0603020102020204" pitchFamily="34" charset="0"/>
              </a:rPr>
              <a:t>Why Appraise Performance?</a:t>
            </a:r>
          </a:p>
        </p:txBody>
      </p:sp>
      <p:sp>
        <p:nvSpPr>
          <p:cNvPr id="2741257" name="Rectangle 9" descr="Brown01">
            <a:extLst>
              <a:ext uri="{FF2B5EF4-FFF2-40B4-BE49-F238E27FC236}">
                <a16:creationId xmlns:a16="http://schemas.microsoft.com/office/drawing/2014/main" id="{81956D07-1EB4-4D77-90F7-81E7191D52B3}"/>
              </a:ext>
            </a:extLst>
          </p:cNvPr>
          <p:cNvSpPr>
            <a:spLocks noChangeArrowheads="1"/>
          </p:cNvSpPr>
          <p:nvPr/>
        </p:nvSpPr>
        <p:spPr bwMode="blackWhite">
          <a:xfrm>
            <a:off x="3268664" y="2373313"/>
            <a:ext cx="60277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000"/>
              <a:t>Is basis for pay and promotion decisions.</a:t>
            </a:r>
          </a:p>
        </p:txBody>
      </p:sp>
      <p:sp>
        <p:nvSpPr>
          <p:cNvPr id="2741258" name="Rectangle 10" descr="Tan01">
            <a:extLst>
              <a:ext uri="{FF2B5EF4-FFF2-40B4-BE49-F238E27FC236}">
                <a16:creationId xmlns:a16="http://schemas.microsoft.com/office/drawing/2014/main" id="{5AF28E45-04C7-4822-B79B-C960E9CEE649}"/>
              </a:ext>
            </a:extLst>
          </p:cNvPr>
          <p:cNvSpPr>
            <a:spLocks noChangeArrowheads="1"/>
          </p:cNvSpPr>
          <p:nvPr/>
        </p:nvSpPr>
        <p:spPr bwMode="blackWhite">
          <a:xfrm>
            <a:off x="3268664" y="3781425"/>
            <a:ext cx="64849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spcBef>
                <a:spcPct val="50000"/>
              </a:spcBef>
            </a:pPr>
            <a:r>
              <a:rPr lang="en-US" altLang="en-US" sz="2000"/>
              <a:t>Helps in correcting deficiencies and reinforcing good performance.</a:t>
            </a:r>
          </a:p>
        </p:txBody>
      </p:sp>
      <p:grpSp>
        <p:nvGrpSpPr>
          <p:cNvPr id="3" name="Group 11">
            <a:extLst>
              <a:ext uri="{FF2B5EF4-FFF2-40B4-BE49-F238E27FC236}">
                <a16:creationId xmlns:a16="http://schemas.microsoft.com/office/drawing/2014/main" id="{1D691637-1B38-4157-84F8-591BC8C21F88}"/>
              </a:ext>
            </a:extLst>
          </p:cNvPr>
          <p:cNvGrpSpPr>
            <a:grpSpLocks/>
          </p:cNvGrpSpPr>
          <p:nvPr/>
        </p:nvGrpSpPr>
        <p:grpSpPr bwMode="auto">
          <a:xfrm>
            <a:off x="2628901" y="2424114"/>
            <a:ext cx="639763" cy="1044575"/>
            <a:chOff x="576" y="1008"/>
            <a:chExt cx="403" cy="658"/>
          </a:xfrm>
        </p:grpSpPr>
        <p:sp>
          <p:nvSpPr>
            <p:cNvPr id="10258" name="Freeform 12">
              <a:extLst>
                <a:ext uri="{FF2B5EF4-FFF2-40B4-BE49-F238E27FC236}">
                  <a16:creationId xmlns:a16="http://schemas.microsoft.com/office/drawing/2014/main" id="{FC94C339-2C00-40B1-90BF-E16BA8DDE26B}"/>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0259" name="Oval 13">
              <a:extLst>
                <a:ext uri="{FF2B5EF4-FFF2-40B4-BE49-F238E27FC236}">
                  <a16:creationId xmlns:a16="http://schemas.microsoft.com/office/drawing/2014/main" id="{85C9A6A4-9AE3-43EA-AAD5-69921F30CF8F}"/>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2</a:t>
              </a:r>
            </a:p>
          </p:txBody>
        </p:sp>
      </p:grpSp>
      <p:grpSp>
        <p:nvGrpSpPr>
          <p:cNvPr id="4" name="Group 14">
            <a:extLst>
              <a:ext uri="{FF2B5EF4-FFF2-40B4-BE49-F238E27FC236}">
                <a16:creationId xmlns:a16="http://schemas.microsoft.com/office/drawing/2014/main" id="{07F10DA7-4928-4F88-9739-0BF010B169E9}"/>
              </a:ext>
            </a:extLst>
          </p:cNvPr>
          <p:cNvGrpSpPr>
            <a:grpSpLocks/>
          </p:cNvGrpSpPr>
          <p:nvPr/>
        </p:nvGrpSpPr>
        <p:grpSpPr bwMode="auto">
          <a:xfrm>
            <a:off x="2628901" y="3095626"/>
            <a:ext cx="639763" cy="1044575"/>
            <a:chOff x="576" y="1008"/>
            <a:chExt cx="403" cy="658"/>
          </a:xfrm>
        </p:grpSpPr>
        <p:sp>
          <p:nvSpPr>
            <p:cNvPr id="10256" name="Freeform 15">
              <a:extLst>
                <a:ext uri="{FF2B5EF4-FFF2-40B4-BE49-F238E27FC236}">
                  <a16:creationId xmlns:a16="http://schemas.microsoft.com/office/drawing/2014/main" id="{21EBF701-45EB-4635-963E-FEEFC0095D4E}"/>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0257" name="Oval 16">
              <a:extLst>
                <a:ext uri="{FF2B5EF4-FFF2-40B4-BE49-F238E27FC236}">
                  <a16:creationId xmlns:a16="http://schemas.microsoft.com/office/drawing/2014/main" id="{27F9E012-4997-4199-916B-8457A5272115}"/>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3</a:t>
              </a:r>
            </a:p>
          </p:txBody>
        </p:sp>
      </p:grpSp>
      <p:grpSp>
        <p:nvGrpSpPr>
          <p:cNvPr id="5" name="Group 17">
            <a:extLst>
              <a:ext uri="{FF2B5EF4-FFF2-40B4-BE49-F238E27FC236}">
                <a16:creationId xmlns:a16="http://schemas.microsoft.com/office/drawing/2014/main" id="{0FBD6433-F111-4D01-BA39-4F3E7FAFDE04}"/>
              </a:ext>
            </a:extLst>
          </p:cNvPr>
          <p:cNvGrpSpPr>
            <a:grpSpLocks/>
          </p:cNvGrpSpPr>
          <p:nvPr/>
        </p:nvGrpSpPr>
        <p:grpSpPr bwMode="auto">
          <a:xfrm>
            <a:off x="2628901" y="3795714"/>
            <a:ext cx="639763" cy="1044575"/>
            <a:chOff x="576" y="1008"/>
            <a:chExt cx="403" cy="658"/>
          </a:xfrm>
        </p:grpSpPr>
        <p:sp>
          <p:nvSpPr>
            <p:cNvPr id="10254" name="Freeform 18">
              <a:extLst>
                <a:ext uri="{FF2B5EF4-FFF2-40B4-BE49-F238E27FC236}">
                  <a16:creationId xmlns:a16="http://schemas.microsoft.com/office/drawing/2014/main" id="{4B49FB51-A4A6-46BB-9C89-0EE4EC5B102E}"/>
                </a:ext>
              </a:extLst>
            </p:cNvPr>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10255" name="Oval 19">
              <a:extLst>
                <a:ext uri="{FF2B5EF4-FFF2-40B4-BE49-F238E27FC236}">
                  <a16:creationId xmlns:a16="http://schemas.microsoft.com/office/drawing/2014/main" id="{DB75658C-B55A-4522-8D4E-645C02B88319}"/>
                </a:ext>
              </a:extLst>
            </p:cNvPr>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algn="ctr" eaLnBrk="1" hangingPunct="1"/>
              <a:r>
                <a:rPr lang="en-US" altLang="en-US" sz="1600" b="1"/>
                <a:t>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1256"/>
                                        </p:tgtEl>
                                        <p:attrNameLst>
                                          <p:attrName>style.visibility</p:attrName>
                                        </p:attrNameLst>
                                      </p:cBhvr>
                                      <p:to>
                                        <p:strVal val="visible"/>
                                      </p:to>
                                    </p:set>
                                    <p:animEffect transition="in" filter="wipe(left)">
                                      <p:cBhvr>
                                        <p:cTn id="7" dur="500"/>
                                        <p:tgtEl>
                                          <p:spTgt spid="27412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741257"/>
                                        </p:tgtEl>
                                        <p:attrNameLst>
                                          <p:attrName>style.visibility</p:attrName>
                                        </p:attrNameLst>
                                      </p:cBhvr>
                                      <p:to>
                                        <p:strVal val="visible"/>
                                      </p:to>
                                    </p:set>
                                    <p:animEffect transition="in" filter="wipe(left)">
                                      <p:cBhvr>
                                        <p:cTn id="16" dur="500"/>
                                        <p:tgtEl>
                                          <p:spTgt spid="27412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Right)">
                                      <p:cBhvr>
                                        <p:cTn id="21" dur="1000"/>
                                        <p:tgtEl>
                                          <p:spTgt spid="3"/>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741255"/>
                                        </p:tgtEl>
                                        <p:attrNameLst>
                                          <p:attrName>style.visibility</p:attrName>
                                        </p:attrNameLst>
                                      </p:cBhvr>
                                      <p:to>
                                        <p:strVal val="visible"/>
                                      </p:to>
                                    </p:set>
                                    <p:animEffect transition="in" filter="wipe(left)">
                                      <p:cBhvr>
                                        <p:cTn id="25" dur="1000"/>
                                        <p:tgtEl>
                                          <p:spTgt spid="274125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Right)">
                                      <p:cBhvr>
                                        <p:cTn id="30" dur="1000"/>
                                        <p:tgtEl>
                                          <p:spTgt spid="4"/>
                                        </p:tgtEl>
                                      </p:cBhvr>
                                    </p:animEffect>
                                  </p:childTnLst>
                                </p:cTn>
                              </p:par>
                            </p:childTnLst>
                          </p:cTn>
                        </p:par>
                        <p:par>
                          <p:cTn id="31" fill="hold" nodeType="afterGroup">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741258"/>
                                        </p:tgtEl>
                                        <p:attrNameLst>
                                          <p:attrName>style.visibility</p:attrName>
                                        </p:attrNameLst>
                                      </p:cBhvr>
                                      <p:to>
                                        <p:strVal val="visible"/>
                                      </p:to>
                                    </p:set>
                                    <p:animEffect transition="in" filter="wipe(left)">
                                      <p:cBhvr>
                                        <p:cTn id="34" dur="1000"/>
                                        <p:tgtEl>
                                          <p:spTgt spid="274125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Right)">
                                      <p:cBhvr>
                                        <p:cTn id="39" dur="1000"/>
                                        <p:tgtEl>
                                          <p:spTgt spid="5"/>
                                        </p:tgtEl>
                                      </p:cBhvr>
                                    </p:animEffect>
                                  </p:childTnLst>
                                </p:cTn>
                              </p:par>
                            </p:childTnLst>
                          </p:cTn>
                        </p:par>
                        <p:par>
                          <p:cTn id="40" fill="hold" nodeType="afterGroup">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741254"/>
                                        </p:tgtEl>
                                        <p:attrNameLst>
                                          <p:attrName>style.visibility</p:attrName>
                                        </p:attrNameLst>
                                      </p:cBhvr>
                                      <p:to>
                                        <p:strVal val="visible"/>
                                      </p:to>
                                    </p:set>
                                    <p:animEffect transition="in" filter="wipe(left)">
                                      <p:cBhvr>
                                        <p:cTn id="43" dur="1000"/>
                                        <p:tgtEl>
                                          <p:spTgt spid="274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1254" grpId="0"/>
      <p:bldP spid="2741255" grpId="0"/>
      <p:bldP spid="2741256" grpId="0" animBg="1" autoUpdateAnimBg="0"/>
      <p:bldP spid="2741257" grpId="0"/>
      <p:bldP spid="27412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33251D71-EFBF-4D63-A2EF-52DB9AFC122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11267" name="Slide Number Placeholder 4">
            <a:extLst>
              <a:ext uri="{FF2B5EF4-FFF2-40B4-BE49-F238E27FC236}">
                <a16:creationId xmlns:a16="http://schemas.microsoft.com/office/drawing/2014/main" id="{0279EB52-1F57-43B6-938F-35A331E603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61D69355-BBF0-4120-BC8B-33296870A4F6}" type="slidenum">
              <a:rPr lang="en-US" altLang="en-US" sz="900">
                <a:cs typeface="Times New Roman" panose="02020603050405020304" pitchFamily="18" charset="0"/>
              </a:rPr>
              <a:pPr eaLnBrk="1" hangingPunct="1"/>
              <a:t>7</a:t>
            </a:fld>
            <a:endParaRPr lang="en-US" altLang="en-US" sz="900">
              <a:cs typeface="Times New Roman" panose="02020603050405020304" pitchFamily="18" charset="0"/>
            </a:endParaRPr>
          </a:p>
        </p:txBody>
      </p:sp>
      <p:sp>
        <p:nvSpPr>
          <p:cNvPr id="2743298" name="Rectangle 2">
            <a:extLst>
              <a:ext uri="{FF2B5EF4-FFF2-40B4-BE49-F238E27FC236}">
                <a16:creationId xmlns:a16="http://schemas.microsoft.com/office/drawing/2014/main" id="{98BA08EA-2107-438E-9B32-CAE5FC8BC294}"/>
              </a:ext>
            </a:extLst>
          </p:cNvPr>
          <p:cNvSpPr>
            <a:spLocks noGrp="1" noChangeArrowheads="1"/>
          </p:cNvSpPr>
          <p:nvPr>
            <p:ph type="title"/>
          </p:nvPr>
        </p:nvSpPr>
        <p:spPr/>
        <p:txBody>
          <a:bodyPr/>
          <a:lstStyle/>
          <a:p>
            <a:pPr eaLnBrk="1" hangingPunct="1">
              <a:defRPr/>
            </a:pPr>
            <a:r>
              <a:rPr lang="en-US" dirty="0"/>
              <a:t>(Un)Realistic Appraisals</a:t>
            </a:r>
          </a:p>
        </p:txBody>
      </p:sp>
      <p:sp>
        <p:nvSpPr>
          <p:cNvPr id="2743299" name="Rectangle 3">
            <a:extLst>
              <a:ext uri="{FF2B5EF4-FFF2-40B4-BE49-F238E27FC236}">
                <a16:creationId xmlns:a16="http://schemas.microsoft.com/office/drawing/2014/main" id="{91378950-0F7A-4B73-A43B-ECDB3B9B0867}"/>
              </a:ext>
            </a:extLst>
          </p:cNvPr>
          <p:cNvSpPr>
            <a:spLocks noGrp="1" noChangeArrowheads="1"/>
          </p:cNvSpPr>
          <p:nvPr>
            <p:ph type="body" idx="1"/>
          </p:nvPr>
        </p:nvSpPr>
        <p:spPr/>
        <p:txBody>
          <a:bodyPr/>
          <a:lstStyle/>
          <a:p>
            <a:pPr eaLnBrk="1" hangingPunct="1">
              <a:spcBef>
                <a:spcPct val="40000"/>
              </a:spcBef>
              <a:defRPr/>
            </a:pPr>
            <a:r>
              <a:rPr lang="en-US" dirty="0"/>
              <a:t>Motivations for Soft Appraisals</a:t>
            </a:r>
          </a:p>
          <a:p>
            <a:pPr lvl="1" eaLnBrk="1" hangingPunct="1">
              <a:spcBef>
                <a:spcPct val="40000"/>
              </a:spcBef>
              <a:defRPr/>
            </a:pPr>
            <a:r>
              <a:rPr lang="en-US" dirty="0"/>
              <a:t>The fear of having to hire and train someone new.</a:t>
            </a:r>
          </a:p>
          <a:p>
            <a:pPr lvl="1" eaLnBrk="1" hangingPunct="1">
              <a:spcBef>
                <a:spcPct val="40000"/>
              </a:spcBef>
              <a:defRPr/>
            </a:pPr>
            <a:r>
              <a:rPr lang="en-US" dirty="0"/>
              <a:t>The unpleasant reaction of the appraisee.</a:t>
            </a:r>
          </a:p>
          <a:p>
            <a:pPr lvl="1" eaLnBrk="1" hangingPunct="1">
              <a:spcBef>
                <a:spcPct val="40000"/>
              </a:spcBef>
              <a:defRPr/>
            </a:pPr>
            <a:r>
              <a:rPr lang="en-US" dirty="0"/>
              <a:t>An appraisal process that’s not conducive to candor.</a:t>
            </a:r>
          </a:p>
          <a:p>
            <a:pPr eaLnBrk="1" hangingPunct="1">
              <a:spcBef>
                <a:spcPct val="40000"/>
              </a:spcBef>
              <a:defRPr/>
            </a:pPr>
            <a:r>
              <a:rPr lang="en-US" dirty="0"/>
              <a:t>Hazards of Soft Appraisals</a:t>
            </a:r>
          </a:p>
          <a:p>
            <a:pPr lvl="1" eaLnBrk="1" hangingPunct="1">
              <a:spcBef>
                <a:spcPct val="40000"/>
              </a:spcBef>
              <a:defRPr/>
            </a:pPr>
            <a:r>
              <a:rPr lang="en-US" dirty="0"/>
              <a:t>Employee loses the chance to improve before being discharged or forced to change jobs.</a:t>
            </a:r>
          </a:p>
          <a:p>
            <a:pPr lvl="1" eaLnBrk="1" hangingPunct="1">
              <a:spcBef>
                <a:spcPct val="40000"/>
              </a:spcBef>
              <a:defRPr/>
            </a:pPr>
            <a:r>
              <a:rPr lang="en-US" dirty="0"/>
              <a:t>Lawsuits arising from dismissals involving inaccurate performance appraisals.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1E013782-5EA8-446F-A42F-66B12638E4C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12291" name="Slide Number Placeholder 4">
            <a:extLst>
              <a:ext uri="{FF2B5EF4-FFF2-40B4-BE49-F238E27FC236}">
                <a16:creationId xmlns:a16="http://schemas.microsoft.com/office/drawing/2014/main" id="{8DF4C027-27D8-423E-A12D-C84C65AA0E9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2D71B3AC-F8C8-4724-A0AE-DDB89FCE32FE}" type="slidenum">
              <a:rPr lang="en-US" altLang="en-US" sz="900">
                <a:cs typeface="Times New Roman" panose="02020603050405020304" pitchFamily="18" charset="0"/>
              </a:rPr>
              <a:pPr eaLnBrk="1" hangingPunct="1"/>
              <a:t>8</a:t>
            </a:fld>
            <a:endParaRPr lang="en-US" altLang="en-US" sz="900">
              <a:cs typeface="Times New Roman" panose="02020603050405020304" pitchFamily="18" charset="0"/>
            </a:endParaRPr>
          </a:p>
        </p:txBody>
      </p:sp>
      <p:sp>
        <p:nvSpPr>
          <p:cNvPr id="2737154" name="Rectangle 2">
            <a:extLst>
              <a:ext uri="{FF2B5EF4-FFF2-40B4-BE49-F238E27FC236}">
                <a16:creationId xmlns:a16="http://schemas.microsoft.com/office/drawing/2014/main" id="{5DECB3BD-F28E-46D8-B441-90BDC0B37B5D}"/>
              </a:ext>
            </a:extLst>
          </p:cNvPr>
          <p:cNvSpPr>
            <a:spLocks noGrp="1" noChangeArrowheads="1"/>
          </p:cNvSpPr>
          <p:nvPr>
            <p:ph type="title"/>
          </p:nvPr>
        </p:nvSpPr>
        <p:spPr/>
        <p:txBody>
          <a:bodyPr/>
          <a:lstStyle/>
          <a:p>
            <a:pPr eaLnBrk="1" hangingPunct="1">
              <a:defRPr/>
            </a:pPr>
            <a:r>
              <a:rPr lang="en-US" dirty="0"/>
              <a:t>Performance Appraisal Roles</a:t>
            </a:r>
          </a:p>
        </p:txBody>
      </p:sp>
      <p:sp>
        <p:nvSpPr>
          <p:cNvPr id="2737155" name="Rectangle 3">
            <a:extLst>
              <a:ext uri="{FF2B5EF4-FFF2-40B4-BE49-F238E27FC236}">
                <a16:creationId xmlns:a16="http://schemas.microsoft.com/office/drawing/2014/main" id="{C821E540-BB49-4FAA-840D-DAAD7F3B99DE}"/>
              </a:ext>
            </a:extLst>
          </p:cNvPr>
          <p:cNvSpPr>
            <a:spLocks noGrp="1" noChangeArrowheads="1"/>
          </p:cNvSpPr>
          <p:nvPr>
            <p:ph type="body" idx="1"/>
          </p:nvPr>
        </p:nvSpPr>
        <p:spPr>
          <a:xfrm>
            <a:off x="2049464" y="1050926"/>
            <a:ext cx="4422775" cy="5211763"/>
          </a:xfrm>
        </p:spPr>
        <p:txBody>
          <a:bodyPr/>
          <a:lstStyle/>
          <a:p>
            <a:pPr eaLnBrk="1" hangingPunct="1">
              <a:spcBef>
                <a:spcPct val="50000"/>
              </a:spcBef>
              <a:defRPr/>
            </a:pPr>
            <a:endParaRPr lang="en-US" dirty="0"/>
          </a:p>
          <a:p>
            <a:pPr eaLnBrk="1" hangingPunct="1">
              <a:spcBef>
                <a:spcPct val="50000"/>
              </a:spcBef>
              <a:defRPr/>
            </a:pPr>
            <a:r>
              <a:rPr lang="en-US" dirty="0"/>
              <a:t>The Supervisor’s Role</a:t>
            </a:r>
          </a:p>
          <a:p>
            <a:pPr lvl="1" eaLnBrk="1" hangingPunct="1">
              <a:spcBef>
                <a:spcPct val="50000"/>
              </a:spcBef>
              <a:defRPr/>
            </a:pPr>
            <a:r>
              <a:rPr lang="en-US" dirty="0"/>
              <a:t>Usually do the actual appraising</a:t>
            </a:r>
          </a:p>
          <a:p>
            <a:pPr lvl="1" eaLnBrk="1" hangingPunct="1">
              <a:spcBef>
                <a:spcPct val="50000"/>
              </a:spcBef>
              <a:defRPr/>
            </a:pPr>
            <a:r>
              <a:rPr lang="en-US" dirty="0"/>
              <a:t>Must be familiar with basic appraisal techniques</a:t>
            </a:r>
          </a:p>
          <a:p>
            <a:pPr lvl="1" eaLnBrk="1" hangingPunct="1">
              <a:spcBef>
                <a:spcPct val="50000"/>
              </a:spcBef>
              <a:defRPr/>
            </a:pPr>
            <a:r>
              <a:rPr lang="en-US" dirty="0"/>
              <a:t>Must understand and avoid problems that can cripple appraisals</a:t>
            </a:r>
          </a:p>
          <a:p>
            <a:pPr lvl="1" eaLnBrk="1" hangingPunct="1">
              <a:spcBef>
                <a:spcPct val="50000"/>
              </a:spcBef>
              <a:defRPr/>
            </a:pPr>
            <a:r>
              <a:rPr lang="en-US" dirty="0"/>
              <a:t>Must know how to conduct appraisals fairly</a:t>
            </a:r>
          </a:p>
        </p:txBody>
      </p:sp>
      <p:pic>
        <p:nvPicPr>
          <p:cNvPr id="12294" name="Picture 4" descr="j0198149">
            <a:extLst>
              <a:ext uri="{FF2B5EF4-FFF2-40B4-BE49-F238E27FC236}">
                <a16:creationId xmlns:a16="http://schemas.microsoft.com/office/drawing/2014/main" id="{A44CB1B6-8845-4CD6-B2F9-769E85B6C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874839"/>
            <a:ext cx="3675062"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F0FF210D-7274-470B-9F6A-AACBCD91278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t>Copyright © 2011 Pearson Education, Inc. publishing as Prentice Hall</a:t>
            </a:r>
          </a:p>
        </p:txBody>
      </p:sp>
      <p:sp>
        <p:nvSpPr>
          <p:cNvPr id="13315" name="Slide Number Placeholder 4">
            <a:extLst>
              <a:ext uri="{FF2B5EF4-FFF2-40B4-BE49-F238E27FC236}">
                <a16:creationId xmlns:a16="http://schemas.microsoft.com/office/drawing/2014/main" id="{BA862691-7679-4B1C-91B8-280F16FC45E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Tahoma" panose="020B0604030504040204" pitchFamily="34" charset="0"/>
              </a:defRPr>
            </a:lvl1pPr>
            <a:lvl2pPr marL="742950" indent="-285750" eaLnBrk="0" hangingPunct="0">
              <a:defRPr sz="1000">
                <a:solidFill>
                  <a:schemeClr val="tx1"/>
                </a:solidFill>
                <a:latin typeface="Arial" panose="020B0604020202020204" pitchFamily="34" charset="0"/>
                <a:cs typeface="Tahoma" panose="020B0604030504040204" pitchFamily="34" charset="0"/>
              </a:defRPr>
            </a:lvl2pPr>
            <a:lvl3pPr marL="1143000" indent="-228600" eaLnBrk="0" hangingPunct="0">
              <a:defRPr sz="1000">
                <a:solidFill>
                  <a:schemeClr val="tx1"/>
                </a:solidFill>
                <a:latin typeface="Arial" panose="020B0604020202020204" pitchFamily="34" charset="0"/>
                <a:cs typeface="Tahoma" panose="020B0604030504040204" pitchFamily="34" charset="0"/>
              </a:defRPr>
            </a:lvl3pPr>
            <a:lvl4pPr marL="1600200" indent="-228600" eaLnBrk="0" hangingPunct="0">
              <a:defRPr sz="1000">
                <a:solidFill>
                  <a:schemeClr val="tx1"/>
                </a:solidFill>
                <a:latin typeface="Arial" panose="020B0604020202020204" pitchFamily="34" charset="0"/>
                <a:cs typeface="Tahoma" panose="020B0604030504040204" pitchFamily="34" charset="0"/>
              </a:defRPr>
            </a:lvl4pPr>
            <a:lvl5pPr marL="2057400" indent="-228600" eaLnBrk="0" hangingPunct="0">
              <a:defRPr sz="1000">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Tahoma" panose="020B0604030504040204" pitchFamily="34" charset="0"/>
              </a:defRPr>
            </a:lvl9pPr>
          </a:lstStyle>
          <a:p>
            <a:pPr eaLnBrk="1" hangingPunct="1"/>
            <a:r>
              <a:rPr lang="en-US" altLang="en-US" sz="900">
                <a:cs typeface="Times New Roman" panose="02020603050405020304" pitchFamily="18" charset="0"/>
              </a:rPr>
              <a:t>9–</a:t>
            </a:r>
            <a:fld id="{3082E676-0DBE-44DF-AAFD-E20E0AF6F9E3}" type="slidenum">
              <a:rPr lang="en-US" altLang="en-US" sz="900">
                <a:cs typeface="Times New Roman" panose="02020603050405020304" pitchFamily="18" charset="0"/>
              </a:rPr>
              <a:pPr eaLnBrk="1" hangingPunct="1"/>
              <a:t>9</a:t>
            </a:fld>
            <a:endParaRPr lang="en-US" altLang="en-US" sz="900">
              <a:cs typeface="Times New Roman" panose="02020603050405020304" pitchFamily="18" charset="0"/>
            </a:endParaRPr>
          </a:p>
        </p:txBody>
      </p:sp>
      <p:sp>
        <p:nvSpPr>
          <p:cNvPr id="2739202" name="Rectangle 2">
            <a:extLst>
              <a:ext uri="{FF2B5EF4-FFF2-40B4-BE49-F238E27FC236}">
                <a16:creationId xmlns:a16="http://schemas.microsoft.com/office/drawing/2014/main" id="{B43A85A2-EDE2-438F-8050-A85C3DF4629F}"/>
              </a:ext>
            </a:extLst>
          </p:cNvPr>
          <p:cNvSpPr>
            <a:spLocks noGrp="1" noChangeArrowheads="1"/>
          </p:cNvSpPr>
          <p:nvPr>
            <p:ph type="title"/>
          </p:nvPr>
        </p:nvSpPr>
        <p:spPr/>
        <p:txBody>
          <a:bodyPr/>
          <a:lstStyle/>
          <a:p>
            <a:pPr eaLnBrk="1" hangingPunct="1">
              <a:defRPr/>
            </a:pPr>
            <a:r>
              <a:rPr lang="en-US" dirty="0"/>
              <a:t>Performance Appraisal Roles (cont’d)</a:t>
            </a:r>
          </a:p>
        </p:txBody>
      </p:sp>
      <p:sp>
        <p:nvSpPr>
          <p:cNvPr id="2739203" name="Rectangle 3">
            <a:extLst>
              <a:ext uri="{FF2B5EF4-FFF2-40B4-BE49-F238E27FC236}">
                <a16:creationId xmlns:a16="http://schemas.microsoft.com/office/drawing/2014/main" id="{2E38C6F7-BE24-43B6-93D9-F2F746FFF160}"/>
              </a:ext>
            </a:extLst>
          </p:cNvPr>
          <p:cNvSpPr>
            <a:spLocks noGrp="1" noChangeArrowheads="1"/>
          </p:cNvSpPr>
          <p:nvPr>
            <p:ph type="body" idx="1"/>
          </p:nvPr>
        </p:nvSpPr>
        <p:spPr>
          <a:xfrm>
            <a:off x="2049463" y="1050926"/>
            <a:ext cx="7154862" cy="5211763"/>
          </a:xfrm>
        </p:spPr>
        <p:txBody>
          <a:bodyPr/>
          <a:lstStyle/>
          <a:p>
            <a:pPr eaLnBrk="1" hangingPunct="1">
              <a:spcBef>
                <a:spcPct val="50000"/>
              </a:spcBef>
              <a:defRPr/>
            </a:pPr>
            <a:endParaRPr lang="en-US" dirty="0"/>
          </a:p>
          <a:p>
            <a:pPr eaLnBrk="1" hangingPunct="1">
              <a:spcBef>
                <a:spcPct val="50000"/>
              </a:spcBef>
              <a:defRPr/>
            </a:pPr>
            <a:r>
              <a:rPr lang="en-US" dirty="0"/>
              <a:t>The HR Department’s Role </a:t>
            </a:r>
          </a:p>
          <a:p>
            <a:pPr lvl="1" eaLnBrk="1" hangingPunct="1">
              <a:spcBef>
                <a:spcPct val="50000"/>
              </a:spcBef>
              <a:defRPr/>
            </a:pPr>
            <a:r>
              <a:rPr lang="en-US" dirty="0"/>
              <a:t>Serves a policy-making and advisory role.</a:t>
            </a:r>
          </a:p>
          <a:p>
            <a:pPr lvl="1" eaLnBrk="1" hangingPunct="1">
              <a:spcBef>
                <a:spcPct val="50000"/>
              </a:spcBef>
              <a:defRPr/>
            </a:pPr>
            <a:r>
              <a:rPr lang="en-US" dirty="0"/>
              <a:t>Provides advice and assistance regarding the appraisal tool to use.</a:t>
            </a:r>
          </a:p>
          <a:p>
            <a:pPr lvl="1" eaLnBrk="1" hangingPunct="1">
              <a:spcBef>
                <a:spcPct val="50000"/>
              </a:spcBef>
              <a:defRPr/>
            </a:pPr>
            <a:r>
              <a:rPr lang="en-US" dirty="0"/>
              <a:t>Trains supervisors to improve their appraisal skills.</a:t>
            </a:r>
          </a:p>
          <a:p>
            <a:pPr lvl="1" eaLnBrk="1" hangingPunct="1">
              <a:spcBef>
                <a:spcPct val="50000"/>
              </a:spcBef>
              <a:defRPr/>
            </a:pPr>
            <a:r>
              <a:rPr lang="en-US" dirty="0"/>
              <a:t>Monitors the appraisal system effectiveness and compliance with EEO laws.</a:t>
            </a:r>
          </a:p>
        </p:txBody>
      </p:sp>
      <p:pic>
        <p:nvPicPr>
          <p:cNvPr id="13318" name="Picture 5" descr="j0090340">
            <a:extLst>
              <a:ext uri="{FF2B5EF4-FFF2-40B4-BE49-F238E27FC236}">
                <a16:creationId xmlns:a16="http://schemas.microsoft.com/office/drawing/2014/main" id="{2CD68D4C-C18A-4230-BD43-00FD82D5C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276" y="4068764"/>
            <a:ext cx="2938463"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4432</Words>
  <Application>Microsoft Office PowerPoint</Application>
  <PresentationFormat>Widescreen</PresentationFormat>
  <Paragraphs>537</Paragraphs>
  <Slides>43</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Calibri Light</vt:lpstr>
      <vt:lpstr>Franklin Gothic Medium</vt:lpstr>
      <vt:lpstr>NewBaskerville-Bold</vt:lpstr>
      <vt:lpstr>NewBaskerville-Roman</vt:lpstr>
      <vt:lpstr>Times New Roman</vt:lpstr>
      <vt:lpstr>Verdana</vt:lpstr>
      <vt:lpstr>Wingdings</vt:lpstr>
      <vt:lpstr>Office Theme</vt:lpstr>
      <vt:lpstr>Performance Appraisal and Performance Management</vt:lpstr>
      <vt:lpstr>PowerPoint Presentation</vt:lpstr>
      <vt:lpstr>PowerPoint Presentation</vt:lpstr>
      <vt:lpstr>Basic Concepts in Performance Management and Appraisal</vt:lpstr>
      <vt:lpstr>Setting SMART Goals</vt:lpstr>
      <vt:lpstr>An Introduction to Appraising Performance</vt:lpstr>
      <vt:lpstr>(Un)Realistic Appraisals</vt:lpstr>
      <vt:lpstr>Performance Appraisal Roles</vt:lpstr>
      <vt:lpstr>Performance Appraisal Roles (cont’d)</vt:lpstr>
      <vt:lpstr>Effectively Appraising Performance</vt:lpstr>
      <vt:lpstr>Designing the Appraisal Tool</vt:lpstr>
      <vt:lpstr>Performance Appraisal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Behaviorally Anchored Rating Scale (BARS)</vt:lpstr>
      <vt:lpstr>PowerPoint Presentation</vt:lpstr>
      <vt:lpstr>Management by Objectives (MBO)</vt:lpstr>
      <vt:lpstr>Using MBO</vt:lpstr>
      <vt:lpstr>Computerized and Web-Based  Performance Appraisal Systems</vt:lpstr>
      <vt:lpstr>PowerPoint Presentation</vt:lpstr>
      <vt:lpstr>Dealing with Performance Appraisal Problems</vt:lpstr>
      <vt:lpstr>PowerPoint Presentation</vt:lpstr>
      <vt:lpstr>Guidelines for Effective Appraisals</vt:lpstr>
      <vt:lpstr>PowerPoint Presentation</vt:lpstr>
      <vt:lpstr>Choosing the Right Appraisal Tool</vt:lpstr>
      <vt:lpstr>Who Should Do the Appraising?</vt:lpstr>
      <vt:lpstr>The Appraisal Interview</vt:lpstr>
      <vt:lpstr>Appraisal Interview Guidelines</vt:lpstr>
      <vt:lpstr>PowerPoint Presentation</vt:lpstr>
      <vt:lpstr>Handling Defensive Responses</vt:lpstr>
      <vt:lpstr>How to Deliver Criticism</vt:lpstr>
      <vt:lpstr>Formal Written Warnings</vt:lpstr>
      <vt:lpstr>Performance Management</vt:lpstr>
      <vt:lpstr>Basic Building Blocks of  Performance Management</vt:lpstr>
      <vt:lpstr>Why Performance Management?</vt:lpstr>
      <vt:lpstr>Using Information Technology to Support Performance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Appraisal and Performance Management</dc:title>
  <dc:creator>Bhaskar Nalla</dc:creator>
  <cp:lastModifiedBy>Bhaskar Nalla</cp:lastModifiedBy>
  <cp:revision>16</cp:revision>
  <dcterms:created xsi:type="dcterms:W3CDTF">2018-12-05T17:31:57Z</dcterms:created>
  <dcterms:modified xsi:type="dcterms:W3CDTF">2018-12-13T08:41:35Z</dcterms:modified>
</cp:coreProperties>
</file>