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9" r:id="rId3"/>
    <p:sldId id="282" r:id="rId4"/>
    <p:sldId id="258" r:id="rId5"/>
    <p:sldId id="289" r:id="rId6"/>
    <p:sldId id="261" r:id="rId7"/>
    <p:sldId id="262" r:id="rId8"/>
    <p:sldId id="284" r:id="rId9"/>
    <p:sldId id="263" r:id="rId10"/>
    <p:sldId id="265" r:id="rId11"/>
    <p:sldId id="266" r:id="rId12"/>
    <p:sldId id="285" r:id="rId13"/>
    <p:sldId id="267" r:id="rId14"/>
    <p:sldId id="268" r:id="rId15"/>
    <p:sldId id="269" r:id="rId16"/>
    <p:sldId id="270" r:id="rId17"/>
    <p:sldId id="271" r:id="rId18"/>
    <p:sldId id="273" r:id="rId19"/>
    <p:sldId id="274" r:id="rId20"/>
    <p:sldId id="275" r:id="rId21"/>
    <p:sldId id="276" r:id="rId22"/>
    <p:sldId id="286" r:id="rId23"/>
    <p:sldId id="277" r:id="rId24"/>
    <p:sldId id="278" r:id="rId25"/>
    <p:sldId id="287" r:id="rId26"/>
    <p:sldId id="288" r:id="rId27"/>
    <p:sldId id="279" r:id="rId28"/>
    <p:sldId id="283" r:id="rId29"/>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DB54A-6931-4977-8F21-E168393A9722}"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A559A7-2F9F-494B-9D5F-F598C29DE0FE}" type="slidenum">
              <a:rPr lang="en-US" smtClean="0"/>
              <a:t>‹#›</a:t>
            </a:fld>
            <a:endParaRPr lang="en-US"/>
          </a:p>
        </p:txBody>
      </p:sp>
    </p:spTree>
    <p:extLst>
      <p:ext uri="{BB962C8B-B14F-4D97-AF65-F5344CB8AC3E}">
        <p14:creationId xmlns:p14="http://schemas.microsoft.com/office/powerpoint/2010/main" val="2959268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A559A7-2F9F-494B-9D5F-F598C29DE0FE}" type="slidenum">
              <a:rPr lang="en-US" smtClean="0"/>
              <a:t>9</a:t>
            </a:fld>
            <a:endParaRPr lang="en-US"/>
          </a:p>
        </p:txBody>
      </p:sp>
    </p:spTree>
    <p:extLst>
      <p:ext uri="{BB962C8B-B14F-4D97-AF65-F5344CB8AC3E}">
        <p14:creationId xmlns:p14="http://schemas.microsoft.com/office/powerpoint/2010/main" val="3761028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2C64460-6742-4C88-8BC6-20F473573C4E}"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337899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50D2DCD-3684-4155-8780-EDCA350C413A}"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259297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4C2E3C0-967B-4F33-9DD3-C4949D7C8A63}"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366217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C6077AC-25EC-49EA-9FED-6219C7FAA4CF}"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2678610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0049663-131E-4B85-A202-6F4E037AE9FC}"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2530949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4CC70D3-FC2F-4403-B3A9-2BF779D373D6}"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1049046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4AC2444-8FD1-4834-8CF9-F41DE6BAA033}"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1116061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FF440AA-7CEB-4480-BD5E-3D5DAA469F3A}"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3236441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A0F7B82-100D-4A05-A90D-1EA47504EA1A}"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2694786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CE18FA5-4E27-4B91-8F2A-27FD51DB81CA}"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274267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63BD79F-85A6-4838-A552-3EAF165CA311}"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353795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E2DCE5B-516C-4DF1-8168-1FB15CF7BB6D}"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4254148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6A9CBD6-0DDD-4FF3-B765-DDC45A4DB97A}"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3774642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8EC9215-0ACD-46E8-89CA-2BBF26105350}"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1126831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A16A90D-A669-4E4F-94C4-E5EB4F318D96}"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225422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0805A0C-43F2-4B4A-8A48-8B1872DFCFC0}"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309947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5CD41FE-EA3D-486D-BC56-DBE60DED2947}"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417052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BFD637CB-A27F-402B-B615-04BD1663D79C}"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12917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4C083E1-6EF3-48B3-AA9B-3C7C969BC5B5}"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1757375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10A55C7-FC9C-4A59-ACCF-EE77A9EC00A7}"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20050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79B98D2-8FC7-4657-8BA8-40BCA1185553}"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128930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s-ES" altLang="ar-IQ">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D82C782-841D-49EC-A481-316262F1A0BF}"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2606715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EF8F5"/>
            </a:gs>
            <a:gs pos="74001">
              <a:srgbClr val="F7C4A2"/>
            </a:gs>
            <a:gs pos="83000">
              <a:srgbClr val="F7C4A2"/>
            </a:gs>
            <a:gs pos="100000">
              <a:srgbClr val="FAD8C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IQ"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IQ" smtClean="0"/>
              <a:t>Haga clic para modificar el estilo de texto del patrón</a:t>
            </a:r>
          </a:p>
          <a:p>
            <a:pPr lvl="1"/>
            <a:r>
              <a:rPr lang="es-ES" altLang="ar-IQ" smtClean="0"/>
              <a:t>Segundo nivel</a:t>
            </a:r>
          </a:p>
          <a:p>
            <a:pPr lvl="2"/>
            <a:r>
              <a:rPr lang="es-ES" altLang="ar-IQ" smtClean="0"/>
              <a:t>Tercer nivel</a:t>
            </a:r>
          </a:p>
          <a:p>
            <a:pPr lvl="3"/>
            <a:r>
              <a:rPr lang="es-ES" altLang="ar-IQ" smtClean="0"/>
              <a:t>Cuarto nivel</a:t>
            </a:r>
          </a:p>
          <a:p>
            <a:pPr lvl="4"/>
            <a:r>
              <a:rPr lang="es-ES" altLang="ar-IQ"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s-ES" altLang="ar-IQ">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s-ES" altLang="ar-IQ">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DCFD12E-77DA-4B72-B87B-7D0514567884}" type="slidenum">
              <a:rPr lang="es-ES" altLang="ar-IQ" smtClean="0">
                <a:solidFill>
                  <a:srgbClr val="000000"/>
                </a:solidFill>
              </a:rPr>
              <a:pPr fontAlgn="base">
                <a:spcBef>
                  <a:spcPct val="0"/>
                </a:spcBef>
                <a:spcAft>
                  <a:spcPct val="0"/>
                </a:spcAft>
                <a:defRPr/>
              </a:pPr>
              <a:t>‹#›</a:t>
            </a:fld>
            <a:endParaRPr lang="es-ES" altLang="ar-IQ" dirty="0">
              <a:solidFill>
                <a:srgbClr val="000000"/>
              </a:solidFill>
            </a:endParaRPr>
          </a:p>
        </p:txBody>
      </p:sp>
    </p:spTree>
    <p:extLst>
      <p:ext uri="{BB962C8B-B14F-4D97-AF65-F5344CB8AC3E}">
        <p14:creationId xmlns:p14="http://schemas.microsoft.com/office/powerpoint/2010/main" val="124684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EF8F5"/>
            </a:gs>
            <a:gs pos="74001">
              <a:srgbClr val="F7C4A2"/>
            </a:gs>
            <a:gs pos="83000">
              <a:srgbClr val="F7C4A2"/>
            </a:gs>
            <a:gs pos="100000">
              <a:srgbClr val="FAD8C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ar-IQ" smtClean="0"/>
              <a:t>Haga clic para cambiar el estilo de título	</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ar-IQ" smtClean="0"/>
              <a:t>Haga clic para modificar el estilo de texto del patrón</a:t>
            </a:r>
          </a:p>
          <a:p>
            <a:pPr lvl="1"/>
            <a:r>
              <a:rPr lang="es-ES" altLang="ar-IQ" smtClean="0"/>
              <a:t>Segundo nivel</a:t>
            </a:r>
          </a:p>
          <a:p>
            <a:pPr lvl="2"/>
            <a:r>
              <a:rPr lang="es-ES" altLang="ar-IQ" smtClean="0"/>
              <a:t>Tercer nivel</a:t>
            </a:r>
          </a:p>
          <a:p>
            <a:pPr lvl="3"/>
            <a:r>
              <a:rPr lang="es-ES" altLang="ar-IQ" smtClean="0"/>
              <a:t>Cuarto nivel</a:t>
            </a:r>
          </a:p>
          <a:p>
            <a:pPr lvl="4"/>
            <a:r>
              <a:rPr lang="es-ES" altLang="ar-IQ"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defRPr>
            </a:lvl1pPr>
          </a:lstStyle>
          <a:p>
            <a:pPr fontAlgn="base">
              <a:spcBef>
                <a:spcPct val="0"/>
              </a:spcBef>
              <a:spcAft>
                <a:spcPct val="0"/>
              </a:spcAft>
              <a:defRPr/>
            </a:pPr>
            <a:endParaRPr lang="es-ES" altLang="ar-IQ"/>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defRPr>
            </a:lvl1pPr>
          </a:lstStyle>
          <a:p>
            <a:pPr fontAlgn="base">
              <a:spcBef>
                <a:spcPct val="0"/>
              </a:spcBef>
              <a:spcAft>
                <a:spcPct val="0"/>
              </a:spcAft>
              <a:defRPr/>
            </a:pPr>
            <a:endParaRPr lang="es-ES" altLang="ar-IQ"/>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fontAlgn="base">
              <a:spcBef>
                <a:spcPct val="0"/>
              </a:spcBef>
              <a:spcAft>
                <a:spcPct val="0"/>
              </a:spcAft>
              <a:defRPr/>
            </a:pPr>
            <a:fld id="{458C3B0C-607C-4577-9788-73D0113031B8}" type="slidenum">
              <a:rPr lang="es-ES" altLang="ar-IQ" smtClean="0"/>
              <a:pPr fontAlgn="base">
                <a:spcBef>
                  <a:spcPct val="0"/>
                </a:spcBef>
                <a:spcAft>
                  <a:spcPct val="0"/>
                </a:spcAft>
                <a:defRPr/>
              </a:pPr>
              <a:t>‹#›</a:t>
            </a:fld>
            <a:endParaRPr lang="es-ES" altLang="ar-IQ" dirty="0"/>
          </a:p>
        </p:txBody>
      </p:sp>
    </p:spTree>
    <p:extLst>
      <p:ext uri="{BB962C8B-B14F-4D97-AF65-F5344CB8AC3E}">
        <p14:creationId xmlns:p14="http://schemas.microsoft.com/office/powerpoint/2010/main" val="1164912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10"/>
          <p:cNvSpPr>
            <a:spLocks noGrp="1" noChangeArrowheads="1"/>
          </p:cNvSpPr>
          <p:nvPr>
            <p:ph type="ctrTitle"/>
          </p:nvPr>
        </p:nvSpPr>
        <p:spPr>
          <a:xfrm>
            <a:off x="1524001" y="2349501"/>
            <a:ext cx="8824913" cy="1439863"/>
          </a:xfrm>
        </p:spPr>
        <p:txBody>
          <a:bodyPr anchor="ctr"/>
          <a:lstStyle/>
          <a:p>
            <a:pPr eaLnBrk="1" hangingPunct="1"/>
            <a:r>
              <a:rPr lang="es-UY" altLang="ar-IQ" sz="4400" b="1">
                <a:solidFill>
                  <a:schemeClr val="tx1"/>
                </a:solidFill>
              </a:rPr>
              <a:t>Iraq </a:t>
            </a:r>
            <a:r>
              <a:rPr lang="en-US" altLang="ar-IQ" sz="4400" b="1">
                <a:solidFill>
                  <a:schemeClr val="tx1"/>
                </a:solidFill>
              </a:rPr>
              <a:t>Economy</a:t>
            </a:r>
            <a:r>
              <a:rPr lang="es-UY" altLang="ar-IQ" sz="4400" b="1">
                <a:solidFill>
                  <a:schemeClr val="tx1"/>
                </a:solidFill>
              </a:rPr>
              <a:t> </a:t>
            </a:r>
            <a:br>
              <a:rPr lang="es-UY" altLang="ar-IQ" sz="4400" b="1">
                <a:solidFill>
                  <a:schemeClr val="tx1"/>
                </a:solidFill>
              </a:rPr>
            </a:br>
            <a:r>
              <a:rPr lang="es-UY" altLang="ar-IQ" sz="4400" b="1">
                <a:solidFill>
                  <a:schemeClr val="tx1"/>
                </a:solidFill>
              </a:rPr>
              <a:t>BUS415   </a:t>
            </a:r>
            <a:r>
              <a:rPr lang="es-UY" altLang="ar-IQ" sz="3600" b="1">
                <a:solidFill>
                  <a:schemeClr val="tx1"/>
                </a:solidFill>
              </a:rPr>
              <a:t/>
            </a:r>
            <a:br>
              <a:rPr lang="es-UY" altLang="ar-IQ" sz="3600" b="1">
                <a:solidFill>
                  <a:schemeClr val="tx1"/>
                </a:solidFill>
              </a:rPr>
            </a:br>
            <a:endParaRPr lang="es-ES" altLang="ar-IQ" sz="3600" b="1">
              <a:solidFill>
                <a:schemeClr val="tx1"/>
              </a:solidFill>
            </a:endParaRPr>
          </a:p>
        </p:txBody>
      </p:sp>
      <p:sp>
        <p:nvSpPr>
          <p:cNvPr id="2051" name="Rectangle 115"/>
          <p:cNvSpPr>
            <a:spLocks noGrp="1" noChangeArrowheads="1"/>
          </p:cNvSpPr>
          <p:nvPr>
            <p:ph type="subTitle" idx="1"/>
          </p:nvPr>
        </p:nvSpPr>
        <p:spPr>
          <a:xfrm>
            <a:off x="1524001" y="4365626"/>
            <a:ext cx="8672513" cy="1198563"/>
          </a:xfrm>
        </p:spPr>
        <p:txBody>
          <a:bodyPr/>
          <a:lstStyle/>
          <a:p>
            <a:pPr eaLnBrk="1" hangingPunct="1">
              <a:defRPr/>
            </a:pPr>
            <a:r>
              <a:rPr lang="en-GB" altLang="ar-IQ" sz="3600" dirty="0">
                <a:solidFill>
                  <a:schemeClr val="accent6">
                    <a:lumMod val="50000"/>
                  </a:schemeClr>
                </a:solidFill>
              </a:rPr>
              <a:t>Ms. Khadija </a:t>
            </a:r>
            <a:r>
              <a:rPr lang="en-GB" altLang="ar-IQ" sz="3600" dirty="0" err="1">
                <a:solidFill>
                  <a:schemeClr val="accent6">
                    <a:lumMod val="50000"/>
                  </a:schemeClr>
                </a:solidFill>
              </a:rPr>
              <a:t>Alaa</a:t>
            </a:r>
            <a:r>
              <a:rPr lang="en-GB" altLang="ar-IQ" sz="3600" dirty="0">
                <a:solidFill>
                  <a:schemeClr val="accent6">
                    <a:lumMod val="50000"/>
                  </a:schemeClr>
                </a:solidFill>
              </a:rPr>
              <a:t> </a:t>
            </a:r>
          </a:p>
          <a:p>
            <a:pPr algn="l" eaLnBrk="1" hangingPunct="1">
              <a:defRPr/>
            </a:pPr>
            <a:endParaRPr lang="en-GB" altLang="ar-IQ" sz="1800" dirty="0">
              <a:solidFill>
                <a:schemeClr val="bg1"/>
              </a:solidFill>
            </a:endParaRPr>
          </a:p>
          <a:p>
            <a:pPr algn="l" eaLnBrk="1" hangingPunct="1">
              <a:defRPr/>
            </a:pPr>
            <a:endParaRPr lang="en-GB" altLang="ar-IQ" sz="1800" dirty="0">
              <a:solidFill>
                <a:schemeClr val="bg1"/>
              </a:solidFill>
            </a:endParaRPr>
          </a:p>
          <a:p>
            <a:pPr algn="l" eaLnBrk="1" hangingPunct="1">
              <a:defRPr/>
            </a:pPr>
            <a:endParaRPr lang="en-GB" altLang="ar-IQ" sz="1800" dirty="0">
              <a:solidFill>
                <a:schemeClr val="bg1"/>
              </a:solidFill>
            </a:endParaRPr>
          </a:p>
        </p:txBody>
      </p:sp>
    </p:spTree>
    <p:extLst>
      <p:ext uri="{BB962C8B-B14F-4D97-AF65-F5344CB8AC3E}">
        <p14:creationId xmlns:p14="http://schemas.microsoft.com/office/powerpoint/2010/main" val="3530756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How Countries Decide about Oil Production</a:t>
            </a:r>
            <a:endParaRPr lang="ar-IQ" dirty="0"/>
          </a:p>
        </p:txBody>
      </p:sp>
      <p:sp>
        <p:nvSpPr>
          <p:cNvPr id="3" name="Content Placeholder 2"/>
          <p:cNvSpPr>
            <a:spLocks noGrp="1"/>
          </p:cNvSpPr>
          <p:nvPr>
            <p:ph idx="1"/>
          </p:nvPr>
        </p:nvSpPr>
        <p:spPr>
          <a:xfrm>
            <a:off x="971550" y="1957390"/>
            <a:ext cx="10610850" cy="3929062"/>
          </a:xfrm>
        </p:spPr>
        <p:txBody>
          <a:bodyPr/>
          <a:lstStyle/>
          <a:p>
            <a:pPr marL="0" indent="0">
              <a:buNone/>
            </a:pPr>
            <a:r>
              <a:rPr lang="en-US" sz="2800" dirty="0"/>
              <a:t>Since member countries </a:t>
            </a:r>
            <a:r>
              <a:rPr lang="en-US" sz="2800" dirty="0" smtClean="0"/>
              <a:t>differ </a:t>
            </a:r>
            <a:r>
              <a:rPr lang="en-US" sz="2800" dirty="0"/>
              <a:t>considerably </a:t>
            </a:r>
            <a:endParaRPr lang="en-US" sz="2800" dirty="0" smtClean="0"/>
          </a:p>
          <a:p>
            <a:pPr marL="742950" indent="-285750">
              <a:buFont typeface="Wingdings" panose="05000000000000000000" pitchFamily="2" charset="2"/>
              <a:buChar char="Ø"/>
            </a:pPr>
            <a:r>
              <a:rPr lang="en-US" sz="2800" dirty="0" smtClean="0"/>
              <a:t>in </a:t>
            </a:r>
            <a:r>
              <a:rPr lang="en-US" sz="2800" dirty="0"/>
              <a:t>their </a:t>
            </a:r>
            <a:r>
              <a:rPr lang="en-US" sz="2800" b="1" dirty="0">
                <a:solidFill>
                  <a:srgbClr val="FF0000"/>
                </a:solidFill>
              </a:rPr>
              <a:t>resource </a:t>
            </a:r>
            <a:r>
              <a:rPr lang="en-US" sz="2800" b="1" dirty="0" smtClean="0">
                <a:solidFill>
                  <a:srgbClr val="FF0000"/>
                </a:solidFill>
              </a:rPr>
              <a:t>endowment </a:t>
            </a:r>
            <a:r>
              <a:rPr lang="en-US" sz="2800" dirty="0" smtClean="0"/>
              <a:t>of </a:t>
            </a:r>
            <a:r>
              <a:rPr lang="en-US" sz="2800" dirty="0"/>
              <a:t>oil reserves, </a:t>
            </a:r>
            <a:endParaRPr lang="en-US" sz="2800" dirty="0" smtClean="0"/>
          </a:p>
          <a:p>
            <a:pPr marL="742950" indent="-285750">
              <a:buFont typeface="Wingdings" panose="05000000000000000000" pitchFamily="2" charset="2"/>
              <a:buChar char="Ø"/>
            </a:pPr>
            <a:r>
              <a:rPr lang="en-US" sz="2800" dirty="0" smtClean="0"/>
              <a:t>in </a:t>
            </a:r>
            <a:r>
              <a:rPr lang="en-US" sz="2800" dirty="0"/>
              <a:t>the size of their populations, </a:t>
            </a:r>
            <a:endParaRPr lang="en-US" sz="2800" dirty="0" smtClean="0"/>
          </a:p>
          <a:p>
            <a:pPr marL="742950" indent="-285750">
              <a:buFont typeface="Wingdings" panose="05000000000000000000" pitchFamily="2" charset="2"/>
              <a:buChar char="Ø"/>
            </a:pPr>
            <a:r>
              <a:rPr lang="en-US" sz="2800" dirty="0" smtClean="0"/>
              <a:t>in </a:t>
            </a:r>
            <a:r>
              <a:rPr lang="en-US" sz="2800" dirty="0"/>
              <a:t>the stage </a:t>
            </a:r>
            <a:r>
              <a:rPr lang="en-US" sz="2800" dirty="0" smtClean="0"/>
              <a:t>of their </a:t>
            </a:r>
            <a:r>
              <a:rPr lang="en-US" sz="2800" dirty="0"/>
              <a:t>economic development, </a:t>
            </a:r>
            <a:endParaRPr lang="en-US" sz="2800" dirty="0" smtClean="0"/>
          </a:p>
          <a:p>
            <a:pPr marL="742950" indent="-285750">
              <a:buFont typeface="Wingdings" panose="05000000000000000000" pitchFamily="2" charset="2"/>
              <a:buChar char="Ø"/>
            </a:pPr>
            <a:r>
              <a:rPr lang="en-US" sz="2800" dirty="0" smtClean="0"/>
              <a:t>and </a:t>
            </a:r>
            <a:r>
              <a:rPr lang="en-US" sz="2800" dirty="0"/>
              <a:t>in the network of their </a:t>
            </a:r>
            <a:r>
              <a:rPr lang="en-US" sz="2800" dirty="0" smtClean="0"/>
              <a:t>commitments outside OPEC</a:t>
            </a:r>
            <a:r>
              <a:rPr lang="en-US" sz="2800" dirty="0"/>
              <a:t>.</a:t>
            </a:r>
            <a:endParaRPr lang="en-US" sz="2800" dirty="0" smtClean="0"/>
          </a:p>
          <a:p>
            <a:pPr marL="0" indent="0">
              <a:buNone/>
            </a:pPr>
            <a:r>
              <a:rPr lang="en-US" sz="2800" dirty="0"/>
              <a:t>I</a:t>
            </a:r>
            <a:r>
              <a:rPr lang="en-US" sz="2800" dirty="0" smtClean="0"/>
              <a:t>t </a:t>
            </a:r>
            <a:r>
              <a:rPr lang="en-US" sz="2800" dirty="0"/>
              <a:t>was natural that they would have different </a:t>
            </a:r>
            <a:r>
              <a:rPr lang="en-US" sz="2800" dirty="0" smtClean="0"/>
              <a:t>assessments of </a:t>
            </a:r>
            <a:r>
              <a:rPr lang="en-US" sz="2800" dirty="0"/>
              <a:t>the value of their oil reserves and consequently the </a:t>
            </a:r>
            <a:r>
              <a:rPr lang="en-US" sz="2800" b="1" dirty="0">
                <a:solidFill>
                  <a:srgbClr val="FF0000"/>
                </a:solidFill>
              </a:rPr>
              <a:t>amount</a:t>
            </a:r>
            <a:r>
              <a:rPr lang="en-US" sz="2800" dirty="0"/>
              <a:t> </a:t>
            </a:r>
            <a:r>
              <a:rPr lang="en-US" sz="2800" dirty="0" smtClean="0"/>
              <a:t>of oil </a:t>
            </a:r>
            <a:r>
              <a:rPr lang="en-US" sz="2800" dirty="0"/>
              <a:t>to be produced and the </a:t>
            </a:r>
            <a:r>
              <a:rPr lang="en-US" sz="2800" b="1" dirty="0">
                <a:solidFill>
                  <a:srgbClr val="FF0000"/>
                </a:solidFill>
              </a:rPr>
              <a:t>price</a:t>
            </a:r>
            <a:r>
              <a:rPr lang="en-US" sz="2800" dirty="0"/>
              <a:t> at which it would be </a:t>
            </a:r>
            <a:r>
              <a:rPr lang="en-US" sz="2800" dirty="0" smtClean="0"/>
              <a:t>sold. </a:t>
            </a:r>
            <a:endParaRPr lang="ar-IQ" sz="2800" dirty="0"/>
          </a:p>
        </p:txBody>
      </p:sp>
    </p:spTree>
    <p:extLst>
      <p:ext uri="{BB962C8B-B14F-4D97-AF65-F5344CB8AC3E}">
        <p14:creationId xmlns:p14="http://schemas.microsoft.com/office/powerpoint/2010/main" val="284329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Maximizers</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a:t>One group of countries, led by </a:t>
            </a:r>
            <a:r>
              <a:rPr lang="en-US" sz="2800" dirty="0">
                <a:solidFill>
                  <a:srgbClr val="FF0000"/>
                </a:solidFill>
              </a:rPr>
              <a:t>Saudi Arabia </a:t>
            </a:r>
            <a:r>
              <a:rPr lang="en-US" sz="2800" dirty="0"/>
              <a:t>and supported by other Arab Gulf states-Kuwait, United Arab Emirates, and </a:t>
            </a:r>
            <a:r>
              <a:rPr lang="en-US" sz="2800" dirty="0" smtClean="0"/>
              <a:t>Qatar viewed </a:t>
            </a:r>
            <a:r>
              <a:rPr lang="en-US" sz="2800" dirty="0"/>
              <a:t>stable or even relatively low price to be important for all member countries‘ long-term interests. </a:t>
            </a:r>
            <a:endParaRPr lang="en-US" sz="2800" dirty="0" smtClean="0"/>
          </a:p>
          <a:p>
            <a:pPr>
              <a:buFont typeface="Wingdings" panose="05000000000000000000" pitchFamily="2" charset="2"/>
              <a:buChar char="Ø"/>
            </a:pPr>
            <a:r>
              <a:rPr lang="en-US" sz="2800" dirty="0" smtClean="0"/>
              <a:t>In </a:t>
            </a:r>
            <a:r>
              <a:rPr lang="en-US" sz="2800" dirty="0"/>
              <a:t>order to keep prices from rising, these states were prepared to </a:t>
            </a:r>
            <a:r>
              <a:rPr lang="en-US" sz="2800" dirty="0">
                <a:solidFill>
                  <a:srgbClr val="FF0000"/>
                </a:solidFill>
              </a:rPr>
              <a:t>increase oil output</a:t>
            </a:r>
            <a:r>
              <a:rPr lang="en-US" sz="2800" dirty="0"/>
              <a:t>. Their ability to pump more oil to sell at lower prices and still maintain their revenue was bolstered by the fact that they had small populations, considerable accumulated financial investments, and large oil reserves.</a:t>
            </a:r>
          </a:p>
          <a:p>
            <a:pPr marL="0" indent="0">
              <a:buNone/>
            </a:pPr>
            <a:endParaRPr lang="en-US" dirty="0"/>
          </a:p>
        </p:txBody>
      </p:sp>
    </p:spTree>
    <p:extLst>
      <p:ext uri="{BB962C8B-B14F-4D97-AF65-F5344CB8AC3E}">
        <p14:creationId xmlns:p14="http://schemas.microsoft.com/office/powerpoint/2010/main" val="278794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Maximize Output? </a:t>
            </a:r>
            <a:endParaRPr lang="ar-IQ" dirty="0"/>
          </a:p>
        </p:txBody>
      </p:sp>
      <p:sp>
        <p:nvSpPr>
          <p:cNvPr id="3" name="Content Placeholder 2"/>
          <p:cNvSpPr>
            <a:spLocks noGrp="1"/>
          </p:cNvSpPr>
          <p:nvPr>
            <p:ph idx="1"/>
          </p:nvPr>
        </p:nvSpPr>
        <p:spPr/>
        <p:txBody>
          <a:bodyPr/>
          <a:lstStyle/>
          <a:p>
            <a:pPr marL="0" indent="0">
              <a:buNone/>
            </a:pPr>
            <a:r>
              <a:rPr lang="en-US" sz="2400" dirty="0"/>
              <a:t>The Gulf states argued that it was in the interest of oil-producing</a:t>
            </a:r>
          </a:p>
          <a:p>
            <a:pPr marL="0" indent="0">
              <a:buNone/>
            </a:pPr>
            <a:r>
              <a:rPr lang="en-US" sz="2400" dirty="0"/>
              <a:t>countries to maintain prices at levels acceptable to the main consuming</a:t>
            </a:r>
          </a:p>
          <a:p>
            <a:pPr marL="0" indent="0">
              <a:buNone/>
            </a:pPr>
            <a:r>
              <a:rPr lang="en-US" sz="2400" dirty="0"/>
              <a:t>countries-</a:t>
            </a:r>
            <a:r>
              <a:rPr lang="en-US" sz="2400" b="1" dirty="0">
                <a:solidFill>
                  <a:srgbClr val="FF0000"/>
                </a:solidFill>
              </a:rPr>
              <a:t>the industrialized countries of the West</a:t>
            </a:r>
            <a:r>
              <a:rPr lang="en-US" sz="2400" dirty="0"/>
              <a:t>—in order to</a:t>
            </a:r>
          </a:p>
          <a:p>
            <a:pPr marL="0" indent="0">
              <a:buNone/>
            </a:pPr>
            <a:r>
              <a:rPr lang="en-US" sz="2400" dirty="0"/>
              <a:t>avoid driving the West to finding alternative sources of oil or of energy</a:t>
            </a:r>
          </a:p>
          <a:p>
            <a:pPr marL="0" indent="0">
              <a:buNone/>
            </a:pPr>
            <a:r>
              <a:rPr lang="en-US" sz="2400" dirty="0"/>
              <a:t>or to </a:t>
            </a:r>
            <a:r>
              <a:rPr lang="en-US" sz="2400" dirty="0" smtClean="0"/>
              <a:t>adopt </a:t>
            </a:r>
            <a:r>
              <a:rPr lang="en-US" sz="2400" dirty="0"/>
              <a:t>excessive conservation measures. Another factor that</a:t>
            </a:r>
          </a:p>
          <a:p>
            <a:pPr marL="0" indent="0">
              <a:buNone/>
            </a:pPr>
            <a:r>
              <a:rPr lang="en-US" sz="2400" dirty="0"/>
              <a:t>influenced the oil policies of these states was their considerable investment</a:t>
            </a:r>
          </a:p>
          <a:p>
            <a:pPr marL="0" indent="0">
              <a:buNone/>
            </a:pPr>
            <a:r>
              <a:rPr lang="en-US" sz="2400" dirty="0"/>
              <a:t>in Western economies.</a:t>
            </a:r>
            <a:endParaRPr lang="ar-IQ" sz="2400" dirty="0"/>
          </a:p>
        </p:txBody>
      </p:sp>
    </p:spTree>
    <p:extLst>
      <p:ext uri="{BB962C8B-B14F-4D97-AF65-F5344CB8AC3E}">
        <p14:creationId xmlns:p14="http://schemas.microsoft.com/office/powerpoint/2010/main" val="392987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Price Maximizers</a:t>
            </a:r>
            <a:endParaRPr lang="ar-IQ" b="1" dirty="0"/>
          </a:p>
        </p:txBody>
      </p:sp>
      <p:sp>
        <p:nvSpPr>
          <p:cNvPr id="3" name="Content Placeholder 2"/>
          <p:cNvSpPr>
            <a:spLocks noGrp="1"/>
          </p:cNvSpPr>
          <p:nvPr>
            <p:ph idx="1"/>
          </p:nvPr>
        </p:nvSpPr>
        <p:spPr>
          <a:xfrm>
            <a:off x="609600" y="1271589"/>
            <a:ext cx="10972800" cy="4525963"/>
          </a:xfrm>
        </p:spPr>
        <p:txBody>
          <a:bodyPr/>
          <a:lstStyle/>
          <a:p>
            <a:pPr marL="0" indent="0">
              <a:buNone/>
            </a:pPr>
            <a:r>
              <a:rPr lang="en-US" sz="2400" dirty="0" smtClean="0"/>
              <a:t>Countries </a:t>
            </a:r>
            <a:r>
              <a:rPr lang="en-US" sz="2400" dirty="0"/>
              <a:t>with smaller oil reserves but larger </a:t>
            </a:r>
            <a:r>
              <a:rPr lang="en-US" sz="2400" dirty="0" smtClean="0"/>
              <a:t>populations tend </a:t>
            </a:r>
            <a:r>
              <a:rPr lang="en-US" sz="2400" dirty="0"/>
              <a:t>to have lower per capita incomes than members of </a:t>
            </a:r>
            <a:r>
              <a:rPr lang="en-US" sz="2400" dirty="0" smtClean="0"/>
              <a:t>the other </a:t>
            </a:r>
            <a:r>
              <a:rPr lang="en-US" sz="2400" dirty="0"/>
              <a:t>group. Moreover, these countries tend to run </a:t>
            </a:r>
            <a:r>
              <a:rPr lang="en-US" sz="2400" b="1" dirty="0" smtClean="0">
                <a:solidFill>
                  <a:srgbClr val="FF0000"/>
                </a:solidFill>
              </a:rPr>
              <a:t>balance-of-payments deficits </a:t>
            </a:r>
            <a:r>
              <a:rPr lang="en-US" sz="2400" dirty="0"/>
              <a:t>and therefore incur </a:t>
            </a:r>
            <a:r>
              <a:rPr lang="en-US" sz="2400" b="1" dirty="0">
                <a:solidFill>
                  <a:srgbClr val="FF0000"/>
                </a:solidFill>
              </a:rPr>
              <a:t>foreign debt </a:t>
            </a:r>
            <a:r>
              <a:rPr lang="en-US" sz="2400" dirty="0" smtClean="0"/>
              <a:t>obligations. Their position on </a:t>
            </a:r>
            <a:r>
              <a:rPr lang="en-US" sz="2400" dirty="0"/>
              <a:t>the </a:t>
            </a:r>
            <a:r>
              <a:rPr lang="en-US" sz="2400" dirty="0" smtClean="0"/>
              <a:t>price of </a:t>
            </a:r>
            <a:r>
              <a:rPr lang="en-US" sz="2400" dirty="0"/>
              <a:t>oil is dictated by their smaller oil reserves. </a:t>
            </a:r>
            <a:r>
              <a:rPr lang="en-US" sz="2400" dirty="0" smtClean="0"/>
              <a:t>They want </a:t>
            </a:r>
            <a:r>
              <a:rPr lang="en-US" sz="2400" dirty="0"/>
              <a:t>to get as much income as possible. </a:t>
            </a:r>
            <a:endParaRPr lang="en-US" sz="2400" dirty="0" smtClean="0"/>
          </a:p>
          <a:p>
            <a:pPr marL="0" indent="0">
              <a:buNone/>
            </a:pPr>
            <a:r>
              <a:rPr lang="en-US" sz="2400" dirty="0" smtClean="0"/>
              <a:t>Their </a:t>
            </a:r>
            <a:r>
              <a:rPr lang="en-US" sz="2400" dirty="0"/>
              <a:t>position is also </a:t>
            </a:r>
            <a:r>
              <a:rPr lang="en-US" sz="2400" dirty="0" smtClean="0"/>
              <a:t>influenced by </a:t>
            </a:r>
            <a:r>
              <a:rPr lang="en-US" sz="2400" dirty="0"/>
              <a:t>their ambitious </a:t>
            </a:r>
            <a:r>
              <a:rPr lang="en-US" sz="2400" b="1" dirty="0">
                <a:solidFill>
                  <a:srgbClr val="FF0000"/>
                </a:solidFill>
              </a:rPr>
              <a:t>development plans </a:t>
            </a:r>
            <a:r>
              <a:rPr lang="en-US" sz="2400" dirty="0"/>
              <a:t>which call for a large </a:t>
            </a:r>
            <a:r>
              <a:rPr lang="en-US" sz="2400" dirty="0" smtClean="0"/>
              <a:t>component of </a:t>
            </a:r>
            <a:r>
              <a:rPr lang="en-US" sz="2400" b="1" dirty="0">
                <a:solidFill>
                  <a:srgbClr val="FF0000"/>
                </a:solidFill>
              </a:rPr>
              <a:t>foreign exchange</a:t>
            </a:r>
            <a:r>
              <a:rPr lang="en-US" sz="2400" dirty="0"/>
              <a:t>. Since all oil-exporting countries are paid in </a:t>
            </a:r>
            <a:r>
              <a:rPr lang="en-US" sz="2400" dirty="0" smtClean="0"/>
              <a:t>U.S. dollars </a:t>
            </a:r>
            <a:r>
              <a:rPr lang="en-US" sz="2400" dirty="0"/>
              <a:t>for their oil, these countries want to see upward price </a:t>
            </a:r>
            <a:r>
              <a:rPr lang="en-US" sz="2400" dirty="0" smtClean="0"/>
              <a:t>adjustments to </a:t>
            </a:r>
            <a:r>
              <a:rPr lang="en-US" sz="2400" dirty="0"/>
              <a:t>offset any erosion in the value of the dollar caused by </a:t>
            </a:r>
            <a:r>
              <a:rPr lang="en-US" sz="2400" dirty="0" smtClean="0"/>
              <a:t>inflation or </a:t>
            </a:r>
            <a:r>
              <a:rPr lang="en-US" sz="2400" dirty="0"/>
              <a:t>foreign exchange fluctuations. Countries in this group </a:t>
            </a:r>
            <a:r>
              <a:rPr lang="en-US" sz="2400" dirty="0" smtClean="0"/>
              <a:t>include Algeria</a:t>
            </a:r>
            <a:r>
              <a:rPr lang="en-US" sz="2400" dirty="0"/>
              <a:t>, Iran, Iraq, Libya, Nigeria, and Venezuela.</a:t>
            </a:r>
            <a:endParaRPr lang="ar-IQ" sz="2400" dirty="0"/>
          </a:p>
        </p:txBody>
      </p:sp>
    </p:spTree>
    <p:extLst>
      <p:ext uri="{BB962C8B-B14F-4D97-AF65-F5344CB8AC3E}">
        <p14:creationId xmlns:p14="http://schemas.microsoft.com/office/powerpoint/2010/main" val="2576941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Saudi Oil Policy</a:t>
            </a:r>
            <a:endParaRPr lang="ar-IQ"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t>One of the notable features of Saudi oil policy and OPEC since </a:t>
            </a:r>
            <a:r>
              <a:rPr lang="en-US" sz="2400" dirty="0" smtClean="0"/>
              <a:t>the 1973 </a:t>
            </a:r>
            <a:r>
              <a:rPr lang="en-US" sz="2400" dirty="0"/>
              <a:t>oil price explosion was the ability of the Saudi government to </a:t>
            </a:r>
            <a:r>
              <a:rPr lang="en-US" sz="2400" dirty="0" smtClean="0"/>
              <a:t>impose its </a:t>
            </a:r>
            <a:r>
              <a:rPr lang="en-US" sz="2400" dirty="0"/>
              <a:t>policy of relative price freeze on other members of OPEC. </a:t>
            </a:r>
            <a:r>
              <a:rPr lang="en-US" sz="2400" dirty="0" smtClean="0"/>
              <a:t>The tactic </a:t>
            </a:r>
            <a:r>
              <a:rPr lang="en-US" sz="2400" dirty="0"/>
              <a:t>was simple but effective. </a:t>
            </a:r>
            <a:endParaRPr lang="en-US" sz="2400" dirty="0" smtClean="0"/>
          </a:p>
          <a:p>
            <a:pPr>
              <a:buFont typeface="Wingdings" panose="05000000000000000000" pitchFamily="2" charset="2"/>
              <a:buChar char="Ø"/>
            </a:pPr>
            <a:r>
              <a:rPr lang="en-US" sz="2400" dirty="0" smtClean="0"/>
              <a:t>Whenever </a:t>
            </a:r>
            <a:r>
              <a:rPr lang="en-US" sz="2400" dirty="0"/>
              <a:t>member countries </a:t>
            </a:r>
            <a:r>
              <a:rPr lang="en-US" sz="2400" dirty="0" smtClean="0"/>
              <a:t>advocated a </a:t>
            </a:r>
            <a:r>
              <a:rPr lang="en-US" sz="2400" dirty="0"/>
              <a:t>price increase that was not in line with Saudi thinking, the </a:t>
            </a:r>
            <a:r>
              <a:rPr lang="en-US" sz="2400" dirty="0" smtClean="0"/>
              <a:t>Saudi government </a:t>
            </a:r>
            <a:r>
              <a:rPr lang="en-US" sz="2400" dirty="0"/>
              <a:t>threatened an increase in output that would lower </a:t>
            </a:r>
            <a:r>
              <a:rPr lang="en-US" sz="2400" dirty="0" smtClean="0"/>
              <a:t>prices and </a:t>
            </a:r>
            <a:r>
              <a:rPr lang="en-US" sz="2400" dirty="0"/>
              <a:t>yield a smaller market share to the country raising prices. </a:t>
            </a:r>
            <a:endParaRPr lang="en-US" sz="2400" dirty="0" smtClean="0"/>
          </a:p>
          <a:p>
            <a:pPr>
              <a:buFont typeface="Wingdings" panose="05000000000000000000" pitchFamily="2" charset="2"/>
              <a:buChar char="Ø"/>
            </a:pPr>
            <a:r>
              <a:rPr lang="en-US" sz="2400" dirty="0" smtClean="0"/>
              <a:t>This Saudi </a:t>
            </a:r>
            <a:r>
              <a:rPr lang="en-US" sz="2400" dirty="0"/>
              <a:t>oil policy in turn helped serve the U.S. government's </a:t>
            </a:r>
            <a:r>
              <a:rPr lang="en-US" sz="2400" dirty="0" smtClean="0"/>
              <a:t>longstanding objective </a:t>
            </a:r>
            <a:r>
              <a:rPr lang="en-US" sz="2400" dirty="0"/>
              <a:t>of access to adequate supplies of Middle East oil at </a:t>
            </a:r>
            <a:r>
              <a:rPr lang="en-US" sz="2400" dirty="0" smtClean="0"/>
              <a:t>reasonable prices</a:t>
            </a:r>
            <a:r>
              <a:rPr lang="en-US" sz="2400" dirty="0"/>
              <a:t>.</a:t>
            </a:r>
            <a:endParaRPr lang="ar-IQ" sz="2400" dirty="0"/>
          </a:p>
        </p:txBody>
      </p:sp>
    </p:spTree>
    <p:extLst>
      <p:ext uri="{BB962C8B-B14F-4D97-AF65-F5344CB8AC3E}">
        <p14:creationId xmlns:p14="http://schemas.microsoft.com/office/powerpoint/2010/main" val="3261220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Kuwait Side </a:t>
            </a:r>
            <a:endParaRPr lang="ar-IQ" dirty="0"/>
          </a:p>
        </p:txBody>
      </p:sp>
      <p:sp>
        <p:nvSpPr>
          <p:cNvPr id="3" name="Content Placeholder 2"/>
          <p:cNvSpPr>
            <a:spLocks noGrp="1"/>
          </p:cNvSpPr>
          <p:nvPr>
            <p:ph idx="1"/>
          </p:nvPr>
        </p:nvSpPr>
        <p:spPr/>
        <p:txBody>
          <a:bodyPr/>
          <a:lstStyle/>
          <a:p>
            <a:pPr marL="0" indent="0">
              <a:buNone/>
            </a:pPr>
            <a:r>
              <a:rPr lang="en-US" sz="2400" dirty="0"/>
              <a:t>I</a:t>
            </a:r>
            <a:r>
              <a:rPr lang="en-US" sz="2400" dirty="0" smtClean="0"/>
              <a:t>n </a:t>
            </a:r>
            <a:r>
              <a:rPr lang="en-US" sz="2400" dirty="0"/>
              <a:t>February </a:t>
            </a:r>
            <a:r>
              <a:rPr lang="en-US" sz="2400" dirty="0" smtClean="0"/>
              <a:t>1990 </a:t>
            </a:r>
            <a:r>
              <a:rPr lang="en-US" sz="2400" dirty="0"/>
              <a:t>the oil minister of Kuwait, Ali </a:t>
            </a:r>
            <a:r>
              <a:rPr lang="en-US" sz="2400" dirty="0" err="1"/>
              <a:t>Khalifa</a:t>
            </a:r>
            <a:r>
              <a:rPr lang="en-US" sz="2400" dirty="0"/>
              <a:t> Al-</a:t>
            </a:r>
          </a:p>
          <a:p>
            <a:pPr marL="0" indent="0">
              <a:buNone/>
            </a:pPr>
            <a:r>
              <a:rPr lang="en-US" sz="2400" dirty="0"/>
              <a:t>Sabah</a:t>
            </a:r>
            <a:r>
              <a:rPr lang="en-US" sz="2400" dirty="0" smtClean="0"/>
              <a:t>, </a:t>
            </a:r>
            <a:r>
              <a:rPr lang="en-US" sz="2400" dirty="0"/>
              <a:t>stated the </a:t>
            </a:r>
            <a:r>
              <a:rPr lang="en-US" sz="2400" dirty="0" smtClean="0"/>
              <a:t>following: </a:t>
            </a:r>
          </a:p>
          <a:p>
            <a:pPr marL="0" indent="0">
              <a:buNone/>
            </a:pPr>
            <a:endParaRPr lang="en-US" sz="2400" dirty="0" smtClean="0"/>
          </a:p>
          <a:p>
            <a:pPr marL="0" indent="0">
              <a:buNone/>
            </a:pPr>
            <a:r>
              <a:rPr lang="en-US" sz="2400" dirty="0" smtClean="0"/>
              <a:t>(</a:t>
            </a:r>
            <a:r>
              <a:rPr lang="en-US" sz="2400" dirty="0"/>
              <a:t>1) the nominal price of oil should remain stable at</a:t>
            </a:r>
          </a:p>
          <a:p>
            <a:pPr marL="0" indent="0">
              <a:buNone/>
            </a:pPr>
            <a:r>
              <a:rPr lang="en-US" sz="2400" dirty="0"/>
              <a:t>$18 per barrel, </a:t>
            </a:r>
            <a:endParaRPr lang="en-US" sz="2400" dirty="0" smtClean="0"/>
          </a:p>
          <a:p>
            <a:pPr marL="0" indent="0">
              <a:buNone/>
            </a:pPr>
            <a:r>
              <a:rPr lang="en-US" sz="2400" dirty="0" smtClean="0"/>
              <a:t>(</a:t>
            </a:r>
            <a:r>
              <a:rPr lang="en-US" sz="2400" dirty="0"/>
              <a:t>2) the OPEC quota system should be scrapped, and </a:t>
            </a:r>
            <a:endParaRPr lang="en-US" sz="2400" dirty="0" smtClean="0"/>
          </a:p>
          <a:p>
            <a:pPr marL="0" indent="0">
              <a:buNone/>
            </a:pPr>
            <a:r>
              <a:rPr lang="en-US" sz="2400" dirty="0" smtClean="0"/>
              <a:t>(3) whenever </a:t>
            </a:r>
            <a:r>
              <a:rPr lang="en-US" sz="2400" dirty="0"/>
              <a:t>market forces push the price above $18 per barrel, member</a:t>
            </a:r>
          </a:p>
          <a:p>
            <a:pPr marL="0" indent="0">
              <a:buNone/>
            </a:pPr>
            <a:r>
              <a:rPr lang="en-US" sz="2400" dirty="0"/>
              <a:t>countries should expand their output to force it down.</a:t>
            </a:r>
            <a:endParaRPr lang="ar-IQ" sz="2400" dirty="0"/>
          </a:p>
        </p:txBody>
      </p:sp>
    </p:spTree>
    <p:extLst>
      <p:ext uri="{BB962C8B-B14F-4D97-AF65-F5344CB8AC3E}">
        <p14:creationId xmlns:p14="http://schemas.microsoft.com/office/powerpoint/2010/main" val="2073681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Iraq Side </a:t>
            </a:r>
            <a:endParaRPr lang="ar-IQ" dirty="0"/>
          </a:p>
        </p:txBody>
      </p:sp>
      <p:sp>
        <p:nvSpPr>
          <p:cNvPr id="3" name="Content Placeholder 2"/>
          <p:cNvSpPr>
            <a:spLocks noGrp="1"/>
          </p:cNvSpPr>
          <p:nvPr>
            <p:ph idx="1"/>
          </p:nvPr>
        </p:nvSpPr>
        <p:spPr/>
        <p:txBody>
          <a:bodyPr/>
          <a:lstStyle/>
          <a:p>
            <a:pPr marL="0" indent="0">
              <a:buNone/>
            </a:pPr>
            <a:r>
              <a:rPr lang="en-US" sz="2000" dirty="0"/>
              <a:t>The consequences of the downward slide in the price of oil, </a:t>
            </a:r>
            <a:r>
              <a:rPr lang="en-US" sz="2000" dirty="0" smtClean="0"/>
              <a:t>which declined </a:t>
            </a:r>
            <a:r>
              <a:rPr lang="en-US" sz="2000" dirty="0"/>
              <a:t>by one-third in the first six months of 1990 from nearly $</a:t>
            </a:r>
            <a:r>
              <a:rPr lang="en-US" sz="2000" dirty="0" smtClean="0"/>
              <a:t>20 per </a:t>
            </a:r>
            <a:r>
              <a:rPr lang="en-US" sz="2000" dirty="0"/>
              <a:t>barrel to $13.67 per barrel, triggered a series of reactions by Iraq.</a:t>
            </a:r>
          </a:p>
          <a:p>
            <a:pPr marL="0" indent="0">
              <a:buNone/>
            </a:pPr>
            <a:r>
              <a:rPr lang="en-US" sz="2000" dirty="0" smtClean="0"/>
              <a:t>On </a:t>
            </a:r>
            <a:r>
              <a:rPr lang="en-US" sz="2000" dirty="0"/>
              <a:t>May 30, </a:t>
            </a:r>
            <a:r>
              <a:rPr lang="en-US" sz="2000" dirty="0" smtClean="0"/>
              <a:t>1990 Saddam </a:t>
            </a:r>
            <a:r>
              <a:rPr lang="en-US" sz="2000" dirty="0"/>
              <a:t>Hussein made a statement at the Arab </a:t>
            </a:r>
            <a:r>
              <a:rPr lang="en-US" sz="2000" dirty="0" smtClean="0"/>
              <a:t>Emergency Summit </a:t>
            </a:r>
            <a:r>
              <a:rPr lang="en-US" sz="2000" dirty="0"/>
              <a:t>Conference in Baghdad in which he spoke of the </a:t>
            </a:r>
            <a:r>
              <a:rPr lang="en-US" sz="2000" dirty="0" smtClean="0"/>
              <a:t>economic damage </a:t>
            </a:r>
            <a:r>
              <a:rPr lang="en-US" sz="2000" dirty="0"/>
              <a:t>inflicted upon Iraq as a result of the oil price </a:t>
            </a:r>
            <a:r>
              <a:rPr lang="en-US" sz="2000" dirty="0" smtClean="0"/>
              <a:t>decline.</a:t>
            </a:r>
          </a:p>
          <a:p>
            <a:pPr marL="0" indent="0">
              <a:buNone/>
            </a:pPr>
            <a:r>
              <a:rPr lang="en-US" sz="2000" u="sng" dirty="0" smtClean="0">
                <a:solidFill>
                  <a:srgbClr val="FF0000"/>
                </a:solidFill>
              </a:rPr>
              <a:t>Given </a:t>
            </a:r>
            <a:r>
              <a:rPr lang="en-US" sz="2000" u="sng" dirty="0">
                <a:solidFill>
                  <a:srgbClr val="FF0000"/>
                </a:solidFill>
              </a:rPr>
              <a:t>Iraq's export capacity at the time, he asserted that a drop </a:t>
            </a:r>
            <a:r>
              <a:rPr lang="en-US" sz="2000" u="sng" dirty="0" smtClean="0">
                <a:solidFill>
                  <a:srgbClr val="FF0000"/>
                </a:solidFill>
              </a:rPr>
              <a:t>in price </a:t>
            </a:r>
            <a:r>
              <a:rPr lang="en-US" sz="2000" u="sng" dirty="0">
                <a:solidFill>
                  <a:srgbClr val="FF0000"/>
                </a:solidFill>
              </a:rPr>
              <a:t>of $1 per barrel meant a loss of $1 billion in oil revenue per year.</a:t>
            </a:r>
          </a:p>
          <a:p>
            <a:pPr marL="0" indent="0">
              <a:buNone/>
            </a:pPr>
            <a:r>
              <a:rPr lang="en-US" sz="2000" dirty="0"/>
              <a:t>Moreover, he expressed the Iraqi government's belief that the </a:t>
            </a:r>
            <a:r>
              <a:rPr lang="en-US" sz="2000" dirty="0" smtClean="0"/>
              <a:t>price could </a:t>
            </a:r>
            <a:r>
              <a:rPr lang="en-US" sz="2000" dirty="0"/>
              <a:t>be raised to $25 per barrel within two years without harming </a:t>
            </a:r>
            <a:r>
              <a:rPr lang="en-US" sz="2000" dirty="0" smtClean="0"/>
              <a:t>export levels</a:t>
            </a:r>
            <a:r>
              <a:rPr lang="en-US" sz="2000" dirty="0"/>
              <a:t>. </a:t>
            </a:r>
            <a:endParaRPr lang="en-US" sz="2000" dirty="0" smtClean="0"/>
          </a:p>
          <a:p>
            <a:pPr marL="0" indent="0">
              <a:buNone/>
            </a:pPr>
            <a:r>
              <a:rPr lang="en-US" sz="2000" u="sng" dirty="0" smtClean="0">
                <a:solidFill>
                  <a:srgbClr val="FF0000"/>
                </a:solidFill>
              </a:rPr>
              <a:t>This </a:t>
            </a:r>
            <a:r>
              <a:rPr lang="en-US" sz="2000" u="sng" dirty="0">
                <a:solidFill>
                  <a:srgbClr val="FF0000"/>
                </a:solidFill>
              </a:rPr>
              <a:t>in turn meant that the longer the price remained </a:t>
            </a:r>
            <a:r>
              <a:rPr lang="en-US" sz="2000" u="sng" dirty="0" smtClean="0">
                <a:solidFill>
                  <a:srgbClr val="FF0000"/>
                </a:solidFill>
              </a:rPr>
              <a:t>low the </a:t>
            </a:r>
            <a:r>
              <a:rPr lang="en-US" sz="2000" u="sng" dirty="0">
                <a:solidFill>
                  <a:srgbClr val="FF0000"/>
                </a:solidFill>
              </a:rPr>
              <a:t>larger the economic loss that Iraq would have to endure.</a:t>
            </a:r>
            <a:endParaRPr lang="ar-IQ" sz="2000" u="sng" dirty="0">
              <a:solidFill>
                <a:srgbClr val="FF0000"/>
              </a:solidFill>
            </a:endParaRPr>
          </a:p>
        </p:txBody>
      </p:sp>
    </p:spTree>
    <p:extLst>
      <p:ext uri="{BB962C8B-B14F-4D97-AF65-F5344CB8AC3E}">
        <p14:creationId xmlns:p14="http://schemas.microsoft.com/office/powerpoint/2010/main" val="3119228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Warfare </a:t>
            </a:r>
            <a:endParaRPr lang="ar-IQ" b="1" dirty="0"/>
          </a:p>
        </p:txBody>
      </p:sp>
      <p:sp>
        <p:nvSpPr>
          <p:cNvPr id="3" name="Content Placeholder 2"/>
          <p:cNvSpPr>
            <a:spLocks noGrp="1"/>
          </p:cNvSpPr>
          <p:nvPr>
            <p:ph idx="1"/>
          </p:nvPr>
        </p:nvSpPr>
        <p:spPr/>
        <p:txBody>
          <a:bodyPr/>
          <a:lstStyle/>
          <a:p>
            <a:pPr marL="0" indent="0">
              <a:buNone/>
            </a:pPr>
            <a:r>
              <a:rPr lang="en-US" sz="3600" dirty="0"/>
              <a:t>Iraq accused the government of the UAE of participating with </a:t>
            </a:r>
            <a:r>
              <a:rPr lang="en-US" sz="3600" dirty="0" smtClean="0"/>
              <a:t>the Kuwaiti </a:t>
            </a:r>
            <a:r>
              <a:rPr lang="en-US" sz="3600" dirty="0"/>
              <a:t>government in </a:t>
            </a:r>
            <a:r>
              <a:rPr lang="en-US" sz="3600" dirty="0" smtClean="0"/>
              <a:t>what was </a:t>
            </a:r>
            <a:r>
              <a:rPr lang="en-US" sz="3600" dirty="0"/>
              <a:t>described as </a:t>
            </a:r>
            <a:r>
              <a:rPr lang="en-US" sz="3600" u="sng" dirty="0">
                <a:solidFill>
                  <a:srgbClr val="FF0000"/>
                </a:solidFill>
              </a:rPr>
              <a:t>"a planned operation </a:t>
            </a:r>
            <a:r>
              <a:rPr lang="en-US" sz="3600" u="sng" dirty="0" smtClean="0">
                <a:solidFill>
                  <a:srgbClr val="FF0000"/>
                </a:solidFill>
              </a:rPr>
              <a:t>to flood </a:t>
            </a:r>
            <a:r>
              <a:rPr lang="en-US" sz="3600" u="sng" dirty="0">
                <a:solidFill>
                  <a:srgbClr val="FF0000"/>
                </a:solidFill>
              </a:rPr>
              <a:t>the oil market with excess production." </a:t>
            </a:r>
            <a:r>
              <a:rPr lang="en-US" sz="3600" dirty="0"/>
              <a:t>The Iraqi </a:t>
            </a:r>
            <a:r>
              <a:rPr lang="en-US" sz="3600" dirty="0" smtClean="0"/>
              <a:t>memorandum characterized </a:t>
            </a:r>
            <a:r>
              <a:rPr lang="en-US" sz="3600" dirty="0"/>
              <a:t>Kuwait's actions as </a:t>
            </a:r>
            <a:r>
              <a:rPr lang="en-US" sz="3600" dirty="0" smtClean="0"/>
              <a:t>equivalent </a:t>
            </a:r>
            <a:r>
              <a:rPr lang="en-US" sz="3600" dirty="0"/>
              <a:t>to military </a:t>
            </a:r>
            <a:r>
              <a:rPr lang="en-US" sz="3600" dirty="0" smtClean="0"/>
              <a:t>aggression and </a:t>
            </a:r>
            <a:r>
              <a:rPr lang="en-US" sz="3600" dirty="0"/>
              <a:t>accused its government of being determined to cause a collapse </a:t>
            </a:r>
            <a:r>
              <a:rPr lang="en-US" sz="3600" dirty="0" smtClean="0"/>
              <a:t>of Iraq's economy.</a:t>
            </a:r>
          </a:p>
          <a:p>
            <a:pPr marL="0" indent="0">
              <a:buNone/>
            </a:pPr>
            <a:endParaRPr lang="ar-IQ" sz="2000" dirty="0"/>
          </a:p>
        </p:txBody>
      </p:sp>
    </p:spTree>
    <p:extLst>
      <p:ext uri="{BB962C8B-B14F-4D97-AF65-F5344CB8AC3E}">
        <p14:creationId xmlns:p14="http://schemas.microsoft.com/office/powerpoint/2010/main" val="30707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 besides Oil Output and Price  </a:t>
            </a:r>
            <a:endParaRPr lang="ar-IQ" dirty="0"/>
          </a:p>
        </p:txBody>
      </p:sp>
      <p:sp>
        <p:nvSpPr>
          <p:cNvPr id="3" name="Content Placeholder 2"/>
          <p:cNvSpPr>
            <a:spLocks noGrp="1"/>
          </p:cNvSpPr>
          <p:nvPr>
            <p:ph idx="1"/>
          </p:nvPr>
        </p:nvSpPr>
        <p:spPr/>
        <p:txBody>
          <a:bodyPr/>
          <a:lstStyle/>
          <a:p>
            <a:pPr marL="0" indent="0">
              <a:buNone/>
            </a:pPr>
            <a:r>
              <a:rPr lang="en-US" sz="1600" dirty="0"/>
              <a:t>In addition to the issues of oil production and borders, the Iraqi </a:t>
            </a:r>
            <a:r>
              <a:rPr lang="en-US" sz="1600" dirty="0" smtClean="0"/>
              <a:t>government added </a:t>
            </a:r>
            <a:r>
              <a:rPr lang="en-US" sz="1600" dirty="0"/>
              <a:t>two other issues to the list of its grievances </a:t>
            </a:r>
            <a:r>
              <a:rPr lang="en-US" sz="1600" dirty="0" smtClean="0"/>
              <a:t>against Kuwait</a:t>
            </a:r>
            <a:r>
              <a:rPr lang="en-US" sz="1600" dirty="0"/>
              <a:t>. </a:t>
            </a:r>
            <a:endParaRPr lang="en-US" sz="1600" dirty="0" smtClean="0"/>
          </a:p>
          <a:p>
            <a:pPr>
              <a:buFont typeface="Wingdings" panose="05000000000000000000" pitchFamily="2" charset="2"/>
              <a:buChar char="Ø"/>
            </a:pPr>
            <a:r>
              <a:rPr lang="en-US" sz="2800" dirty="0" smtClean="0"/>
              <a:t>The </a:t>
            </a:r>
            <a:r>
              <a:rPr lang="en-US" sz="2800" dirty="0"/>
              <a:t>first relates to the dispute over the </a:t>
            </a:r>
            <a:r>
              <a:rPr lang="en-US" sz="2800" b="1" dirty="0" err="1">
                <a:solidFill>
                  <a:srgbClr val="FF0000"/>
                </a:solidFill>
              </a:rPr>
              <a:t>Rumaila</a:t>
            </a:r>
            <a:r>
              <a:rPr lang="en-US" sz="2800" b="1" dirty="0">
                <a:solidFill>
                  <a:srgbClr val="FF0000"/>
                </a:solidFill>
              </a:rPr>
              <a:t> oil </a:t>
            </a:r>
            <a:r>
              <a:rPr lang="en-US" sz="2800" b="1" dirty="0" smtClean="0">
                <a:solidFill>
                  <a:srgbClr val="FF0000"/>
                </a:solidFill>
              </a:rPr>
              <a:t>field </a:t>
            </a:r>
            <a:r>
              <a:rPr lang="en-US" sz="2800" dirty="0" smtClean="0"/>
              <a:t>where </a:t>
            </a:r>
            <a:r>
              <a:rPr lang="en-US" sz="2800" dirty="0"/>
              <a:t>Iraq accused Kuwait of using </a:t>
            </a:r>
            <a:r>
              <a:rPr lang="en-US" sz="2800" dirty="0" smtClean="0"/>
              <a:t>sloping </a:t>
            </a:r>
            <a:r>
              <a:rPr lang="en-US" sz="2800" dirty="0"/>
              <a:t>drilling to pump oil </a:t>
            </a:r>
            <a:r>
              <a:rPr lang="en-US" sz="2800" dirty="0" smtClean="0"/>
              <a:t>from that </a:t>
            </a:r>
            <a:r>
              <a:rPr lang="en-US" sz="2800" dirty="0"/>
              <a:t>part of the field located in Iraq's territory. </a:t>
            </a:r>
            <a:endParaRPr lang="en-US" sz="2800" dirty="0" smtClean="0"/>
          </a:p>
          <a:p>
            <a:pPr>
              <a:buFont typeface="Wingdings" panose="05000000000000000000" pitchFamily="2" charset="2"/>
              <a:buChar char="Ø"/>
            </a:pPr>
            <a:r>
              <a:rPr lang="en-US" sz="2800" dirty="0" smtClean="0"/>
              <a:t>The </a:t>
            </a:r>
            <a:r>
              <a:rPr lang="en-US" sz="2800" dirty="0"/>
              <a:t>second relates </a:t>
            </a:r>
            <a:r>
              <a:rPr lang="en-US" sz="2800" dirty="0" smtClean="0"/>
              <a:t>to the </a:t>
            </a:r>
            <a:r>
              <a:rPr lang="en-US" sz="2800" dirty="0"/>
              <a:t>financial assistance Kuwait had extended during the war </a:t>
            </a:r>
            <a:r>
              <a:rPr lang="en-US" sz="2800" dirty="0" smtClean="0"/>
              <a:t>with Iran</a:t>
            </a:r>
            <a:r>
              <a:rPr lang="en-US" sz="2800" dirty="0"/>
              <a:t>. While Kuwait maintained that those funds were </a:t>
            </a:r>
            <a:r>
              <a:rPr lang="en-US" sz="2800" b="1" dirty="0">
                <a:solidFill>
                  <a:srgbClr val="FF0000"/>
                </a:solidFill>
              </a:rPr>
              <a:t>loans</a:t>
            </a:r>
            <a:r>
              <a:rPr lang="en-US" sz="2800" dirty="0"/>
              <a:t>, Iraq </a:t>
            </a:r>
            <a:r>
              <a:rPr lang="en-US" sz="2800" dirty="0" smtClean="0"/>
              <a:t>insisted that </a:t>
            </a:r>
            <a:r>
              <a:rPr lang="en-US" sz="2800" dirty="0"/>
              <a:t>they were </a:t>
            </a:r>
            <a:r>
              <a:rPr lang="en-US" sz="2800" b="1" dirty="0">
                <a:solidFill>
                  <a:srgbClr val="FF0000"/>
                </a:solidFill>
              </a:rPr>
              <a:t>grants</a:t>
            </a:r>
            <a:r>
              <a:rPr lang="en-US" sz="2800" dirty="0"/>
              <a:t>. </a:t>
            </a:r>
            <a:endParaRPr lang="ar-IQ" sz="2800" dirty="0"/>
          </a:p>
        </p:txBody>
      </p:sp>
    </p:spTree>
    <p:extLst>
      <p:ext uri="{BB962C8B-B14F-4D97-AF65-F5344CB8AC3E}">
        <p14:creationId xmlns:p14="http://schemas.microsoft.com/office/powerpoint/2010/main" val="2493814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Started </a:t>
            </a:r>
            <a:endParaRPr lang="ar-IQ" dirty="0"/>
          </a:p>
        </p:txBody>
      </p:sp>
      <p:sp>
        <p:nvSpPr>
          <p:cNvPr id="3" name="Content Placeholder 2"/>
          <p:cNvSpPr>
            <a:spLocks noGrp="1"/>
          </p:cNvSpPr>
          <p:nvPr>
            <p:ph idx="1"/>
          </p:nvPr>
        </p:nvSpPr>
        <p:spPr/>
        <p:txBody>
          <a:bodyPr/>
          <a:lstStyle/>
          <a:p>
            <a:pPr marL="0" indent="0">
              <a:buNone/>
            </a:pPr>
            <a:r>
              <a:rPr lang="en-US" sz="3600" dirty="0"/>
              <a:t>O</a:t>
            </a:r>
            <a:r>
              <a:rPr lang="en-US" sz="3600" dirty="0" smtClean="0"/>
              <a:t>n </a:t>
            </a:r>
            <a:r>
              <a:rPr lang="en-US" sz="3600" dirty="0"/>
              <a:t>August 2, Saddam Hussein decided to invade and </a:t>
            </a:r>
            <a:r>
              <a:rPr lang="en-US" sz="3600" dirty="0" smtClean="0"/>
              <a:t>occupy Kuwait</a:t>
            </a:r>
            <a:r>
              <a:rPr lang="en-US" sz="3600" dirty="0"/>
              <a:t>; and on August 8, the Iraqi government announced the </a:t>
            </a:r>
            <a:r>
              <a:rPr lang="en-US" sz="3600" dirty="0" smtClean="0"/>
              <a:t>annexation of </a:t>
            </a:r>
            <a:r>
              <a:rPr lang="en-US" sz="3600" dirty="0"/>
              <a:t>Kuwait. The ensuing imposition of a blockade against any </a:t>
            </a:r>
            <a:r>
              <a:rPr lang="en-US" sz="3600" dirty="0" smtClean="0"/>
              <a:t>exports from </a:t>
            </a:r>
            <a:r>
              <a:rPr lang="en-US" sz="3600" dirty="0"/>
              <a:t>Iraq and Kuwait gave rise to demands that OPEC </a:t>
            </a:r>
            <a:r>
              <a:rPr lang="en-US" sz="3600" dirty="0" smtClean="0"/>
              <a:t>member countries </a:t>
            </a:r>
            <a:r>
              <a:rPr lang="en-US" sz="3600" dirty="0"/>
              <a:t>be allowed to increase output beyond their quotas.</a:t>
            </a:r>
            <a:endParaRPr lang="ar-IQ" sz="3600" dirty="0"/>
          </a:p>
        </p:txBody>
      </p:sp>
    </p:spTree>
    <p:extLst>
      <p:ext uri="{BB962C8B-B14F-4D97-AF65-F5344CB8AC3E}">
        <p14:creationId xmlns:p14="http://schemas.microsoft.com/office/powerpoint/2010/main" val="97133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1725" y="985839"/>
            <a:ext cx="7008580" cy="5198030"/>
          </a:xfrm>
        </p:spPr>
      </p:pic>
    </p:spTree>
    <p:extLst>
      <p:ext uri="{BB962C8B-B14F-4D97-AF65-F5344CB8AC3E}">
        <p14:creationId xmlns:p14="http://schemas.microsoft.com/office/powerpoint/2010/main" val="1321152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Iraqi Dreams </a:t>
            </a:r>
            <a:endParaRPr lang="ar-IQ" dirty="0"/>
          </a:p>
        </p:txBody>
      </p:sp>
      <p:sp>
        <p:nvSpPr>
          <p:cNvPr id="3" name="Content Placeholder 2"/>
          <p:cNvSpPr>
            <a:spLocks noGrp="1"/>
          </p:cNvSpPr>
          <p:nvPr>
            <p:ph idx="1"/>
          </p:nvPr>
        </p:nvSpPr>
        <p:spPr>
          <a:xfrm>
            <a:off x="609600" y="1600201"/>
            <a:ext cx="6819900" cy="4525963"/>
          </a:xfrm>
        </p:spPr>
        <p:txBody>
          <a:bodyPr/>
          <a:lstStyle/>
          <a:p>
            <a:pPr marL="0" indent="0">
              <a:buNone/>
            </a:pPr>
            <a:r>
              <a:rPr lang="en-US" sz="2400" dirty="0" smtClean="0"/>
              <a:t>Iraqi deputy prime minister </a:t>
            </a:r>
            <a:r>
              <a:rPr lang="en-US" sz="2400" dirty="0"/>
              <a:t>for the </a:t>
            </a:r>
            <a:r>
              <a:rPr lang="en-US" sz="2400" dirty="0" smtClean="0"/>
              <a:t>economy </a:t>
            </a:r>
            <a:r>
              <a:rPr lang="en-US" sz="2400" dirty="0"/>
              <a:t>said that </a:t>
            </a:r>
            <a:endParaRPr lang="en-US" sz="2400" dirty="0" smtClean="0"/>
          </a:p>
          <a:p>
            <a:pPr>
              <a:buFont typeface="Wingdings" panose="05000000000000000000" pitchFamily="2" charset="2"/>
              <a:buChar char="Ø"/>
            </a:pPr>
            <a:r>
              <a:rPr lang="en-US" sz="2000" dirty="0" smtClean="0"/>
              <a:t>Iraq </a:t>
            </a:r>
            <a:r>
              <a:rPr lang="en-US" sz="2000" dirty="0"/>
              <a:t>would now be able </a:t>
            </a:r>
            <a:r>
              <a:rPr lang="en-US" sz="2000" dirty="0" smtClean="0"/>
              <a:t>to pay </a:t>
            </a:r>
            <a:r>
              <a:rPr lang="en-US" sz="2000" dirty="0"/>
              <a:t>its debt in less than five years; </a:t>
            </a:r>
            <a:endParaRPr lang="en-US" sz="2000" dirty="0" smtClean="0"/>
          </a:p>
          <a:p>
            <a:pPr>
              <a:buFont typeface="Wingdings" panose="05000000000000000000" pitchFamily="2" charset="2"/>
              <a:buChar char="Ø"/>
            </a:pPr>
            <a:r>
              <a:rPr lang="en-US" sz="2000" dirty="0" smtClean="0"/>
              <a:t>that </a:t>
            </a:r>
            <a:r>
              <a:rPr lang="en-US" sz="2000" dirty="0"/>
              <a:t>the new Iraq's oil reserves </a:t>
            </a:r>
            <a:r>
              <a:rPr lang="en-US" sz="2000" dirty="0" smtClean="0"/>
              <a:t>had doubled</a:t>
            </a:r>
            <a:r>
              <a:rPr lang="en-US" sz="2000" dirty="0"/>
              <a:t>; </a:t>
            </a:r>
            <a:endParaRPr lang="en-US" sz="2000" dirty="0" smtClean="0"/>
          </a:p>
          <a:p>
            <a:pPr>
              <a:buFont typeface="Wingdings" panose="05000000000000000000" pitchFamily="2" charset="2"/>
              <a:buChar char="Ø"/>
            </a:pPr>
            <a:r>
              <a:rPr lang="en-US" sz="2000" dirty="0" smtClean="0"/>
              <a:t>that </a:t>
            </a:r>
            <a:r>
              <a:rPr lang="en-US" sz="2000" dirty="0"/>
              <a:t>the "new Iraq" would have an oil production quota of </a:t>
            </a:r>
            <a:r>
              <a:rPr lang="en-US" sz="2000" dirty="0" smtClean="0"/>
              <a:t>4.6 MBD </a:t>
            </a:r>
            <a:r>
              <a:rPr lang="en-US" sz="2000" dirty="0"/>
              <a:t>instead of 3.1 MBD; </a:t>
            </a:r>
            <a:endParaRPr lang="en-US" sz="2000" dirty="0" smtClean="0"/>
          </a:p>
          <a:p>
            <a:pPr>
              <a:buFont typeface="Wingdings" panose="05000000000000000000" pitchFamily="2" charset="2"/>
              <a:buChar char="Ø"/>
            </a:pPr>
            <a:r>
              <a:rPr lang="en-US" sz="2000" dirty="0" smtClean="0"/>
              <a:t>that </a:t>
            </a:r>
            <a:r>
              <a:rPr lang="en-US" sz="2000" dirty="0"/>
              <a:t>its oil income would reach $38 </a:t>
            </a:r>
            <a:r>
              <a:rPr lang="en-US" sz="2000" dirty="0" smtClean="0"/>
              <a:t>billion per </a:t>
            </a:r>
            <a:r>
              <a:rPr lang="en-US" sz="2000" dirty="0"/>
              <a:t>year and rise to $60 billion in the near future; </a:t>
            </a:r>
            <a:endParaRPr lang="en-US" sz="2000" dirty="0" smtClean="0"/>
          </a:p>
          <a:p>
            <a:pPr>
              <a:buFont typeface="Wingdings" panose="05000000000000000000" pitchFamily="2" charset="2"/>
              <a:buChar char="Ø"/>
            </a:pPr>
            <a:r>
              <a:rPr lang="en-US" sz="2000" dirty="0" smtClean="0"/>
              <a:t>that </a:t>
            </a:r>
            <a:r>
              <a:rPr lang="en-US" sz="2000" dirty="0"/>
              <a:t>there would </a:t>
            </a:r>
            <a:r>
              <a:rPr lang="en-US" sz="2000" dirty="0" smtClean="0"/>
              <a:t>be considerable </a:t>
            </a:r>
            <a:r>
              <a:rPr lang="en-US" sz="2000" dirty="0"/>
              <a:t>expansion in the private sector once the two </a:t>
            </a:r>
            <a:r>
              <a:rPr lang="en-US" sz="2000" dirty="0" smtClean="0"/>
              <a:t>economies were </a:t>
            </a:r>
            <a:r>
              <a:rPr lang="en-US" sz="2000" dirty="0"/>
              <a:t>integrated; </a:t>
            </a:r>
            <a:endParaRPr lang="en-US" sz="2000" dirty="0" smtClean="0"/>
          </a:p>
          <a:p>
            <a:pPr>
              <a:buFont typeface="Wingdings" panose="05000000000000000000" pitchFamily="2" charset="2"/>
              <a:buChar char="Ø"/>
            </a:pPr>
            <a:r>
              <a:rPr lang="en-US" sz="2000" dirty="0" smtClean="0"/>
              <a:t>and </a:t>
            </a:r>
            <a:r>
              <a:rPr lang="en-US" sz="2000" dirty="0"/>
              <a:t>that Iraq would be able to vastly increase </a:t>
            </a:r>
            <a:r>
              <a:rPr lang="en-US" sz="2000" dirty="0" smtClean="0"/>
              <a:t>spending on </a:t>
            </a:r>
            <a:r>
              <a:rPr lang="en-US" sz="2000" dirty="0"/>
              <a:t>development projects and </a:t>
            </a:r>
            <a:r>
              <a:rPr lang="en-US" sz="2000" dirty="0" smtClean="0"/>
              <a:t>imports 0.81</a:t>
            </a:r>
            <a:endParaRPr lang="ar-IQ"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0951" y="1843088"/>
            <a:ext cx="4019548" cy="3457575"/>
          </a:xfrm>
          <a:prstGeom prst="rect">
            <a:avLst/>
          </a:prstGeom>
        </p:spPr>
      </p:pic>
    </p:spTree>
    <p:extLst>
      <p:ext uri="{BB962C8B-B14F-4D97-AF65-F5344CB8AC3E}">
        <p14:creationId xmlns:p14="http://schemas.microsoft.com/office/powerpoint/2010/main" val="2202521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43350"/>
            <a:ext cx="10972800" cy="2182814"/>
          </a:xfrm>
        </p:spPr>
        <p:txBody>
          <a:bodyPr/>
          <a:lstStyle/>
          <a:p>
            <a:pPr marL="0" indent="0">
              <a:buNone/>
            </a:pPr>
            <a:r>
              <a:rPr lang="en-US" dirty="0"/>
              <a:t>These economic dreams turned into ashes when a number of countries, under the leadership of the United States, took it upon themselves to undo what the Iraqi regime had done on August 2.</a:t>
            </a:r>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57188"/>
            <a:ext cx="6096000" cy="3443287"/>
          </a:xfrm>
          <a:prstGeom prst="rect">
            <a:avLst/>
          </a:prstGeom>
        </p:spPr>
      </p:pic>
    </p:spTree>
    <p:extLst>
      <p:ext uri="{BB962C8B-B14F-4D97-AF65-F5344CB8AC3E}">
        <p14:creationId xmlns:p14="http://schemas.microsoft.com/office/powerpoint/2010/main" val="902832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a:t>United Nations Security Council Resolution</a:t>
            </a:r>
            <a:br>
              <a:rPr lang="en-US" dirty="0"/>
            </a:br>
            <a:r>
              <a:rPr lang="en-US" dirty="0"/>
              <a:t>(UNSCR) 660</a:t>
            </a:r>
            <a:endParaRPr lang="ar-IQ" dirty="0"/>
          </a:p>
        </p:txBody>
      </p:sp>
      <p:sp>
        <p:nvSpPr>
          <p:cNvPr id="3" name="Content Placeholder 2"/>
          <p:cNvSpPr>
            <a:spLocks noGrp="1"/>
          </p:cNvSpPr>
          <p:nvPr>
            <p:ph idx="1"/>
          </p:nvPr>
        </p:nvSpPr>
        <p:spPr>
          <a:xfrm>
            <a:off x="609600" y="1828801"/>
            <a:ext cx="10972800" cy="4525963"/>
          </a:xfrm>
        </p:spPr>
        <p:txBody>
          <a:bodyPr/>
          <a:lstStyle/>
          <a:p>
            <a:pPr marL="0" indent="0">
              <a:buNone/>
            </a:pPr>
            <a:r>
              <a:rPr lang="en-US" sz="1800" dirty="0"/>
              <a:t>On the day of the invasion, United Nations Security Council </a:t>
            </a:r>
            <a:r>
              <a:rPr lang="en-US" sz="1800" dirty="0" smtClean="0"/>
              <a:t>Resolution (UNSCR</a:t>
            </a:r>
            <a:r>
              <a:rPr lang="en-US" sz="1800" dirty="0"/>
              <a:t>) 660 was </a:t>
            </a:r>
            <a:r>
              <a:rPr lang="en-US" sz="1800" dirty="0" smtClean="0"/>
              <a:t>passed, condemning </a:t>
            </a:r>
            <a:r>
              <a:rPr lang="en-US" sz="1800" dirty="0"/>
              <a:t>the invasion and </a:t>
            </a:r>
            <a:r>
              <a:rPr lang="en-US" sz="1800" dirty="0" smtClean="0"/>
              <a:t>urging the </a:t>
            </a:r>
            <a:r>
              <a:rPr lang="en-US" sz="1800" dirty="0"/>
              <a:t>withdrawal of Iraqi troops from Kuwait. </a:t>
            </a:r>
            <a:endParaRPr lang="en-US" sz="1800" dirty="0" smtClean="0"/>
          </a:p>
          <a:p>
            <a:pPr>
              <a:buFont typeface="Wingdings" panose="05000000000000000000" pitchFamily="2" charset="2"/>
              <a:buChar char="Ø"/>
            </a:pPr>
            <a:r>
              <a:rPr lang="en-US" sz="2000" dirty="0" smtClean="0"/>
              <a:t>The </a:t>
            </a:r>
            <a:r>
              <a:rPr lang="en-US" sz="2000" dirty="0"/>
              <a:t>United States, </a:t>
            </a:r>
            <a:r>
              <a:rPr lang="en-US" sz="2000" dirty="0" smtClean="0"/>
              <a:t>Britain, and </a:t>
            </a:r>
            <a:r>
              <a:rPr lang="en-US" sz="2000" dirty="0"/>
              <a:t>France decided on the same day to freeze Iraqi and </a:t>
            </a:r>
            <a:r>
              <a:rPr lang="en-US" sz="2000" dirty="0" smtClean="0"/>
              <a:t>Kuwaiti assets </a:t>
            </a:r>
            <a:r>
              <a:rPr lang="en-US" sz="2000" dirty="0"/>
              <a:t>and to ban trade with Iraq. </a:t>
            </a:r>
            <a:endParaRPr lang="en-US" sz="2000" dirty="0" smtClean="0"/>
          </a:p>
          <a:p>
            <a:pPr>
              <a:buFont typeface="Wingdings" panose="05000000000000000000" pitchFamily="2" charset="2"/>
              <a:buChar char="Ø"/>
            </a:pPr>
            <a:r>
              <a:rPr lang="en-US" sz="2000" dirty="0" smtClean="0"/>
              <a:t>For </a:t>
            </a:r>
            <a:r>
              <a:rPr lang="en-US" sz="2000" dirty="0"/>
              <a:t>its part, the Soviet Union </a:t>
            </a:r>
            <a:r>
              <a:rPr lang="en-US" sz="2000" dirty="0" smtClean="0"/>
              <a:t>decided to </a:t>
            </a:r>
            <a:r>
              <a:rPr lang="en-US" sz="2000" dirty="0"/>
              <a:t>halt arms deliveries to </a:t>
            </a:r>
            <a:r>
              <a:rPr lang="en-US" sz="2000" dirty="0" smtClean="0"/>
              <a:t>Iraq. </a:t>
            </a:r>
          </a:p>
          <a:p>
            <a:pPr>
              <a:buFont typeface="Wingdings" panose="05000000000000000000" pitchFamily="2" charset="2"/>
              <a:buChar char="Ø"/>
            </a:pPr>
            <a:r>
              <a:rPr lang="en-US" sz="2000" dirty="0" smtClean="0"/>
              <a:t>On </a:t>
            </a:r>
            <a:r>
              <a:rPr lang="en-US" sz="2000" dirty="0"/>
              <a:t>August 6 UNSCR 661 was passed, imposing mandatory </a:t>
            </a:r>
            <a:r>
              <a:rPr lang="en-US" sz="2000" dirty="0" smtClean="0"/>
              <a:t>sanctions and </a:t>
            </a:r>
            <a:r>
              <a:rPr lang="en-US" sz="2000" dirty="0"/>
              <a:t>embargo on Iraq and occupied Kuwait. </a:t>
            </a:r>
            <a:endParaRPr lang="en-US" sz="2000" dirty="0" smtClean="0"/>
          </a:p>
          <a:p>
            <a:pPr>
              <a:buFont typeface="Wingdings" panose="05000000000000000000" pitchFamily="2" charset="2"/>
              <a:buChar char="Ø"/>
            </a:pPr>
            <a:r>
              <a:rPr lang="en-US" sz="2000" dirty="0" smtClean="0"/>
              <a:t>This </a:t>
            </a:r>
            <a:r>
              <a:rPr lang="en-US" sz="2000" dirty="0"/>
              <a:t>resolution </a:t>
            </a:r>
            <a:r>
              <a:rPr lang="en-US" sz="2000" dirty="0" smtClean="0"/>
              <a:t>banned all </a:t>
            </a:r>
            <a:r>
              <a:rPr lang="en-US" sz="2000" dirty="0"/>
              <a:t>transactions with Iraq and sealed Iraq's economic fate for years </a:t>
            </a:r>
            <a:r>
              <a:rPr lang="en-US" sz="2000" dirty="0" smtClean="0"/>
              <a:t>to come</a:t>
            </a:r>
            <a:r>
              <a:rPr lang="en-US" sz="2000" dirty="0"/>
              <a:t>. </a:t>
            </a:r>
            <a:endParaRPr lang="en-US" sz="2000" dirty="0" smtClean="0"/>
          </a:p>
          <a:p>
            <a:pPr>
              <a:buFont typeface="Wingdings" panose="05000000000000000000" pitchFamily="2" charset="2"/>
              <a:buChar char="Ø"/>
            </a:pPr>
            <a:r>
              <a:rPr lang="en-US" sz="2000" dirty="0" smtClean="0"/>
              <a:t>As </a:t>
            </a:r>
            <a:r>
              <a:rPr lang="en-US" sz="2000" dirty="0"/>
              <a:t>has been stated several times in this study, Iraq's economy </a:t>
            </a:r>
            <a:r>
              <a:rPr lang="en-US" sz="2000" dirty="0" smtClean="0"/>
              <a:t>is totally </a:t>
            </a:r>
            <a:r>
              <a:rPr lang="en-US" sz="2000" dirty="0"/>
              <a:t>dependent on the world market for its oil exports; its </a:t>
            </a:r>
            <a:r>
              <a:rPr lang="en-US" sz="2000" dirty="0" smtClean="0"/>
              <a:t>foreign exchange </a:t>
            </a:r>
            <a:r>
              <a:rPr lang="en-US" sz="2000" dirty="0"/>
              <a:t>earnings; its imports of foodstuffs; consumer goods; raw </a:t>
            </a:r>
            <a:r>
              <a:rPr lang="en-US" sz="2000" dirty="0" smtClean="0"/>
              <a:t>materials; and </a:t>
            </a:r>
            <a:r>
              <a:rPr lang="en-US" sz="2000" dirty="0"/>
              <a:t>other inputs, technology, spare parts, and capital goods.</a:t>
            </a:r>
            <a:endParaRPr lang="ar-IQ" sz="2000" dirty="0"/>
          </a:p>
        </p:txBody>
      </p:sp>
    </p:spTree>
    <p:extLst>
      <p:ext uri="{BB962C8B-B14F-4D97-AF65-F5344CB8AC3E}">
        <p14:creationId xmlns:p14="http://schemas.microsoft.com/office/powerpoint/2010/main" val="2122137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War </a:t>
            </a:r>
            <a:endParaRPr lang="ar-IQ" dirty="0"/>
          </a:p>
        </p:txBody>
      </p:sp>
      <p:sp>
        <p:nvSpPr>
          <p:cNvPr id="3" name="Content Placeholder 2"/>
          <p:cNvSpPr>
            <a:spLocks noGrp="1"/>
          </p:cNvSpPr>
          <p:nvPr>
            <p:ph idx="1"/>
          </p:nvPr>
        </p:nvSpPr>
        <p:spPr/>
        <p:txBody>
          <a:bodyPr/>
          <a:lstStyle/>
          <a:p>
            <a:pPr marL="0" indent="0">
              <a:buNone/>
            </a:pPr>
            <a:r>
              <a:rPr lang="en-US" sz="2400" dirty="0"/>
              <a:t>A measure of the effectiveness of the embargo may be seen in the </a:t>
            </a:r>
            <a:r>
              <a:rPr lang="en-US" sz="2400" dirty="0" smtClean="0"/>
              <a:t>86 percent </a:t>
            </a:r>
            <a:r>
              <a:rPr lang="en-US" sz="2400" dirty="0"/>
              <a:t>decline in Iraq's oil output from 3.3 MBD before the </a:t>
            </a:r>
            <a:r>
              <a:rPr lang="en-US" sz="2400" dirty="0" smtClean="0"/>
              <a:t>invasion to </a:t>
            </a:r>
            <a:r>
              <a:rPr lang="en-US" sz="2400" dirty="0"/>
              <a:t>less than </a:t>
            </a:r>
            <a:r>
              <a:rPr lang="en-US" sz="2400" dirty="0" smtClean="0"/>
              <a:t>0.5 </a:t>
            </a:r>
            <a:r>
              <a:rPr lang="en-US" sz="2400" dirty="0"/>
              <a:t>MBD in subsequent </a:t>
            </a:r>
            <a:r>
              <a:rPr lang="en-US" sz="2400" dirty="0" smtClean="0"/>
              <a:t>months—enough only </a:t>
            </a:r>
            <a:r>
              <a:rPr lang="en-US" sz="2400" dirty="0"/>
              <a:t>to meet the </a:t>
            </a:r>
            <a:r>
              <a:rPr lang="en-US" sz="2400" dirty="0" smtClean="0"/>
              <a:t>needs of </a:t>
            </a:r>
            <a:r>
              <a:rPr lang="en-US" sz="2400" dirty="0"/>
              <a:t>local consumption</a:t>
            </a:r>
            <a:r>
              <a:rPr lang="en-US" sz="2400" dirty="0" smtClean="0"/>
              <a:t>.</a:t>
            </a:r>
          </a:p>
          <a:p>
            <a:pPr marL="0" indent="0">
              <a:buNone/>
            </a:pPr>
            <a:r>
              <a:rPr lang="en-US" sz="2400" dirty="0"/>
              <a:t>The six-week bombing campaign, which started on January </a:t>
            </a:r>
            <a:r>
              <a:rPr lang="en-US" sz="2400" dirty="0" smtClean="0"/>
              <a:t>16, 1991</a:t>
            </a:r>
            <a:r>
              <a:rPr lang="en-US" sz="2400" dirty="0"/>
              <a:t>, was aimed not only at military targets but also at such assets </a:t>
            </a:r>
            <a:r>
              <a:rPr lang="en-US" sz="2400" dirty="0" smtClean="0"/>
              <a:t>as civilian </a:t>
            </a:r>
            <a:r>
              <a:rPr lang="en-US" sz="2400" dirty="0"/>
              <a:t>infrastructure, power stations, transport and </a:t>
            </a:r>
            <a:r>
              <a:rPr lang="en-US" sz="2400" dirty="0" smtClean="0"/>
              <a:t>telecommunications networks</a:t>
            </a:r>
            <a:r>
              <a:rPr lang="en-US" sz="2400" dirty="0"/>
              <a:t>, fertilizer plants, oil facilities, iron and steel </a:t>
            </a:r>
            <a:r>
              <a:rPr lang="en-US" sz="2400" dirty="0" smtClean="0"/>
              <a:t>plants, bridges</a:t>
            </a:r>
            <a:r>
              <a:rPr lang="en-US" sz="2400" dirty="0"/>
              <a:t>, hospitals, storage facilities, industrial plants, and </a:t>
            </a:r>
            <a:r>
              <a:rPr lang="en-US" sz="2400" dirty="0" smtClean="0"/>
              <a:t>civilian buildings</a:t>
            </a:r>
            <a:r>
              <a:rPr lang="en-US" sz="2400" dirty="0"/>
              <a:t>. And the assets that were not bombed were made useless </a:t>
            </a:r>
            <a:r>
              <a:rPr lang="en-US" sz="2400" dirty="0" smtClean="0"/>
              <a:t>by the </a:t>
            </a:r>
            <a:r>
              <a:rPr lang="en-US" sz="2400" dirty="0"/>
              <a:t>destruction of power-generating facilities.</a:t>
            </a:r>
            <a:endParaRPr lang="ar-IQ" sz="2400" dirty="0"/>
          </a:p>
        </p:txBody>
      </p:sp>
    </p:spTree>
    <p:extLst>
      <p:ext uri="{BB962C8B-B14F-4D97-AF65-F5344CB8AC3E}">
        <p14:creationId xmlns:p14="http://schemas.microsoft.com/office/powerpoint/2010/main" val="250902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Sanctions and Reparations</a:t>
            </a:r>
            <a:endParaRPr lang="ar-IQ"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a:t>The sanctions against Iraq were a </a:t>
            </a:r>
            <a:r>
              <a:rPr lang="en-US" sz="2800" b="1" dirty="0">
                <a:solidFill>
                  <a:srgbClr val="FF0000"/>
                </a:solidFill>
              </a:rPr>
              <a:t>near-total financial and trade embargo</a:t>
            </a:r>
            <a:r>
              <a:rPr lang="en-US" sz="2800" dirty="0"/>
              <a:t> imposed by the United Nations Security Council on Ba'athist Iraq. </a:t>
            </a:r>
            <a:endParaRPr lang="en-US" sz="2800" dirty="0" smtClean="0"/>
          </a:p>
          <a:p>
            <a:pPr>
              <a:buFont typeface="Wingdings" panose="05000000000000000000" pitchFamily="2" charset="2"/>
              <a:buChar char="Ø"/>
            </a:pPr>
            <a:r>
              <a:rPr lang="en-US" sz="2800" dirty="0" smtClean="0"/>
              <a:t>They </a:t>
            </a:r>
            <a:r>
              <a:rPr lang="en-US" sz="2800" dirty="0"/>
              <a:t>began August 6, 1990, four days after Iraq's invasion of Kuwait, stayed largely in force until May 2003 (after Saddam Hussein's being forced from power</a:t>
            </a:r>
            <a:r>
              <a:rPr lang="en-US" sz="2800" dirty="0" smtClean="0"/>
              <a:t>), </a:t>
            </a:r>
            <a:r>
              <a:rPr lang="en-US" sz="2800" dirty="0"/>
              <a:t>and persisted in part, including reparations to Kuwait, through the present</a:t>
            </a:r>
            <a:r>
              <a:rPr lang="en-US" sz="2800" dirty="0" smtClean="0"/>
              <a:t>. </a:t>
            </a:r>
          </a:p>
          <a:p>
            <a:pPr>
              <a:buFont typeface="Wingdings" panose="05000000000000000000" pitchFamily="2" charset="2"/>
              <a:buChar char="Ø"/>
            </a:pPr>
            <a:r>
              <a:rPr lang="en-US" sz="2800" dirty="0" smtClean="0"/>
              <a:t>The </a:t>
            </a:r>
            <a:r>
              <a:rPr lang="en-US" sz="2800" dirty="0"/>
              <a:t>original stated purposes of the sanctions were to compel Iraq to withdraw from Kuwait, to pay reparations, and to disclose and eliminate any weapons of mass destruction.</a:t>
            </a:r>
            <a:endParaRPr lang="ar-IQ" sz="2800" dirty="0"/>
          </a:p>
        </p:txBody>
      </p:sp>
    </p:spTree>
    <p:extLst>
      <p:ext uri="{BB962C8B-B14F-4D97-AF65-F5344CB8AC3E}">
        <p14:creationId xmlns:p14="http://schemas.microsoft.com/office/powerpoint/2010/main" val="1249098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Oil-for-Food </a:t>
            </a:r>
            <a:r>
              <a:rPr lang="en-US" b="1" dirty="0" err="1" smtClean="0"/>
              <a:t>Programme</a:t>
            </a:r>
            <a:endParaRPr lang="en-US" b="1" dirty="0"/>
          </a:p>
        </p:txBody>
      </p:sp>
      <p:sp>
        <p:nvSpPr>
          <p:cNvPr id="3" name="Content Placeholder 2"/>
          <p:cNvSpPr>
            <a:spLocks noGrp="1"/>
          </p:cNvSpPr>
          <p:nvPr>
            <p:ph idx="1"/>
          </p:nvPr>
        </p:nvSpPr>
        <p:spPr/>
        <p:txBody>
          <a:bodyPr/>
          <a:lstStyle/>
          <a:p>
            <a:pPr marL="0" indent="0">
              <a:buNone/>
            </a:pPr>
            <a:r>
              <a:rPr lang="en-US" b="1" dirty="0">
                <a:solidFill>
                  <a:srgbClr val="FF0000"/>
                </a:solidFill>
              </a:rPr>
              <a:t>The Oil-for-Food </a:t>
            </a:r>
            <a:r>
              <a:rPr lang="en-US" b="1" dirty="0" err="1">
                <a:solidFill>
                  <a:srgbClr val="FF0000"/>
                </a:solidFill>
              </a:rPr>
              <a:t>Programme</a:t>
            </a:r>
            <a:r>
              <a:rPr lang="en-US" b="1" dirty="0">
                <a:solidFill>
                  <a:srgbClr val="FF0000"/>
                </a:solidFill>
              </a:rPr>
              <a:t> (OIP</a:t>
            </a:r>
            <a:r>
              <a:rPr lang="en-US" b="1" dirty="0" smtClean="0">
                <a:solidFill>
                  <a:srgbClr val="FF0000"/>
                </a:solidFill>
              </a:rPr>
              <a:t>)</a:t>
            </a:r>
            <a:r>
              <a:rPr lang="en-US" b="1" dirty="0" smtClean="0"/>
              <a:t>,</a:t>
            </a:r>
            <a:r>
              <a:rPr lang="en-US" b="1" dirty="0" smtClean="0">
                <a:solidFill>
                  <a:srgbClr val="FF0000"/>
                </a:solidFill>
              </a:rPr>
              <a:t> </a:t>
            </a:r>
            <a:r>
              <a:rPr lang="en-US" dirty="0"/>
              <a:t>established by the United Nations in 1995 (under UN Security Council Resolution </a:t>
            </a:r>
            <a:r>
              <a:rPr lang="en-US" dirty="0" smtClean="0"/>
              <a:t>986) </a:t>
            </a:r>
            <a:r>
              <a:rPr lang="en-US" dirty="0"/>
              <a:t>to allow Iraq to sell oil on the world market in exchange for food, medicine, and other humanitarian needs for ordinary Iraqi citizens without allowing Iraq to boost its military capabilities.</a:t>
            </a:r>
          </a:p>
        </p:txBody>
      </p:sp>
    </p:spTree>
    <p:extLst>
      <p:ext uri="{BB962C8B-B14F-4D97-AF65-F5344CB8AC3E}">
        <p14:creationId xmlns:p14="http://schemas.microsoft.com/office/powerpoint/2010/main" val="1345092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End of Sanctions in 2003</a:t>
            </a:r>
            <a:endParaRPr lang="ar-IQ"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t>The US and UK governments always made it clear that they would block any lifting or serious reforming of sanctions as long as Hussein remained in power. </a:t>
            </a:r>
            <a:endParaRPr lang="en-US" sz="2400" dirty="0" smtClean="0"/>
          </a:p>
          <a:p>
            <a:pPr>
              <a:buFont typeface="Wingdings" panose="05000000000000000000" pitchFamily="2" charset="2"/>
              <a:buChar char="Ø"/>
            </a:pPr>
            <a:r>
              <a:rPr lang="en-US" sz="2400" dirty="0" smtClean="0"/>
              <a:t>After </a:t>
            </a:r>
            <a:r>
              <a:rPr lang="en-US" sz="2400" dirty="0"/>
              <a:t>more than twelve years of sanctions had passed, the US and the UK made war on Iraq again in March, 2003, sweeping away Hussein's government. </a:t>
            </a:r>
            <a:endParaRPr lang="en-US" sz="2400" dirty="0" smtClean="0"/>
          </a:p>
          <a:p>
            <a:pPr>
              <a:buFont typeface="Wingdings" panose="05000000000000000000" pitchFamily="2" charset="2"/>
              <a:buChar char="Ø"/>
            </a:pPr>
            <a:r>
              <a:rPr lang="en-US" sz="2400" dirty="0" smtClean="0"/>
              <a:t>Soon </a:t>
            </a:r>
            <a:r>
              <a:rPr lang="en-US" sz="2400" dirty="0"/>
              <a:t>after, Washington called for and obtained the lifting of sanctions, a step that gave the US occupation authority full control over Iraq's oil sales and oil industry.</a:t>
            </a:r>
            <a:endParaRPr lang="ar-IQ" sz="2400" dirty="0"/>
          </a:p>
        </p:txBody>
      </p:sp>
    </p:spTree>
    <p:extLst>
      <p:ext uri="{BB962C8B-B14F-4D97-AF65-F5344CB8AC3E}">
        <p14:creationId xmlns:p14="http://schemas.microsoft.com/office/powerpoint/2010/main" val="2075758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Bank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200" dirty="0" smtClean="0"/>
              <a:t>What were the economic conditions in Iraq after the war? </a:t>
            </a:r>
          </a:p>
          <a:p>
            <a:pPr>
              <a:buFont typeface="Wingdings" panose="05000000000000000000" pitchFamily="2" charset="2"/>
              <a:buChar char="Ø"/>
            </a:pPr>
            <a:r>
              <a:rPr lang="en-US" sz="2200" dirty="0" smtClean="0"/>
              <a:t>What were some ways to get out of economic issues in Iraq after the war with Iran? </a:t>
            </a:r>
          </a:p>
          <a:p>
            <a:pPr>
              <a:buFont typeface="Wingdings" panose="05000000000000000000" pitchFamily="2" charset="2"/>
              <a:buChar char="Ø"/>
            </a:pPr>
            <a:r>
              <a:rPr lang="en-US" sz="2200" dirty="0" smtClean="0"/>
              <a:t>How did the severe inflation happen in Iraq after in 1990? </a:t>
            </a:r>
          </a:p>
          <a:p>
            <a:pPr>
              <a:buFont typeface="Wingdings" panose="05000000000000000000" pitchFamily="2" charset="2"/>
              <a:buChar char="Ø"/>
            </a:pPr>
            <a:r>
              <a:rPr lang="en-US" sz="2200" dirty="0" smtClean="0"/>
              <a:t>IN OPEC, there is a </a:t>
            </a:r>
            <a:r>
              <a:rPr lang="en-US" sz="2200" dirty="0"/>
              <a:t>conflict between National </a:t>
            </a:r>
            <a:r>
              <a:rPr lang="en-US" sz="2200" dirty="0" smtClean="0"/>
              <a:t>Interest and </a:t>
            </a:r>
            <a:r>
              <a:rPr lang="en-US" sz="2200" dirty="0"/>
              <a:t>Collective </a:t>
            </a:r>
            <a:r>
              <a:rPr lang="en-US" sz="2200" dirty="0" smtClean="0"/>
              <a:t>Interest. Explain. </a:t>
            </a:r>
          </a:p>
          <a:p>
            <a:pPr>
              <a:buFont typeface="Wingdings" panose="05000000000000000000" pitchFamily="2" charset="2"/>
              <a:buChar char="Ø"/>
            </a:pPr>
            <a:r>
              <a:rPr lang="en-US" sz="2200" b="1" dirty="0" smtClean="0"/>
              <a:t>Write an essay in which you describe and discuss the profit maximizers, the output maximizers, Saudi oil policy, and the impact of these policies on Iraqi economy. (250 words).</a:t>
            </a:r>
          </a:p>
          <a:p>
            <a:pPr>
              <a:buFont typeface="Wingdings" panose="05000000000000000000" pitchFamily="2" charset="2"/>
              <a:buChar char="Ø"/>
            </a:pPr>
            <a:r>
              <a:rPr lang="en-US" sz="2200" dirty="0" smtClean="0"/>
              <a:t>What were some Iraqi dreams upon the invasion of Kuwait? Did these dreams come true? </a:t>
            </a:r>
          </a:p>
          <a:p>
            <a:pPr>
              <a:buFont typeface="Wingdings" panose="05000000000000000000" pitchFamily="2" charset="2"/>
              <a:buChar char="Ø"/>
            </a:pPr>
            <a:r>
              <a:rPr lang="en-US" sz="2200" dirty="0" smtClean="0"/>
              <a:t>Discuss the United </a:t>
            </a:r>
            <a:r>
              <a:rPr lang="en-US" sz="2200" dirty="0"/>
              <a:t>Nations Security Council </a:t>
            </a:r>
            <a:r>
              <a:rPr lang="en-US" sz="2200" dirty="0" smtClean="0"/>
              <a:t>Resolution (UNSCR</a:t>
            </a:r>
            <a:r>
              <a:rPr lang="en-US" sz="2200" dirty="0"/>
              <a:t>) </a:t>
            </a:r>
            <a:r>
              <a:rPr lang="en-US" sz="2200" dirty="0" smtClean="0"/>
              <a:t>660. </a:t>
            </a:r>
          </a:p>
          <a:p>
            <a:pPr>
              <a:buFont typeface="Wingdings" panose="05000000000000000000" pitchFamily="2" charset="2"/>
              <a:buChar char="Ø"/>
            </a:pPr>
            <a:r>
              <a:rPr lang="en-US" sz="2200" dirty="0"/>
              <a:t>Discuss </a:t>
            </a:r>
            <a:r>
              <a:rPr lang="en-US" sz="2200" dirty="0" smtClean="0"/>
              <a:t>the UN </a:t>
            </a:r>
            <a:r>
              <a:rPr lang="en-US" sz="2200" dirty="0"/>
              <a:t>Security Council Resolution </a:t>
            </a:r>
            <a:r>
              <a:rPr lang="en-US" sz="2200" dirty="0" smtClean="0"/>
              <a:t>986 and the end of Sanctions in 2003. </a:t>
            </a:r>
          </a:p>
          <a:p>
            <a:pPr>
              <a:buFont typeface="Wingdings" panose="05000000000000000000" pitchFamily="2" charset="2"/>
              <a:buChar char="Ø"/>
            </a:pPr>
            <a:endParaRPr lang="en-US" sz="2200" dirty="0" smtClean="0"/>
          </a:p>
          <a:p>
            <a:pPr>
              <a:buFont typeface="Wingdings" panose="05000000000000000000" pitchFamily="2" charset="2"/>
              <a:buChar char="Ø"/>
            </a:pPr>
            <a:endParaRPr lang="en-US" sz="2000" dirty="0" smtClean="0"/>
          </a:p>
          <a:p>
            <a:pPr marL="0" indent="0">
              <a:buNone/>
            </a:pP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0855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65017" y="490250"/>
            <a:ext cx="10972800" cy="1143000"/>
          </a:xfrm>
        </p:spPr>
        <p:txBody>
          <a:bodyPr/>
          <a:lstStyle/>
          <a:p>
            <a:r>
              <a:rPr lang="en-US" b="1" dirty="0"/>
              <a:t>The Invasion of Kuwait and the</a:t>
            </a:r>
            <a:br>
              <a:rPr lang="en-US" b="1" dirty="0"/>
            </a:br>
            <a:r>
              <a:rPr lang="en-GB" b="1" dirty="0"/>
              <a:t>Destruction of Development</a:t>
            </a:r>
            <a:endParaRPr lang="en-US" altLang="ar-IQ" sz="2400" dirty="0">
              <a:solidFill>
                <a:srgbClr val="C00000"/>
              </a:solidFill>
            </a:endParaRPr>
          </a:p>
        </p:txBody>
      </p:sp>
      <p:sp>
        <p:nvSpPr>
          <p:cNvPr id="5123" name="Content Placeholder 2"/>
          <p:cNvSpPr>
            <a:spLocks noGrp="1"/>
          </p:cNvSpPr>
          <p:nvPr>
            <p:ph idx="1"/>
          </p:nvPr>
        </p:nvSpPr>
        <p:spPr>
          <a:xfrm>
            <a:off x="665017" y="1633251"/>
            <a:ext cx="7442489" cy="4253200"/>
          </a:xfrm>
        </p:spPr>
        <p:txBody>
          <a:bodyPr/>
          <a:lstStyle/>
          <a:p>
            <a:pPr marL="0" indent="0">
              <a:buNone/>
            </a:pPr>
            <a:endParaRPr lang="en-US" altLang="ar-IQ" sz="2800" dirty="0" smtClean="0"/>
          </a:p>
          <a:p>
            <a:pPr>
              <a:buFont typeface="Wingdings" panose="05000000000000000000" pitchFamily="2" charset="2"/>
              <a:buChar char="Ø"/>
            </a:pPr>
            <a:r>
              <a:rPr lang="en-US" altLang="ar-IQ" sz="2800" dirty="0" smtClean="0"/>
              <a:t>When </a:t>
            </a:r>
            <a:r>
              <a:rPr lang="en-US" altLang="ar-IQ" sz="2800" dirty="0"/>
              <a:t>the war </a:t>
            </a:r>
            <a:r>
              <a:rPr lang="en-US" altLang="ar-IQ" sz="2800" dirty="0" smtClean="0"/>
              <a:t>with Iran was </a:t>
            </a:r>
            <a:r>
              <a:rPr lang="en-US" altLang="ar-IQ" sz="2800" dirty="0"/>
              <a:t>finally ended in 1988, Iraq had </a:t>
            </a:r>
            <a:r>
              <a:rPr lang="en-US" altLang="ar-IQ" sz="2800" dirty="0" smtClean="0"/>
              <a:t>experienced some $452 </a:t>
            </a:r>
            <a:r>
              <a:rPr lang="en-US" altLang="ar-IQ" sz="2800" dirty="0"/>
              <a:t>billion, nearly ten times its average GDP during the war </a:t>
            </a:r>
            <a:r>
              <a:rPr lang="en-US" altLang="ar-IQ" sz="2800" dirty="0" smtClean="0"/>
              <a:t>period, in </a:t>
            </a:r>
            <a:r>
              <a:rPr lang="en-US" altLang="ar-IQ" sz="2800" dirty="0"/>
              <a:t>explicit economic cost. </a:t>
            </a:r>
            <a:endParaRPr lang="en-US" altLang="ar-IQ" sz="2800" dirty="0" smtClean="0"/>
          </a:p>
          <a:p>
            <a:pPr>
              <a:buFont typeface="Wingdings" panose="05000000000000000000" pitchFamily="2" charset="2"/>
              <a:buChar char="Ø"/>
            </a:pPr>
            <a:r>
              <a:rPr lang="en-US" altLang="ar-IQ" sz="2800" dirty="0"/>
              <a:t>I</a:t>
            </a:r>
            <a:r>
              <a:rPr lang="en-US" altLang="ar-IQ" sz="2800" dirty="0" smtClean="0"/>
              <a:t>t </a:t>
            </a:r>
            <a:r>
              <a:rPr lang="en-US" altLang="ar-IQ" sz="2800" dirty="0"/>
              <a:t>would be no exaggeration to say that Iraq started the </a:t>
            </a:r>
            <a:r>
              <a:rPr lang="en-US" altLang="ar-IQ" sz="2800" dirty="0" smtClean="0"/>
              <a:t>postwar period </a:t>
            </a:r>
            <a:r>
              <a:rPr lang="en-US" altLang="ar-IQ" sz="2800" dirty="0"/>
              <a:t>with its economy in ruin and its people impoverished.</a:t>
            </a:r>
            <a:endParaRPr lang="en-US" altLang="ar-IQ" sz="28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41325" y="2071580"/>
            <a:ext cx="2228850" cy="219558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0457" y="4448319"/>
            <a:ext cx="2570587" cy="1742858"/>
          </a:xfrm>
          <a:prstGeom prst="rect">
            <a:avLst/>
          </a:prstGeom>
        </p:spPr>
      </p:pic>
    </p:spTree>
    <p:extLst>
      <p:ext uri="{BB962C8B-B14F-4D97-AF65-F5344CB8AC3E}">
        <p14:creationId xmlns:p14="http://schemas.microsoft.com/office/powerpoint/2010/main" val="344234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14438" y="477876"/>
            <a:ext cx="9401175" cy="5648288"/>
          </a:xfrm>
          <a:prstGeom prst="rect">
            <a:avLst/>
          </a:prstGeom>
        </p:spPr>
      </p:pic>
    </p:spTree>
    <p:extLst>
      <p:ext uri="{BB962C8B-B14F-4D97-AF65-F5344CB8AC3E}">
        <p14:creationId xmlns:p14="http://schemas.microsoft.com/office/powerpoint/2010/main" val="364959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we do to solve this issue? </a:t>
            </a:r>
            <a:endParaRPr lang="ar-IQ" b="1" dirty="0"/>
          </a:p>
        </p:txBody>
      </p:sp>
      <p:sp>
        <p:nvSpPr>
          <p:cNvPr id="3" name="Content Placeholder 2"/>
          <p:cNvSpPr>
            <a:spLocks noGrp="1"/>
          </p:cNvSpPr>
          <p:nvPr>
            <p:ph idx="1"/>
          </p:nvPr>
        </p:nvSpPr>
        <p:spPr>
          <a:xfrm>
            <a:off x="609600" y="1600201"/>
            <a:ext cx="7062788" cy="4525963"/>
          </a:xfrm>
        </p:spPr>
        <p:txBody>
          <a:bodyPr/>
          <a:lstStyle/>
          <a:p>
            <a:pPr>
              <a:buFont typeface="Wingdings" panose="05000000000000000000" pitchFamily="2" charset="2"/>
              <a:buChar char="Ø"/>
            </a:pPr>
            <a:r>
              <a:rPr lang="en-US" sz="2800" dirty="0"/>
              <a:t>In a country like Iraq, where the </a:t>
            </a:r>
            <a:r>
              <a:rPr lang="en-US" sz="2800" dirty="0" smtClean="0"/>
              <a:t>contribution of </a:t>
            </a:r>
            <a:r>
              <a:rPr lang="en-US" sz="2800" dirty="0"/>
              <a:t>tax revenue to total government revenue has </a:t>
            </a:r>
            <a:r>
              <a:rPr lang="en-US" sz="2800" dirty="0" smtClean="0"/>
              <a:t>traditionally been very low, </a:t>
            </a:r>
            <a:r>
              <a:rPr lang="en-US" sz="2800" dirty="0"/>
              <a:t>war time </a:t>
            </a:r>
            <a:r>
              <a:rPr lang="en-US" sz="2800" b="1" dirty="0">
                <a:solidFill>
                  <a:srgbClr val="FF0000"/>
                </a:solidFill>
              </a:rPr>
              <a:t>was not the right time to raise taxes</a:t>
            </a:r>
            <a:r>
              <a:rPr lang="en-US" sz="2800" dirty="0"/>
              <a:t>. </a:t>
            </a:r>
            <a:endParaRPr lang="en-US" sz="2800" dirty="0" smtClean="0"/>
          </a:p>
          <a:p>
            <a:pPr>
              <a:buFont typeface="Wingdings" panose="05000000000000000000" pitchFamily="2" charset="2"/>
              <a:buChar char="Ø"/>
            </a:pPr>
            <a:r>
              <a:rPr lang="en-US" sz="2800" dirty="0" smtClean="0"/>
              <a:t>Nor could </a:t>
            </a:r>
            <a:r>
              <a:rPr lang="en-US" sz="2800" dirty="0"/>
              <a:t>the government borrow in the </a:t>
            </a:r>
            <a:r>
              <a:rPr lang="en-US" sz="2800" b="1" dirty="0">
                <a:solidFill>
                  <a:srgbClr val="FF0000"/>
                </a:solidFill>
              </a:rPr>
              <a:t>open market</a:t>
            </a:r>
            <a:r>
              <a:rPr lang="en-US" sz="2800" dirty="0"/>
              <a:t>, since there was </a:t>
            </a:r>
            <a:r>
              <a:rPr lang="en-US" sz="2800" dirty="0" smtClean="0"/>
              <a:t>no financial </a:t>
            </a:r>
            <a:r>
              <a:rPr lang="en-US" sz="2800" dirty="0"/>
              <a:t>system outside the government-owned banking system.</a:t>
            </a:r>
            <a:endParaRPr lang="ar-IQ"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601" y="1417638"/>
            <a:ext cx="2411412" cy="241141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601" y="4090987"/>
            <a:ext cx="2411412" cy="2366963"/>
          </a:xfrm>
          <a:prstGeom prst="rect">
            <a:avLst/>
          </a:prstGeom>
        </p:spPr>
      </p:pic>
    </p:spTree>
    <p:extLst>
      <p:ext uri="{BB962C8B-B14F-4D97-AF65-F5344CB8AC3E}">
        <p14:creationId xmlns:p14="http://schemas.microsoft.com/office/powerpoint/2010/main" val="179685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Borrow from the Central Bank</a:t>
            </a:r>
            <a:endParaRPr lang="ar-IQ" b="1"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t>Given these constraints, in order to finance its war effort in the </a:t>
            </a:r>
            <a:r>
              <a:rPr lang="en-US" sz="2400" dirty="0" smtClean="0"/>
              <a:t>face of </a:t>
            </a:r>
            <a:r>
              <a:rPr lang="en-US" sz="2400" dirty="0"/>
              <a:t>declining revenue, the government found itself increasingly </a:t>
            </a:r>
            <a:r>
              <a:rPr lang="en-US" sz="2400" b="1" dirty="0" smtClean="0">
                <a:solidFill>
                  <a:srgbClr val="FF0000"/>
                </a:solidFill>
              </a:rPr>
              <a:t>borrowing from </a:t>
            </a:r>
            <a:r>
              <a:rPr lang="en-US" sz="2400" b="1" dirty="0">
                <a:solidFill>
                  <a:srgbClr val="FF0000"/>
                </a:solidFill>
              </a:rPr>
              <a:t>the banking system</a:t>
            </a:r>
            <a:r>
              <a:rPr lang="en-US" sz="2400" dirty="0"/>
              <a:t>. </a:t>
            </a:r>
            <a:endParaRPr lang="en-US" sz="2400" dirty="0" smtClean="0"/>
          </a:p>
          <a:p>
            <a:pPr>
              <a:buFont typeface="Wingdings" panose="05000000000000000000" pitchFamily="2" charset="2"/>
              <a:buChar char="Ø"/>
            </a:pPr>
            <a:r>
              <a:rPr lang="en-US" sz="2400" dirty="0" smtClean="0"/>
              <a:t>This </a:t>
            </a:r>
            <a:r>
              <a:rPr lang="en-US" sz="2400" dirty="0"/>
              <a:t>practice, which resulted in </a:t>
            </a:r>
            <a:r>
              <a:rPr lang="en-US" sz="2400" b="1" dirty="0" smtClean="0">
                <a:solidFill>
                  <a:srgbClr val="FF0000"/>
                </a:solidFill>
              </a:rPr>
              <a:t>raising the </a:t>
            </a:r>
            <a:r>
              <a:rPr lang="en-US" sz="2400" b="1" dirty="0">
                <a:solidFill>
                  <a:srgbClr val="FF0000"/>
                </a:solidFill>
              </a:rPr>
              <a:t>supply of money in the system</a:t>
            </a:r>
            <a:r>
              <a:rPr lang="en-US" sz="2400" dirty="0"/>
              <a:t>, had the effect of </a:t>
            </a:r>
            <a:r>
              <a:rPr lang="en-US" sz="2400" dirty="0" smtClean="0"/>
              <a:t>growing inflationary pressure </a:t>
            </a:r>
            <a:r>
              <a:rPr lang="en-US" sz="2400" dirty="0"/>
              <a:t>in the economy, causing the budget deficit to </a:t>
            </a:r>
            <a:r>
              <a:rPr lang="en-US" sz="2400" dirty="0" smtClean="0"/>
              <a:t>increase and </a:t>
            </a:r>
            <a:r>
              <a:rPr lang="en-US" sz="2400" dirty="0"/>
              <a:t>thus forcing the government into another round of borrowing </a:t>
            </a:r>
            <a:r>
              <a:rPr lang="en-US" sz="2400" dirty="0" smtClean="0"/>
              <a:t>and setting </a:t>
            </a:r>
            <a:r>
              <a:rPr lang="en-US" sz="2400" dirty="0"/>
              <a:t>the stage for inflationary spiral</a:t>
            </a:r>
            <a:r>
              <a:rPr lang="en-US" sz="2400" dirty="0" smtClean="0"/>
              <a:t>. </a:t>
            </a:r>
          </a:p>
          <a:p>
            <a:pPr>
              <a:buFont typeface="Wingdings" panose="05000000000000000000" pitchFamily="2" charset="2"/>
              <a:buChar char="Ø"/>
            </a:pPr>
            <a:r>
              <a:rPr lang="en-US" sz="2400" dirty="0" smtClean="0"/>
              <a:t>Since </a:t>
            </a:r>
            <a:r>
              <a:rPr lang="en-US" sz="2400" dirty="0"/>
              <a:t>the central bank is </a:t>
            </a:r>
            <a:r>
              <a:rPr lang="en-US" sz="2400" dirty="0" smtClean="0"/>
              <a:t>government owned </a:t>
            </a:r>
            <a:r>
              <a:rPr lang="en-US" sz="2400" dirty="0"/>
              <a:t>and the commercial banking system was a </a:t>
            </a:r>
            <a:r>
              <a:rPr lang="en-US" sz="2400" dirty="0" smtClean="0"/>
              <a:t>government monopoly</a:t>
            </a:r>
            <a:r>
              <a:rPr lang="en-US" sz="2400" dirty="0"/>
              <a:t>, </a:t>
            </a:r>
            <a:r>
              <a:rPr lang="en-US" sz="2400" b="1" dirty="0">
                <a:solidFill>
                  <a:srgbClr val="FF0000"/>
                </a:solidFill>
              </a:rPr>
              <a:t>such borrowing from the banking system was </a:t>
            </a:r>
            <a:r>
              <a:rPr lang="en-US" sz="2400" b="1" dirty="0" smtClean="0">
                <a:solidFill>
                  <a:srgbClr val="FF0000"/>
                </a:solidFill>
              </a:rPr>
              <a:t>equivalent to </a:t>
            </a:r>
            <a:r>
              <a:rPr lang="en-US" sz="2400" b="1" dirty="0">
                <a:solidFill>
                  <a:srgbClr val="FF0000"/>
                </a:solidFill>
              </a:rPr>
              <a:t>printing </a:t>
            </a:r>
            <a:r>
              <a:rPr lang="en-US" sz="2400" b="1" dirty="0" smtClean="0">
                <a:solidFill>
                  <a:srgbClr val="FF0000"/>
                </a:solidFill>
              </a:rPr>
              <a:t>money</a:t>
            </a:r>
            <a:r>
              <a:rPr lang="en-US" sz="2400" dirty="0" smtClean="0"/>
              <a:t>.</a:t>
            </a:r>
            <a:endParaRPr lang="ar-IQ" sz="2400" dirty="0"/>
          </a:p>
        </p:txBody>
      </p:sp>
    </p:spTree>
    <p:extLst>
      <p:ext uri="{BB962C8B-B14F-4D97-AF65-F5344CB8AC3E}">
        <p14:creationId xmlns:p14="http://schemas.microsoft.com/office/powerpoint/2010/main" val="34054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5925" y="807042"/>
            <a:ext cx="8329612" cy="5149214"/>
          </a:xfrm>
        </p:spPr>
      </p:pic>
    </p:spTree>
    <p:extLst>
      <p:ext uri="{BB962C8B-B14F-4D97-AF65-F5344CB8AC3E}">
        <p14:creationId xmlns:p14="http://schemas.microsoft.com/office/powerpoint/2010/main" val="1326799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8952"/>
            <a:ext cx="10972800" cy="1143000"/>
          </a:xfrm>
        </p:spPr>
        <p:txBody>
          <a:bodyPr/>
          <a:lstStyle/>
          <a:p>
            <a:r>
              <a:rPr lang="en-US" dirty="0" smtClean="0"/>
              <a:t>Do You Remember Foreign Debt from the War with Iran?  </a:t>
            </a:r>
            <a:endParaRPr lang="ar-IQ" dirty="0"/>
          </a:p>
        </p:txBody>
      </p:sp>
      <p:sp>
        <p:nvSpPr>
          <p:cNvPr id="3" name="Content Placeholder 2"/>
          <p:cNvSpPr>
            <a:spLocks noGrp="1"/>
          </p:cNvSpPr>
          <p:nvPr>
            <p:ph idx="1"/>
          </p:nvPr>
        </p:nvSpPr>
        <p:spPr>
          <a:xfrm>
            <a:off x="609600" y="1885951"/>
            <a:ext cx="10972800" cy="4525963"/>
          </a:xfrm>
        </p:spPr>
        <p:txBody>
          <a:bodyPr/>
          <a:lstStyle/>
          <a:p>
            <a:pPr marL="0" indent="0">
              <a:buNone/>
            </a:pPr>
            <a:r>
              <a:rPr lang="en-US" sz="2000" dirty="0"/>
              <a:t>As the war with Iran continued, the government found itself </a:t>
            </a:r>
            <a:r>
              <a:rPr lang="en-US" sz="2000" dirty="0" smtClean="0"/>
              <a:t>forced to </a:t>
            </a:r>
            <a:r>
              <a:rPr lang="en-US" sz="2000" dirty="0"/>
              <a:t>borrow to finance the war. Three sources of loans were </a:t>
            </a:r>
            <a:r>
              <a:rPr lang="en-US" sz="2000" dirty="0" smtClean="0"/>
              <a:t>identified:</a:t>
            </a:r>
          </a:p>
          <a:p>
            <a:pPr marL="0" indent="0">
              <a:buNone/>
            </a:pPr>
            <a:endParaRPr lang="en-US" sz="2000" dirty="0"/>
          </a:p>
          <a:p>
            <a:pPr>
              <a:buFont typeface="Wingdings" panose="05000000000000000000" pitchFamily="2" charset="2"/>
              <a:buChar char="Ø"/>
            </a:pPr>
            <a:r>
              <a:rPr lang="en-US" sz="2400" dirty="0"/>
              <a:t>First, loans extended by the </a:t>
            </a:r>
            <a:r>
              <a:rPr lang="en-US" sz="2400" b="1" dirty="0">
                <a:solidFill>
                  <a:srgbClr val="FF0000"/>
                </a:solidFill>
              </a:rPr>
              <a:t>Arab Gulf states</a:t>
            </a:r>
            <a:r>
              <a:rPr lang="en-US" sz="2400" dirty="0"/>
              <a:t>, mainly Saudi </a:t>
            </a:r>
            <a:r>
              <a:rPr lang="en-US" sz="2400" dirty="0" smtClean="0"/>
              <a:t>Arabia and </a:t>
            </a:r>
            <a:r>
              <a:rPr lang="en-US" sz="2400" dirty="0"/>
              <a:t>Kuwait, soon after the outbreak of the war. The government </a:t>
            </a:r>
            <a:r>
              <a:rPr lang="en-US" sz="2400" dirty="0" smtClean="0"/>
              <a:t>of Iraq </a:t>
            </a:r>
            <a:r>
              <a:rPr lang="en-US" sz="2400" dirty="0"/>
              <a:t>has always maintained that such funds, which amounted to $</a:t>
            </a:r>
            <a:r>
              <a:rPr lang="en-US" sz="2400" dirty="0" smtClean="0"/>
              <a:t>40 billion</a:t>
            </a:r>
            <a:r>
              <a:rPr lang="en-US" sz="2400" dirty="0"/>
              <a:t>, were supplied as </a:t>
            </a:r>
            <a:r>
              <a:rPr lang="en-US" sz="2400" b="1" dirty="0">
                <a:solidFill>
                  <a:srgbClr val="00B050"/>
                </a:solidFill>
              </a:rPr>
              <a:t>assistance</a:t>
            </a:r>
            <a:r>
              <a:rPr lang="en-US" sz="2400" dirty="0"/>
              <a:t> rather than </a:t>
            </a:r>
            <a:r>
              <a:rPr lang="en-US" sz="2400" b="1" dirty="0">
                <a:solidFill>
                  <a:srgbClr val="0070C0"/>
                </a:solidFill>
              </a:rPr>
              <a:t>loans</a:t>
            </a:r>
            <a:r>
              <a:rPr lang="en-US" sz="2400" dirty="0"/>
              <a:t> to help it in </a:t>
            </a:r>
            <a:r>
              <a:rPr lang="en-US" sz="2400" dirty="0" smtClean="0"/>
              <a:t>its war </a:t>
            </a:r>
            <a:r>
              <a:rPr lang="en-US" sz="2400" dirty="0"/>
              <a:t>with Iran. </a:t>
            </a:r>
            <a:endParaRPr lang="en-US" sz="2400" dirty="0" smtClean="0"/>
          </a:p>
          <a:p>
            <a:pPr>
              <a:buFont typeface="Wingdings" panose="05000000000000000000" pitchFamily="2" charset="2"/>
              <a:buChar char="Ø"/>
            </a:pPr>
            <a:r>
              <a:rPr lang="en-US" sz="2400" dirty="0" smtClean="0"/>
              <a:t>Another </a:t>
            </a:r>
            <a:r>
              <a:rPr lang="en-US" sz="2400" dirty="0"/>
              <a:t>$35 billion was owed to Western </a:t>
            </a:r>
            <a:r>
              <a:rPr lang="en-US" sz="2400" dirty="0" smtClean="0"/>
              <a:t>governments and </a:t>
            </a:r>
            <a:r>
              <a:rPr lang="en-US" sz="2400" dirty="0"/>
              <a:t>banks</a:t>
            </a:r>
            <a:r>
              <a:rPr lang="en-US" sz="2400" dirty="0" smtClean="0"/>
              <a:t>.</a:t>
            </a:r>
          </a:p>
          <a:p>
            <a:pPr>
              <a:buFont typeface="Wingdings" panose="05000000000000000000" pitchFamily="2" charset="2"/>
              <a:buChar char="Ø"/>
            </a:pPr>
            <a:r>
              <a:rPr lang="en-US" sz="2400" dirty="0" smtClean="0"/>
              <a:t>Third</a:t>
            </a:r>
            <a:r>
              <a:rPr lang="en-US" sz="2400" dirty="0"/>
              <a:t>, another $11 billion was owed to the Soviet </a:t>
            </a:r>
            <a:r>
              <a:rPr lang="en-US" sz="2400" dirty="0" smtClean="0"/>
              <a:t>Union and </a:t>
            </a:r>
            <a:r>
              <a:rPr lang="en-US" sz="2400" dirty="0"/>
              <a:t>other East European governments</a:t>
            </a:r>
            <a:r>
              <a:rPr lang="en-US" sz="2400" dirty="0" smtClean="0"/>
              <a:t>. </a:t>
            </a:r>
            <a:endParaRPr lang="ar-IQ" sz="2400" dirty="0"/>
          </a:p>
        </p:txBody>
      </p:sp>
    </p:spTree>
    <p:extLst>
      <p:ext uri="{BB962C8B-B14F-4D97-AF65-F5344CB8AC3E}">
        <p14:creationId xmlns:p14="http://schemas.microsoft.com/office/powerpoint/2010/main" val="124901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5167"/>
            <a:ext cx="10972800" cy="1143000"/>
          </a:xfrm>
        </p:spPr>
        <p:txBody>
          <a:bodyPr/>
          <a:lstStyle/>
          <a:p>
            <a:r>
              <a:rPr lang="en-US" dirty="0" smtClean="0"/>
              <a:t>National Interest Vs. Collective Interest of the Group in OPEC </a:t>
            </a:r>
            <a:endParaRPr lang="ar-IQ" dirty="0"/>
          </a:p>
        </p:txBody>
      </p:sp>
      <p:sp>
        <p:nvSpPr>
          <p:cNvPr id="3" name="Content Placeholder 2"/>
          <p:cNvSpPr>
            <a:spLocks noGrp="1"/>
          </p:cNvSpPr>
          <p:nvPr>
            <p:ph idx="1"/>
          </p:nvPr>
        </p:nvSpPr>
        <p:spPr>
          <a:xfrm>
            <a:off x="609600" y="2143125"/>
            <a:ext cx="10191750" cy="3057525"/>
          </a:xfrm>
        </p:spPr>
        <p:txBody>
          <a:bodyPr/>
          <a:lstStyle/>
          <a:p>
            <a:pPr marL="0" indent="0">
              <a:buNone/>
            </a:pPr>
            <a:r>
              <a:rPr lang="en-US" sz="2400" dirty="0"/>
              <a:t>Over its life since 1960 when OPEC was created, its decisions over</a:t>
            </a:r>
          </a:p>
          <a:p>
            <a:pPr marL="0" indent="0">
              <a:buNone/>
            </a:pPr>
            <a:r>
              <a:rPr lang="en-US" sz="2400" dirty="0"/>
              <a:t>prices and output were guided by the perceptions of its member countries</a:t>
            </a:r>
          </a:p>
          <a:p>
            <a:pPr marL="0" indent="0">
              <a:buNone/>
            </a:pPr>
            <a:r>
              <a:rPr lang="en-US" sz="2400" dirty="0"/>
              <a:t>of their own </a:t>
            </a:r>
            <a:r>
              <a:rPr lang="en-US" sz="2400" b="1" dirty="0">
                <a:solidFill>
                  <a:srgbClr val="FF0000"/>
                </a:solidFill>
              </a:rPr>
              <a:t>national interests</a:t>
            </a:r>
            <a:r>
              <a:rPr lang="en-US" sz="2400" dirty="0"/>
              <a:t>. The principle of the </a:t>
            </a:r>
            <a:r>
              <a:rPr lang="en-US" sz="2400" b="1" dirty="0">
                <a:solidFill>
                  <a:srgbClr val="FF0000"/>
                </a:solidFill>
              </a:rPr>
              <a:t>sovereignty of</a:t>
            </a:r>
          </a:p>
          <a:p>
            <a:pPr marL="0" indent="0">
              <a:buNone/>
            </a:pPr>
            <a:r>
              <a:rPr lang="en-US" sz="2400" b="1" dirty="0">
                <a:solidFill>
                  <a:srgbClr val="FF0000"/>
                </a:solidFill>
              </a:rPr>
              <a:t>the state</a:t>
            </a:r>
            <a:r>
              <a:rPr lang="en-US" sz="2400" dirty="0"/>
              <a:t> was, in the final analysis, the guiding principle of each state.</a:t>
            </a:r>
          </a:p>
          <a:p>
            <a:pPr marL="0" indent="0">
              <a:buNone/>
            </a:pPr>
            <a:r>
              <a:rPr lang="en-US" sz="2400" dirty="0"/>
              <a:t>In this context, national interest took precedent over the </a:t>
            </a:r>
            <a:r>
              <a:rPr lang="en-US" sz="2400" b="1" dirty="0">
                <a:solidFill>
                  <a:srgbClr val="FF0000"/>
                </a:solidFill>
              </a:rPr>
              <a:t>collective</a:t>
            </a:r>
          </a:p>
          <a:p>
            <a:pPr marL="0" indent="0">
              <a:buNone/>
            </a:pPr>
            <a:r>
              <a:rPr lang="en-US" sz="2400" b="1" dirty="0">
                <a:solidFill>
                  <a:srgbClr val="FF0000"/>
                </a:solidFill>
              </a:rPr>
              <a:t>interest</a:t>
            </a:r>
            <a:r>
              <a:rPr lang="en-US" sz="2400" dirty="0"/>
              <a:t> of the group.</a:t>
            </a:r>
            <a:endParaRPr lang="ar-IQ" sz="2400" dirty="0"/>
          </a:p>
        </p:txBody>
      </p:sp>
    </p:spTree>
    <p:extLst>
      <p:ext uri="{BB962C8B-B14F-4D97-AF65-F5344CB8AC3E}">
        <p14:creationId xmlns:p14="http://schemas.microsoft.com/office/powerpoint/2010/main" val="2923724830"/>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TotalTime>
  <Words>2248</Words>
  <Application>Microsoft Office PowerPoint</Application>
  <PresentationFormat>Widescreen</PresentationFormat>
  <Paragraphs>117</Paragraphs>
  <Slides>27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Wingdings</vt:lpstr>
      <vt:lpstr>Diseño predeterminado</vt:lpstr>
      <vt:lpstr>1_Diseño predeterminado</vt:lpstr>
      <vt:lpstr>Iraq Economy  BUS415    </vt:lpstr>
      <vt:lpstr>PowerPoint Presentation</vt:lpstr>
      <vt:lpstr>The Invasion of Kuwait and the Destruction of Development</vt:lpstr>
      <vt:lpstr>PowerPoint Presentation</vt:lpstr>
      <vt:lpstr>What can we do to solve this issue? </vt:lpstr>
      <vt:lpstr>Borrow from the Central Bank</vt:lpstr>
      <vt:lpstr>PowerPoint Presentation</vt:lpstr>
      <vt:lpstr>Do You Remember Foreign Debt from the War with Iran?  </vt:lpstr>
      <vt:lpstr>National Interest Vs. Collective Interest of the Group in OPEC </vt:lpstr>
      <vt:lpstr>How Countries Decide about Oil Production</vt:lpstr>
      <vt:lpstr>Output Maximizers</vt:lpstr>
      <vt:lpstr>Why Maximize Output? </vt:lpstr>
      <vt:lpstr>Price Maximizers</vt:lpstr>
      <vt:lpstr>Saudi Oil Policy</vt:lpstr>
      <vt:lpstr>Kuwait Side </vt:lpstr>
      <vt:lpstr>Iraq Side </vt:lpstr>
      <vt:lpstr>Economic Warfare </vt:lpstr>
      <vt:lpstr>Other Issues besides Oil Output and Price  </vt:lpstr>
      <vt:lpstr>The War Started </vt:lpstr>
      <vt:lpstr>Iraqi Dreams </vt:lpstr>
      <vt:lpstr>PowerPoint Presentation</vt:lpstr>
      <vt:lpstr>United Nations Security Council Resolution (UNSCR) 660</vt:lpstr>
      <vt:lpstr>Results of War </vt:lpstr>
      <vt:lpstr>Sanctions and Reparations</vt:lpstr>
      <vt:lpstr>Oil-for-Food Programme</vt:lpstr>
      <vt:lpstr>End of Sanctions in 2003</vt:lpstr>
      <vt:lpstr>Question Bank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Iraq Economy  BUS415    </dc:title>
  <dc:creator>KHADIJA</dc:creator>
  <cp:lastModifiedBy>khadija Alaa</cp:lastModifiedBy>
  <cp:revision>65</cp:revision>
  <dcterms:created xsi:type="dcterms:W3CDTF">2018-12-30T22:03:17Z</dcterms:created>
  <dcterms:modified xsi:type="dcterms:W3CDTF">2019-01-07T06:59:28Z</dcterms:modified>
</cp:coreProperties>
</file>