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8" r:id="rId3"/>
    <p:sldId id="258" r:id="rId4"/>
    <p:sldId id="275" r:id="rId5"/>
    <p:sldId id="276" r:id="rId6"/>
    <p:sldId id="259" r:id="rId7"/>
    <p:sldId id="277"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07B6B4-E192-4ADF-A4D2-568EB0FF176B}" type="datetimeFigureOut">
              <a:rPr lang="en-US" smtClean="0"/>
              <a:t>12/23/2018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64953-385C-41EF-BEC4-3FC626563548}" type="slidenum">
              <a:rPr lang="en-US" smtClean="0"/>
              <a:t>‹#›</a:t>
            </a:fld>
            <a:endParaRPr lang="en-US"/>
          </a:p>
        </p:txBody>
      </p:sp>
    </p:spTree>
    <p:extLst>
      <p:ext uri="{BB962C8B-B14F-4D97-AF65-F5344CB8AC3E}">
        <p14:creationId xmlns:p14="http://schemas.microsoft.com/office/powerpoint/2010/main" val="366168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27E23E-23B5-4D62-B5CA-DBB22B469897}" type="datetime1">
              <a:rPr lang="en-US" smtClean="0"/>
              <a:t>12/23/2018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200516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8F354E-7CF0-4247-91BD-B106657FD00E}" type="datetime1">
              <a:rPr lang="en-US" smtClean="0"/>
              <a:t>12/23/2018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188587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DB8385-9DDC-4DE0-8719-B58999A6A580}" type="datetime1">
              <a:rPr lang="en-US" smtClean="0"/>
              <a:t>12/23/2018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203725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29B83D-D453-4440-9153-AE342A1564D5}" type="datetime1">
              <a:rPr lang="en-US" smtClean="0"/>
              <a:t>12/23/2018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292059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6F1D79-B085-465F-80F3-4B1A969EAC45}" type="datetime1">
              <a:rPr lang="en-US" smtClean="0"/>
              <a:t>12/23/2018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354176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F49D7F-AE3B-45AB-830D-80FBD6FF3931}" type="datetime1">
              <a:rPr lang="en-US" smtClean="0"/>
              <a:t>12/23/2018</a:t>
            </a:fld>
            <a:endParaRPr lang="en-US"/>
          </a:p>
        </p:txBody>
      </p:sp>
      <p:sp>
        <p:nvSpPr>
          <p:cNvPr id="6" name="Footer Placeholder 5"/>
          <p:cNvSpPr>
            <a:spLocks noGrp="1"/>
          </p:cNvSpPr>
          <p:nvPr>
            <p:ph type="ftr" sz="quarter" idx="11"/>
          </p:nvPr>
        </p:nvSpPr>
        <p:spPr/>
        <p:txBody>
          <a:bodyPr/>
          <a:lstStyle/>
          <a:p>
            <a:r>
              <a:rPr lang="en-US"/>
              <a:t>Prepared by: Dr. Hewa Khedir</a:t>
            </a:r>
          </a:p>
        </p:txBody>
      </p:sp>
      <p:sp>
        <p:nvSpPr>
          <p:cNvPr id="7" name="Slide Number Placeholder 6"/>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351765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ECE74C-6A0B-4C0D-B67E-200B1763CAFB}" type="datetime1">
              <a:rPr lang="en-US" smtClean="0"/>
              <a:t>12/23/2018</a:t>
            </a:fld>
            <a:endParaRPr lang="en-US"/>
          </a:p>
        </p:txBody>
      </p:sp>
      <p:sp>
        <p:nvSpPr>
          <p:cNvPr id="8" name="Footer Placeholder 7"/>
          <p:cNvSpPr>
            <a:spLocks noGrp="1"/>
          </p:cNvSpPr>
          <p:nvPr>
            <p:ph type="ftr" sz="quarter" idx="11"/>
          </p:nvPr>
        </p:nvSpPr>
        <p:spPr/>
        <p:txBody>
          <a:bodyPr/>
          <a:lstStyle/>
          <a:p>
            <a:r>
              <a:rPr lang="en-US"/>
              <a:t>Prepared by: Dr. Hewa Khedir</a:t>
            </a:r>
          </a:p>
        </p:txBody>
      </p:sp>
      <p:sp>
        <p:nvSpPr>
          <p:cNvPr id="9" name="Slide Number Placeholder 8"/>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462403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4F4C-1EE7-4488-B5BA-9FD1AA8E7EB0}" type="datetime1">
              <a:rPr lang="en-US" smtClean="0"/>
              <a:t>12/23/2018</a:t>
            </a:fld>
            <a:endParaRPr lang="en-US"/>
          </a:p>
        </p:txBody>
      </p:sp>
      <p:sp>
        <p:nvSpPr>
          <p:cNvPr id="4" name="Footer Placeholder 3"/>
          <p:cNvSpPr>
            <a:spLocks noGrp="1"/>
          </p:cNvSpPr>
          <p:nvPr>
            <p:ph type="ftr" sz="quarter" idx="11"/>
          </p:nvPr>
        </p:nvSpPr>
        <p:spPr/>
        <p:txBody>
          <a:bodyPr/>
          <a:lstStyle/>
          <a:p>
            <a:r>
              <a:rPr lang="en-US"/>
              <a:t>Prepared by: Dr. Hewa Khedir</a:t>
            </a:r>
          </a:p>
        </p:txBody>
      </p:sp>
      <p:sp>
        <p:nvSpPr>
          <p:cNvPr id="5" name="Slide Number Placeholder 4"/>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84642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16212-301D-4060-8510-4111C9BCBBCF}" type="datetime1">
              <a:rPr lang="en-US" smtClean="0"/>
              <a:t>12/23/2018</a:t>
            </a:fld>
            <a:endParaRPr lang="en-US"/>
          </a:p>
        </p:txBody>
      </p:sp>
      <p:sp>
        <p:nvSpPr>
          <p:cNvPr id="3" name="Footer Placeholder 2"/>
          <p:cNvSpPr>
            <a:spLocks noGrp="1"/>
          </p:cNvSpPr>
          <p:nvPr>
            <p:ph type="ftr" sz="quarter" idx="11"/>
          </p:nvPr>
        </p:nvSpPr>
        <p:spPr/>
        <p:txBody>
          <a:bodyPr/>
          <a:lstStyle/>
          <a:p>
            <a:r>
              <a:rPr lang="en-US"/>
              <a:t>Prepared by: Dr. Hewa Khedir</a:t>
            </a:r>
          </a:p>
        </p:txBody>
      </p:sp>
      <p:sp>
        <p:nvSpPr>
          <p:cNvPr id="4" name="Slide Number Placeholder 3"/>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270076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1A1BD4-92DC-4714-81CB-C05B2C66D4FE}" type="datetime1">
              <a:rPr lang="en-US" smtClean="0"/>
              <a:t>12/23/2018</a:t>
            </a:fld>
            <a:endParaRPr lang="en-US"/>
          </a:p>
        </p:txBody>
      </p:sp>
      <p:sp>
        <p:nvSpPr>
          <p:cNvPr id="6" name="Footer Placeholder 5"/>
          <p:cNvSpPr>
            <a:spLocks noGrp="1"/>
          </p:cNvSpPr>
          <p:nvPr>
            <p:ph type="ftr" sz="quarter" idx="11"/>
          </p:nvPr>
        </p:nvSpPr>
        <p:spPr/>
        <p:txBody>
          <a:bodyPr/>
          <a:lstStyle/>
          <a:p>
            <a:r>
              <a:rPr lang="en-US"/>
              <a:t>Prepared by: Dr. Hewa Khedir</a:t>
            </a:r>
          </a:p>
        </p:txBody>
      </p:sp>
      <p:sp>
        <p:nvSpPr>
          <p:cNvPr id="7" name="Slide Number Placeholder 6"/>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98255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499C84-00EA-4518-89C6-464672C5E2FA}" type="datetime1">
              <a:rPr lang="en-US" smtClean="0"/>
              <a:t>12/23/2018</a:t>
            </a:fld>
            <a:endParaRPr lang="en-US"/>
          </a:p>
        </p:txBody>
      </p:sp>
      <p:sp>
        <p:nvSpPr>
          <p:cNvPr id="6" name="Footer Placeholder 5"/>
          <p:cNvSpPr>
            <a:spLocks noGrp="1"/>
          </p:cNvSpPr>
          <p:nvPr>
            <p:ph type="ftr" sz="quarter" idx="11"/>
          </p:nvPr>
        </p:nvSpPr>
        <p:spPr/>
        <p:txBody>
          <a:bodyPr/>
          <a:lstStyle/>
          <a:p>
            <a:r>
              <a:rPr lang="en-US"/>
              <a:t>Prepared by: Dr. Hewa Khedir</a:t>
            </a:r>
          </a:p>
        </p:txBody>
      </p:sp>
      <p:sp>
        <p:nvSpPr>
          <p:cNvPr id="7" name="Slide Number Placeholder 6"/>
          <p:cNvSpPr>
            <a:spLocks noGrp="1"/>
          </p:cNvSpPr>
          <p:nvPr>
            <p:ph type="sldNum" sz="quarter" idx="12"/>
          </p:nvPr>
        </p:nvSpPr>
        <p:spPr/>
        <p:txBody>
          <a:bodyPr/>
          <a:lstStyle/>
          <a:p>
            <a:fld id="{DBACAC2B-6838-4D04-BCFE-9AC283F14C55}" type="slidenum">
              <a:rPr lang="en-US" smtClean="0"/>
              <a:t>‹#›</a:t>
            </a:fld>
            <a:endParaRPr lang="en-US"/>
          </a:p>
        </p:txBody>
      </p:sp>
    </p:spTree>
    <p:extLst>
      <p:ext uri="{BB962C8B-B14F-4D97-AF65-F5344CB8AC3E}">
        <p14:creationId xmlns:p14="http://schemas.microsoft.com/office/powerpoint/2010/main" val="177712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494E7-6160-4C19-A58C-62DDBBCB15E5}" type="datetime1">
              <a:rPr lang="en-US" smtClean="0"/>
              <a:t>12/23/2018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Prepared by: Dr. Hewa Khedir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CAC2B-6838-4D04-BCFE-9AC283F14C55}" type="slidenum">
              <a:rPr lang="en-US" smtClean="0"/>
              <a:t>‹#›</a:t>
            </a:fld>
            <a:endParaRPr lang="en-US"/>
          </a:p>
        </p:txBody>
      </p:sp>
    </p:spTree>
    <p:extLst>
      <p:ext uri="{BB962C8B-B14F-4D97-AF65-F5344CB8AC3E}">
        <p14:creationId xmlns:p14="http://schemas.microsoft.com/office/powerpoint/2010/main" val="349322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00B050"/>
                </a:solidFill>
                <a:latin typeface="Times New Roman" pitchFamily="18" charset="0"/>
                <a:cs typeface="Times New Roman" pitchFamily="18" charset="0"/>
              </a:rPr>
              <a:t>Groups and Intergroup Relations</a:t>
            </a: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Ethnicity, Nationalism and Identity</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2133600"/>
          </a:xfrm>
        </p:spPr>
        <p:txBody>
          <a:bodyPr>
            <a:normAutofit/>
          </a:bodyPr>
          <a:lstStyle/>
          <a:p>
            <a:r>
              <a:rPr lang="en-US" sz="2400" dirty="0">
                <a:latin typeface="Times New Roman" pitchFamily="18" charset="0"/>
                <a:cs typeface="Times New Roman" pitchFamily="18" charset="0"/>
              </a:rPr>
              <a:t>Basics of Sociology</a:t>
            </a:r>
          </a:p>
          <a:p>
            <a:r>
              <a:rPr lang="en-US" sz="2000" dirty="0" err="1">
                <a:latin typeface="Times New Roman" pitchFamily="18" charset="0"/>
                <a:cs typeface="Times New Roman" pitchFamily="18" charset="0"/>
              </a:rPr>
              <a:t>Ishik</a:t>
            </a:r>
            <a:r>
              <a:rPr lang="en-US" sz="2000" dirty="0">
                <a:latin typeface="Times New Roman" pitchFamily="18" charset="0"/>
                <a:cs typeface="Times New Roman" pitchFamily="18" charset="0"/>
              </a:rPr>
              <a:t> University</a:t>
            </a:r>
          </a:p>
          <a:p>
            <a:r>
              <a:rPr lang="en-US" sz="2000" dirty="0">
                <a:latin typeface="Times New Roman" pitchFamily="18" charset="0"/>
                <a:cs typeface="Times New Roman" pitchFamily="18" charset="0"/>
              </a:rPr>
              <a:t>Department of IRD</a:t>
            </a:r>
          </a:p>
          <a:p>
            <a:r>
              <a:rPr lang="en-US" sz="2000" dirty="0">
                <a:latin typeface="Times New Roman" pitchFamily="18" charset="0"/>
                <a:cs typeface="Times New Roman" pitchFamily="18" charset="0"/>
              </a:rPr>
              <a:t>Fall 2018-19</a:t>
            </a:r>
          </a:p>
          <a:p>
            <a:r>
              <a:rPr lang="en-US" sz="2000" dirty="0">
                <a:latin typeface="Times New Roman" pitchFamily="18" charset="0"/>
                <a:cs typeface="Times New Roman" pitchFamily="18" charset="0"/>
              </a:rPr>
              <a:t>Course delivery: Dr. Dilshad Hamad</a:t>
            </a:r>
          </a:p>
        </p:txBody>
      </p:sp>
      <p:sp>
        <p:nvSpPr>
          <p:cNvPr id="4" name="Footer Placeholder 3">
            <a:extLst>
              <a:ext uri="{FF2B5EF4-FFF2-40B4-BE49-F238E27FC236}">
                <a16:creationId xmlns:a16="http://schemas.microsoft.com/office/drawing/2014/main" id="{99EEDE68-2E3E-4D27-8471-CEA74FCD806E}"/>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65683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70C0"/>
                </a:solidFill>
                <a:latin typeface="Times New Roman" pitchFamily="18" charset="0"/>
                <a:cs typeface="Times New Roman" pitchFamily="18" charset="0"/>
              </a:rPr>
              <a:t>Subordinate</a:t>
            </a:r>
            <a:r>
              <a:rPr lang="en-US" dirty="0">
                <a:latin typeface="Times New Roman" pitchFamily="18" charset="0"/>
                <a:cs typeface="Times New Roman" pitchFamily="18" charset="0"/>
              </a:rPr>
              <a:t> and </a:t>
            </a:r>
            <a:r>
              <a:rPr lang="en-US" i="1" dirty="0">
                <a:solidFill>
                  <a:srgbClr val="FF0000"/>
                </a:solidFill>
                <a:latin typeface="Times New Roman" pitchFamily="18" charset="0"/>
                <a:cs typeface="Times New Roman" pitchFamily="18" charset="0"/>
              </a:rPr>
              <a:t>Dominant</a:t>
            </a:r>
            <a:r>
              <a:rPr lang="en-US" dirty="0">
                <a:latin typeface="Times New Roman" pitchFamily="18" charset="0"/>
                <a:cs typeface="Times New Roman" pitchFamily="18" charset="0"/>
              </a:rPr>
              <a:t> Group</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The term minority connotes discrimination, and in its sociological use, the term </a:t>
            </a:r>
            <a:r>
              <a:rPr lang="en-US" b="1" dirty="0">
                <a:latin typeface="Times New Roman" pitchFamily="18" charset="0"/>
                <a:cs typeface="Times New Roman" pitchFamily="18" charset="0"/>
              </a:rPr>
              <a:t>subordinate group </a:t>
            </a:r>
            <a:r>
              <a:rPr lang="en-US" dirty="0">
                <a:latin typeface="Times New Roman" pitchFamily="18" charset="0"/>
                <a:cs typeface="Times New Roman" pitchFamily="18" charset="0"/>
              </a:rPr>
              <a:t>can be used interchangeably with the term minority, while the term </a:t>
            </a:r>
            <a:r>
              <a:rPr lang="en-US" b="1" dirty="0">
                <a:latin typeface="Times New Roman" pitchFamily="18" charset="0"/>
                <a:cs typeface="Times New Roman" pitchFamily="18" charset="0"/>
              </a:rPr>
              <a:t>dominant group </a:t>
            </a:r>
            <a:r>
              <a:rPr lang="en-US" dirty="0">
                <a:latin typeface="Times New Roman" pitchFamily="18" charset="0"/>
                <a:cs typeface="Times New Roman" pitchFamily="18" charset="0"/>
              </a:rPr>
              <a:t>is often substituted for the group that’s in the majority. These definitions correlate to the concept that the dominant group is that which holds the most power in a given society, while subordinate groups are those who lack power compared to the dominant group.</a:t>
            </a:r>
          </a:p>
        </p:txBody>
      </p:sp>
      <p:sp>
        <p:nvSpPr>
          <p:cNvPr id="4" name="Footer Placeholder 3">
            <a:extLst>
              <a:ext uri="{FF2B5EF4-FFF2-40B4-BE49-F238E27FC236}">
                <a16:creationId xmlns:a16="http://schemas.microsoft.com/office/drawing/2014/main" id="{42B26C71-43E2-4C9A-95F5-87175A9B26D6}"/>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114898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latin typeface="Times New Roman" pitchFamily="18" charset="0"/>
                <a:cs typeface="Times New Roman" pitchFamily="18" charset="0"/>
              </a:rPr>
              <a:t>Characteristics of Minority Groups </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latin typeface="Times New Roman" pitchFamily="18" charset="0"/>
                <a:cs typeface="Times New Roman" pitchFamily="18" charset="0"/>
              </a:rPr>
              <a:t>According to Charles </a:t>
            </a:r>
            <a:r>
              <a:rPr lang="en-US" dirty="0" err="1">
                <a:latin typeface="Times New Roman" pitchFamily="18" charset="0"/>
                <a:cs typeface="Times New Roman" pitchFamily="18" charset="0"/>
              </a:rPr>
              <a:t>Wagley</a:t>
            </a:r>
            <a:r>
              <a:rPr lang="en-US" dirty="0">
                <a:latin typeface="Times New Roman" pitchFamily="18" charset="0"/>
                <a:cs typeface="Times New Roman" pitchFamily="18" charset="0"/>
              </a:rPr>
              <a:t> and Marvin Harris (1958), a minority group is distinguished by five characteristics:</a:t>
            </a:r>
          </a:p>
          <a:p>
            <a:pPr marL="0" indent="0" algn="just">
              <a:buNone/>
            </a:pPr>
            <a:r>
              <a:rPr lang="en-US" dirty="0">
                <a:latin typeface="Times New Roman" pitchFamily="18" charset="0"/>
                <a:cs typeface="Times New Roman" pitchFamily="18" charset="0"/>
              </a:rPr>
              <a:t> 1-  unequal treatment and less power over their lives, </a:t>
            </a:r>
          </a:p>
          <a:p>
            <a:pPr marL="0" indent="0" algn="just">
              <a:buNone/>
            </a:pPr>
            <a:r>
              <a:rPr lang="en-US" dirty="0">
                <a:latin typeface="Times New Roman" pitchFamily="18" charset="0"/>
                <a:cs typeface="Times New Roman" pitchFamily="18" charset="0"/>
              </a:rPr>
              <a:t>2-  distinguishing physical or cultural traits like skin color or language,</a:t>
            </a:r>
          </a:p>
          <a:p>
            <a:pPr marL="0" indent="0" algn="just">
              <a:buNone/>
            </a:pPr>
            <a:r>
              <a:rPr lang="en-US" dirty="0">
                <a:latin typeface="Times New Roman" pitchFamily="18" charset="0"/>
                <a:cs typeface="Times New Roman" pitchFamily="18" charset="0"/>
              </a:rPr>
              <a:t>3-  involuntary membership in the group, </a:t>
            </a:r>
          </a:p>
          <a:p>
            <a:pPr marL="0" indent="0" algn="just">
              <a:buNone/>
            </a:pPr>
            <a:r>
              <a:rPr lang="en-US" dirty="0">
                <a:latin typeface="Times New Roman" pitchFamily="18" charset="0"/>
                <a:cs typeface="Times New Roman" pitchFamily="18" charset="0"/>
              </a:rPr>
              <a:t>4- awareness of subordination, and</a:t>
            </a:r>
          </a:p>
          <a:p>
            <a:pPr marL="0" indent="0" algn="just">
              <a:buNone/>
            </a:pPr>
            <a:r>
              <a:rPr lang="en-US" dirty="0">
                <a:latin typeface="Times New Roman" pitchFamily="18" charset="0"/>
                <a:cs typeface="Times New Roman" pitchFamily="18" charset="0"/>
              </a:rPr>
              <a:t> 5-  high rate of in-group marriage.</a:t>
            </a:r>
          </a:p>
        </p:txBody>
      </p:sp>
      <p:sp>
        <p:nvSpPr>
          <p:cNvPr id="4" name="Footer Placeholder 3">
            <a:extLst>
              <a:ext uri="{FF2B5EF4-FFF2-40B4-BE49-F238E27FC236}">
                <a16:creationId xmlns:a16="http://schemas.microsoft.com/office/drawing/2014/main" id="{7C3DCBB7-1086-4BBF-B165-317762E690D9}"/>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228409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Stereotype, prejudice and discrimination</a:t>
            </a:r>
          </a:p>
        </p:txBody>
      </p:sp>
      <p:sp>
        <p:nvSpPr>
          <p:cNvPr id="3" name="Content Placeholder 2"/>
          <p:cNvSpPr>
            <a:spLocks noGrp="1"/>
          </p:cNvSpPr>
          <p:nvPr>
            <p:ph idx="1"/>
          </p:nvPr>
        </p:nvSpPr>
        <p:spPr/>
        <p:txBody>
          <a:bodyPr>
            <a:noAutofit/>
          </a:bodyPr>
          <a:lstStyle/>
          <a:p>
            <a:pPr marL="0" indent="0" algn="just">
              <a:buNone/>
            </a:pPr>
            <a:r>
              <a:rPr lang="en-US" sz="2400" b="1" dirty="0">
                <a:latin typeface="Times New Roman" pitchFamily="18" charset="0"/>
                <a:cs typeface="Times New Roman" pitchFamily="18" charset="0"/>
              </a:rPr>
              <a:t>Stereotypes </a:t>
            </a:r>
            <a:r>
              <a:rPr lang="en-US" sz="2400" dirty="0">
                <a:latin typeface="Times New Roman" pitchFamily="18" charset="0"/>
                <a:cs typeface="Times New Roman" pitchFamily="18" charset="0"/>
              </a:rPr>
              <a:t>are oversimplified generalizations about groups of people. Stereotypes can be based on race, ethnicity, age, gender, sexual orientation—almost any characteristic. They may be positive (usually about one’s own group, such as when women suggest they are less likely to complain about physical pain) but are often negative (usually toward other groups, such as when members of a dominant racial group suggest that a subordinate racial group is stupid or lazy). In either case, the stereotype is a generalization that doesn’t take individual differences into account.</a:t>
            </a:r>
          </a:p>
        </p:txBody>
      </p:sp>
      <p:sp>
        <p:nvSpPr>
          <p:cNvPr id="4" name="Footer Placeholder 3">
            <a:extLst>
              <a:ext uri="{FF2B5EF4-FFF2-40B4-BE49-F238E27FC236}">
                <a16:creationId xmlns:a16="http://schemas.microsoft.com/office/drawing/2014/main" id="{4750F9E5-F541-4771-BE36-892F95A95B9E}"/>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60442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Prejudice and Racism</a:t>
            </a:r>
          </a:p>
        </p:txBody>
      </p:sp>
      <p:sp>
        <p:nvSpPr>
          <p:cNvPr id="3" name="Content Placeholder 2"/>
          <p:cNvSpPr>
            <a:spLocks noGrp="1"/>
          </p:cNvSpPr>
          <p:nvPr>
            <p:ph idx="1"/>
          </p:nvPr>
        </p:nvSpPr>
        <p:spPr/>
        <p:txBody>
          <a:bodyPr>
            <a:normAutofit fontScale="85000" lnSpcReduction="10000"/>
          </a:bodyPr>
          <a:lstStyle/>
          <a:p>
            <a:pPr algn="just"/>
            <a:r>
              <a:rPr lang="en-US" b="1" dirty="0">
                <a:solidFill>
                  <a:srgbClr val="FF0000"/>
                </a:solidFill>
                <a:latin typeface="Times New Roman" pitchFamily="18" charset="0"/>
                <a:cs typeface="Times New Roman" pitchFamily="18" charset="0"/>
              </a:rPr>
              <a:t>Prejudice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refers to the beliefs, thoughts, feelings, and attitudes someone holds about a group. A prejudice is not based on experience; instead, it is a prejudgment, originating outside actual experience.</a:t>
            </a:r>
          </a:p>
          <a:p>
            <a:pPr algn="just"/>
            <a:r>
              <a:rPr lang="en-US" b="1" dirty="0">
                <a:solidFill>
                  <a:schemeClr val="accent1">
                    <a:lumMod val="75000"/>
                  </a:schemeClr>
                </a:solidFill>
                <a:latin typeface="Times New Roman" pitchFamily="18" charset="0"/>
                <a:cs typeface="Times New Roman" pitchFamily="18" charset="0"/>
              </a:rPr>
              <a:t>Racism</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a stronger type of prejudice used to justify the belief that one racial category is somehow superior or inferior to others; it is also a set of practices used by a racial majority to disadvantage a racial minority.</a:t>
            </a:r>
          </a:p>
          <a:p>
            <a:pPr algn="just"/>
            <a:r>
              <a:rPr lang="en-US" b="1" dirty="0">
                <a:solidFill>
                  <a:srgbClr val="7030A0"/>
                </a:solidFill>
                <a:latin typeface="Times New Roman" pitchFamily="18" charset="0"/>
                <a:cs typeface="Times New Roman" pitchFamily="18" charset="0"/>
              </a:rPr>
              <a:t>Discrimination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consists of actions against a group of people.</a:t>
            </a:r>
          </a:p>
          <a:p>
            <a:pPr algn="just"/>
            <a:endParaRPr lang="en-US" dirty="0">
              <a:latin typeface="Times New Roman" pitchFamily="18" charset="0"/>
              <a:cs typeface="Times New Roman" pitchFamily="18" charset="0"/>
            </a:endParaRPr>
          </a:p>
          <a:p>
            <a:pPr algn="just"/>
            <a:endParaRPr lang="en-US" b="1" dirty="0">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id="{DA872277-F5D8-4903-ABD9-C94407E00502}"/>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793585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Intergroup Relations </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Intergroup relations (relationships between different groups of people) range along a spectrum between tolerance and intolerance. The most tolerant form of intergroup relations is pluralism, in which no distinction is made between minority and majority groups, but instead there’s equal standing. At the other end of the continuum are amalgamation, expulsion, and even genocide—stark examples of intolerant intergroup relations.</a:t>
            </a:r>
          </a:p>
        </p:txBody>
      </p:sp>
      <p:sp>
        <p:nvSpPr>
          <p:cNvPr id="4" name="Footer Placeholder 3">
            <a:extLst>
              <a:ext uri="{FF2B5EF4-FFF2-40B4-BE49-F238E27FC236}">
                <a16:creationId xmlns:a16="http://schemas.microsoft.com/office/drawing/2014/main" id="{837D7C7E-B153-4392-AFE1-EFDD781CA8AF}"/>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1665322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Genocide</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1676400"/>
            <a:ext cx="3252787" cy="4267200"/>
          </a:xfrm>
        </p:spPr>
      </p:pic>
      <p:sp>
        <p:nvSpPr>
          <p:cNvPr id="4" name="Content Placeholder 3"/>
          <p:cNvSpPr>
            <a:spLocks noGrp="1"/>
          </p:cNvSpPr>
          <p:nvPr>
            <p:ph sz="half" idx="2"/>
          </p:nvPr>
        </p:nvSpPr>
        <p:spPr>
          <a:xfrm>
            <a:off x="3962400" y="1600200"/>
            <a:ext cx="4724400" cy="4525963"/>
          </a:xfrm>
        </p:spPr>
        <p:txBody>
          <a:bodyPr>
            <a:normAutofit/>
          </a:bodyPr>
          <a:lstStyle/>
          <a:p>
            <a:pPr algn="just"/>
            <a:r>
              <a:rPr lang="en-US" dirty="0">
                <a:latin typeface="Times New Roman" pitchFamily="18" charset="0"/>
                <a:cs typeface="Times New Roman" pitchFamily="18" charset="0"/>
              </a:rPr>
              <a:t>The deliberate annihilation of a targeted (usually subordinate) group, is the most toxic intergroup relationship. Historically, we can see that genocide has included both the intent to exterminate a group and the function of exterminating of a group, intentional or not.</a:t>
            </a:r>
          </a:p>
        </p:txBody>
      </p:sp>
      <p:sp>
        <p:nvSpPr>
          <p:cNvPr id="3" name="Footer Placeholder 2">
            <a:extLst>
              <a:ext uri="{FF2B5EF4-FFF2-40B4-BE49-F238E27FC236}">
                <a16:creationId xmlns:a16="http://schemas.microsoft.com/office/drawing/2014/main" id="{46471DA4-D17E-497A-8C41-B686E4A336EF}"/>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1634834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Expulsion</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600200"/>
            <a:ext cx="3124200" cy="4572000"/>
          </a:xfrm>
        </p:spPr>
      </p:pic>
      <p:sp>
        <p:nvSpPr>
          <p:cNvPr id="4" name="Content Placeholder 3"/>
          <p:cNvSpPr>
            <a:spLocks noGrp="1"/>
          </p:cNvSpPr>
          <p:nvPr>
            <p:ph sz="half" idx="2"/>
          </p:nvPr>
        </p:nvSpPr>
        <p:spPr>
          <a:xfrm>
            <a:off x="3733800" y="1600200"/>
            <a:ext cx="4953000" cy="4525963"/>
          </a:xfrm>
        </p:spPr>
        <p:txBody>
          <a:bodyPr/>
          <a:lstStyle/>
          <a:p>
            <a:pPr marL="0" indent="0" algn="just">
              <a:buNone/>
            </a:pPr>
            <a:r>
              <a:rPr lang="en-US" dirty="0">
                <a:latin typeface="Times New Roman" pitchFamily="18" charset="0"/>
                <a:cs typeface="Times New Roman" pitchFamily="18" charset="0"/>
              </a:rPr>
              <a:t>a subordinate group being forced, by a dominant group, to leave a certain area or country.</a:t>
            </a:r>
          </a:p>
        </p:txBody>
      </p:sp>
      <p:sp>
        <p:nvSpPr>
          <p:cNvPr id="3" name="Footer Placeholder 2">
            <a:extLst>
              <a:ext uri="{FF2B5EF4-FFF2-40B4-BE49-F238E27FC236}">
                <a16:creationId xmlns:a16="http://schemas.microsoft.com/office/drawing/2014/main" id="{5316C297-0086-40F0-B0B3-A18C5BAAA1BE}"/>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083337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Segregation </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00200"/>
            <a:ext cx="3429000" cy="4572000"/>
          </a:xfrm>
        </p:spPr>
      </p:pic>
      <p:sp>
        <p:nvSpPr>
          <p:cNvPr id="4" name="Content Placeholder 3"/>
          <p:cNvSpPr>
            <a:spLocks noGrp="1"/>
          </p:cNvSpPr>
          <p:nvPr>
            <p:ph sz="half" idx="2"/>
          </p:nvPr>
        </p:nvSpPr>
        <p:spPr>
          <a:xfrm>
            <a:off x="4191000" y="1600200"/>
            <a:ext cx="4495800" cy="4525963"/>
          </a:xfrm>
        </p:spPr>
        <p:txBody>
          <a:bodyPr>
            <a:normAutofit fontScale="92500" lnSpcReduction="20000"/>
          </a:bodyPr>
          <a:lstStyle/>
          <a:p>
            <a:pPr algn="just"/>
            <a:r>
              <a:rPr lang="en-US" b="1" dirty="0">
                <a:latin typeface="Times New Roman" pitchFamily="18" charset="0"/>
                <a:cs typeface="Times New Roman" pitchFamily="18" charset="0"/>
              </a:rPr>
              <a:t>Segregation </a:t>
            </a:r>
            <a:r>
              <a:rPr lang="en-US" dirty="0">
                <a:latin typeface="Times New Roman" pitchFamily="18" charset="0"/>
                <a:cs typeface="Times New Roman" pitchFamily="18" charset="0"/>
              </a:rPr>
              <a:t>refers to the physical separation of two groups, particularly in residence, but also in workplace and social functions. It is important to distinguish between </a:t>
            </a:r>
            <a:r>
              <a:rPr lang="en-US" i="1" dirty="0">
                <a:latin typeface="Times New Roman" pitchFamily="18" charset="0"/>
                <a:cs typeface="Times New Roman" pitchFamily="18" charset="0"/>
              </a:rPr>
              <a:t>de jure </a:t>
            </a:r>
            <a:r>
              <a:rPr lang="en-US" dirty="0">
                <a:latin typeface="Times New Roman" pitchFamily="18" charset="0"/>
                <a:cs typeface="Times New Roman" pitchFamily="18" charset="0"/>
              </a:rPr>
              <a:t>segregation (segregation that is enforced by law) and </a:t>
            </a:r>
            <a:r>
              <a:rPr lang="en-US" i="1" dirty="0">
                <a:latin typeface="Times New Roman" pitchFamily="18" charset="0"/>
                <a:cs typeface="Times New Roman" pitchFamily="18" charset="0"/>
              </a:rPr>
              <a:t>de facto </a:t>
            </a:r>
            <a:r>
              <a:rPr lang="en-US" dirty="0">
                <a:latin typeface="Times New Roman" pitchFamily="18" charset="0"/>
                <a:cs typeface="Times New Roman" pitchFamily="18" charset="0"/>
              </a:rPr>
              <a:t>segregation (segregation that occurs without laws but because of other factors).</a:t>
            </a:r>
          </a:p>
        </p:txBody>
      </p:sp>
      <p:sp>
        <p:nvSpPr>
          <p:cNvPr id="3" name="Footer Placeholder 2">
            <a:extLst>
              <a:ext uri="{FF2B5EF4-FFF2-40B4-BE49-F238E27FC236}">
                <a16:creationId xmlns:a16="http://schemas.microsoft.com/office/drawing/2014/main" id="{83C280DB-4EDB-427E-B3BD-F5CF62C932BB}"/>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3985699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latin typeface="Times New Roman" pitchFamily="18" charset="0"/>
                <a:cs typeface="Times New Roman" pitchFamily="18" charset="0"/>
              </a:rPr>
              <a:t>Pluralism </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447800"/>
            <a:ext cx="3200400" cy="4648200"/>
          </a:xfrm>
        </p:spPr>
      </p:pic>
      <p:sp>
        <p:nvSpPr>
          <p:cNvPr id="4" name="Content Placeholder 3"/>
          <p:cNvSpPr>
            <a:spLocks noGrp="1"/>
          </p:cNvSpPr>
          <p:nvPr>
            <p:ph sz="half" idx="2"/>
          </p:nvPr>
        </p:nvSpPr>
        <p:spPr>
          <a:xfrm>
            <a:off x="3886200" y="1447800"/>
            <a:ext cx="4800600" cy="4678363"/>
          </a:xfrm>
        </p:spPr>
        <p:txBody>
          <a:bodyPr>
            <a:normAutofit fontScale="92500" lnSpcReduction="10000"/>
          </a:bodyPr>
          <a:lstStyle/>
          <a:p>
            <a:pPr algn="just"/>
            <a:r>
              <a:rPr lang="en-US" b="1" dirty="0">
                <a:latin typeface="Times New Roman" pitchFamily="18" charset="0"/>
                <a:cs typeface="Times New Roman" pitchFamily="18" charset="0"/>
              </a:rPr>
              <a:t>Pluralism </a:t>
            </a:r>
            <a:r>
              <a:rPr lang="en-US" dirty="0">
                <a:latin typeface="Times New Roman" pitchFamily="18" charset="0"/>
                <a:cs typeface="Times New Roman" pitchFamily="18" charset="0"/>
              </a:rPr>
              <a:t>is represented by the ideal of the United States as a “salad bowl”: a great mixture of different cultures where each culture retains its own identity and yet adds to the flavor of the whole. True pluralism is characterized by mutual respect on the part of all cultures, both dominant and subordinate, creating a multicultural environment of acceptance.</a:t>
            </a:r>
          </a:p>
        </p:txBody>
      </p:sp>
      <p:sp>
        <p:nvSpPr>
          <p:cNvPr id="3" name="Footer Placeholder 2">
            <a:extLst>
              <a:ext uri="{FF2B5EF4-FFF2-40B4-BE49-F238E27FC236}">
                <a16:creationId xmlns:a16="http://schemas.microsoft.com/office/drawing/2014/main" id="{B1206158-7A2C-4082-B806-D5769C56C488}"/>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170841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latin typeface="Times New Roman" pitchFamily="18" charset="0"/>
                <a:cs typeface="Times New Roman" pitchFamily="18" charset="0"/>
              </a:rPr>
              <a:t>Assimilation </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905000"/>
            <a:ext cx="3429000" cy="3962400"/>
          </a:xfrm>
        </p:spPr>
      </p:pic>
      <p:sp>
        <p:nvSpPr>
          <p:cNvPr id="4" name="Content Placeholder 3"/>
          <p:cNvSpPr>
            <a:spLocks noGrp="1"/>
          </p:cNvSpPr>
          <p:nvPr>
            <p:ph sz="half" idx="2"/>
          </p:nvPr>
        </p:nvSpPr>
        <p:spPr>
          <a:xfrm>
            <a:off x="3810000" y="1600200"/>
            <a:ext cx="4876800" cy="4525963"/>
          </a:xfrm>
        </p:spPr>
        <p:txBody>
          <a:bodyPr>
            <a:normAutofit fontScale="92500"/>
          </a:bodyPr>
          <a:lstStyle/>
          <a:p>
            <a:pPr algn="just"/>
            <a:r>
              <a:rPr lang="en-US" b="1" dirty="0">
                <a:latin typeface="Times New Roman" pitchFamily="18" charset="0"/>
                <a:cs typeface="Times New Roman" pitchFamily="18" charset="0"/>
              </a:rPr>
              <a:t>Assimilation </a:t>
            </a:r>
            <a:r>
              <a:rPr lang="en-US" dirty="0">
                <a:latin typeface="Times New Roman" pitchFamily="18" charset="0"/>
                <a:cs typeface="Times New Roman" pitchFamily="18" charset="0"/>
              </a:rPr>
              <a:t>describes the process by which a minority individual or group gives up its own identity by taking on the characteristics of the dominant culture. In the United States, which has a history of welcoming and absorbing immigrants from different lands, assimilation has been a function of immigration.</a:t>
            </a:r>
          </a:p>
        </p:txBody>
      </p:sp>
      <p:sp>
        <p:nvSpPr>
          <p:cNvPr id="3" name="Footer Placeholder 2">
            <a:extLst>
              <a:ext uri="{FF2B5EF4-FFF2-40B4-BE49-F238E27FC236}">
                <a16:creationId xmlns:a16="http://schemas.microsoft.com/office/drawing/2014/main" id="{B5ECCE5E-97CF-4490-97B8-18C550600A1D}"/>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99340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Learning Objectives</a:t>
            </a:r>
          </a:p>
        </p:txBody>
      </p:sp>
      <p:sp>
        <p:nvSpPr>
          <p:cNvPr id="3" name="Content Placeholder 2"/>
          <p:cNvSpPr>
            <a:spLocks noGrp="1"/>
          </p:cNvSpPr>
          <p:nvPr>
            <p:ph idx="1"/>
          </p:nvPr>
        </p:nvSpPr>
        <p:spPr/>
        <p:txBody>
          <a:bodyPr/>
          <a:lstStyle/>
          <a:p>
            <a:pPr algn="just">
              <a:buFont typeface="Wingdings" pitchFamily="2" charset="2"/>
              <a:buChar char="§"/>
            </a:pPr>
            <a:r>
              <a:rPr lang="en-US" dirty="0">
                <a:latin typeface="Times New Roman" pitchFamily="18" charset="0"/>
                <a:cs typeface="Times New Roman" pitchFamily="18" charset="0"/>
              </a:rPr>
              <a:t>Introduce students to the most important grouping in society (race, ethnicity and nation).</a:t>
            </a:r>
          </a:p>
          <a:p>
            <a:pPr algn="just">
              <a:buFont typeface="Wingdings" pitchFamily="2" charset="2"/>
              <a:buChar char="§"/>
            </a:pPr>
            <a:r>
              <a:rPr lang="en-US" dirty="0">
                <a:latin typeface="Times New Roman" pitchFamily="18" charset="0"/>
                <a:cs typeface="Times New Roman" pitchFamily="18" charset="0"/>
              </a:rPr>
              <a:t>Explore domination-subordination relations between groups and the cognitive dynamics that involved in this process.</a:t>
            </a:r>
          </a:p>
          <a:p>
            <a:pPr algn="just">
              <a:buFont typeface="Wingdings" pitchFamily="2" charset="2"/>
              <a:buChar char="§"/>
            </a:pPr>
            <a:r>
              <a:rPr lang="en-US" dirty="0">
                <a:latin typeface="Times New Roman" pitchFamily="18" charset="0"/>
                <a:cs typeface="Times New Roman" pitchFamily="18" charset="0"/>
              </a:rPr>
              <a:t> examine various form of intergroup relations (tolerance to intolerance).  </a:t>
            </a:r>
          </a:p>
        </p:txBody>
      </p:sp>
      <p:sp>
        <p:nvSpPr>
          <p:cNvPr id="4" name="Footer Placeholder 3">
            <a:extLst>
              <a:ext uri="{FF2B5EF4-FFF2-40B4-BE49-F238E27FC236}">
                <a16:creationId xmlns:a16="http://schemas.microsoft.com/office/drawing/2014/main" id="{B0BA5134-8F1B-4E2E-A28D-CD9EB01BC494}"/>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085613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latin typeface="Times New Roman" pitchFamily="18" charset="0"/>
                <a:cs typeface="Times New Roman" pitchFamily="18" charset="0"/>
              </a:rPr>
              <a:t>Amalgamation </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00200"/>
            <a:ext cx="3352800" cy="4724399"/>
          </a:xfrm>
        </p:spPr>
      </p:pic>
      <p:sp>
        <p:nvSpPr>
          <p:cNvPr id="4" name="Content Placeholder 3"/>
          <p:cNvSpPr>
            <a:spLocks noGrp="1"/>
          </p:cNvSpPr>
          <p:nvPr>
            <p:ph sz="half" idx="2"/>
          </p:nvPr>
        </p:nvSpPr>
        <p:spPr>
          <a:xfrm>
            <a:off x="4038600" y="1600200"/>
            <a:ext cx="4648200" cy="4525963"/>
          </a:xfrm>
        </p:spPr>
        <p:txBody>
          <a:bodyPr/>
          <a:lstStyle/>
          <a:p>
            <a:pPr algn="just"/>
            <a:r>
              <a:rPr lang="en-US" b="1" dirty="0">
                <a:latin typeface="Times New Roman" pitchFamily="18" charset="0"/>
                <a:cs typeface="Times New Roman" pitchFamily="18" charset="0"/>
              </a:rPr>
              <a:t>Amalgamation </a:t>
            </a:r>
            <a:r>
              <a:rPr lang="en-US" dirty="0">
                <a:latin typeface="Times New Roman" pitchFamily="18" charset="0"/>
                <a:cs typeface="Times New Roman" pitchFamily="18" charset="0"/>
              </a:rPr>
              <a:t>is the process by which a minority group and a majority group combine to form a new group. Amalgamation is achieved through intermarriage between races.</a:t>
            </a:r>
          </a:p>
        </p:txBody>
      </p:sp>
      <p:sp>
        <p:nvSpPr>
          <p:cNvPr id="3" name="Footer Placeholder 2">
            <a:extLst>
              <a:ext uri="{FF2B5EF4-FFF2-40B4-BE49-F238E27FC236}">
                <a16:creationId xmlns:a16="http://schemas.microsoft.com/office/drawing/2014/main" id="{649ED25A-AB60-4288-B967-29AE6ABA1339}"/>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425117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Race</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1562" y="1743869"/>
            <a:ext cx="2809875" cy="4238625"/>
          </a:xfrm>
        </p:spPr>
      </p:pic>
      <p:sp>
        <p:nvSpPr>
          <p:cNvPr id="4" name="Content Placeholder 3"/>
          <p:cNvSpPr>
            <a:spLocks noGrp="1"/>
          </p:cNvSpPr>
          <p:nvPr>
            <p:ph sz="half" idx="2"/>
          </p:nvPr>
        </p:nvSpPr>
        <p:spPr/>
        <p:txBody>
          <a:bodyPr>
            <a:normAutofit/>
          </a:bodyPr>
          <a:lstStyle/>
          <a:p>
            <a:pPr marL="0" indent="0" algn="just">
              <a:buNone/>
            </a:pPr>
            <a:r>
              <a:rPr lang="en-US" sz="3600" b="1" i="1" dirty="0">
                <a:solidFill>
                  <a:srgbClr val="FFC000"/>
                </a:solidFill>
                <a:latin typeface="Times New Roman" pitchFamily="18" charset="0"/>
                <a:cs typeface="Times New Roman" pitchFamily="18" charset="0"/>
              </a:rPr>
              <a:t>Race:</a:t>
            </a:r>
            <a:r>
              <a:rPr lang="en-US" sz="3600" dirty="0">
                <a:latin typeface="Times New Roman" pitchFamily="18" charset="0"/>
                <a:cs typeface="Times New Roman" pitchFamily="18" charset="0"/>
              </a:rPr>
              <a:t> refers to superficial physical differences that a particular society considers significant.</a:t>
            </a:r>
            <a:endParaRPr lang="en-US" sz="3600" dirty="0"/>
          </a:p>
        </p:txBody>
      </p:sp>
      <p:sp>
        <p:nvSpPr>
          <p:cNvPr id="3" name="Footer Placeholder 2">
            <a:extLst>
              <a:ext uri="{FF2B5EF4-FFF2-40B4-BE49-F238E27FC236}">
                <a16:creationId xmlns:a16="http://schemas.microsoft.com/office/drawing/2014/main" id="{791F797B-6F58-453D-AE0B-847C2E2B6EBF}"/>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69640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Race: from a </a:t>
            </a:r>
            <a:r>
              <a:rPr lang="en-US" u="sng" dirty="0">
                <a:solidFill>
                  <a:srgbClr val="FF0000"/>
                </a:solidFill>
                <a:latin typeface="Times New Roman" pitchFamily="18" charset="0"/>
                <a:cs typeface="Times New Roman" pitchFamily="18" charset="0"/>
              </a:rPr>
              <a:t>biological</a:t>
            </a:r>
            <a:r>
              <a:rPr lang="en-US" dirty="0">
                <a:latin typeface="Times New Roman" pitchFamily="18" charset="0"/>
                <a:cs typeface="Times New Roman" pitchFamily="18" charset="0"/>
              </a:rPr>
              <a:t> definition to the </a:t>
            </a:r>
            <a:r>
              <a:rPr lang="en-US" u="sng" dirty="0">
                <a:solidFill>
                  <a:srgbClr val="0070C0"/>
                </a:solidFill>
                <a:latin typeface="Times New Roman" pitchFamily="18" charset="0"/>
                <a:cs typeface="Times New Roman" pitchFamily="18" charset="0"/>
              </a:rPr>
              <a:t>“social construct of race”</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In the past, theorists have posited categories of race based on various geographic regions, ethnicities, skin colors, and more. Their labels for racial groups have connoted regions (Mongolia and the Caucus Mountains, for instance) or skin tones (black, white, yellow, and red, for example).</a:t>
            </a:r>
          </a:p>
        </p:txBody>
      </p:sp>
      <p:sp>
        <p:nvSpPr>
          <p:cNvPr id="4" name="Footer Placeholder 3">
            <a:extLst>
              <a:ext uri="{FF2B5EF4-FFF2-40B4-BE49-F238E27FC236}">
                <a16:creationId xmlns:a16="http://schemas.microsoft.com/office/drawing/2014/main" id="{87EAB9D5-B38E-4EB7-8B0C-98E3A79F8EB4}"/>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17601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Times New Roman" pitchFamily="18" charset="0"/>
                <a:cs typeface="Times New Roman" pitchFamily="18" charset="0"/>
              </a:rPr>
              <a:t>Social Construct of Race</a:t>
            </a:r>
          </a:p>
        </p:txBody>
      </p:sp>
      <p:sp>
        <p:nvSpPr>
          <p:cNvPr id="3" name="Content Placeholder 2"/>
          <p:cNvSpPr>
            <a:spLocks noGrp="1"/>
          </p:cNvSpPr>
          <p:nvPr>
            <p:ph idx="1"/>
          </p:nvPr>
        </p:nvSpPr>
        <p:spPr/>
        <p:txBody>
          <a:bodyPr>
            <a:normAutofit/>
          </a:bodyPr>
          <a:lstStyle/>
          <a:p>
            <a:pPr marL="0" indent="0" algn="just">
              <a:buNone/>
            </a:pPr>
            <a:r>
              <a:rPr lang="en-US" sz="2800" dirty="0">
                <a:latin typeface="Times New Roman" pitchFamily="18" charset="0"/>
                <a:cs typeface="Times New Roman" pitchFamily="18" charset="0"/>
              </a:rPr>
              <a:t>Race is not a biological fact. In other words, there is no biological basis for differences between racial groups. What we come to think of as race, or physical difference, is called </a:t>
            </a:r>
            <a:r>
              <a:rPr lang="en-US" sz="2800" b="1" dirty="0">
                <a:solidFill>
                  <a:srgbClr val="FF0000"/>
                </a:solidFill>
                <a:latin typeface="Times New Roman" pitchFamily="18" charset="0"/>
                <a:cs typeface="Times New Roman" pitchFamily="18" charset="0"/>
              </a:rPr>
              <a:t>phenotype</a:t>
            </a:r>
            <a:r>
              <a:rPr lang="en-US" sz="2800" dirty="0">
                <a:latin typeface="Times New Roman" pitchFamily="18" charset="0"/>
                <a:cs typeface="Times New Roman" pitchFamily="18" charset="0"/>
              </a:rPr>
              <a:t>. Your phenotype refers to your physical characteristics like eye color and skin color. Phenotype means the observable physical differences in people. The problem is we've taken phenotype and used it to justify domination and exclusion based on physical difference. Sociologists believe that </a:t>
            </a:r>
            <a:r>
              <a:rPr lang="en-US" sz="2800" b="1" dirty="0">
                <a:latin typeface="Times New Roman" pitchFamily="18" charset="0"/>
                <a:cs typeface="Times New Roman" pitchFamily="18" charset="0"/>
              </a:rPr>
              <a:t>race</a:t>
            </a:r>
            <a:r>
              <a:rPr lang="en-US" sz="2800" dirty="0">
                <a:latin typeface="Times New Roman" pitchFamily="18" charset="0"/>
                <a:cs typeface="Times New Roman" pitchFamily="18" charset="0"/>
              </a:rPr>
              <a:t> is the product of our social world.</a:t>
            </a:r>
          </a:p>
        </p:txBody>
      </p:sp>
      <p:sp>
        <p:nvSpPr>
          <p:cNvPr id="4" name="Footer Placeholder 3">
            <a:extLst>
              <a:ext uri="{FF2B5EF4-FFF2-40B4-BE49-F238E27FC236}">
                <a16:creationId xmlns:a16="http://schemas.microsoft.com/office/drawing/2014/main" id="{080D9160-0BE9-4395-9D5F-51B6027397C3}"/>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40013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Ethnicity</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9600" y="1752600"/>
            <a:ext cx="3299460" cy="4191000"/>
          </a:xfrm>
        </p:spPr>
      </p:pic>
      <p:sp>
        <p:nvSpPr>
          <p:cNvPr id="4" name="Content Placeholder 3"/>
          <p:cNvSpPr>
            <a:spLocks noGrp="1"/>
          </p:cNvSpPr>
          <p:nvPr>
            <p:ph sz="half" idx="2"/>
          </p:nvPr>
        </p:nvSpPr>
        <p:spPr/>
        <p:txBody>
          <a:bodyPr>
            <a:noAutofit/>
          </a:bodyPr>
          <a:lstStyle/>
          <a:p>
            <a:pPr algn="just"/>
            <a:r>
              <a:rPr lang="en-US" sz="3200" b="1" i="1" dirty="0">
                <a:solidFill>
                  <a:schemeClr val="tx2"/>
                </a:solidFill>
                <a:latin typeface="Times New Roman" pitchFamily="18" charset="0"/>
                <a:cs typeface="Times New Roman" pitchFamily="18" charset="0"/>
              </a:rPr>
              <a:t>Ethnicity:</a:t>
            </a:r>
            <a:r>
              <a:rPr lang="en-US" sz="3200" dirty="0">
                <a:latin typeface="Times New Roman" pitchFamily="18" charset="0"/>
                <a:cs typeface="Times New Roman" pitchFamily="18" charset="0"/>
              </a:rPr>
              <a:t> describes shared culture. This culture might include shared language, religion, and traditions, among other commonalities.</a:t>
            </a:r>
          </a:p>
          <a:p>
            <a:pPr marL="0" indent="0">
              <a:buNone/>
            </a:pPr>
            <a:endParaRPr lang="en-US" sz="3200" dirty="0">
              <a:latin typeface="Times New Roman" pitchFamily="18" charset="0"/>
              <a:cs typeface="Times New Roman" pitchFamily="18" charset="0"/>
            </a:endParaRPr>
          </a:p>
        </p:txBody>
      </p:sp>
      <p:sp>
        <p:nvSpPr>
          <p:cNvPr id="3" name="Footer Placeholder 2">
            <a:extLst>
              <a:ext uri="{FF2B5EF4-FFF2-40B4-BE49-F238E27FC236}">
                <a16:creationId xmlns:a16="http://schemas.microsoft.com/office/drawing/2014/main" id="{53A6B8EE-5AF0-4A5E-9E92-9DEF59DA39A1}"/>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70403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Nation and Nationalism</a:t>
            </a:r>
          </a:p>
        </p:txBody>
      </p:sp>
      <p:sp>
        <p:nvSpPr>
          <p:cNvPr id="3" name="Content Placeholder 2"/>
          <p:cNvSpPr>
            <a:spLocks noGrp="1"/>
          </p:cNvSpPr>
          <p:nvPr>
            <p:ph idx="1"/>
          </p:nvPr>
        </p:nvSpPr>
        <p:spPr>
          <a:xfrm>
            <a:off x="457200" y="1646237"/>
            <a:ext cx="8229600" cy="4525963"/>
          </a:xfrm>
        </p:spPr>
        <p:txBody>
          <a:bodyPr>
            <a:normAutofit fontScale="92500"/>
          </a:bodyPr>
          <a:lstStyle/>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 Nations as historic entity </a:t>
            </a:r>
          </a:p>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 They have clear, national identity</a:t>
            </a:r>
          </a:p>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Based on language, custom and historic memory</a:t>
            </a:r>
          </a:p>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They have a clear “national territory</a:t>
            </a:r>
          </a:p>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Self-awareness of an already existing nation </a:t>
            </a:r>
          </a:p>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Right to self-determination (independent state)</a:t>
            </a:r>
          </a:p>
          <a:p>
            <a:pP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Obstacles that prevent a nation from realizing the nation’s rights </a:t>
            </a:r>
          </a:p>
          <a:p>
            <a:pPr marL="0" indent="0">
              <a:buNone/>
            </a:pPr>
            <a:endParaRPr lang="en-US" dirty="0"/>
          </a:p>
        </p:txBody>
      </p:sp>
      <p:sp>
        <p:nvSpPr>
          <p:cNvPr id="4" name="Footer Placeholder 3">
            <a:extLst>
              <a:ext uri="{FF2B5EF4-FFF2-40B4-BE49-F238E27FC236}">
                <a16:creationId xmlns:a16="http://schemas.microsoft.com/office/drawing/2014/main" id="{6112C221-DC71-4282-80CD-47412CAEDB32}"/>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282104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Minority Group</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5800" y="1524000"/>
            <a:ext cx="3505200" cy="4343400"/>
          </a:xfrm>
        </p:spPr>
      </p:pic>
      <p:sp>
        <p:nvSpPr>
          <p:cNvPr id="4" name="Content Placeholder 3"/>
          <p:cNvSpPr>
            <a:spLocks noGrp="1"/>
          </p:cNvSpPr>
          <p:nvPr>
            <p:ph sz="half" idx="2"/>
          </p:nvPr>
        </p:nvSpPr>
        <p:spPr/>
        <p:txBody>
          <a:bodyPr/>
          <a:lstStyle/>
          <a:p>
            <a:pPr marL="0" indent="0" algn="just">
              <a:buNone/>
            </a:pPr>
            <a:r>
              <a:rPr lang="en-US" b="1" i="1" dirty="0">
                <a:solidFill>
                  <a:srgbClr val="FF0000"/>
                </a:solidFill>
                <a:latin typeface="Times New Roman" pitchFamily="18" charset="0"/>
                <a:cs typeface="Times New Roman" pitchFamily="18" charset="0"/>
              </a:rPr>
              <a:t>Minority group:</a:t>
            </a:r>
            <a:r>
              <a:rPr lang="en-US" dirty="0">
                <a:latin typeface="Times New Roman" pitchFamily="18" charset="0"/>
                <a:cs typeface="Times New Roman" pitchFamily="18" charset="0"/>
              </a:rPr>
              <a:t> describe groups that are subordinate, or that lack power in society regardless of skin color or country of origin.</a:t>
            </a:r>
          </a:p>
          <a:p>
            <a:pPr marL="0" indent="0">
              <a:buNone/>
            </a:pPr>
            <a:endParaRPr lang="en-US" dirty="0">
              <a:latin typeface="Times New Roman" pitchFamily="18" charset="0"/>
              <a:cs typeface="Times New Roman" pitchFamily="18" charset="0"/>
            </a:endParaRPr>
          </a:p>
        </p:txBody>
      </p:sp>
      <p:sp>
        <p:nvSpPr>
          <p:cNvPr id="3" name="Footer Placeholder 2">
            <a:extLst>
              <a:ext uri="{FF2B5EF4-FFF2-40B4-BE49-F238E27FC236}">
                <a16:creationId xmlns:a16="http://schemas.microsoft.com/office/drawing/2014/main" id="{9D1C3D66-43A0-45CF-84A4-7C3668EBC07F}"/>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1427814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Minority Group</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Sociologist Louis Wirth (1945) defined a </a:t>
            </a:r>
            <a:r>
              <a:rPr lang="en-US" b="1" dirty="0">
                <a:latin typeface="Times New Roman" pitchFamily="18" charset="0"/>
                <a:cs typeface="Times New Roman" pitchFamily="18" charset="0"/>
              </a:rPr>
              <a:t>minority group </a:t>
            </a:r>
            <a:r>
              <a:rPr lang="en-US" dirty="0">
                <a:latin typeface="Times New Roman" pitchFamily="18" charset="0"/>
                <a:cs typeface="Times New Roman" pitchFamily="18" charset="0"/>
              </a:rPr>
              <a:t>as “any group of people who, because of their physical or cultural characteristics, are singled out from the others in the society in which they live for differential and unequal treatment, and who therefore regard themselves as objects of collective discrimination.”</a:t>
            </a:r>
          </a:p>
        </p:txBody>
      </p:sp>
      <p:sp>
        <p:nvSpPr>
          <p:cNvPr id="4" name="Footer Placeholder 3">
            <a:extLst>
              <a:ext uri="{FF2B5EF4-FFF2-40B4-BE49-F238E27FC236}">
                <a16:creationId xmlns:a16="http://schemas.microsoft.com/office/drawing/2014/main" id="{9E16B984-2BA0-4000-A374-0F20D96E5113}"/>
              </a:ext>
            </a:extLst>
          </p:cNvPr>
          <p:cNvSpPr>
            <a:spLocks noGrp="1"/>
          </p:cNvSpPr>
          <p:nvPr>
            <p:ph type="ftr" sz="quarter" idx="11"/>
          </p:nvPr>
        </p:nvSpPr>
        <p:spPr/>
        <p:txBody>
          <a:bodyPr/>
          <a:lstStyle/>
          <a:p>
            <a:r>
              <a:rPr lang="en-US"/>
              <a:t>Prepared by: Dr. Hewa Khedir</a:t>
            </a:r>
          </a:p>
        </p:txBody>
      </p:sp>
    </p:spTree>
    <p:extLst>
      <p:ext uri="{BB962C8B-B14F-4D97-AF65-F5344CB8AC3E}">
        <p14:creationId xmlns:p14="http://schemas.microsoft.com/office/powerpoint/2010/main" val="1199231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1187</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Groups and Intergroup Relations Ethnicity, Nationalism and Identity</vt:lpstr>
      <vt:lpstr>Learning Objectives</vt:lpstr>
      <vt:lpstr>Race</vt:lpstr>
      <vt:lpstr>Race: from a biological definition to the “social construct of race”</vt:lpstr>
      <vt:lpstr>Social Construct of Race</vt:lpstr>
      <vt:lpstr>Ethnicity</vt:lpstr>
      <vt:lpstr>Nation and Nationalism</vt:lpstr>
      <vt:lpstr>Minority Group</vt:lpstr>
      <vt:lpstr>Minority Group</vt:lpstr>
      <vt:lpstr>Subordinate and Dominant Group</vt:lpstr>
      <vt:lpstr>Characteristics of Minority Groups </vt:lpstr>
      <vt:lpstr>Stereotype, prejudice and discrimination</vt:lpstr>
      <vt:lpstr>Prejudice and Racism</vt:lpstr>
      <vt:lpstr>Intergroup Relations </vt:lpstr>
      <vt:lpstr>Genocide</vt:lpstr>
      <vt:lpstr>Expulsion</vt:lpstr>
      <vt:lpstr>Segregation </vt:lpstr>
      <vt:lpstr>Pluralism </vt:lpstr>
      <vt:lpstr>Assimilation </vt:lpstr>
      <vt:lpstr>Amalgamation </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Ethnicity, Nationalism and Identity</dc:title>
  <dc:creator>MRT Pack 30 DVDs</dc:creator>
  <cp:lastModifiedBy>Dilshad Hamad</cp:lastModifiedBy>
  <cp:revision>40</cp:revision>
  <dcterms:created xsi:type="dcterms:W3CDTF">2017-12-13T07:39:02Z</dcterms:created>
  <dcterms:modified xsi:type="dcterms:W3CDTF">2018-12-23T06:54:22Z</dcterms:modified>
</cp:coreProperties>
</file>