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655" r:id="rId3"/>
    <p:sldId id="1445" r:id="rId4"/>
    <p:sldId id="1447" r:id="rId5"/>
    <p:sldId id="1397" r:id="rId6"/>
    <p:sldId id="1450" r:id="rId7"/>
    <p:sldId id="1395" r:id="rId8"/>
    <p:sldId id="1452" r:id="rId9"/>
    <p:sldId id="1454" r:id="rId10"/>
    <p:sldId id="1456" r:id="rId11"/>
    <p:sldId id="1455" r:id="rId12"/>
    <p:sldId id="1458" r:id="rId13"/>
    <p:sldId id="1457" r:id="rId14"/>
    <p:sldId id="1441" r:id="rId15"/>
    <p:sldId id="1460" r:id="rId16"/>
    <p:sldId id="1462" r:id="rId17"/>
    <p:sldId id="1461" r:id="rId18"/>
    <p:sldId id="1464" r:id="rId19"/>
    <p:sldId id="1466" r:id="rId20"/>
    <p:sldId id="1502" r:id="rId21"/>
    <p:sldId id="1474" r:id="rId22"/>
    <p:sldId id="1475" r:id="rId23"/>
    <p:sldId id="1476" r:id="rId24"/>
    <p:sldId id="1477" r:id="rId25"/>
    <p:sldId id="1478" r:id="rId26"/>
    <p:sldId id="1479" r:id="rId27"/>
    <p:sldId id="14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D4E39-6127-40DF-94EA-4C3F931CFB9E}" type="datetimeFigureOut">
              <a:rPr lang="en-IN" smtClean="0"/>
              <a:t>18-12-2018</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D9533-EA25-44FF-80C5-126BB8BB91CE}" type="slidenum">
              <a:rPr lang="en-IN" smtClean="0"/>
              <a:t>‹#›</a:t>
            </a:fld>
            <a:endParaRPr lang="en-IN"/>
          </a:p>
        </p:txBody>
      </p:sp>
    </p:spTree>
    <p:extLst>
      <p:ext uri="{BB962C8B-B14F-4D97-AF65-F5344CB8AC3E}">
        <p14:creationId xmlns:p14="http://schemas.microsoft.com/office/powerpoint/2010/main" val="2877912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8">
            <a:extLst>
              <a:ext uri="{FF2B5EF4-FFF2-40B4-BE49-F238E27FC236}">
                <a16:creationId xmlns:a16="http://schemas.microsoft.com/office/drawing/2014/main" id="{62188E01-5FDE-4092-AB47-FD753664AE7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66563" name="Rectangle 11">
            <a:extLst>
              <a:ext uri="{FF2B5EF4-FFF2-40B4-BE49-F238E27FC236}">
                <a16:creationId xmlns:a16="http://schemas.microsoft.com/office/drawing/2014/main" id="{854DA649-6CB8-4706-92FA-B6E5386FAC1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66564" name="Rectangle 12">
            <a:extLst>
              <a:ext uri="{FF2B5EF4-FFF2-40B4-BE49-F238E27FC236}">
                <a16:creationId xmlns:a16="http://schemas.microsoft.com/office/drawing/2014/main" id="{1E2ECED3-E480-4223-B014-67898F7F55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0CA765B9-D3CD-4542-A0C4-B794C875C127}" type="slidenum">
              <a:rPr lang="en-US" altLang="en-US" sz="900"/>
              <a:pPr eaLnBrk="1" hangingPunct="1"/>
              <a:t>2</a:t>
            </a:fld>
            <a:endParaRPr lang="en-US" altLang="en-US" sz="900"/>
          </a:p>
        </p:txBody>
      </p:sp>
      <p:sp>
        <p:nvSpPr>
          <p:cNvPr id="66565" name="Rectangle 2">
            <a:extLst>
              <a:ext uri="{FF2B5EF4-FFF2-40B4-BE49-F238E27FC236}">
                <a16:creationId xmlns:a16="http://schemas.microsoft.com/office/drawing/2014/main" id="{B39D2846-8D69-4FEE-84F0-F299B98365B2}"/>
              </a:ext>
            </a:extLst>
          </p:cNvPr>
          <p:cNvSpPr>
            <a:spLocks noGrp="1" noRot="1" noChangeAspect="1" noChangeArrowheads="1" noTextEdit="1"/>
          </p:cNvSpPr>
          <p:nvPr>
            <p:ph type="sldImg"/>
          </p:nvPr>
        </p:nvSpPr>
        <p:spPr>
          <a:solidFill>
            <a:srgbClr val="FFFFFF"/>
          </a:solidFill>
          <a:ln/>
        </p:spPr>
      </p:sp>
      <p:sp>
        <p:nvSpPr>
          <p:cNvPr id="66566" name="Rectangle 3">
            <a:extLst>
              <a:ext uri="{FF2B5EF4-FFF2-40B4-BE49-F238E27FC236}">
                <a16:creationId xmlns:a16="http://schemas.microsoft.com/office/drawing/2014/main" id="{6AC32421-28C8-4758-8CB5-B6C26EF656CA}"/>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8">
            <a:extLst>
              <a:ext uri="{FF2B5EF4-FFF2-40B4-BE49-F238E27FC236}">
                <a16:creationId xmlns:a16="http://schemas.microsoft.com/office/drawing/2014/main" id="{1987826F-340E-4896-A48D-FD1C881FDE4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77827" name="Rectangle 11">
            <a:extLst>
              <a:ext uri="{FF2B5EF4-FFF2-40B4-BE49-F238E27FC236}">
                <a16:creationId xmlns:a16="http://schemas.microsoft.com/office/drawing/2014/main" id="{CDCEDC71-4EE0-4748-9F1F-07313383E37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77828" name="Rectangle 12">
            <a:extLst>
              <a:ext uri="{FF2B5EF4-FFF2-40B4-BE49-F238E27FC236}">
                <a16:creationId xmlns:a16="http://schemas.microsoft.com/office/drawing/2014/main" id="{49D86D54-AC5C-486D-8E3B-F7B370EBA4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AA915080-AE23-45DE-A029-31473A4A567B}" type="slidenum">
              <a:rPr lang="en-US" altLang="en-US" sz="900"/>
              <a:pPr eaLnBrk="1" hangingPunct="1"/>
              <a:t>11</a:t>
            </a:fld>
            <a:endParaRPr lang="en-US" altLang="en-US" sz="900"/>
          </a:p>
        </p:txBody>
      </p:sp>
      <p:sp>
        <p:nvSpPr>
          <p:cNvPr id="77829" name="Rectangle 2">
            <a:extLst>
              <a:ext uri="{FF2B5EF4-FFF2-40B4-BE49-F238E27FC236}">
                <a16:creationId xmlns:a16="http://schemas.microsoft.com/office/drawing/2014/main" id="{35982D73-892B-453C-818B-E2A41ACF5AAE}"/>
              </a:ext>
            </a:extLst>
          </p:cNvPr>
          <p:cNvSpPr>
            <a:spLocks noGrp="1" noRot="1" noChangeAspect="1" noChangeArrowheads="1" noTextEdit="1"/>
          </p:cNvSpPr>
          <p:nvPr>
            <p:ph type="sldImg"/>
          </p:nvPr>
        </p:nvSpPr>
        <p:spPr>
          <a:ln/>
        </p:spPr>
      </p:sp>
      <p:sp>
        <p:nvSpPr>
          <p:cNvPr id="77830" name="Rectangle 3">
            <a:extLst>
              <a:ext uri="{FF2B5EF4-FFF2-40B4-BE49-F238E27FC236}">
                <a16:creationId xmlns:a16="http://schemas.microsoft.com/office/drawing/2014/main" id="{E9DD4C7A-4B58-402D-A953-E374300694A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process of establishing pay rates while ensuring external, internal, and (to some extent) procedural equity consists of five steps.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8">
            <a:extLst>
              <a:ext uri="{FF2B5EF4-FFF2-40B4-BE49-F238E27FC236}">
                <a16:creationId xmlns:a16="http://schemas.microsoft.com/office/drawing/2014/main" id="{CC423C1F-2A0B-4DEF-9403-8C4545B992E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78851" name="Rectangle 11">
            <a:extLst>
              <a:ext uri="{FF2B5EF4-FFF2-40B4-BE49-F238E27FC236}">
                <a16:creationId xmlns:a16="http://schemas.microsoft.com/office/drawing/2014/main" id="{86FCC687-89C6-4840-BFE1-9FBEF59D0CA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78852" name="Rectangle 12">
            <a:extLst>
              <a:ext uri="{FF2B5EF4-FFF2-40B4-BE49-F238E27FC236}">
                <a16:creationId xmlns:a16="http://schemas.microsoft.com/office/drawing/2014/main" id="{D66623C9-917F-44AC-8C97-3F46A135FFF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2BB63575-AF72-4A58-9D79-19C470A2DDCF}" type="slidenum">
              <a:rPr lang="en-US" altLang="en-US" sz="900"/>
              <a:pPr eaLnBrk="1" hangingPunct="1"/>
              <a:t>12</a:t>
            </a:fld>
            <a:endParaRPr lang="en-US" altLang="en-US" sz="900"/>
          </a:p>
        </p:txBody>
      </p:sp>
      <p:sp>
        <p:nvSpPr>
          <p:cNvPr id="78853" name="Rectangle 2">
            <a:extLst>
              <a:ext uri="{FF2B5EF4-FFF2-40B4-BE49-F238E27FC236}">
                <a16:creationId xmlns:a16="http://schemas.microsoft.com/office/drawing/2014/main" id="{9A988A6B-938C-4045-95D4-A5FBEDB603C9}"/>
              </a:ext>
            </a:extLst>
          </p:cNvPr>
          <p:cNvSpPr>
            <a:spLocks noGrp="1" noRot="1" noChangeAspect="1" noChangeArrowheads="1" noTextEdit="1"/>
          </p:cNvSpPr>
          <p:nvPr>
            <p:ph type="sldImg"/>
          </p:nvPr>
        </p:nvSpPr>
        <p:spPr>
          <a:ln/>
        </p:spPr>
      </p:sp>
      <p:sp>
        <p:nvSpPr>
          <p:cNvPr id="78854" name="Rectangle 3">
            <a:extLst>
              <a:ext uri="{FF2B5EF4-FFF2-40B4-BE49-F238E27FC236}">
                <a16:creationId xmlns:a16="http://schemas.microsoft.com/office/drawing/2014/main" id="{D728CB8E-B3D0-4F9A-A742-AB032977E92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It’s difficult to set pay rates if you don’t know what others are paying, so </a:t>
            </a:r>
            <a:r>
              <a:rPr lang="en-US" altLang="en-US" b="1">
                <a:latin typeface="Arial" panose="020B0604020202020204" pitchFamily="34" charset="0"/>
              </a:rPr>
              <a:t>salary surveys</a:t>
            </a:r>
            <a:r>
              <a:rPr lang="en-US" altLang="en-US">
                <a:latin typeface="Arial" panose="020B0604020202020204" pitchFamily="34" charset="0"/>
              </a:rPr>
              <a:t> of what others are paying play a big role in pricing jobs. Virtually every employer conducts at least an informal telephone, newspaper, or Internet salary survey.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8">
            <a:extLst>
              <a:ext uri="{FF2B5EF4-FFF2-40B4-BE49-F238E27FC236}">
                <a16:creationId xmlns:a16="http://schemas.microsoft.com/office/drawing/2014/main" id="{F0A1C827-BB21-43B7-AD38-D0472A1CAC7B}"/>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79875" name="Rectangle 11">
            <a:extLst>
              <a:ext uri="{FF2B5EF4-FFF2-40B4-BE49-F238E27FC236}">
                <a16:creationId xmlns:a16="http://schemas.microsoft.com/office/drawing/2014/main" id="{E727FC64-22CD-478A-B6A0-0A890AA5E1D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79876" name="Rectangle 12">
            <a:extLst>
              <a:ext uri="{FF2B5EF4-FFF2-40B4-BE49-F238E27FC236}">
                <a16:creationId xmlns:a16="http://schemas.microsoft.com/office/drawing/2014/main" id="{0892456E-73FA-4548-8AF6-7B2D6A3BCE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22A2D05F-F88E-48F7-A1DA-9BE7CF68D458}" type="slidenum">
              <a:rPr lang="en-US" altLang="en-US" sz="900"/>
              <a:pPr eaLnBrk="1" hangingPunct="1"/>
              <a:t>13</a:t>
            </a:fld>
            <a:endParaRPr lang="en-US" altLang="en-US" sz="900"/>
          </a:p>
        </p:txBody>
      </p:sp>
      <p:sp>
        <p:nvSpPr>
          <p:cNvPr id="79877" name="Rectangle 2">
            <a:extLst>
              <a:ext uri="{FF2B5EF4-FFF2-40B4-BE49-F238E27FC236}">
                <a16:creationId xmlns:a16="http://schemas.microsoft.com/office/drawing/2014/main" id="{B38CB67A-81CA-4A12-9B7B-FF44C5E0AEC4}"/>
              </a:ext>
            </a:extLst>
          </p:cNvPr>
          <p:cNvSpPr>
            <a:spLocks noGrp="1" noRot="1" noChangeAspect="1" noChangeArrowheads="1" noTextEdit="1"/>
          </p:cNvSpPr>
          <p:nvPr>
            <p:ph type="sldImg"/>
          </p:nvPr>
        </p:nvSpPr>
        <p:spPr>
          <a:ln/>
        </p:spPr>
      </p:sp>
      <p:sp>
        <p:nvSpPr>
          <p:cNvPr id="79878" name="Rectangle 3">
            <a:extLst>
              <a:ext uri="{FF2B5EF4-FFF2-40B4-BE49-F238E27FC236}">
                <a16:creationId xmlns:a16="http://schemas.microsoft.com/office/drawing/2014/main" id="{65832CDC-B664-4487-9E6E-2B1311E5CEF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Salary surveys can be formal or informal. </a:t>
            </a:r>
            <a:r>
              <a:rPr lang="en-US" altLang="en-US" i="1">
                <a:latin typeface="Arial" panose="020B0604020202020204" pitchFamily="34" charset="0"/>
              </a:rPr>
              <a:t>Informal </a:t>
            </a:r>
            <a:r>
              <a:rPr lang="en-US" altLang="en-US">
                <a:latin typeface="Arial" panose="020B0604020202020204" pitchFamily="34" charset="0"/>
              </a:rPr>
              <a:t>phone or Internet surveys are good for checking specific issues. Some large employers can afford to send out their own </a:t>
            </a:r>
            <a:r>
              <a:rPr lang="en-US" altLang="en-US" i="1">
                <a:latin typeface="Arial" panose="020B0604020202020204" pitchFamily="34" charset="0"/>
              </a:rPr>
              <a:t>formal </a:t>
            </a:r>
            <a:r>
              <a:rPr lang="en-US" altLang="en-US">
                <a:latin typeface="Arial" panose="020B0604020202020204" pitchFamily="34" charset="0"/>
              </a:rPr>
              <a:t>surveys to collect compensation information from other employers. Many employers use surveys published by consulting firms, professional associations, or government agencies.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8">
            <a:extLst>
              <a:ext uri="{FF2B5EF4-FFF2-40B4-BE49-F238E27FC236}">
                <a16:creationId xmlns:a16="http://schemas.microsoft.com/office/drawing/2014/main" id="{1E5FBFD9-AA76-4C25-A048-F1BBC128633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80899" name="Rectangle 11">
            <a:extLst>
              <a:ext uri="{FF2B5EF4-FFF2-40B4-BE49-F238E27FC236}">
                <a16:creationId xmlns:a16="http://schemas.microsoft.com/office/drawing/2014/main" id="{97350453-49D2-4D9A-B132-E0236E2CEA77}"/>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80900" name="Rectangle 12">
            <a:extLst>
              <a:ext uri="{FF2B5EF4-FFF2-40B4-BE49-F238E27FC236}">
                <a16:creationId xmlns:a16="http://schemas.microsoft.com/office/drawing/2014/main" id="{E1889EE2-7C26-4C48-B033-DD64BD2B8F3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184CD024-E2A0-4B0B-9B92-1A7F0ADC10C6}" type="slidenum">
              <a:rPr lang="en-US" altLang="en-US" sz="900"/>
              <a:pPr eaLnBrk="1" hangingPunct="1"/>
              <a:t>14</a:t>
            </a:fld>
            <a:endParaRPr lang="en-US" altLang="en-US" sz="900"/>
          </a:p>
        </p:txBody>
      </p:sp>
      <p:sp>
        <p:nvSpPr>
          <p:cNvPr id="80901" name="Rectangle 2">
            <a:extLst>
              <a:ext uri="{FF2B5EF4-FFF2-40B4-BE49-F238E27FC236}">
                <a16:creationId xmlns:a16="http://schemas.microsoft.com/office/drawing/2014/main" id="{51FE3553-CDBC-4B2B-A847-1282DEECCAAB}"/>
              </a:ext>
            </a:extLst>
          </p:cNvPr>
          <p:cNvSpPr>
            <a:spLocks noGrp="1" noRot="1" noChangeAspect="1" noChangeArrowheads="1" noTextEdit="1"/>
          </p:cNvSpPr>
          <p:nvPr>
            <p:ph type="sldImg"/>
          </p:nvPr>
        </p:nvSpPr>
        <p:spPr>
          <a:solidFill>
            <a:srgbClr val="FFFFFF"/>
          </a:solidFill>
          <a:ln/>
        </p:spPr>
      </p:sp>
      <p:sp>
        <p:nvSpPr>
          <p:cNvPr id="80902" name="Rectangle 3">
            <a:extLst>
              <a:ext uri="{FF2B5EF4-FFF2-40B4-BE49-F238E27FC236}">
                <a16:creationId xmlns:a16="http://schemas.microsoft.com/office/drawing/2014/main" id="{D1A634B9-9989-4B03-B1BE-56774AE40FD2}"/>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b="1">
                <a:latin typeface="Arial" panose="020B0604020202020204" pitchFamily="34" charset="0"/>
              </a:rPr>
              <a:t>Table 11-2</a:t>
            </a:r>
            <a:r>
              <a:rPr lang="en-US" altLang="en-US">
                <a:latin typeface="Arial" panose="020B0604020202020204" pitchFamily="34" charset="0"/>
              </a:rPr>
              <a:t> shows some popular salary survey Web sites.</a:t>
            </a:r>
          </a:p>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8">
            <a:extLst>
              <a:ext uri="{FF2B5EF4-FFF2-40B4-BE49-F238E27FC236}">
                <a16:creationId xmlns:a16="http://schemas.microsoft.com/office/drawing/2014/main" id="{15F28292-4D90-477B-83DF-9A3FB1DF09B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81923" name="Rectangle 11">
            <a:extLst>
              <a:ext uri="{FF2B5EF4-FFF2-40B4-BE49-F238E27FC236}">
                <a16:creationId xmlns:a16="http://schemas.microsoft.com/office/drawing/2014/main" id="{F4DD9969-F6E5-43A8-AAB9-ECA8EA84A6D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81924" name="Rectangle 12">
            <a:extLst>
              <a:ext uri="{FF2B5EF4-FFF2-40B4-BE49-F238E27FC236}">
                <a16:creationId xmlns:a16="http://schemas.microsoft.com/office/drawing/2014/main" id="{FFA79883-3878-476D-9657-522E0347F54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96B63F28-F29A-4F07-A57D-923777B0F302}" type="slidenum">
              <a:rPr lang="en-US" altLang="en-US" sz="900"/>
              <a:pPr eaLnBrk="1" hangingPunct="1"/>
              <a:t>15</a:t>
            </a:fld>
            <a:endParaRPr lang="en-US" altLang="en-US" sz="900"/>
          </a:p>
        </p:txBody>
      </p:sp>
      <p:sp>
        <p:nvSpPr>
          <p:cNvPr id="81925" name="Rectangle 2">
            <a:extLst>
              <a:ext uri="{FF2B5EF4-FFF2-40B4-BE49-F238E27FC236}">
                <a16:creationId xmlns:a16="http://schemas.microsoft.com/office/drawing/2014/main" id="{97EEF69E-82C8-4104-BA4B-6E7D879F1A53}"/>
              </a:ext>
            </a:extLst>
          </p:cNvPr>
          <p:cNvSpPr>
            <a:spLocks noGrp="1" noRot="1" noChangeAspect="1" noChangeArrowheads="1" noTextEdit="1"/>
          </p:cNvSpPr>
          <p:nvPr>
            <p:ph type="sldImg"/>
          </p:nvPr>
        </p:nvSpPr>
        <p:spPr>
          <a:ln/>
        </p:spPr>
      </p:sp>
      <p:sp>
        <p:nvSpPr>
          <p:cNvPr id="81926" name="Rectangle 3">
            <a:extLst>
              <a:ext uri="{FF2B5EF4-FFF2-40B4-BE49-F238E27FC236}">
                <a16:creationId xmlns:a16="http://schemas.microsoft.com/office/drawing/2014/main" id="{1E8853BD-5DAE-4C4E-BCB4-FCC8A5C7F16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Job evaluation </a:t>
            </a:r>
            <a:r>
              <a:rPr lang="en-US" altLang="en-US">
                <a:latin typeface="Arial" panose="020B0604020202020204" pitchFamily="34" charset="0"/>
              </a:rPr>
              <a:t>is a formal and systematic comparison of jobs to determine the worth of one job relative to other jobs in the organization.</a:t>
            </a:r>
          </a:p>
          <a:p>
            <a:pPr eaLnBrk="1" hangingPunct="1"/>
            <a:r>
              <a:rPr lang="en-US" altLang="en-US" b="1">
                <a:latin typeface="Arial" panose="020B0604020202020204" pitchFamily="34" charset="0"/>
              </a:rPr>
              <a:t>Compensable factors</a:t>
            </a:r>
            <a:r>
              <a:rPr lang="en-US" altLang="en-US">
                <a:latin typeface="Arial" panose="020B0604020202020204" pitchFamily="34" charset="0"/>
              </a:rPr>
              <a:t> are certain basic factors the jobs have in common that are used to establish how the jobs compare to one another, and that determine the pay for each job.</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8">
            <a:extLst>
              <a:ext uri="{FF2B5EF4-FFF2-40B4-BE49-F238E27FC236}">
                <a16:creationId xmlns:a16="http://schemas.microsoft.com/office/drawing/2014/main" id="{7BD7A76F-7E9E-4A00-A3E5-ED34DF9A20FC}"/>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82947" name="Rectangle 11">
            <a:extLst>
              <a:ext uri="{FF2B5EF4-FFF2-40B4-BE49-F238E27FC236}">
                <a16:creationId xmlns:a16="http://schemas.microsoft.com/office/drawing/2014/main" id="{68EA0E53-E261-4090-B45B-6B4ED17BEC5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82948" name="Rectangle 12">
            <a:extLst>
              <a:ext uri="{FF2B5EF4-FFF2-40B4-BE49-F238E27FC236}">
                <a16:creationId xmlns:a16="http://schemas.microsoft.com/office/drawing/2014/main" id="{BDBEAFDF-05C0-4574-9D00-63005C91A29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20922E7C-F146-4BFB-809B-A41FF067E709}" type="slidenum">
              <a:rPr lang="en-US" altLang="en-US" sz="900"/>
              <a:pPr eaLnBrk="1" hangingPunct="1"/>
              <a:t>16</a:t>
            </a:fld>
            <a:endParaRPr lang="en-US" altLang="en-US" sz="900"/>
          </a:p>
        </p:txBody>
      </p:sp>
      <p:sp>
        <p:nvSpPr>
          <p:cNvPr id="82949" name="Rectangle 2">
            <a:extLst>
              <a:ext uri="{FF2B5EF4-FFF2-40B4-BE49-F238E27FC236}">
                <a16:creationId xmlns:a16="http://schemas.microsoft.com/office/drawing/2014/main" id="{97CB3521-A1E4-427B-8D61-56C8F7C3B4D4}"/>
              </a:ext>
            </a:extLst>
          </p:cNvPr>
          <p:cNvSpPr>
            <a:spLocks noGrp="1" noRot="1" noChangeAspect="1" noChangeArrowheads="1" noTextEdit="1"/>
          </p:cNvSpPr>
          <p:nvPr>
            <p:ph type="sldImg"/>
          </p:nvPr>
        </p:nvSpPr>
        <p:spPr>
          <a:ln/>
        </p:spPr>
      </p:sp>
      <p:sp>
        <p:nvSpPr>
          <p:cNvPr id="82950" name="Rectangle 3">
            <a:extLst>
              <a:ext uri="{FF2B5EF4-FFF2-40B4-BE49-F238E27FC236}">
                <a16:creationId xmlns:a16="http://schemas.microsoft.com/office/drawing/2014/main" id="{74F06D8C-2035-4E3C-A6A0-26B24EBA681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Job evaluation is a judgmental process and demands close cooperation among supervisors, HR specialists, and employees and union representatives. The main steps include identifying the need for the program, getting cooperation, and then choosing an evaluation committee. The committee then performs the actual evaluation.</a:t>
            </a:r>
          </a:p>
          <a:p>
            <a:pPr eaLnBrk="1" hangingPunct="1"/>
            <a:endParaRPr lang="en-US" altLang="en-US">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8">
            <a:extLst>
              <a:ext uri="{FF2B5EF4-FFF2-40B4-BE49-F238E27FC236}">
                <a16:creationId xmlns:a16="http://schemas.microsoft.com/office/drawing/2014/main" id="{77A12372-80E4-42BD-B9E3-598FAF823E5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83971" name="Rectangle 11">
            <a:extLst>
              <a:ext uri="{FF2B5EF4-FFF2-40B4-BE49-F238E27FC236}">
                <a16:creationId xmlns:a16="http://schemas.microsoft.com/office/drawing/2014/main" id="{4A6E1243-DA16-47BF-8BBC-46E6F062EAA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83972" name="Rectangle 12">
            <a:extLst>
              <a:ext uri="{FF2B5EF4-FFF2-40B4-BE49-F238E27FC236}">
                <a16:creationId xmlns:a16="http://schemas.microsoft.com/office/drawing/2014/main" id="{44B13AF2-A8D2-4B6E-B6AB-4F5A0E9AFBC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2B1BA2B8-3ECD-4E45-9B6E-AB001159D035}" type="slidenum">
              <a:rPr lang="en-US" altLang="en-US" sz="900"/>
              <a:pPr eaLnBrk="1" hangingPunct="1"/>
              <a:t>17</a:t>
            </a:fld>
            <a:endParaRPr lang="en-US" altLang="en-US" sz="900"/>
          </a:p>
        </p:txBody>
      </p:sp>
      <p:sp>
        <p:nvSpPr>
          <p:cNvPr id="83973" name="Rectangle 2">
            <a:extLst>
              <a:ext uri="{FF2B5EF4-FFF2-40B4-BE49-F238E27FC236}">
                <a16:creationId xmlns:a16="http://schemas.microsoft.com/office/drawing/2014/main" id="{C916B951-8D94-4E56-8BFC-C60E576F1A5D}"/>
              </a:ext>
            </a:extLst>
          </p:cNvPr>
          <p:cNvSpPr>
            <a:spLocks noGrp="1" noRot="1" noChangeAspect="1" noChangeArrowheads="1" noTextEdit="1"/>
          </p:cNvSpPr>
          <p:nvPr>
            <p:ph type="sldImg"/>
          </p:nvPr>
        </p:nvSpPr>
        <p:spPr>
          <a:ln/>
        </p:spPr>
      </p:sp>
      <p:sp>
        <p:nvSpPr>
          <p:cNvPr id="83974" name="Rectangle 3">
            <a:extLst>
              <a:ext uri="{FF2B5EF4-FFF2-40B4-BE49-F238E27FC236}">
                <a16:creationId xmlns:a16="http://schemas.microsoft.com/office/drawing/2014/main" id="{B69465C7-7353-4D7C-A630-B805CA0B614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i="1">
                <a:latin typeface="Arial" panose="020B0604020202020204" pitchFamily="34" charset="0"/>
              </a:rPr>
              <a:t>Evaluating the worth of each job can be done using one of these methods: ranking, job classification, point method, or factor comparison.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8">
            <a:extLst>
              <a:ext uri="{FF2B5EF4-FFF2-40B4-BE49-F238E27FC236}">
                <a16:creationId xmlns:a16="http://schemas.microsoft.com/office/drawing/2014/main" id="{CEB00AEE-55CB-4DAF-B98F-3AA3BCEA181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84995" name="Rectangle 11">
            <a:extLst>
              <a:ext uri="{FF2B5EF4-FFF2-40B4-BE49-F238E27FC236}">
                <a16:creationId xmlns:a16="http://schemas.microsoft.com/office/drawing/2014/main" id="{AA86D0A4-6B0A-448C-9C79-A2972170EE9A}"/>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84996" name="Rectangle 12">
            <a:extLst>
              <a:ext uri="{FF2B5EF4-FFF2-40B4-BE49-F238E27FC236}">
                <a16:creationId xmlns:a16="http://schemas.microsoft.com/office/drawing/2014/main" id="{95FABC93-0781-45AE-802F-1CE93537EF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7D63E534-D681-4DC9-B6EF-CAD531075019}" type="slidenum">
              <a:rPr lang="en-US" altLang="en-US" sz="900"/>
              <a:pPr eaLnBrk="1" hangingPunct="1"/>
              <a:t>18</a:t>
            </a:fld>
            <a:endParaRPr lang="en-US" altLang="en-US" sz="900"/>
          </a:p>
        </p:txBody>
      </p:sp>
      <p:sp>
        <p:nvSpPr>
          <p:cNvPr id="84997" name="Rectangle 2">
            <a:extLst>
              <a:ext uri="{FF2B5EF4-FFF2-40B4-BE49-F238E27FC236}">
                <a16:creationId xmlns:a16="http://schemas.microsoft.com/office/drawing/2014/main" id="{679CB78E-AFC7-499C-BD1D-539743206AFF}"/>
              </a:ext>
            </a:extLst>
          </p:cNvPr>
          <p:cNvSpPr>
            <a:spLocks noGrp="1" noRot="1" noChangeAspect="1" noChangeArrowheads="1" noTextEdit="1"/>
          </p:cNvSpPr>
          <p:nvPr>
            <p:ph type="sldImg"/>
          </p:nvPr>
        </p:nvSpPr>
        <p:spPr>
          <a:ln/>
        </p:spPr>
      </p:sp>
      <p:sp>
        <p:nvSpPr>
          <p:cNvPr id="84998" name="Rectangle 3">
            <a:extLst>
              <a:ext uri="{FF2B5EF4-FFF2-40B4-BE49-F238E27FC236}">
                <a16:creationId xmlns:a16="http://schemas.microsoft.com/office/drawing/2014/main" id="{8D56B8AD-5C37-4F41-A647-823EBC4770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simplest job evaluation method ranks each job relative to all other jobs, usually based on some overall factor like “job difficulty.”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8">
            <a:extLst>
              <a:ext uri="{FF2B5EF4-FFF2-40B4-BE49-F238E27FC236}">
                <a16:creationId xmlns:a16="http://schemas.microsoft.com/office/drawing/2014/main" id="{8E205262-F80F-4180-8DFA-46A2ED8DC36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87043" name="Rectangle 11">
            <a:extLst>
              <a:ext uri="{FF2B5EF4-FFF2-40B4-BE49-F238E27FC236}">
                <a16:creationId xmlns:a16="http://schemas.microsoft.com/office/drawing/2014/main" id="{7873EFCF-BCD7-43AA-B35C-6582DB182B2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87044" name="Rectangle 12">
            <a:extLst>
              <a:ext uri="{FF2B5EF4-FFF2-40B4-BE49-F238E27FC236}">
                <a16:creationId xmlns:a16="http://schemas.microsoft.com/office/drawing/2014/main" id="{5CAE2FCB-9396-4A31-A808-325415661CB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A0607C2B-01C1-471C-9EE0-41BCDF5C05DD}" type="slidenum">
              <a:rPr lang="en-US" altLang="en-US" sz="900"/>
              <a:pPr eaLnBrk="1" hangingPunct="1"/>
              <a:t>19</a:t>
            </a:fld>
            <a:endParaRPr lang="en-US" altLang="en-US" sz="900"/>
          </a:p>
        </p:txBody>
      </p:sp>
      <p:sp>
        <p:nvSpPr>
          <p:cNvPr id="87045" name="Rectangle 2">
            <a:extLst>
              <a:ext uri="{FF2B5EF4-FFF2-40B4-BE49-F238E27FC236}">
                <a16:creationId xmlns:a16="http://schemas.microsoft.com/office/drawing/2014/main" id="{0656BBAF-A81E-4183-98EA-C1B9C843A972}"/>
              </a:ext>
            </a:extLst>
          </p:cNvPr>
          <p:cNvSpPr>
            <a:spLocks noGrp="1" noRot="1" noChangeAspect="1" noChangeArrowheads="1" noTextEdit="1"/>
          </p:cNvSpPr>
          <p:nvPr>
            <p:ph type="sldImg"/>
          </p:nvPr>
        </p:nvSpPr>
        <p:spPr>
          <a:ln/>
        </p:spPr>
      </p:sp>
      <p:sp>
        <p:nvSpPr>
          <p:cNvPr id="87046" name="Rectangle 3">
            <a:extLst>
              <a:ext uri="{FF2B5EF4-FFF2-40B4-BE49-F238E27FC236}">
                <a16:creationId xmlns:a16="http://schemas.microsoft.com/office/drawing/2014/main" id="{7468578F-D6A8-449A-9761-7F4B0D7E95D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Job classification </a:t>
            </a:r>
            <a:r>
              <a:rPr lang="en-US" altLang="en-US">
                <a:latin typeface="Arial" panose="020B0604020202020204" pitchFamily="34" charset="0"/>
              </a:rPr>
              <a:t>(or </a:t>
            </a:r>
            <a:r>
              <a:rPr lang="en-US" altLang="en-US" b="1">
                <a:latin typeface="Arial" panose="020B0604020202020204" pitchFamily="34" charset="0"/>
              </a:rPr>
              <a:t>job grading</a:t>
            </a:r>
            <a:r>
              <a:rPr lang="en-US" altLang="en-US">
                <a:latin typeface="Arial" panose="020B0604020202020204" pitchFamily="34" charset="0"/>
              </a:rPr>
              <a:t>) is a simple, widely used method in which raters categorize jobs into groups; all the jobs in each group are of roughly the same value for pay purposes. The groups are called </a:t>
            </a:r>
            <a:r>
              <a:rPr lang="en-US" altLang="en-US" b="1">
                <a:latin typeface="Arial" panose="020B0604020202020204" pitchFamily="34" charset="0"/>
              </a:rPr>
              <a:t>classes </a:t>
            </a:r>
            <a:r>
              <a:rPr lang="en-US" altLang="en-US">
                <a:latin typeface="Arial" panose="020B0604020202020204" pitchFamily="34" charset="0"/>
              </a:rPr>
              <a:t>if they contain similar jobs or </a:t>
            </a:r>
            <a:r>
              <a:rPr lang="en-US" altLang="en-US" b="1">
                <a:latin typeface="Arial" panose="020B0604020202020204" pitchFamily="34" charset="0"/>
              </a:rPr>
              <a:t>grades </a:t>
            </a:r>
            <a:r>
              <a:rPr lang="en-US" altLang="en-US">
                <a:latin typeface="Arial" panose="020B0604020202020204" pitchFamily="34" charset="0"/>
              </a:rPr>
              <a:t>if they contain jobs that are similar in difficulty but otherwise different.</a:t>
            </a:r>
          </a:p>
          <a:p>
            <a:pPr eaLnBrk="1" hangingPunct="1"/>
            <a:endParaRPr lang="en-US" altLang="en-US">
              <a:latin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8">
            <a:extLst>
              <a:ext uri="{FF2B5EF4-FFF2-40B4-BE49-F238E27FC236}">
                <a16:creationId xmlns:a16="http://schemas.microsoft.com/office/drawing/2014/main" id="{3E6D9D41-0D3A-43A4-8FC2-F6D6D172D8E8}"/>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96259" name="Rectangle 11">
            <a:extLst>
              <a:ext uri="{FF2B5EF4-FFF2-40B4-BE49-F238E27FC236}">
                <a16:creationId xmlns:a16="http://schemas.microsoft.com/office/drawing/2014/main" id="{2EAE1684-7DF6-45EF-9DA1-CB8D9CAF42C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96260" name="Rectangle 12">
            <a:extLst>
              <a:ext uri="{FF2B5EF4-FFF2-40B4-BE49-F238E27FC236}">
                <a16:creationId xmlns:a16="http://schemas.microsoft.com/office/drawing/2014/main" id="{13C518ED-DD71-4D9A-BFAC-A1341844AF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D0E95376-5280-4E64-83BF-B8340716FE75}" type="slidenum">
              <a:rPr lang="en-US" altLang="en-US" sz="900"/>
              <a:pPr eaLnBrk="1" hangingPunct="1"/>
              <a:t>20</a:t>
            </a:fld>
            <a:endParaRPr lang="en-US" altLang="en-US" sz="900"/>
          </a:p>
        </p:txBody>
      </p:sp>
      <p:sp>
        <p:nvSpPr>
          <p:cNvPr id="96261" name="Rectangle 2">
            <a:extLst>
              <a:ext uri="{FF2B5EF4-FFF2-40B4-BE49-F238E27FC236}">
                <a16:creationId xmlns:a16="http://schemas.microsoft.com/office/drawing/2014/main" id="{925919B5-CFA4-4CBB-848E-CAB97C67D9B7}"/>
              </a:ext>
            </a:extLst>
          </p:cNvPr>
          <p:cNvSpPr>
            <a:spLocks noGrp="1" noRot="1" noChangeAspect="1" noChangeArrowheads="1" noTextEdit="1"/>
          </p:cNvSpPr>
          <p:nvPr>
            <p:ph type="sldImg"/>
          </p:nvPr>
        </p:nvSpPr>
        <p:spPr>
          <a:ln/>
        </p:spPr>
      </p:sp>
      <p:sp>
        <p:nvSpPr>
          <p:cNvPr id="96262" name="Rectangle 3">
            <a:extLst>
              <a:ext uri="{FF2B5EF4-FFF2-40B4-BE49-F238E27FC236}">
                <a16:creationId xmlns:a16="http://schemas.microsoft.com/office/drawing/2014/main" id="{8D3D4BE7-5968-461E-BC45-965E2E9731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Developing a pay plan is as important in a small firm as a large one. Paying overly high wages may be unnecessarily expensive, and paying less may guarantee inferior help and high turnover. Furthermore, internally inequitable wage rates will reduce morale and cause employees to demand equity raises.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8">
            <a:extLst>
              <a:ext uri="{FF2B5EF4-FFF2-40B4-BE49-F238E27FC236}">
                <a16:creationId xmlns:a16="http://schemas.microsoft.com/office/drawing/2014/main" id="{AFE0A859-409E-4D08-9133-0101FA55431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67587" name="Rectangle 11">
            <a:extLst>
              <a:ext uri="{FF2B5EF4-FFF2-40B4-BE49-F238E27FC236}">
                <a16:creationId xmlns:a16="http://schemas.microsoft.com/office/drawing/2014/main" id="{4F5C2A7D-E60C-410A-B8DA-63397F10FB2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67588" name="Rectangle 12">
            <a:extLst>
              <a:ext uri="{FF2B5EF4-FFF2-40B4-BE49-F238E27FC236}">
                <a16:creationId xmlns:a16="http://schemas.microsoft.com/office/drawing/2014/main" id="{45A0E557-30F4-4CDA-8B6B-C33740F149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EDA6A101-D5E8-4B84-A771-9F7F592010D5}" type="slidenum">
              <a:rPr lang="en-US" altLang="en-US" sz="900"/>
              <a:pPr eaLnBrk="1" hangingPunct="1"/>
              <a:t>3</a:t>
            </a:fld>
            <a:endParaRPr lang="en-US" altLang="en-US" sz="900"/>
          </a:p>
        </p:txBody>
      </p:sp>
      <p:sp>
        <p:nvSpPr>
          <p:cNvPr id="67589" name="Rectangle 2">
            <a:extLst>
              <a:ext uri="{FF2B5EF4-FFF2-40B4-BE49-F238E27FC236}">
                <a16:creationId xmlns:a16="http://schemas.microsoft.com/office/drawing/2014/main" id="{BE53E955-DD4B-4422-9EDE-B689CAC723BE}"/>
              </a:ext>
            </a:extLst>
          </p:cNvPr>
          <p:cNvSpPr>
            <a:spLocks noGrp="1" noRot="1" noChangeAspect="1" noChangeArrowheads="1" noTextEdit="1"/>
          </p:cNvSpPr>
          <p:nvPr>
            <p:ph type="sldImg"/>
          </p:nvPr>
        </p:nvSpPr>
        <p:spPr>
          <a:ln/>
        </p:spPr>
      </p:sp>
      <p:sp>
        <p:nvSpPr>
          <p:cNvPr id="67590" name="Rectangle 3">
            <a:extLst>
              <a:ext uri="{FF2B5EF4-FFF2-40B4-BE49-F238E27FC236}">
                <a16:creationId xmlns:a16="http://schemas.microsoft.com/office/drawing/2014/main" id="{9B227F61-96F6-446A-A25E-27405C86CE5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Employee compensation refers to all forms of pay going to employees and arising from their employment. It has two main components, direct financial payments (wages, salaries, incentives, commissions, and bonuses) and indirect financial payments (financial benefits like employer-paid insurance and vacations).</a:t>
            </a:r>
          </a:p>
          <a:p>
            <a:pPr eaLnBrk="1" hangingPunct="1"/>
            <a:r>
              <a:rPr lang="en-US" altLang="en-US">
                <a:latin typeface="Arial" panose="020B0604020202020204" pitchFamily="34" charset="0"/>
              </a:rPr>
              <a:t>There are two basic ways to make direct financial payments to employees: base them on increments of time or on performance.</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8">
            <a:extLst>
              <a:ext uri="{FF2B5EF4-FFF2-40B4-BE49-F238E27FC236}">
                <a16:creationId xmlns:a16="http://schemas.microsoft.com/office/drawing/2014/main" id="{268C5984-CF76-4466-ABC9-8D58536B0C5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98307" name="Rectangle 11">
            <a:extLst>
              <a:ext uri="{FF2B5EF4-FFF2-40B4-BE49-F238E27FC236}">
                <a16:creationId xmlns:a16="http://schemas.microsoft.com/office/drawing/2014/main" id="{D71A49C1-7825-442A-BE99-29FCD7566D60}"/>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98308" name="Rectangle 12">
            <a:extLst>
              <a:ext uri="{FF2B5EF4-FFF2-40B4-BE49-F238E27FC236}">
                <a16:creationId xmlns:a16="http://schemas.microsoft.com/office/drawing/2014/main" id="{D204C021-367C-46DE-869F-9CC073153FB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D445B685-8440-4228-A631-2044B9CB8C79}" type="slidenum">
              <a:rPr lang="en-US" altLang="en-US" sz="900"/>
              <a:pPr eaLnBrk="1" hangingPunct="1"/>
              <a:t>21</a:t>
            </a:fld>
            <a:endParaRPr lang="en-US" altLang="en-US" sz="900"/>
          </a:p>
        </p:txBody>
      </p:sp>
      <p:sp>
        <p:nvSpPr>
          <p:cNvPr id="98309" name="Rectangle 2">
            <a:extLst>
              <a:ext uri="{FF2B5EF4-FFF2-40B4-BE49-F238E27FC236}">
                <a16:creationId xmlns:a16="http://schemas.microsoft.com/office/drawing/2014/main" id="{A535C8F8-69AA-431F-A0FA-A6AA333B40F8}"/>
              </a:ext>
            </a:extLst>
          </p:cNvPr>
          <p:cNvSpPr>
            <a:spLocks noGrp="1" noRot="1" noChangeAspect="1" noChangeArrowheads="1" noTextEdit="1"/>
          </p:cNvSpPr>
          <p:nvPr>
            <p:ph type="sldImg"/>
          </p:nvPr>
        </p:nvSpPr>
        <p:spPr>
          <a:ln/>
        </p:spPr>
      </p:sp>
      <p:sp>
        <p:nvSpPr>
          <p:cNvPr id="98310" name="Rectangle 3">
            <a:extLst>
              <a:ext uri="{FF2B5EF4-FFF2-40B4-BE49-F238E27FC236}">
                <a16:creationId xmlns:a16="http://schemas.microsoft.com/office/drawing/2014/main" id="{46C2781D-061F-47D6-9B91-280CEE71A72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Compensation for a company’s top executives usually consists of four main elements: base pay, short-term incentives, long-term incentives, and executive benefits/perquisites or “perks.”</a:t>
            </a:r>
          </a:p>
          <a:p>
            <a:pPr eaLnBrk="1" hangingPunct="1"/>
            <a:endParaRPr lang="en-US" altLang="en-US">
              <a:latin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8">
            <a:extLst>
              <a:ext uri="{FF2B5EF4-FFF2-40B4-BE49-F238E27FC236}">
                <a16:creationId xmlns:a16="http://schemas.microsoft.com/office/drawing/2014/main" id="{A9FE7422-FEB6-4D80-85B2-2F1577F7BAD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99331" name="Rectangle 11">
            <a:extLst>
              <a:ext uri="{FF2B5EF4-FFF2-40B4-BE49-F238E27FC236}">
                <a16:creationId xmlns:a16="http://schemas.microsoft.com/office/drawing/2014/main" id="{5412F3A5-D7B7-4770-A4F7-90A120234FA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99332" name="Rectangle 12">
            <a:extLst>
              <a:ext uri="{FF2B5EF4-FFF2-40B4-BE49-F238E27FC236}">
                <a16:creationId xmlns:a16="http://schemas.microsoft.com/office/drawing/2014/main" id="{DB3ABA9D-CBDB-48D8-A923-5E73CFA9587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151391F9-1571-401D-86C7-9CEEE61F8DD6}" type="slidenum">
              <a:rPr lang="en-US" altLang="en-US" sz="900"/>
              <a:pPr eaLnBrk="1" hangingPunct="1"/>
              <a:t>22</a:t>
            </a:fld>
            <a:endParaRPr lang="en-US" altLang="en-US" sz="900"/>
          </a:p>
        </p:txBody>
      </p:sp>
      <p:sp>
        <p:nvSpPr>
          <p:cNvPr id="99333" name="Rectangle 2">
            <a:extLst>
              <a:ext uri="{FF2B5EF4-FFF2-40B4-BE49-F238E27FC236}">
                <a16:creationId xmlns:a16="http://schemas.microsoft.com/office/drawing/2014/main" id="{2BB2838E-9C09-4BDA-84FE-1CC29FC6138B}"/>
              </a:ext>
            </a:extLst>
          </p:cNvPr>
          <p:cNvSpPr>
            <a:spLocks noGrp="1" noRot="1" noChangeAspect="1" noChangeArrowheads="1" noTextEdit="1"/>
          </p:cNvSpPr>
          <p:nvPr>
            <p:ph type="sldImg"/>
          </p:nvPr>
        </p:nvSpPr>
        <p:spPr>
          <a:ln/>
        </p:spPr>
      </p:sp>
      <p:sp>
        <p:nvSpPr>
          <p:cNvPr id="99334" name="Rectangle 3">
            <a:extLst>
              <a:ext uri="{FF2B5EF4-FFF2-40B4-BE49-F238E27FC236}">
                <a16:creationId xmlns:a16="http://schemas.microsoft.com/office/drawing/2014/main" id="{0C1E4C83-FCD7-49EE-965E-BC074EEA9E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For top executive jobs (especially the CEO), job evaluation typically has little relevance. One recent study concluded that three main factors, </a:t>
            </a:r>
            <a:r>
              <a:rPr lang="en-US" altLang="en-US" i="1">
                <a:latin typeface="Arial" panose="020B0604020202020204" pitchFamily="34" charset="0"/>
              </a:rPr>
              <a:t>job complexity </a:t>
            </a:r>
            <a:r>
              <a:rPr lang="en-US" altLang="en-US">
                <a:latin typeface="Arial" panose="020B0604020202020204" pitchFamily="34" charset="0"/>
              </a:rPr>
              <a:t>(span of control, the number of functional divisions over which the executive has direct responsibility, and management level), the employer’s </a:t>
            </a:r>
            <a:r>
              <a:rPr lang="en-US" altLang="en-US" i="1">
                <a:latin typeface="Arial" panose="020B0604020202020204" pitchFamily="34" charset="0"/>
              </a:rPr>
              <a:t>ability to pay </a:t>
            </a:r>
            <a:r>
              <a:rPr lang="en-US" altLang="en-US">
                <a:latin typeface="Arial" panose="020B0604020202020204" pitchFamily="34" charset="0"/>
              </a:rPr>
              <a:t>(total profit and rate of return), and the executive’s </a:t>
            </a:r>
            <a:r>
              <a:rPr lang="en-US" altLang="en-US" i="1">
                <a:latin typeface="Arial" panose="020B0604020202020204" pitchFamily="34" charset="0"/>
              </a:rPr>
              <a:t>human capital </a:t>
            </a:r>
            <a:r>
              <a:rPr lang="en-US" altLang="en-US">
                <a:latin typeface="Arial" panose="020B0604020202020204" pitchFamily="34" charset="0"/>
              </a:rPr>
              <a:t>(educational level, field of study, work experience) accounted for about two-thirds of executive compensation variance.</a:t>
            </a:r>
          </a:p>
          <a:p>
            <a:pPr eaLnBrk="1" hangingPunct="1"/>
            <a:endParaRPr lang="en-US" altLang="en-US">
              <a:latin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8">
            <a:extLst>
              <a:ext uri="{FF2B5EF4-FFF2-40B4-BE49-F238E27FC236}">
                <a16:creationId xmlns:a16="http://schemas.microsoft.com/office/drawing/2014/main" id="{B9E12229-65BD-4554-BA73-E5F39BDED6C0}"/>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100355" name="Rectangle 11">
            <a:extLst>
              <a:ext uri="{FF2B5EF4-FFF2-40B4-BE49-F238E27FC236}">
                <a16:creationId xmlns:a16="http://schemas.microsoft.com/office/drawing/2014/main" id="{94A8DA98-CCC1-4E9C-A122-0347546907D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100356" name="Rectangle 12">
            <a:extLst>
              <a:ext uri="{FF2B5EF4-FFF2-40B4-BE49-F238E27FC236}">
                <a16:creationId xmlns:a16="http://schemas.microsoft.com/office/drawing/2014/main" id="{033F2471-809C-4D4E-88DF-DD073D9954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92CD9EFC-3889-4594-9898-9C734151892D}" type="slidenum">
              <a:rPr lang="en-US" altLang="en-US" sz="900"/>
              <a:pPr eaLnBrk="1" hangingPunct="1"/>
              <a:t>23</a:t>
            </a:fld>
            <a:endParaRPr lang="en-US" altLang="en-US" sz="900"/>
          </a:p>
        </p:txBody>
      </p:sp>
      <p:sp>
        <p:nvSpPr>
          <p:cNvPr id="100357" name="Rectangle 2">
            <a:extLst>
              <a:ext uri="{FF2B5EF4-FFF2-40B4-BE49-F238E27FC236}">
                <a16:creationId xmlns:a16="http://schemas.microsoft.com/office/drawing/2014/main" id="{EF9C8729-2FD0-4804-BF01-25D42A8D1BC4}"/>
              </a:ext>
            </a:extLst>
          </p:cNvPr>
          <p:cNvSpPr>
            <a:spLocks noGrp="1" noRot="1" noChangeAspect="1" noChangeArrowheads="1" noTextEdit="1"/>
          </p:cNvSpPr>
          <p:nvPr>
            <p:ph type="sldImg"/>
          </p:nvPr>
        </p:nvSpPr>
        <p:spPr>
          <a:ln/>
        </p:spPr>
      </p:sp>
      <p:sp>
        <p:nvSpPr>
          <p:cNvPr id="100358" name="Rectangle 3">
            <a:extLst>
              <a:ext uri="{FF2B5EF4-FFF2-40B4-BE49-F238E27FC236}">
                <a16:creationId xmlns:a16="http://schemas.microsoft.com/office/drawing/2014/main" id="{33A6F795-EF8F-48B1-9D14-EA35FC1AC1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Compensating professional employees, like engineers and scientists, presents unique problems. Analytical jobs like these emphasize creativity and problem solving, compensable factors not easily compared or measured. Determining professional compensation presents another question</a:t>
            </a:r>
            <a:r>
              <a:rPr lang="en-US" altLang="en-US">
                <a:latin typeface="Arial" panose="020B0604020202020204" pitchFamily="34" charset="0"/>
                <a:cs typeface="Arial" panose="020B0604020202020204" pitchFamily="34" charset="0"/>
              </a:rPr>
              <a:t>—</a:t>
            </a:r>
            <a:r>
              <a:rPr lang="en-US" altLang="en-US">
                <a:latin typeface="Arial" panose="020B0604020202020204" pitchFamily="34" charset="0"/>
              </a:rPr>
              <a:t>how is “performance” to be defined and measured?</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8">
            <a:extLst>
              <a:ext uri="{FF2B5EF4-FFF2-40B4-BE49-F238E27FC236}">
                <a16:creationId xmlns:a16="http://schemas.microsoft.com/office/drawing/2014/main" id="{90321A24-2E99-4E2B-B13C-36A63A2088A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101379" name="Rectangle 11">
            <a:extLst>
              <a:ext uri="{FF2B5EF4-FFF2-40B4-BE49-F238E27FC236}">
                <a16:creationId xmlns:a16="http://schemas.microsoft.com/office/drawing/2014/main" id="{A7653430-4484-4F30-A472-0A00EC694EC8}"/>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101380" name="Rectangle 12">
            <a:extLst>
              <a:ext uri="{FF2B5EF4-FFF2-40B4-BE49-F238E27FC236}">
                <a16:creationId xmlns:a16="http://schemas.microsoft.com/office/drawing/2014/main" id="{72F2BBDD-CBAA-4319-A50C-00A90CF4817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D39F3732-AA95-45E1-AAD1-0A36D550AE35}" type="slidenum">
              <a:rPr lang="en-US" altLang="en-US" sz="900"/>
              <a:pPr eaLnBrk="1" hangingPunct="1"/>
              <a:t>24</a:t>
            </a:fld>
            <a:endParaRPr lang="en-US" altLang="en-US" sz="900"/>
          </a:p>
        </p:txBody>
      </p:sp>
      <p:sp>
        <p:nvSpPr>
          <p:cNvPr id="101381" name="Rectangle 2">
            <a:extLst>
              <a:ext uri="{FF2B5EF4-FFF2-40B4-BE49-F238E27FC236}">
                <a16:creationId xmlns:a16="http://schemas.microsoft.com/office/drawing/2014/main" id="{62ED2998-DBB9-4254-8639-CDA4FA4AC7E6}"/>
              </a:ext>
            </a:extLst>
          </p:cNvPr>
          <p:cNvSpPr>
            <a:spLocks noGrp="1" noRot="1" noChangeAspect="1" noChangeArrowheads="1" noTextEdit="1"/>
          </p:cNvSpPr>
          <p:nvPr>
            <p:ph type="sldImg"/>
          </p:nvPr>
        </p:nvSpPr>
        <p:spPr>
          <a:xfrm>
            <a:off x="373063" y="709613"/>
            <a:ext cx="6188075" cy="3481387"/>
          </a:xfrm>
          <a:ln/>
        </p:spPr>
      </p:sp>
      <p:sp>
        <p:nvSpPr>
          <p:cNvPr id="101382" name="Rectangle 3">
            <a:extLst>
              <a:ext uri="{FF2B5EF4-FFF2-40B4-BE49-F238E27FC236}">
                <a16:creationId xmlns:a16="http://schemas.microsoft.com/office/drawing/2014/main" id="{3F1D179B-E857-4294-9A0B-7AD9793A0D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a:latin typeface="Arial" panose="020B0604020202020204" pitchFamily="34" charset="0"/>
              </a:rPr>
              <a:t>Competency-based pay </a:t>
            </a:r>
            <a:r>
              <a:rPr lang="en-US" altLang="en-US">
                <a:latin typeface="Arial" panose="020B0604020202020204" pitchFamily="34" charset="0"/>
              </a:rPr>
              <a:t>means the company pays for the employee’s range, depth, and types of skills and knowledge, rather than for the job title he or she holds.  Experts variously call this competency-, knowledge-, or skill-based pay.</a:t>
            </a:r>
          </a:p>
          <a:p>
            <a:pPr eaLnBrk="1" hangingPunct="1"/>
            <a:r>
              <a:rPr lang="en-US" altLang="en-US">
                <a:latin typeface="Arial" panose="020B0604020202020204" pitchFamily="34" charset="0"/>
              </a:rPr>
              <a:t>Competency-based pay ties the worker’s pay to his or her competencies—pay is more </a:t>
            </a:r>
            <a:r>
              <a:rPr lang="en-US" altLang="en-US" i="1">
                <a:latin typeface="Arial" panose="020B0604020202020204" pitchFamily="34" charset="0"/>
              </a:rPr>
              <a:t>person oriented. </a:t>
            </a:r>
            <a:r>
              <a:rPr lang="en-US" altLang="en-US">
                <a:latin typeface="Arial" panose="020B0604020202020204" pitchFamily="34" charset="0"/>
              </a:rPr>
              <a:t>Employees here are paid based on what they know or can do—even if, at the moment, they don’t have to do it.</a:t>
            </a:r>
          </a:p>
          <a:p>
            <a:pPr eaLnBrk="1" hangingPunct="1"/>
            <a:r>
              <a:rPr lang="en-US" altLang="en-US">
                <a:latin typeface="Arial" panose="020B0604020202020204" pitchFamily="34" charset="0"/>
              </a:rPr>
              <a:t>Traditional pay plans may backfire if a </a:t>
            </a:r>
            <a:r>
              <a:rPr lang="en-US" altLang="en-US" i="1">
                <a:latin typeface="Arial" panose="020B0604020202020204" pitchFamily="34" charset="0"/>
              </a:rPr>
              <a:t>high-performance work system (HPWS) </a:t>
            </a:r>
            <a:r>
              <a:rPr lang="en-US" altLang="en-US">
                <a:latin typeface="Arial" panose="020B0604020202020204" pitchFamily="34" charset="0"/>
              </a:rPr>
              <a:t>is the goal. HPWS employees must be enthusiastic about learning and moving among other jobs.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8">
            <a:extLst>
              <a:ext uri="{FF2B5EF4-FFF2-40B4-BE49-F238E27FC236}">
                <a16:creationId xmlns:a16="http://schemas.microsoft.com/office/drawing/2014/main" id="{0F6F6355-8F66-4132-857C-15280C98C557}"/>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102403" name="Rectangle 11">
            <a:extLst>
              <a:ext uri="{FF2B5EF4-FFF2-40B4-BE49-F238E27FC236}">
                <a16:creationId xmlns:a16="http://schemas.microsoft.com/office/drawing/2014/main" id="{3B44B6D2-7B93-4F99-B20B-8C79678464A2}"/>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102404" name="Rectangle 12">
            <a:extLst>
              <a:ext uri="{FF2B5EF4-FFF2-40B4-BE49-F238E27FC236}">
                <a16:creationId xmlns:a16="http://schemas.microsoft.com/office/drawing/2014/main" id="{852B91B7-9358-4F30-9B96-844487721B3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EB491DFB-D3C2-4F4D-9C76-6E69A9364935}" type="slidenum">
              <a:rPr lang="en-US" altLang="en-US" sz="900"/>
              <a:pPr eaLnBrk="1" hangingPunct="1"/>
              <a:t>25</a:t>
            </a:fld>
            <a:endParaRPr lang="en-US" altLang="en-US" sz="900"/>
          </a:p>
        </p:txBody>
      </p:sp>
      <p:sp>
        <p:nvSpPr>
          <p:cNvPr id="102405" name="Rectangle 2">
            <a:extLst>
              <a:ext uri="{FF2B5EF4-FFF2-40B4-BE49-F238E27FC236}">
                <a16:creationId xmlns:a16="http://schemas.microsoft.com/office/drawing/2014/main" id="{77B63480-AEC4-4050-8181-C7003B9C21B9}"/>
              </a:ext>
            </a:extLst>
          </p:cNvPr>
          <p:cNvSpPr>
            <a:spLocks noGrp="1" noRot="1" noChangeAspect="1" noChangeArrowheads="1" noTextEdit="1"/>
          </p:cNvSpPr>
          <p:nvPr>
            <p:ph type="sldImg"/>
          </p:nvPr>
        </p:nvSpPr>
        <p:spPr>
          <a:ln/>
        </p:spPr>
      </p:sp>
      <p:sp>
        <p:nvSpPr>
          <p:cNvPr id="102406" name="Rectangle 3">
            <a:extLst>
              <a:ext uri="{FF2B5EF4-FFF2-40B4-BE49-F238E27FC236}">
                <a16:creationId xmlns:a16="http://schemas.microsoft.com/office/drawing/2014/main" id="{66909BDE-0638-48F9-B6F4-688CBF5AF2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Competency-based pay ties the worker’s pay to his or her competencies—pay is more person oriented. Employees here are paid based on what they know or can do—even if, at the moment, they don’t have to do it.</a:t>
            </a:r>
          </a:p>
          <a:p>
            <a:pPr eaLnBrk="1" hangingPunct="1"/>
            <a:r>
              <a:rPr lang="en-US" altLang="en-US">
                <a:latin typeface="Arial" panose="020B0604020202020204" pitchFamily="34" charset="0"/>
              </a:rPr>
              <a:t>Traditional pay plans may backfire if a high-performance work system (HPWS) is the goal. HPWS employees must be enthusiastic about learning and moving among other jobs.</a:t>
            </a:r>
          </a:p>
          <a:p>
            <a:pPr eaLnBrk="1" hangingPunct="1"/>
            <a:r>
              <a:rPr lang="en-US" altLang="en-US">
                <a:latin typeface="Arial" panose="020B0604020202020204" pitchFamily="34" charset="0"/>
              </a:rPr>
              <a:t>Paying for competencies </a:t>
            </a:r>
            <a:r>
              <a:rPr lang="en-US" altLang="en-US" i="1">
                <a:latin typeface="Arial" panose="020B0604020202020204" pitchFamily="34" charset="0"/>
              </a:rPr>
              <a:t>encourages employees </a:t>
            </a:r>
            <a:r>
              <a:rPr lang="en-US" altLang="en-US">
                <a:latin typeface="Arial" panose="020B0604020202020204" pitchFamily="34" charset="0"/>
              </a:rPr>
              <a:t>to develop the competencies the companies require to achieve their strategic aims.</a:t>
            </a:r>
          </a:p>
          <a:p>
            <a:pPr eaLnBrk="1" hangingPunct="1"/>
            <a:r>
              <a:rPr lang="en-US" altLang="en-US">
                <a:latin typeface="Arial" panose="020B0604020202020204" pitchFamily="34" charset="0"/>
              </a:rPr>
              <a:t>Paying for measurable and influence-able competencies provides a focus for the employer’s </a:t>
            </a:r>
            <a:r>
              <a:rPr lang="en-US" altLang="en-US" i="1">
                <a:latin typeface="Arial" panose="020B0604020202020204" pitchFamily="34" charset="0"/>
              </a:rPr>
              <a:t>performance management </a:t>
            </a:r>
            <a:r>
              <a:rPr lang="en-US" altLang="en-US">
                <a:latin typeface="Arial" panose="020B0604020202020204" pitchFamily="34" charset="0"/>
              </a:rPr>
              <a:t>process.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8">
            <a:extLst>
              <a:ext uri="{FF2B5EF4-FFF2-40B4-BE49-F238E27FC236}">
                <a16:creationId xmlns:a16="http://schemas.microsoft.com/office/drawing/2014/main" id="{A3673731-351D-48F5-96D4-9E54E5CF929F}"/>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103427" name="Rectangle 11">
            <a:extLst>
              <a:ext uri="{FF2B5EF4-FFF2-40B4-BE49-F238E27FC236}">
                <a16:creationId xmlns:a16="http://schemas.microsoft.com/office/drawing/2014/main" id="{5AF66EE6-490A-413B-8B7E-E5FA12E8E91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103428" name="Rectangle 12">
            <a:extLst>
              <a:ext uri="{FF2B5EF4-FFF2-40B4-BE49-F238E27FC236}">
                <a16:creationId xmlns:a16="http://schemas.microsoft.com/office/drawing/2014/main" id="{662BF769-A7E1-4672-926D-0F0CEFEB01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4E63046C-704A-4303-B8D1-3432648ED4ED}" type="slidenum">
              <a:rPr lang="en-US" altLang="en-US" sz="900"/>
              <a:pPr eaLnBrk="1" hangingPunct="1"/>
              <a:t>26</a:t>
            </a:fld>
            <a:endParaRPr lang="en-US" altLang="en-US" sz="900"/>
          </a:p>
        </p:txBody>
      </p:sp>
      <p:sp>
        <p:nvSpPr>
          <p:cNvPr id="103429" name="Rectangle 2">
            <a:extLst>
              <a:ext uri="{FF2B5EF4-FFF2-40B4-BE49-F238E27FC236}">
                <a16:creationId xmlns:a16="http://schemas.microsoft.com/office/drawing/2014/main" id="{5A628166-55E7-4DFF-9F20-41F3F924B597}"/>
              </a:ext>
            </a:extLst>
          </p:cNvPr>
          <p:cNvSpPr>
            <a:spLocks noGrp="1" noRot="1" noChangeAspect="1" noChangeArrowheads="1" noTextEdit="1"/>
          </p:cNvSpPr>
          <p:nvPr>
            <p:ph type="sldImg"/>
          </p:nvPr>
        </p:nvSpPr>
        <p:spPr>
          <a:ln/>
        </p:spPr>
      </p:sp>
      <p:sp>
        <p:nvSpPr>
          <p:cNvPr id="103430" name="Rectangle 3">
            <a:extLst>
              <a:ext uri="{FF2B5EF4-FFF2-40B4-BE49-F238E27FC236}">
                <a16:creationId xmlns:a16="http://schemas.microsoft.com/office/drawing/2014/main" id="{F8BFE931-EBFF-4E63-80F8-07D811AF1A8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In practice, any skill/competency/knowledge-based pay program generally contains these five main elements.</a:t>
            </a:r>
          </a:p>
          <a:p>
            <a:pPr eaLnBrk="1" hangingPunct="1"/>
            <a:endParaRPr lang="en-US" altLang="en-US">
              <a:latin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8">
            <a:extLst>
              <a:ext uri="{FF2B5EF4-FFF2-40B4-BE49-F238E27FC236}">
                <a16:creationId xmlns:a16="http://schemas.microsoft.com/office/drawing/2014/main" id="{50BE06C0-116F-4F6B-AE37-4003AC64716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104451" name="Rectangle 11">
            <a:extLst>
              <a:ext uri="{FF2B5EF4-FFF2-40B4-BE49-F238E27FC236}">
                <a16:creationId xmlns:a16="http://schemas.microsoft.com/office/drawing/2014/main" id="{255CFDE5-BE85-446C-9B5D-8112076A6291}"/>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104452" name="Rectangle 12">
            <a:extLst>
              <a:ext uri="{FF2B5EF4-FFF2-40B4-BE49-F238E27FC236}">
                <a16:creationId xmlns:a16="http://schemas.microsoft.com/office/drawing/2014/main" id="{5CD95987-542B-4267-A9EB-BD404D46992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50ADB331-C70C-451B-860F-15E1C7793923}" type="slidenum">
              <a:rPr lang="en-US" altLang="en-US" sz="900"/>
              <a:pPr eaLnBrk="1" hangingPunct="1"/>
              <a:t>27</a:t>
            </a:fld>
            <a:endParaRPr lang="en-US" altLang="en-US" sz="900"/>
          </a:p>
        </p:txBody>
      </p:sp>
      <p:sp>
        <p:nvSpPr>
          <p:cNvPr id="104453" name="Rectangle 2">
            <a:extLst>
              <a:ext uri="{FF2B5EF4-FFF2-40B4-BE49-F238E27FC236}">
                <a16:creationId xmlns:a16="http://schemas.microsoft.com/office/drawing/2014/main" id="{F9B2331D-4CBC-41E6-9D06-D038B036546D}"/>
              </a:ext>
            </a:extLst>
          </p:cNvPr>
          <p:cNvSpPr>
            <a:spLocks noGrp="1" noRot="1" noChangeAspect="1" noChangeArrowheads="1" noTextEdit="1"/>
          </p:cNvSpPr>
          <p:nvPr>
            <p:ph type="sldImg"/>
          </p:nvPr>
        </p:nvSpPr>
        <p:spPr>
          <a:ln/>
        </p:spPr>
      </p:sp>
      <p:sp>
        <p:nvSpPr>
          <p:cNvPr id="104454" name="Rectangle 3">
            <a:extLst>
              <a:ext uri="{FF2B5EF4-FFF2-40B4-BE49-F238E27FC236}">
                <a16:creationId xmlns:a16="http://schemas.microsoft.com/office/drawing/2014/main" id="{29778B14-1E11-4617-AA64-08D77E9E5C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Competency-based pay has adherents and its detractors. Competency-based pay increases compensation costs in paying employees for unused or outdated knowledge, skills and behaviors.</a:t>
            </a:r>
          </a:p>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8">
            <a:extLst>
              <a:ext uri="{FF2B5EF4-FFF2-40B4-BE49-F238E27FC236}">
                <a16:creationId xmlns:a16="http://schemas.microsoft.com/office/drawing/2014/main" id="{CB989757-54A8-493A-9F2A-74480A9E68C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68611" name="Rectangle 11">
            <a:extLst>
              <a:ext uri="{FF2B5EF4-FFF2-40B4-BE49-F238E27FC236}">
                <a16:creationId xmlns:a16="http://schemas.microsoft.com/office/drawing/2014/main" id="{598CEAF7-0B34-4EC4-9E3A-6DD8C0F337C4}"/>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68612" name="Rectangle 12">
            <a:extLst>
              <a:ext uri="{FF2B5EF4-FFF2-40B4-BE49-F238E27FC236}">
                <a16:creationId xmlns:a16="http://schemas.microsoft.com/office/drawing/2014/main" id="{2EC735D1-5703-4FC8-BE04-096DCB5E7ED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E7CB27CF-AE8C-4AD9-A729-14E1178CBBF0}" type="slidenum">
              <a:rPr lang="en-US" altLang="en-US" sz="900"/>
              <a:pPr eaLnBrk="1" hangingPunct="1"/>
              <a:t>4</a:t>
            </a:fld>
            <a:endParaRPr lang="en-US" altLang="en-US" sz="900"/>
          </a:p>
        </p:txBody>
      </p:sp>
      <p:sp>
        <p:nvSpPr>
          <p:cNvPr id="68613" name="Rectangle 2">
            <a:extLst>
              <a:ext uri="{FF2B5EF4-FFF2-40B4-BE49-F238E27FC236}">
                <a16:creationId xmlns:a16="http://schemas.microsoft.com/office/drawing/2014/main" id="{653D4EC0-301D-486E-A84E-2C33993AFB1A}"/>
              </a:ext>
            </a:extLst>
          </p:cNvPr>
          <p:cNvSpPr>
            <a:spLocks noGrp="1" noRot="1" noChangeAspect="1" noChangeArrowheads="1" noTextEdit="1"/>
          </p:cNvSpPr>
          <p:nvPr>
            <p:ph type="sldImg"/>
          </p:nvPr>
        </p:nvSpPr>
        <p:spPr>
          <a:ln/>
        </p:spPr>
      </p:sp>
      <p:sp>
        <p:nvSpPr>
          <p:cNvPr id="68614" name="Rectangle 3">
            <a:extLst>
              <a:ext uri="{FF2B5EF4-FFF2-40B4-BE49-F238E27FC236}">
                <a16:creationId xmlns:a16="http://schemas.microsoft.com/office/drawing/2014/main" id="{4C34EC9E-999C-41F1-8F8D-0EBFD2822BD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This slide lists several legal factors that determine the design of any pay plan.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8">
            <a:extLst>
              <a:ext uri="{FF2B5EF4-FFF2-40B4-BE49-F238E27FC236}">
                <a16:creationId xmlns:a16="http://schemas.microsoft.com/office/drawing/2014/main" id="{7B5DA24E-0987-4620-950E-EA00EC7DEF86}"/>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70659" name="Rectangle 11">
            <a:extLst>
              <a:ext uri="{FF2B5EF4-FFF2-40B4-BE49-F238E27FC236}">
                <a16:creationId xmlns:a16="http://schemas.microsoft.com/office/drawing/2014/main" id="{4210F0BB-D4F4-421E-AE9C-E2DDDA33E3C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70660" name="Rectangle 12">
            <a:extLst>
              <a:ext uri="{FF2B5EF4-FFF2-40B4-BE49-F238E27FC236}">
                <a16:creationId xmlns:a16="http://schemas.microsoft.com/office/drawing/2014/main" id="{516705C0-99BD-42BF-A748-1E3F76EA45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4CB7E19B-BC9C-45E2-A509-74D5ED0BFB83}" type="slidenum">
              <a:rPr lang="en-US" altLang="en-US" sz="900"/>
              <a:pPr eaLnBrk="1" hangingPunct="1"/>
              <a:t>5</a:t>
            </a:fld>
            <a:endParaRPr lang="en-US" altLang="en-US" sz="900"/>
          </a:p>
        </p:txBody>
      </p:sp>
      <p:sp>
        <p:nvSpPr>
          <p:cNvPr id="70661" name="Rectangle 2">
            <a:extLst>
              <a:ext uri="{FF2B5EF4-FFF2-40B4-BE49-F238E27FC236}">
                <a16:creationId xmlns:a16="http://schemas.microsoft.com/office/drawing/2014/main" id="{5EA99CB8-3014-48F0-9331-CCF86DA92DF8}"/>
              </a:ext>
            </a:extLst>
          </p:cNvPr>
          <p:cNvSpPr>
            <a:spLocks noGrp="1" noRot="1" noChangeAspect="1" noChangeArrowheads="1" noTextEdit="1"/>
          </p:cNvSpPr>
          <p:nvPr>
            <p:ph type="sldImg"/>
          </p:nvPr>
        </p:nvSpPr>
        <p:spPr>
          <a:solidFill>
            <a:srgbClr val="FFFFFF"/>
          </a:solidFill>
          <a:ln/>
        </p:spPr>
      </p:sp>
      <p:sp>
        <p:nvSpPr>
          <p:cNvPr id="70662" name="Rectangle 3">
            <a:extLst>
              <a:ext uri="{FF2B5EF4-FFF2-40B4-BE49-F238E27FC236}">
                <a16:creationId xmlns:a16="http://schemas.microsoft.com/office/drawing/2014/main" id="{B3EF3108-E0B3-4C51-BDDC-1CF2053A5F28}"/>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Arial" panose="020B0604020202020204" pitchFamily="34" charset="0"/>
              </a:rPr>
              <a:t>Specific categories of employees are </a:t>
            </a:r>
            <a:r>
              <a:rPr lang="en-US" altLang="en-US" i="1">
                <a:latin typeface="Arial" panose="020B0604020202020204" pitchFamily="34" charset="0"/>
              </a:rPr>
              <a:t>exempt </a:t>
            </a:r>
            <a:r>
              <a:rPr lang="en-US" altLang="en-US">
                <a:latin typeface="Arial" panose="020B0604020202020204" pitchFamily="34" charset="0"/>
              </a:rPr>
              <a:t>from the FLSA or certain provisions of the act, and particularly from the act’s overtime provisions—they are “exempt employees.” A person’s exemption depends on his or her responsibilities, duties, and salary. </a:t>
            </a:r>
          </a:p>
          <a:p>
            <a:pPr eaLnBrk="1" hangingPunct="1"/>
            <a:r>
              <a:rPr lang="en-US" altLang="en-US" b="1">
                <a:latin typeface="Arial" panose="020B0604020202020204" pitchFamily="34" charset="0"/>
              </a:rPr>
              <a:t>Figure 11-2</a:t>
            </a:r>
            <a:r>
              <a:rPr lang="en-US" altLang="en-US">
                <a:latin typeface="Arial" panose="020B0604020202020204" pitchFamily="34" charset="0"/>
              </a:rPr>
              <a:t> lists some examples of typically exempt and nonexempt jobs.</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8">
            <a:extLst>
              <a:ext uri="{FF2B5EF4-FFF2-40B4-BE49-F238E27FC236}">
                <a16:creationId xmlns:a16="http://schemas.microsoft.com/office/drawing/2014/main" id="{667A5A5A-4046-44AC-A7FD-92BBE6620884}"/>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72707" name="Rectangle 11">
            <a:extLst>
              <a:ext uri="{FF2B5EF4-FFF2-40B4-BE49-F238E27FC236}">
                <a16:creationId xmlns:a16="http://schemas.microsoft.com/office/drawing/2014/main" id="{44D0E967-1FE0-4DCF-9358-1E6771B9DDD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72708" name="Rectangle 12">
            <a:extLst>
              <a:ext uri="{FF2B5EF4-FFF2-40B4-BE49-F238E27FC236}">
                <a16:creationId xmlns:a16="http://schemas.microsoft.com/office/drawing/2014/main" id="{EDB01073-0319-4D82-B592-50A078B4F0B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83BB180E-FD5C-45F2-937C-271F4CC5AA4F}" type="slidenum">
              <a:rPr lang="en-US" altLang="en-US" sz="900"/>
              <a:pPr eaLnBrk="1" hangingPunct="1"/>
              <a:t>6</a:t>
            </a:fld>
            <a:endParaRPr lang="en-US" altLang="en-US" sz="900"/>
          </a:p>
        </p:txBody>
      </p:sp>
      <p:sp>
        <p:nvSpPr>
          <p:cNvPr id="72709" name="Rectangle 2">
            <a:extLst>
              <a:ext uri="{FF2B5EF4-FFF2-40B4-BE49-F238E27FC236}">
                <a16:creationId xmlns:a16="http://schemas.microsoft.com/office/drawing/2014/main" id="{84CFA19E-25AC-4E85-B375-1E2159EEEA8F}"/>
              </a:ext>
            </a:extLst>
          </p:cNvPr>
          <p:cNvSpPr>
            <a:spLocks noGrp="1" noRot="1" noChangeAspect="1" noChangeArrowheads="1" noTextEdit="1"/>
          </p:cNvSpPr>
          <p:nvPr>
            <p:ph type="sldImg"/>
          </p:nvPr>
        </p:nvSpPr>
        <p:spPr>
          <a:ln/>
        </p:spPr>
      </p:sp>
      <p:sp>
        <p:nvSpPr>
          <p:cNvPr id="72710" name="Rectangle 3">
            <a:extLst>
              <a:ext uri="{FF2B5EF4-FFF2-40B4-BE49-F238E27FC236}">
                <a16:creationId xmlns:a16="http://schemas.microsoft.com/office/drawing/2014/main" id="{D43493E9-A412-47D6-914D-C4AF0EA943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compensation plan should advance the firm’s strategic aims—management should produce an </a:t>
            </a:r>
            <a:r>
              <a:rPr lang="en-US" altLang="en-US" i="1">
                <a:latin typeface="Arial" panose="020B0604020202020204" pitchFamily="34" charset="0"/>
              </a:rPr>
              <a:t>aligned reward strategy. </a:t>
            </a:r>
            <a:r>
              <a:rPr lang="en-US" altLang="en-US">
                <a:latin typeface="Arial" panose="020B0604020202020204" pitchFamily="34" charset="0"/>
              </a:rPr>
              <a:t>This means creating a bundle of rewards—a total reward package including wages, incentives, and benefits—that aims to produce the employee behaviors the firm needs to support and achieve its competitive strategy.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8">
            <a:extLst>
              <a:ext uri="{FF2B5EF4-FFF2-40B4-BE49-F238E27FC236}">
                <a16:creationId xmlns:a16="http://schemas.microsoft.com/office/drawing/2014/main" id="{5797E608-9C92-4A88-8721-EB05FCFA2902}"/>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73731" name="Rectangle 11">
            <a:extLst>
              <a:ext uri="{FF2B5EF4-FFF2-40B4-BE49-F238E27FC236}">
                <a16:creationId xmlns:a16="http://schemas.microsoft.com/office/drawing/2014/main" id="{8F991815-CCDC-4C20-A518-0D3C396193F3}"/>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73732" name="Rectangle 12">
            <a:extLst>
              <a:ext uri="{FF2B5EF4-FFF2-40B4-BE49-F238E27FC236}">
                <a16:creationId xmlns:a16="http://schemas.microsoft.com/office/drawing/2014/main" id="{42D0EBE5-D713-46D0-9BEE-147ADAB4525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30D3AD3D-6330-4EAB-8C76-1D23BEFA9CFF}" type="slidenum">
              <a:rPr lang="en-US" altLang="en-US" sz="900"/>
              <a:pPr eaLnBrk="1" hangingPunct="1"/>
              <a:t>7</a:t>
            </a:fld>
            <a:endParaRPr lang="en-US" altLang="en-US" sz="900"/>
          </a:p>
        </p:txBody>
      </p:sp>
      <p:sp>
        <p:nvSpPr>
          <p:cNvPr id="73733" name="Rectangle 2">
            <a:extLst>
              <a:ext uri="{FF2B5EF4-FFF2-40B4-BE49-F238E27FC236}">
                <a16:creationId xmlns:a16="http://schemas.microsoft.com/office/drawing/2014/main" id="{A3B5A724-2F39-4767-B3CD-8DE0B3260C39}"/>
              </a:ext>
            </a:extLst>
          </p:cNvPr>
          <p:cNvSpPr>
            <a:spLocks noGrp="1" noRot="1" noChangeAspect="1" noChangeArrowheads="1" noTextEdit="1"/>
          </p:cNvSpPr>
          <p:nvPr>
            <p:ph type="sldImg"/>
          </p:nvPr>
        </p:nvSpPr>
        <p:spPr>
          <a:solidFill>
            <a:srgbClr val="FFFFFF"/>
          </a:solidFill>
          <a:ln/>
        </p:spPr>
      </p:sp>
      <p:sp>
        <p:nvSpPr>
          <p:cNvPr id="73734" name="Rectangle 3">
            <a:extLst>
              <a:ext uri="{FF2B5EF4-FFF2-40B4-BE49-F238E27FC236}">
                <a16:creationId xmlns:a16="http://schemas.microsoft.com/office/drawing/2014/main" id="{AACF65DE-3D9D-412F-A253-2F2D7843CCF3}"/>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b="1">
                <a:latin typeface="Arial" panose="020B0604020202020204" pitchFamily="34" charset="0"/>
              </a:rPr>
              <a:t>Table 11-1</a:t>
            </a:r>
            <a:r>
              <a:rPr lang="en-US" altLang="en-US">
                <a:latin typeface="Arial" panose="020B0604020202020204" pitchFamily="34" charset="0"/>
              </a:rPr>
              <a:t> lists the sorts of questions to ask when developing an </a:t>
            </a:r>
            <a:r>
              <a:rPr lang="en-US" altLang="en-US" i="1">
                <a:latin typeface="Arial" panose="020B0604020202020204" pitchFamily="34" charset="0"/>
              </a:rPr>
              <a:t>aligned reward strategy</a:t>
            </a:r>
            <a:r>
              <a:rPr lang="en-US" altLang="en-US">
                <a:latin typeface="Arial" panose="020B0604020202020204" pitchFamily="34" charset="0"/>
              </a:rPr>
              <a:t>.</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8">
            <a:extLst>
              <a:ext uri="{FF2B5EF4-FFF2-40B4-BE49-F238E27FC236}">
                <a16:creationId xmlns:a16="http://schemas.microsoft.com/office/drawing/2014/main" id="{7AB3C43D-6CB9-4AD1-A540-83CE60EAF2ED}"/>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74755" name="Rectangle 11">
            <a:extLst>
              <a:ext uri="{FF2B5EF4-FFF2-40B4-BE49-F238E27FC236}">
                <a16:creationId xmlns:a16="http://schemas.microsoft.com/office/drawing/2014/main" id="{87F11ED6-6F93-4BB5-832A-EF82D66FE5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74756" name="Rectangle 12">
            <a:extLst>
              <a:ext uri="{FF2B5EF4-FFF2-40B4-BE49-F238E27FC236}">
                <a16:creationId xmlns:a16="http://schemas.microsoft.com/office/drawing/2014/main" id="{FAE11A70-8C9C-4BAA-AC4F-A3CDEBA2E0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65D1AD3B-303E-4111-9D20-36498D11E309}" type="slidenum">
              <a:rPr lang="en-US" altLang="en-US" sz="900"/>
              <a:pPr eaLnBrk="1" hangingPunct="1"/>
              <a:t>8</a:t>
            </a:fld>
            <a:endParaRPr lang="en-US" altLang="en-US" sz="900"/>
          </a:p>
        </p:txBody>
      </p:sp>
      <p:sp>
        <p:nvSpPr>
          <p:cNvPr id="74757" name="Rectangle 2">
            <a:extLst>
              <a:ext uri="{FF2B5EF4-FFF2-40B4-BE49-F238E27FC236}">
                <a16:creationId xmlns:a16="http://schemas.microsoft.com/office/drawing/2014/main" id="{146BB1A1-4E9F-47FD-837B-A219BA6A7AD9}"/>
              </a:ext>
            </a:extLst>
          </p:cNvPr>
          <p:cNvSpPr>
            <a:spLocks noGrp="1" noRot="1" noChangeAspect="1" noChangeArrowheads="1" noTextEdit="1"/>
          </p:cNvSpPr>
          <p:nvPr>
            <p:ph type="sldImg"/>
          </p:nvPr>
        </p:nvSpPr>
        <p:spPr>
          <a:ln/>
        </p:spPr>
      </p:sp>
      <p:sp>
        <p:nvSpPr>
          <p:cNvPr id="74758" name="Rectangle 3">
            <a:extLst>
              <a:ext uri="{FF2B5EF4-FFF2-40B4-BE49-F238E27FC236}">
                <a16:creationId xmlns:a16="http://schemas.microsoft.com/office/drawing/2014/main" id="{4B38FE0F-B7D3-4843-BC64-FC6D4E6DD4F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Managers need to formulate pay policies covering a range of issues.</a:t>
            </a:r>
          </a:p>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8">
            <a:extLst>
              <a:ext uri="{FF2B5EF4-FFF2-40B4-BE49-F238E27FC236}">
                <a16:creationId xmlns:a16="http://schemas.microsoft.com/office/drawing/2014/main" id="{1356F279-D1FE-4526-9CD1-ED616A688E7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75779" name="Rectangle 11">
            <a:extLst>
              <a:ext uri="{FF2B5EF4-FFF2-40B4-BE49-F238E27FC236}">
                <a16:creationId xmlns:a16="http://schemas.microsoft.com/office/drawing/2014/main" id="{8583C2CE-A4DD-449E-8CBD-1C1AD194F30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75780" name="Rectangle 12">
            <a:extLst>
              <a:ext uri="{FF2B5EF4-FFF2-40B4-BE49-F238E27FC236}">
                <a16:creationId xmlns:a16="http://schemas.microsoft.com/office/drawing/2014/main" id="{D60EA79A-D2B9-42F5-BBC6-3CE531A0D06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6A9D614E-4E1F-4B43-8E44-E50E4FAFF224}" type="slidenum">
              <a:rPr lang="en-US" altLang="en-US" sz="900"/>
              <a:pPr eaLnBrk="1" hangingPunct="1"/>
              <a:t>9</a:t>
            </a:fld>
            <a:endParaRPr lang="en-US" altLang="en-US" sz="900"/>
          </a:p>
        </p:txBody>
      </p:sp>
      <p:sp>
        <p:nvSpPr>
          <p:cNvPr id="75781" name="Rectangle 2">
            <a:extLst>
              <a:ext uri="{FF2B5EF4-FFF2-40B4-BE49-F238E27FC236}">
                <a16:creationId xmlns:a16="http://schemas.microsoft.com/office/drawing/2014/main" id="{D8FDA21A-5D13-426E-87B9-8C7D6CD89A5A}"/>
              </a:ext>
            </a:extLst>
          </p:cNvPr>
          <p:cNvSpPr>
            <a:spLocks noGrp="1" noRot="1" noChangeAspect="1" noChangeArrowheads="1" noTextEdit="1"/>
          </p:cNvSpPr>
          <p:nvPr>
            <p:ph type="sldImg"/>
          </p:nvPr>
        </p:nvSpPr>
        <p:spPr>
          <a:ln/>
        </p:spPr>
      </p:sp>
      <p:sp>
        <p:nvSpPr>
          <p:cNvPr id="75782" name="Rectangle 3">
            <a:extLst>
              <a:ext uri="{FF2B5EF4-FFF2-40B4-BE49-F238E27FC236}">
                <a16:creationId xmlns:a16="http://schemas.microsoft.com/office/drawing/2014/main" id="{817DCF58-7DF0-40E9-96C5-2480F94AC8C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indent="231775" eaLnBrk="1" hangingPunct="1"/>
            <a:r>
              <a:rPr lang="en-US" altLang="en-US">
                <a:latin typeface="Arial" panose="020B0604020202020204" pitchFamily="34" charset="0"/>
              </a:rPr>
              <a:t>With respect to compensation, managers should address four forms of equity: </a:t>
            </a:r>
            <a:r>
              <a:rPr lang="en-US" altLang="en-US" i="1">
                <a:latin typeface="Arial" panose="020B0604020202020204" pitchFamily="34" charset="0"/>
              </a:rPr>
              <a:t>external, internal, individual</a:t>
            </a:r>
            <a:r>
              <a:rPr lang="en-US" altLang="en-US">
                <a:latin typeface="Arial" panose="020B0604020202020204" pitchFamily="34" charset="0"/>
              </a:rPr>
              <a:t>, and </a:t>
            </a:r>
            <a:r>
              <a:rPr lang="en-US" altLang="en-US" i="1">
                <a:latin typeface="Arial" panose="020B0604020202020204" pitchFamily="34" charset="0"/>
              </a:rPr>
              <a:t>procedural.</a:t>
            </a:r>
            <a:endParaRPr lang="en-US" altLang="en-US">
              <a:latin typeface="Arial" panose="020B0604020202020204" pitchFamily="34" charset="0"/>
            </a:endParaRPr>
          </a:p>
          <a:p>
            <a:pPr marL="461963" lvl="1" indent="-115888" eaLnBrk="1" hangingPunct="1">
              <a:buFontTx/>
              <a:buChar char="•"/>
            </a:pPr>
            <a:r>
              <a:rPr lang="en-US" altLang="en-US" i="1">
                <a:latin typeface="Arial" panose="020B0604020202020204" pitchFamily="34" charset="0"/>
              </a:rPr>
              <a:t>External equity </a:t>
            </a:r>
            <a:r>
              <a:rPr lang="en-US" altLang="en-US">
                <a:latin typeface="Arial" panose="020B0604020202020204" pitchFamily="34" charset="0"/>
              </a:rPr>
              <a:t>refers to how a job’s pay rate in one company compares to the job’s pay rate in other companies.</a:t>
            </a:r>
          </a:p>
          <a:p>
            <a:pPr marL="461963" lvl="1" indent="-115888" eaLnBrk="1" hangingPunct="1">
              <a:buFontTx/>
              <a:buChar char="•"/>
            </a:pPr>
            <a:r>
              <a:rPr lang="en-US" altLang="en-US" i="1">
                <a:latin typeface="Arial" panose="020B0604020202020204" pitchFamily="34" charset="0"/>
              </a:rPr>
              <a:t>Internal equity </a:t>
            </a:r>
            <a:r>
              <a:rPr lang="en-US" altLang="en-US">
                <a:latin typeface="Arial" panose="020B0604020202020204" pitchFamily="34" charset="0"/>
              </a:rPr>
              <a:t>refers to how fair the job’s pay rate is when compared to other jobs within the same company (for instance, is the sales manager’s pay fair, when compared to what the production manager is earning?).</a:t>
            </a:r>
          </a:p>
          <a:p>
            <a:pPr marL="461963" lvl="1" indent="-115888" eaLnBrk="1" hangingPunct="1">
              <a:buFontTx/>
              <a:buChar char="•"/>
            </a:pPr>
            <a:r>
              <a:rPr lang="en-US" altLang="en-US" i="1">
                <a:latin typeface="Arial" panose="020B0604020202020204" pitchFamily="34" charset="0"/>
              </a:rPr>
              <a:t>Individual equity </a:t>
            </a:r>
            <a:r>
              <a:rPr lang="en-US" altLang="en-US">
                <a:latin typeface="Arial" panose="020B0604020202020204" pitchFamily="34" charset="0"/>
              </a:rPr>
              <a:t>refers to the fairness of an individual’s pay as compared with what his or her coworkers are earning for the same or very similar jobs within the company, based on each individual’s performance.</a:t>
            </a:r>
          </a:p>
          <a:p>
            <a:pPr marL="461963" lvl="1" indent="-115888" eaLnBrk="1" hangingPunct="1">
              <a:buFontTx/>
              <a:buChar char="•"/>
            </a:pPr>
            <a:r>
              <a:rPr lang="en-US" altLang="en-US" i="1">
                <a:latin typeface="Arial" panose="020B0604020202020204" pitchFamily="34" charset="0"/>
              </a:rPr>
              <a:t>Procedural equity </a:t>
            </a:r>
            <a:r>
              <a:rPr lang="en-US" altLang="en-US">
                <a:latin typeface="Arial" panose="020B0604020202020204" pitchFamily="34" charset="0"/>
              </a:rPr>
              <a:t>refers to the “perceived fairness of the processes and procedures used to make decisions regarding the allocation of pay.”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8">
            <a:extLst>
              <a:ext uri="{FF2B5EF4-FFF2-40B4-BE49-F238E27FC236}">
                <a16:creationId xmlns:a16="http://schemas.microsoft.com/office/drawing/2014/main" id="{71189229-1BC5-4AA5-8A0D-749823A9940E}"/>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a:t>Human Resources Management 12e</a:t>
            </a:r>
            <a:br>
              <a:rPr lang="en-US" altLang="en-US"/>
            </a:br>
            <a:r>
              <a:rPr lang="en-US" altLang="en-US"/>
              <a:t>Gary Dessler</a:t>
            </a:r>
          </a:p>
        </p:txBody>
      </p:sp>
      <p:sp>
        <p:nvSpPr>
          <p:cNvPr id="76803" name="Rectangle 11">
            <a:extLst>
              <a:ext uri="{FF2B5EF4-FFF2-40B4-BE49-F238E27FC236}">
                <a16:creationId xmlns:a16="http://schemas.microsoft.com/office/drawing/2014/main" id="{898AF109-93A3-4F94-B2D2-AC91F1FE00A5}"/>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endParaRPr lang="en-US" altLang="en-US" sz="1200" b="0">
              <a:latin typeface="Times New Roman" panose="02020603050405020304" pitchFamily="18" charset="0"/>
            </a:endParaRPr>
          </a:p>
        </p:txBody>
      </p:sp>
      <p:sp>
        <p:nvSpPr>
          <p:cNvPr id="76804" name="Rectangle 12">
            <a:extLst>
              <a:ext uri="{FF2B5EF4-FFF2-40B4-BE49-F238E27FC236}">
                <a16:creationId xmlns:a16="http://schemas.microsoft.com/office/drawing/2014/main" id="{E075239B-F600-4308-8A8B-2ADBE9DF3A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eaLnBrk="0" hangingPunct="0">
              <a:defRPr sz="1000">
                <a:solidFill>
                  <a:schemeClr val="tx1"/>
                </a:solidFill>
                <a:latin typeface="Arial" panose="020B0604020202020204" pitchFamily="34" charset="0"/>
                <a:cs typeface="Tahoma" panose="020B0604030504040204" pitchFamily="34" charset="0"/>
              </a:defRPr>
            </a:lvl1pPr>
            <a:lvl2pPr marL="742950" indent="-285750" defTabSz="927100" eaLnBrk="0" hangingPunct="0">
              <a:defRPr sz="1000">
                <a:solidFill>
                  <a:schemeClr val="tx1"/>
                </a:solidFill>
                <a:latin typeface="Arial" panose="020B0604020202020204" pitchFamily="34" charset="0"/>
                <a:cs typeface="Tahoma" panose="020B0604030504040204" pitchFamily="34" charset="0"/>
              </a:defRPr>
            </a:lvl2pPr>
            <a:lvl3pPr marL="1143000" indent="-228600" defTabSz="927100" eaLnBrk="0" hangingPunct="0">
              <a:defRPr sz="1000">
                <a:solidFill>
                  <a:schemeClr val="tx1"/>
                </a:solidFill>
                <a:latin typeface="Arial" panose="020B0604020202020204" pitchFamily="34" charset="0"/>
                <a:cs typeface="Tahoma" panose="020B0604030504040204" pitchFamily="34" charset="0"/>
              </a:defRPr>
            </a:lvl3pPr>
            <a:lvl4pPr marL="1600200" indent="-228600" defTabSz="927100" eaLnBrk="0" hangingPunct="0">
              <a:defRPr sz="1000">
                <a:solidFill>
                  <a:schemeClr val="tx1"/>
                </a:solidFill>
                <a:latin typeface="Arial" panose="020B0604020202020204" pitchFamily="34" charset="0"/>
                <a:cs typeface="Tahoma" panose="020B0604030504040204" pitchFamily="34" charset="0"/>
              </a:defRPr>
            </a:lvl4pPr>
            <a:lvl5pPr marL="2057400" indent="-228600" defTabSz="927100" eaLnBrk="0" hangingPunct="0">
              <a:defRPr sz="1000">
                <a:solidFill>
                  <a:schemeClr val="tx1"/>
                </a:solidFill>
                <a:latin typeface="Arial" panose="020B0604020202020204" pitchFamily="34" charset="0"/>
                <a:cs typeface="Tahoma" panose="020B0604030504040204" pitchFamily="34" charset="0"/>
              </a:defRPr>
            </a:lvl5pPr>
            <a:lvl6pPr marL="25146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defTabSz="9271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11</a:t>
            </a:r>
            <a:r>
              <a:rPr lang="en-US" altLang="en-US" sz="900">
                <a:cs typeface="Arial" panose="020B0604020202020204" pitchFamily="34" charset="0"/>
              </a:rPr>
              <a:t>–</a:t>
            </a:r>
            <a:fld id="{EBC0483A-501C-4DF1-97A6-A43FC06C02ED}" type="slidenum">
              <a:rPr lang="en-US" altLang="en-US" sz="900"/>
              <a:pPr eaLnBrk="1" hangingPunct="1"/>
              <a:t>10</a:t>
            </a:fld>
            <a:endParaRPr lang="en-US" altLang="en-US" sz="900"/>
          </a:p>
        </p:txBody>
      </p:sp>
      <p:sp>
        <p:nvSpPr>
          <p:cNvPr id="76805" name="Rectangle 2">
            <a:extLst>
              <a:ext uri="{FF2B5EF4-FFF2-40B4-BE49-F238E27FC236}">
                <a16:creationId xmlns:a16="http://schemas.microsoft.com/office/drawing/2014/main" id="{57B9BE22-F327-4424-9ED2-C9EB06CDC692}"/>
              </a:ext>
            </a:extLst>
          </p:cNvPr>
          <p:cNvSpPr>
            <a:spLocks noGrp="1" noRot="1" noChangeAspect="1" noChangeArrowheads="1" noTextEdit="1"/>
          </p:cNvSpPr>
          <p:nvPr>
            <p:ph type="sldImg"/>
          </p:nvPr>
        </p:nvSpPr>
        <p:spPr>
          <a:ln/>
        </p:spPr>
      </p:sp>
      <p:sp>
        <p:nvSpPr>
          <p:cNvPr id="76806" name="Rectangle 3">
            <a:extLst>
              <a:ext uri="{FF2B5EF4-FFF2-40B4-BE49-F238E27FC236}">
                <a16:creationId xmlns:a16="http://schemas.microsoft.com/office/drawing/2014/main" id="{B01BE2B9-F199-4249-8FFB-FC0D262EB67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Managers can use various methods to address equity issues. For example, they use salary surveys (surveys of what other employers are paying) to monitor and maintain external equity. They use job analysis and job evaluation comparisons of each job to maintain internal equity. They use performance appraisal and incentive pay to maintain individual equity. And they use communications, grievance mechanisms, and employees’ participation in developing the company’s pay plan to help ensure that employees view the pay process as transparent and procedurally fair.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0E912-8846-423E-BFD5-003AFD0321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5193584-6D82-441B-A395-D0749FE382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2F5D339D-99AE-44CF-B59A-8B5DF530AF3C}"/>
              </a:ext>
            </a:extLst>
          </p:cNvPr>
          <p:cNvSpPr>
            <a:spLocks noGrp="1"/>
          </p:cNvSpPr>
          <p:nvPr>
            <p:ph type="dt" sz="half" idx="10"/>
          </p:nvPr>
        </p:nvSpPr>
        <p:spPr/>
        <p:txBody>
          <a:bodyPr/>
          <a:lstStyle/>
          <a:p>
            <a:fld id="{20B31CA2-9039-4650-ACA8-A5830E272C8B}" type="datetimeFigureOut">
              <a:rPr lang="en-IN" smtClean="0"/>
              <a:t>18-12-2018</a:t>
            </a:fld>
            <a:endParaRPr lang="en-IN"/>
          </a:p>
        </p:txBody>
      </p:sp>
      <p:sp>
        <p:nvSpPr>
          <p:cNvPr id="5" name="Footer Placeholder 4">
            <a:extLst>
              <a:ext uri="{FF2B5EF4-FFF2-40B4-BE49-F238E27FC236}">
                <a16:creationId xmlns:a16="http://schemas.microsoft.com/office/drawing/2014/main" id="{27C375E8-314D-4DA7-9B6B-738E6170D9C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84325CC-87D0-48A7-981F-22E1C194C8A6}"/>
              </a:ext>
            </a:extLst>
          </p:cNvPr>
          <p:cNvSpPr>
            <a:spLocks noGrp="1"/>
          </p:cNvSpPr>
          <p:nvPr>
            <p:ph type="sldNum" sz="quarter" idx="12"/>
          </p:nvPr>
        </p:nvSpPr>
        <p:spPr/>
        <p:txBody>
          <a:bodyPr/>
          <a:lstStyle/>
          <a:p>
            <a:fld id="{41ADC0CA-46E3-4C99-82BB-9F58C8AD6232}" type="slidenum">
              <a:rPr lang="en-IN" smtClean="0"/>
              <a:t>‹#›</a:t>
            </a:fld>
            <a:endParaRPr lang="en-IN"/>
          </a:p>
        </p:txBody>
      </p:sp>
    </p:spTree>
    <p:extLst>
      <p:ext uri="{BB962C8B-B14F-4D97-AF65-F5344CB8AC3E}">
        <p14:creationId xmlns:p14="http://schemas.microsoft.com/office/powerpoint/2010/main" val="2765822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27D44-A532-4CC5-A75E-36C220A78EE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7089A56-39A4-4A7A-9951-D6073F95D7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8835494-1394-4255-9CD0-958E4C6B4764}"/>
              </a:ext>
            </a:extLst>
          </p:cNvPr>
          <p:cNvSpPr>
            <a:spLocks noGrp="1"/>
          </p:cNvSpPr>
          <p:nvPr>
            <p:ph type="dt" sz="half" idx="10"/>
          </p:nvPr>
        </p:nvSpPr>
        <p:spPr/>
        <p:txBody>
          <a:bodyPr/>
          <a:lstStyle/>
          <a:p>
            <a:fld id="{20B31CA2-9039-4650-ACA8-A5830E272C8B}" type="datetimeFigureOut">
              <a:rPr lang="en-IN" smtClean="0"/>
              <a:t>18-12-2018</a:t>
            </a:fld>
            <a:endParaRPr lang="en-IN"/>
          </a:p>
        </p:txBody>
      </p:sp>
      <p:sp>
        <p:nvSpPr>
          <p:cNvPr id="5" name="Footer Placeholder 4">
            <a:extLst>
              <a:ext uri="{FF2B5EF4-FFF2-40B4-BE49-F238E27FC236}">
                <a16:creationId xmlns:a16="http://schemas.microsoft.com/office/drawing/2014/main" id="{7C0F563C-1721-460C-9BF2-7A5F602C49D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3AFA904-106B-4B77-A59C-A180ADCFAEEE}"/>
              </a:ext>
            </a:extLst>
          </p:cNvPr>
          <p:cNvSpPr>
            <a:spLocks noGrp="1"/>
          </p:cNvSpPr>
          <p:nvPr>
            <p:ph type="sldNum" sz="quarter" idx="12"/>
          </p:nvPr>
        </p:nvSpPr>
        <p:spPr/>
        <p:txBody>
          <a:bodyPr/>
          <a:lstStyle/>
          <a:p>
            <a:fld id="{41ADC0CA-46E3-4C99-82BB-9F58C8AD6232}" type="slidenum">
              <a:rPr lang="en-IN" smtClean="0"/>
              <a:t>‹#›</a:t>
            </a:fld>
            <a:endParaRPr lang="en-IN"/>
          </a:p>
        </p:txBody>
      </p:sp>
    </p:spTree>
    <p:extLst>
      <p:ext uri="{BB962C8B-B14F-4D97-AF65-F5344CB8AC3E}">
        <p14:creationId xmlns:p14="http://schemas.microsoft.com/office/powerpoint/2010/main" val="2287859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732024-99E8-4C71-B497-F80D100685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B99AB95-2C92-4793-AA1E-F8FA4BE24AA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9D75809-79D6-44BA-8FFF-3868F49D460A}"/>
              </a:ext>
            </a:extLst>
          </p:cNvPr>
          <p:cNvSpPr>
            <a:spLocks noGrp="1"/>
          </p:cNvSpPr>
          <p:nvPr>
            <p:ph type="dt" sz="half" idx="10"/>
          </p:nvPr>
        </p:nvSpPr>
        <p:spPr/>
        <p:txBody>
          <a:bodyPr/>
          <a:lstStyle/>
          <a:p>
            <a:fld id="{20B31CA2-9039-4650-ACA8-A5830E272C8B}" type="datetimeFigureOut">
              <a:rPr lang="en-IN" smtClean="0"/>
              <a:t>18-12-2018</a:t>
            </a:fld>
            <a:endParaRPr lang="en-IN"/>
          </a:p>
        </p:txBody>
      </p:sp>
      <p:sp>
        <p:nvSpPr>
          <p:cNvPr id="5" name="Footer Placeholder 4">
            <a:extLst>
              <a:ext uri="{FF2B5EF4-FFF2-40B4-BE49-F238E27FC236}">
                <a16:creationId xmlns:a16="http://schemas.microsoft.com/office/drawing/2014/main" id="{A50E4A6A-AC29-40CD-8CAF-87FBB4F15AE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9A8AAA5-B271-4FAB-9BBB-B9D07A3CEABE}"/>
              </a:ext>
            </a:extLst>
          </p:cNvPr>
          <p:cNvSpPr>
            <a:spLocks noGrp="1"/>
          </p:cNvSpPr>
          <p:nvPr>
            <p:ph type="sldNum" sz="quarter" idx="12"/>
          </p:nvPr>
        </p:nvSpPr>
        <p:spPr/>
        <p:txBody>
          <a:bodyPr/>
          <a:lstStyle/>
          <a:p>
            <a:fld id="{41ADC0CA-46E3-4C99-82BB-9F58C8AD6232}" type="slidenum">
              <a:rPr lang="en-IN" smtClean="0"/>
              <a:t>‹#›</a:t>
            </a:fld>
            <a:endParaRPr lang="en-IN"/>
          </a:p>
        </p:txBody>
      </p:sp>
    </p:spTree>
    <p:extLst>
      <p:ext uri="{BB962C8B-B14F-4D97-AF65-F5344CB8AC3E}">
        <p14:creationId xmlns:p14="http://schemas.microsoft.com/office/powerpoint/2010/main" val="1638840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0EE38-5462-4C00-9A6E-DDBC9EBF3D9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582F965-2F20-4383-910D-AB6D994D7D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7F570A1-E324-401F-9E74-33C4B4A25F42}"/>
              </a:ext>
            </a:extLst>
          </p:cNvPr>
          <p:cNvSpPr>
            <a:spLocks noGrp="1"/>
          </p:cNvSpPr>
          <p:nvPr>
            <p:ph type="dt" sz="half" idx="10"/>
          </p:nvPr>
        </p:nvSpPr>
        <p:spPr/>
        <p:txBody>
          <a:bodyPr/>
          <a:lstStyle/>
          <a:p>
            <a:fld id="{20B31CA2-9039-4650-ACA8-A5830E272C8B}" type="datetimeFigureOut">
              <a:rPr lang="en-IN" smtClean="0"/>
              <a:t>18-12-2018</a:t>
            </a:fld>
            <a:endParaRPr lang="en-IN"/>
          </a:p>
        </p:txBody>
      </p:sp>
      <p:sp>
        <p:nvSpPr>
          <p:cNvPr id="5" name="Footer Placeholder 4">
            <a:extLst>
              <a:ext uri="{FF2B5EF4-FFF2-40B4-BE49-F238E27FC236}">
                <a16:creationId xmlns:a16="http://schemas.microsoft.com/office/drawing/2014/main" id="{D0BC25D8-B104-4E4F-9F13-B2DEA7DEA43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AAD26A9-044F-44DD-B901-6A648A81DFB9}"/>
              </a:ext>
            </a:extLst>
          </p:cNvPr>
          <p:cNvSpPr>
            <a:spLocks noGrp="1"/>
          </p:cNvSpPr>
          <p:nvPr>
            <p:ph type="sldNum" sz="quarter" idx="12"/>
          </p:nvPr>
        </p:nvSpPr>
        <p:spPr/>
        <p:txBody>
          <a:bodyPr/>
          <a:lstStyle/>
          <a:p>
            <a:fld id="{41ADC0CA-46E3-4C99-82BB-9F58C8AD6232}" type="slidenum">
              <a:rPr lang="en-IN" smtClean="0"/>
              <a:t>‹#›</a:t>
            </a:fld>
            <a:endParaRPr lang="en-IN"/>
          </a:p>
        </p:txBody>
      </p:sp>
    </p:spTree>
    <p:extLst>
      <p:ext uri="{BB962C8B-B14F-4D97-AF65-F5344CB8AC3E}">
        <p14:creationId xmlns:p14="http://schemas.microsoft.com/office/powerpoint/2010/main" val="227451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CB202-A30B-448F-B191-E601064897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90E2F34-A5D8-48EF-8CBE-61F815C2B5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F66A214-1777-4AF7-B979-1B2D988DCB32}"/>
              </a:ext>
            </a:extLst>
          </p:cNvPr>
          <p:cNvSpPr>
            <a:spLocks noGrp="1"/>
          </p:cNvSpPr>
          <p:nvPr>
            <p:ph type="dt" sz="half" idx="10"/>
          </p:nvPr>
        </p:nvSpPr>
        <p:spPr/>
        <p:txBody>
          <a:bodyPr/>
          <a:lstStyle/>
          <a:p>
            <a:fld id="{20B31CA2-9039-4650-ACA8-A5830E272C8B}" type="datetimeFigureOut">
              <a:rPr lang="en-IN" smtClean="0"/>
              <a:t>18-12-2018</a:t>
            </a:fld>
            <a:endParaRPr lang="en-IN"/>
          </a:p>
        </p:txBody>
      </p:sp>
      <p:sp>
        <p:nvSpPr>
          <p:cNvPr id="5" name="Footer Placeholder 4">
            <a:extLst>
              <a:ext uri="{FF2B5EF4-FFF2-40B4-BE49-F238E27FC236}">
                <a16:creationId xmlns:a16="http://schemas.microsoft.com/office/drawing/2014/main" id="{C508BF26-A647-4FF6-AD2C-A41DEEB7E07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CF02B37-C8AE-4A04-A00E-DD5C6CD2BC92}"/>
              </a:ext>
            </a:extLst>
          </p:cNvPr>
          <p:cNvSpPr>
            <a:spLocks noGrp="1"/>
          </p:cNvSpPr>
          <p:nvPr>
            <p:ph type="sldNum" sz="quarter" idx="12"/>
          </p:nvPr>
        </p:nvSpPr>
        <p:spPr/>
        <p:txBody>
          <a:bodyPr/>
          <a:lstStyle/>
          <a:p>
            <a:fld id="{41ADC0CA-46E3-4C99-82BB-9F58C8AD6232}" type="slidenum">
              <a:rPr lang="en-IN" smtClean="0"/>
              <a:t>‹#›</a:t>
            </a:fld>
            <a:endParaRPr lang="en-IN"/>
          </a:p>
        </p:txBody>
      </p:sp>
    </p:spTree>
    <p:extLst>
      <p:ext uri="{BB962C8B-B14F-4D97-AF65-F5344CB8AC3E}">
        <p14:creationId xmlns:p14="http://schemas.microsoft.com/office/powerpoint/2010/main" val="208439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0C366-2716-4D59-A0E1-FA8AABDA3A7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B8B1D6-46B0-4CD0-BCEA-1FB99F49E7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C56C959-E543-4F0A-8A2D-F751D82885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C79B218-8E82-4076-8064-3CB9E605C416}"/>
              </a:ext>
            </a:extLst>
          </p:cNvPr>
          <p:cNvSpPr>
            <a:spLocks noGrp="1"/>
          </p:cNvSpPr>
          <p:nvPr>
            <p:ph type="dt" sz="half" idx="10"/>
          </p:nvPr>
        </p:nvSpPr>
        <p:spPr/>
        <p:txBody>
          <a:bodyPr/>
          <a:lstStyle/>
          <a:p>
            <a:fld id="{20B31CA2-9039-4650-ACA8-A5830E272C8B}" type="datetimeFigureOut">
              <a:rPr lang="en-IN" smtClean="0"/>
              <a:t>18-12-2018</a:t>
            </a:fld>
            <a:endParaRPr lang="en-IN"/>
          </a:p>
        </p:txBody>
      </p:sp>
      <p:sp>
        <p:nvSpPr>
          <p:cNvPr id="6" name="Footer Placeholder 5">
            <a:extLst>
              <a:ext uri="{FF2B5EF4-FFF2-40B4-BE49-F238E27FC236}">
                <a16:creationId xmlns:a16="http://schemas.microsoft.com/office/drawing/2014/main" id="{54B139C0-6892-4772-AB81-9598EFFE758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4A4C138-2AF3-4A18-97D9-42AD17A8FA84}"/>
              </a:ext>
            </a:extLst>
          </p:cNvPr>
          <p:cNvSpPr>
            <a:spLocks noGrp="1"/>
          </p:cNvSpPr>
          <p:nvPr>
            <p:ph type="sldNum" sz="quarter" idx="12"/>
          </p:nvPr>
        </p:nvSpPr>
        <p:spPr/>
        <p:txBody>
          <a:bodyPr/>
          <a:lstStyle/>
          <a:p>
            <a:fld id="{41ADC0CA-46E3-4C99-82BB-9F58C8AD6232}" type="slidenum">
              <a:rPr lang="en-IN" smtClean="0"/>
              <a:t>‹#›</a:t>
            </a:fld>
            <a:endParaRPr lang="en-IN"/>
          </a:p>
        </p:txBody>
      </p:sp>
    </p:spTree>
    <p:extLst>
      <p:ext uri="{BB962C8B-B14F-4D97-AF65-F5344CB8AC3E}">
        <p14:creationId xmlns:p14="http://schemas.microsoft.com/office/powerpoint/2010/main" val="180154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7CF4-40C9-417D-A8D2-A786EBD55EF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B431BD6-A6D9-40B5-8460-9F59AD4FAD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4AD014-AD3B-4348-800E-0BB68FFF07A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AFAD1F7-136D-43DE-BF91-B15AC1E2AB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6992015-6CD7-4A57-B144-04420F1498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7ECE6E9-4EE8-4681-B14B-68A8030AD3AB}"/>
              </a:ext>
            </a:extLst>
          </p:cNvPr>
          <p:cNvSpPr>
            <a:spLocks noGrp="1"/>
          </p:cNvSpPr>
          <p:nvPr>
            <p:ph type="dt" sz="half" idx="10"/>
          </p:nvPr>
        </p:nvSpPr>
        <p:spPr/>
        <p:txBody>
          <a:bodyPr/>
          <a:lstStyle/>
          <a:p>
            <a:fld id="{20B31CA2-9039-4650-ACA8-A5830E272C8B}" type="datetimeFigureOut">
              <a:rPr lang="en-IN" smtClean="0"/>
              <a:t>18-12-2018</a:t>
            </a:fld>
            <a:endParaRPr lang="en-IN"/>
          </a:p>
        </p:txBody>
      </p:sp>
      <p:sp>
        <p:nvSpPr>
          <p:cNvPr id="8" name="Footer Placeholder 7">
            <a:extLst>
              <a:ext uri="{FF2B5EF4-FFF2-40B4-BE49-F238E27FC236}">
                <a16:creationId xmlns:a16="http://schemas.microsoft.com/office/drawing/2014/main" id="{8609AFFC-3FEB-4D0B-997C-83A2192407A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390E706-AD14-4EBE-9AEF-0C35E6C14BBC}"/>
              </a:ext>
            </a:extLst>
          </p:cNvPr>
          <p:cNvSpPr>
            <a:spLocks noGrp="1"/>
          </p:cNvSpPr>
          <p:nvPr>
            <p:ph type="sldNum" sz="quarter" idx="12"/>
          </p:nvPr>
        </p:nvSpPr>
        <p:spPr/>
        <p:txBody>
          <a:bodyPr/>
          <a:lstStyle/>
          <a:p>
            <a:fld id="{41ADC0CA-46E3-4C99-82BB-9F58C8AD6232}" type="slidenum">
              <a:rPr lang="en-IN" smtClean="0"/>
              <a:t>‹#›</a:t>
            </a:fld>
            <a:endParaRPr lang="en-IN"/>
          </a:p>
        </p:txBody>
      </p:sp>
    </p:spTree>
    <p:extLst>
      <p:ext uri="{BB962C8B-B14F-4D97-AF65-F5344CB8AC3E}">
        <p14:creationId xmlns:p14="http://schemas.microsoft.com/office/powerpoint/2010/main" val="123480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9D8D5-660E-46F6-B390-FD450D83EFD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33DEBE7-1296-4FC8-ABD7-C5FBBC0F8EC5}"/>
              </a:ext>
            </a:extLst>
          </p:cNvPr>
          <p:cNvSpPr>
            <a:spLocks noGrp="1"/>
          </p:cNvSpPr>
          <p:nvPr>
            <p:ph type="dt" sz="half" idx="10"/>
          </p:nvPr>
        </p:nvSpPr>
        <p:spPr/>
        <p:txBody>
          <a:bodyPr/>
          <a:lstStyle/>
          <a:p>
            <a:fld id="{20B31CA2-9039-4650-ACA8-A5830E272C8B}" type="datetimeFigureOut">
              <a:rPr lang="en-IN" smtClean="0"/>
              <a:t>18-12-2018</a:t>
            </a:fld>
            <a:endParaRPr lang="en-IN"/>
          </a:p>
        </p:txBody>
      </p:sp>
      <p:sp>
        <p:nvSpPr>
          <p:cNvPr id="4" name="Footer Placeholder 3">
            <a:extLst>
              <a:ext uri="{FF2B5EF4-FFF2-40B4-BE49-F238E27FC236}">
                <a16:creationId xmlns:a16="http://schemas.microsoft.com/office/drawing/2014/main" id="{62E8B0CB-95B8-4941-9A9C-163CFFDE0F4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7EFBBDA-5602-4E04-BACF-97BE926E4414}"/>
              </a:ext>
            </a:extLst>
          </p:cNvPr>
          <p:cNvSpPr>
            <a:spLocks noGrp="1"/>
          </p:cNvSpPr>
          <p:nvPr>
            <p:ph type="sldNum" sz="quarter" idx="12"/>
          </p:nvPr>
        </p:nvSpPr>
        <p:spPr/>
        <p:txBody>
          <a:bodyPr/>
          <a:lstStyle/>
          <a:p>
            <a:fld id="{41ADC0CA-46E3-4C99-82BB-9F58C8AD6232}" type="slidenum">
              <a:rPr lang="en-IN" smtClean="0"/>
              <a:t>‹#›</a:t>
            </a:fld>
            <a:endParaRPr lang="en-IN"/>
          </a:p>
        </p:txBody>
      </p:sp>
    </p:spTree>
    <p:extLst>
      <p:ext uri="{BB962C8B-B14F-4D97-AF65-F5344CB8AC3E}">
        <p14:creationId xmlns:p14="http://schemas.microsoft.com/office/powerpoint/2010/main" val="217734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82D0EB-F2A1-4629-9DD9-3C3F0DE5F897}"/>
              </a:ext>
            </a:extLst>
          </p:cNvPr>
          <p:cNvSpPr>
            <a:spLocks noGrp="1"/>
          </p:cNvSpPr>
          <p:nvPr>
            <p:ph type="dt" sz="half" idx="10"/>
          </p:nvPr>
        </p:nvSpPr>
        <p:spPr/>
        <p:txBody>
          <a:bodyPr/>
          <a:lstStyle/>
          <a:p>
            <a:fld id="{20B31CA2-9039-4650-ACA8-A5830E272C8B}" type="datetimeFigureOut">
              <a:rPr lang="en-IN" smtClean="0"/>
              <a:t>18-12-2018</a:t>
            </a:fld>
            <a:endParaRPr lang="en-IN"/>
          </a:p>
        </p:txBody>
      </p:sp>
      <p:sp>
        <p:nvSpPr>
          <p:cNvPr id="3" name="Footer Placeholder 2">
            <a:extLst>
              <a:ext uri="{FF2B5EF4-FFF2-40B4-BE49-F238E27FC236}">
                <a16:creationId xmlns:a16="http://schemas.microsoft.com/office/drawing/2014/main" id="{863A170B-2BEE-4A08-AA3F-6959EF0BBF4A}"/>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1967C389-6ED4-487E-82DB-8BC85912DFFD}"/>
              </a:ext>
            </a:extLst>
          </p:cNvPr>
          <p:cNvSpPr>
            <a:spLocks noGrp="1"/>
          </p:cNvSpPr>
          <p:nvPr>
            <p:ph type="sldNum" sz="quarter" idx="12"/>
          </p:nvPr>
        </p:nvSpPr>
        <p:spPr/>
        <p:txBody>
          <a:bodyPr/>
          <a:lstStyle/>
          <a:p>
            <a:fld id="{41ADC0CA-46E3-4C99-82BB-9F58C8AD6232}" type="slidenum">
              <a:rPr lang="en-IN" smtClean="0"/>
              <a:t>‹#›</a:t>
            </a:fld>
            <a:endParaRPr lang="en-IN"/>
          </a:p>
        </p:txBody>
      </p:sp>
    </p:spTree>
    <p:extLst>
      <p:ext uri="{BB962C8B-B14F-4D97-AF65-F5344CB8AC3E}">
        <p14:creationId xmlns:p14="http://schemas.microsoft.com/office/powerpoint/2010/main" val="1461303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4FE0D-5E52-4A50-BA1A-C48B55E860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1224A00-4FA2-41BC-B126-0D6651AAF2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DF36B58-73AB-49B1-82CA-6DF8B3E857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59AB6F7-554F-44DB-A405-2037CB1B2172}"/>
              </a:ext>
            </a:extLst>
          </p:cNvPr>
          <p:cNvSpPr>
            <a:spLocks noGrp="1"/>
          </p:cNvSpPr>
          <p:nvPr>
            <p:ph type="dt" sz="half" idx="10"/>
          </p:nvPr>
        </p:nvSpPr>
        <p:spPr/>
        <p:txBody>
          <a:bodyPr/>
          <a:lstStyle/>
          <a:p>
            <a:fld id="{20B31CA2-9039-4650-ACA8-A5830E272C8B}" type="datetimeFigureOut">
              <a:rPr lang="en-IN" smtClean="0"/>
              <a:t>18-12-2018</a:t>
            </a:fld>
            <a:endParaRPr lang="en-IN"/>
          </a:p>
        </p:txBody>
      </p:sp>
      <p:sp>
        <p:nvSpPr>
          <p:cNvPr id="6" name="Footer Placeholder 5">
            <a:extLst>
              <a:ext uri="{FF2B5EF4-FFF2-40B4-BE49-F238E27FC236}">
                <a16:creationId xmlns:a16="http://schemas.microsoft.com/office/drawing/2014/main" id="{5988A85D-B855-49EA-BEEF-555BF9E2B87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5FB93C3-2D86-4769-AF11-006992B6F597}"/>
              </a:ext>
            </a:extLst>
          </p:cNvPr>
          <p:cNvSpPr>
            <a:spLocks noGrp="1"/>
          </p:cNvSpPr>
          <p:nvPr>
            <p:ph type="sldNum" sz="quarter" idx="12"/>
          </p:nvPr>
        </p:nvSpPr>
        <p:spPr/>
        <p:txBody>
          <a:bodyPr/>
          <a:lstStyle/>
          <a:p>
            <a:fld id="{41ADC0CA-46E3-4C99-82BB-9F58C8AD6232}" type="slidenum">
              <a:rPr lang="en-IN" smtClean="0"/>
              <a:t>‹#›</a:t>
            </a:fld>
            <a:endParaRPr lang="en-IN"/>
          </a:p>
        </p:txBody>
      </p:sp>
    </p:spTree>
    <p:extLst>
      <p:ext uri="{BB962C8B-B14F-4D97-AF65-F5344CB8AC3E}">
        <p14:creationId xmlns:p14="http://schemas.microsoft.com/office/powerpoint/2010/main" val="1944725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A49C0-7AC0-4AC1-A405-B515F7429A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CAD83E70-4B8B-4009-ABEF-DECDD4CD5F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789CF9B-FA63-4B3E-814D-43EFF55610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F494BD-20D2-477F-A890-AE49C3A4B193}"/>
              </a:ext>
            </a:extLst>
          </p:cNvPr>
          <p:cNvSpPr>
            <a:spLocks noGrp="1"/>
          </p:cNvSpPr>
          <p:nvPr>
            <p:ph type="dt" sz="half" idx="10"/>
          </p:nvPr>
        </p:nvSpPr>
        <p:spPr/>
        <p:txBody>
          <a:bodyPr/>
          <a:lstStyle/>
          <a:p>
            <a:fld id="{20B31CA2-9039-4650-ACA8-A5830E272C8B}" type="datetimeFigureOut">
              <a:rPr lang="en-IN" smtClean="0"/>
              <a:t>18-12-2018</a:t>
            </a:fld>
            <a:endParaRPr lang="en-IN"/>
          </a:p>
        </p:txBody>
      </p:sp>
      <p:sp>
        <p:nvSpPr>
          <p:cNvPr id="6" name="Footer Placeholder 5">
            <a:extLst>
              <a:ext uri="{FF2B5EF4-FFF2-40B4-BE49-F238E27FC236}">
                <a16:creationId xmlns:a16="http://schemas.microsoft.com/office/drawing/2014/main" id="{52B83CD1-B93A-4899-824B-CD3988DDC32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51B0323-7A9C-4562-BD89-0C129E5A3FCE}"/>
              </a:ext>
            </a:extLst>
          </p:cNvPr>
          <p:cNvSpPr>
            <a:spLocks noGrp="1"/>
          </p:cNvSpPr>
          <p:nvPr>
            <p:ph type="sldNum" sz="quarter" idx="12"/>
          </p:nvPr>
        </p:nvSpPr>
        <p:spPr/>
        <p:txBody>
          <a:bodyPr/>
          <a:lstStyle/>
          <a:p>
            <a:fld id="{41ADC0CA-46E3-4C99-82BB-9F58C8AD6232}" type="slidenum">
              <a:rPr lang="en-IN" smtClean="0"/>
              <a:t>‹#›</a:t>
            </a:fld>
            <a:endParaRPr lang="en-IN"/>
          </a:p>
        </p:txBody>
      </p:sp>
    </p:spTree>
    <p:extLst>
      <p:ext uri="{BB962C8B-B14F-4D97-AF65-F5344CB8AC3E}">
        <p14:creationId xmlns:p14="http://schemas.microsoft.com/office/powerpoint/2010/main" val="1994747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D95FA7-CE0C-468A-9117-54DAC1526B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9E965F3-1428-4C1F-BE71-9774601496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24A86A4-4C8B-49A5-9E2B-4511CD41E3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31CA2-9039-4650-ACA8-A5830E272C8B}" type="datetimeFigureOut">
              <a:rPr lang="en-IN" smtClean="0"/>
              <a:t>18-12-2018</a:t>
            </a:fld>
            <a:endParaRPr lang="en-IN"/>
          </a:p>
        </p:txBody>
      </p:sp>
      <p:sp>
        <p:nvSpPr>
          <p:cNvPr id="5" name="Footer Placeholder 4">
            <a:extLst>
              <a:ext uri="{FF2B5EF4-FFF2-40B4-BE49-F238E27FC236}">
                <a16:creationId xmlns:a16="http://schemas.microsoft.com/office/drawing/2014/main" id="{92A19388-5175-42AA-A899-889766748A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DB31DA9A-7C9B-433C-BBBC-1F88A5F588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DC0CA-46E3-4C99-82BB-9F58C8AD6232}" type="slidenum">
              <a:rPr lang="en-IN" smtClean="0"/>
              <a:t>‹#›</a:t>
            </a:fld>
            <a:endParaRPr lang="en-IN"/>
          </a:p>
        </p:txBody>
      </p:sp>
    </p:spTree>
    <p:extLst>
      <p:ext uri="{BB962C8B-B14F-4D97-AF65-F5344CB8AC3E}">
        <p14:creationId xmlns:p14="http://schemas.microsoft.com/office/powerpoint/2010/main" val="3146750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5.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5.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5.png"/><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15.png"/><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37B34-1B65-4C5B-B1DC-F132E50A9A71}"/>
              </a:ext>
            </a:extLst>
          </p:cNvPr>
          <p:cNvSpPr>
            <a:spLocks noGrp="1"/>
          </p:cNvSpPr>
          <p:nvPr>
            <p:ph type="ctrTitle"/>
          </p:nvPr>
        </p:nvSpPr>
        <p:spPr>
          <a:xfrm>
            <a:off x="1524000" y="1122363"/>
            <a:ext cx="9144000" cy="1525421"/>
          </a:xfrm>
        </p:spPr>
        <p:txBody>
          <a:bodyPr>
            <a:normAutofit fontScale="90000"/>
          </a:bodyPr>
          <a:lstStyle/>
          <a:p>
            <a:r>
              <a:rPr lang="en-US" dirty="0"/>
              <a:t>Compensation-Determining Pay Rates. Competency Based Pay</a:t>
            </a:r>
            <a:endParaRPr lang="en-IN" dirty="0"/>
          </a:p>
        </p:txBody>
      </p:sp>
      <p:sp>
        <p:nvSpPr>
          <p:cNvPr id="3" name="Subtitle 2">
            <a:extLst>
              <a:ext uri="{FF2B5EF4-FFF2-40B4-BE49-F238E27FC236}">
                <a16:creationId xmlns:a16="http://schemas.microsoft.com/office/drawing/2014/main" id="{9C537DFE-7534-4BE8-91D1-F53F10B94AAD}"/>
              </a:ext>
            </a:extLst>
          </p:cNvPr>
          <p:cNvSpPr>
            <a:spLocks noGrp="1"/>
          </p:cNvSpPr>
          <p:nvPr>
            <p:ph type="subTitle" idx="1"/>
          </p:nvPr>
        </p:nvSpPr>
        <p:spPr>
          <a:xfrm>
            <a:off x="1524000" y="2647784"/>
            <a:ext cx="9144000" cy="2610016"/>
          </a:xfrm>
        </p:spPr>
        <p:txBody>
          <a:bodyPr/>
          <a:lstStyle/>
          <a:p>
            <a:endParaRPr lang="en-IN" dirty="0"/>
          </a:p>
        </p:txBody>
      </p:sp>
    </p:spTree>
    <p:extLst>
      <p:ext uri="{BB962C8B-B14F-4D97-AF65-F5344CB8AC3E}">
        <p14:creationId xmlns:p14="http://schemas.microsoft.com/office/powerpoint/2010/main" val="3822528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2">
            <a:extLst>
              <a:ext uri="{FF2B5EF4-FFF2-40B4-BE49-F238E27FC236}">
                <a16:creationId xmlns:a16="http://schemas.microsoft.com/office/drawing/2014/main" id="{2F4B91C3-68EA-4C46-B2BC-33E981D9D48A}"/>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15363" name="Slide Number Placeholder 3">
            <a:extLst>
              <a:ext uri="{FF2B5EF4-FFF2-40B4-BE49-F238E27FC236}">
                <a16:creationId xmlns:a16="http://schemas.microsoft.com/office/drawing/2014/main" id="{FB3741B5-E2C8-4971-A917-A42563DB5D3F}"/>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B2899F4F-D159-4C8E-B896-602888EDBFF9}" type="slidenum">
              <a:rPr lang="en-US" altLang="en-US" sz="900">
                <a:cs typeface="Times New Roman" panose="02020603050405020304" pitchFamily="18" charset="0"/>
              </a:rPr>
              <a:pPr eaLnBrk="1" hangingPunct="1"/>
              <a:t>10</a:t>
            </a:fld>
            <a:endParaRPr lang="en-US" altLang="en-US" sz="900">
              <a:cs typeface="Times New Roman" panose="02020603050405020304" pitchFamily="18" charset="0"/>
            </a:endParaRPr>
          </a:p>
        </p:txBody>
      </p:sp>
      <p:sp>
        <p:nvSpPr>
          <p:cNvPr id="2743298" name="Rectangle 2">
            <a:extLst>
              <a:ext uri="{FF2B5EF4-FFF2-40B4-BE49-F238E27FC236}">
                <a16:creationId xmlns:a16="http://schemas.microsoft.com/office/drawing/2014/main" id="{A669B29E-8EED-445D-9AE8-4BB3FFB19211}"/>
              </a:ext>
            </a:extLst>
          </p:cNvPr>
          <p:cNvSpPr>
            <a:spLocks noGrp="1" noChangeArrowheads="1"/>
          </p:cNvSpPr>
          <p:nvPr>
            <p:ph type="title"/>
          </p:nvPr>
        </p:nvSpPr>
        <p:spPr/>
        <p:txBody>
          <a:bodyPr/>
          <a:lstStyle/>
          <a:p>
            <a:pPr algn="ctr" eaLnBrk="1" hangingPunct="1">
              <a:defRPr/>
            </a:pPr>
            <a:r>
              <a:rPr lang="en-US" dirty="0"/>
              <a:t>Addressing Equity Issues</a:t>
            </a:r>
          </a:p>
        </p:txBody>
      </p:sp>
      <p:grpSp>
        <p:nvGrpSpPr>
          <p:cNvPr id="2" name="Group 23">
            <a:extLst>
              <a:ext uri="{FF2B5EF4-FFF2-40B4-BE49-F238E27FC236}">
                <a16:creationId xmlns:a16="http://schemas.microsoft.com/office/drawing/2014/main" id="{AC09C841-085E-4FC3-BE5B-292936492B0A}"/>
              </a:ext>
            </a:extLst>
          </p:cNvPr>
          <p:cNvGrpSpPr>
            <a:grpSpLocks/>
          </p:cNvGrpSpPr>
          <p:nvPr/>
        </p:nvGrpSpPr>
        <p:grpSpPr bwMode="auto">
          <a:xfrm>
            <a:off x="2073276" y="1417639"/>
            <a:ext cx="7885113" cy="4294187"/>
            <a:chOff x="346" y="893"/>
            <a:chExt cx="4967" cy="2705"/>
          </a:xfrm>
        </p:grpSpPr>
        <p:sp>
          <p:nvSpPr>
            <p:cNvPr id="15366" name="AutoShape 14" descr="brownfill01">
              <a:extLst>
                <a:ext uri="{FF2B5EF4-FFF2-40B4-BE49-F238E27FC236}">
                  <a16:creationId xmlns:a16="http://schemas.microsoft.com/office/drawing/2014/main" id="{A04A27FA-2FF8-4BCF-BEF2-21C73C89BB46}"/>
                </a:ext>
              </a:extLst>
            </p:cNvPr>
            <p:cNvSpPr>
              <a:spLocks noChangeArrowheads="1"/>
            </p:cNvSpPr>
            <p:nvPr/>
          </p:nvSpPr>
          <p:spPr bwMode="auto">
            <a:xfrm>
              <a:off x="2477" y="893"/>
              <a:ext cx="2836" cy="538"/>
            </a:xfrm>
            <a:prstGeom prst="roundRect">
              <a:avLst>
                <a:gd name="adj" fmla="val 16667"/>
              </a:avLst>
            </a:prstGeom>
            <a:blipFill dpi="0" rotWithShape="1">
              <a:blip r:embed="rId3"/>
              <a:srcRect/>
              <a:stretch>
                <a:fillRect/>
              </a:stretch>
            </a:blipFill>
            <a:ln w="50800" algn="ctr">
              <a:solidFill>
                <a:srgbClr val="EB9F39"/>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Area wage and salary surveys</a:t>
              </a:r>
            </a:p>
          </p:txBody>
        </p:sp>
        <p:sp>
          <p:nvSpPr>
            <p:cNvPr id="15367" name="AutoShape 15" descr="purplefill01">
              <a:extLst>
                <a:ext uri="{FF2B5EF4-FFF2-40B4-BE49-F238E27FC236}">
                  <a16:creationId xmlns:a16="http://schemas.microsoft.com/office/drawing/2014/main" id="{6FE64C0F-65E7-49DE-B255-B47F0DC42956}"/>
                </a:ext>
              </a:extLst>
            </p:cNvPr>
            <p:cNvSpPr>
              <a:spLocks noChangeArrowheads="1"/>
            </p:cNvSpPr>
            <p:nvPr/>
          </p:nvSpPr>
          <p:spPr bwMode="auto">
            <a:xfrm>
              <a:off x="2477" y="1624"/>
              <a:ext cx="2836" cy="538"/>
            </a:xfrm>
            <a:prstGeom prst="roundRect">
              <a:avLst>
                <a:gd name="adj" fmla="val 16667"/>
              </a:avLst>
            </a:prstGeom>
            <a:blipFill dpi="0" rotWithShape="1">
              <a:blip r:embed="rId4"/>
              <a:srcRect/>
              <a:stretch>
                <a:fillRect/>
              </a:stretch>
            </a:blipFill>
            <a:ln w="50800" algn="ctr">
              <a:solidFill>
                <a:srgbClr val="AB439C"/>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Job analysis and job evaluation</a:t>
              </a:r>
            </a:p>
          </p:txBody>
        </p:sp>
        <p:sp>
          <p:nvSpPr>
            <p:cNvPr id="15368" name="AutoShape 16" descr="greenfill01">
              <a:extLst>
                <a:ext uri="{FF2B5EF4-FFF2-40B4-BE49-F238E27FC236}">
                  <a16:creationId xmlns:a16="http://schemas.microsoft.com/office/drawing/2014/main" id="{0EA205AC-ABA5-44CE-812E-285B80DB8EF1}"/>
                </a:ext>
              </a:extLst>
            </p:cNvPr>
            <p:cNvSpPr>
              <a:spLocks noChangeArrowheads="1"/>
            </p:cNvSpPr>
            <p:nvPr/>
          </p:nvSpPr>
          <p:spPr bwMode="auto">
            <a:xfrm>
              <a:off x="2477" y="2333"/>
              <a:ext cx="2836" cy="538"/>
            </a:xfrm>
            <a:prstGeom prst="roundRect">
              <a:avLst>
                <a:gd name="adj" fmla="val 16667"/>
              </a:avLst>
            </a:prstGeom>
            <a:blipFill dpi="0" rotWithShape="1">
              <a:blip r:embed="rId5"/>
              <a:srcRect/>
              <a:stretch>
                <a:fillRect/>
              </a:stretch>
            </a:blipFill>
            <a:ln w="50800" algn="ctr">
              <a:solidFill>
                <a:srgbClr val="65CD65"/>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Performance appraisal and incentive pay</a:t>
              </a:r>
            </a:p>
          </p:txBody>
        </p:sp>
        <p:sp>
          <p:nvSpPr>
            <p:cNvPr id="15369" name="AutoShape 17" descr="bluefill01">
              <a:extLst>
                <a:ext uri="{FF2B5EF4-FFF2-40B4-BE49-F238E27FC236}">
                  <a16:creationId xmlns:a16="http://schemas.microsoft.com/office/drawing/2014/main" id="{AC341D88-BB55-41D0-890A-89F15D43DAF2}"/>
                </a:ext>
              </a:extLst>
            </p:cNvPr>
            <p:cNvSpPr>
              <a:spLocks noChangeArrowheads="1"/>
            </p:cNvSpPr>
            <p:nvPr/>
          </p:nvSpPr>
          <p:spPr bwMode="auto">
            <a:xfrm>
              <a:off x="2477" y="3060"/>
              <a:ext cx="2836" cy="538"/>
            </a:xfrm>
            <a:prstGeom prst="roundRect">
              <a:avLst>
                <a:gd name="adj" fmla="val 16667"/>
              </a:avLst>
            </a:prstGeom>
            <a:blipFill dpi="0" rotWithShape="1">
              <a:blip r:embed="rId6"/>
              <a:srcRect/>
              <a:stretch>
                <a:fillRect/>
              </a:stretch>
            </a:blipFill>
            <a:ln w="50800" algn="ctr">
              <a:solidFill>
                <a:srgbClr val="7DC1FF"/>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Communications, grievance mechanisms, and employees’ participation</a:t>
              </a:r>
            </a:p>
          </p:txBody>
        </p:sp>
        <p:cxnSp>
          <p:nvCxnSpPr>
            <p:cNvPr id="15370" name="AutoShape 18">
              <a:extLst>
                <a:ext uri="{FF2B5EF4-FFF2-40B4-BE49-F238E27FC236}">
                  <a16:creationId xmlns:a16="http://schemas.microsoft.com/office/drawing/2014/main" id="{78E326EA-B51A-4064-823A-827E4EDBB60A}"/>
                </a:ext>
              </a:extLst>
            </p:cNvPr>
            <p:cNvCxnSpPr>
              <a:cxnSpLocks noChangeShapeType="1"/>
              <a:stCxn id="15374" idx="0"/>
              <a:endCxn id="15366" idx="1"/>
            </p:cNvCxnSpPr>
            <p:nvPr/>
          </p:nvCxnSpPr>
          <p:spPr bwMode="auto">
            <a:xfrm rot="-5400000">
              <a:off x="1614" y="886"/>
              <a:ext cx="572" cy="1123"/>
            </a:xfrm>
            <a:prstGeom prst="bentConnector2">
              <a:avLst/>
            </a:prstGeom>
            <a:noFill/>
            <a:ln w="38100">
              <a:solidFill>
                <a:schemeClr val="tx1"/>
              </a:solidFill>
              <a:miter lim="800000"/>
              <a:headEnd/>
              <a:tailEnd type="stealth" w="lg" len="lg"/>
            </a:ln>
            <a:extLst>
              <a:ext uri="{909E8E84-426E-40DD-AFC4-6F175D3DCCD1}">
                <a14:hiddenFill xmlns:a14="http://schemas.microsoft.com/office/drawing/2010/main">
                  <a:noFill/>
                </a14:hiddenFill>
              </a:ext>
            </a:extLst>
          </p:spPr>
        </p:cxnSp>
        <p:cxnSp>
          <p:nvCxnSpPr>
            <p:cNvPr id="15371" name="AutoShape 19">
              <a:extLst>
                <a:ext uri="{FF2B5EF4-FFF2-40B4-BE49-F238E27FC236}">
                  <a16:creationId xmlns:a16="http://schemas.microsoft.com/office/drawing/2014/main" id="{8728FBF0-8328-4C8B-8FA7-54BC82D4B0C4}"/>
                </a:ext>
              </a:extLst>
            </p:cNvPr>
            <p:cNvCxnSpPr>
              <a:cxnSpLocks noChangeShapeType="1"/>
              <a:stCxn id="15374" idx="1"/>
              <a:endCxn id="15367" idx="1"/>
            </p:cNvCxnSpPr>
            <p:nvPr/>
          </p:nvCxnSpPr>
          <p:spPr bwMode="auto">
            <a:xfrm>
              <a:off x="636" y="1881"/>
              <a:ext cx="1825" cy="12"/>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15372" name="AutoShape 20">
              <a:extLst>
                <a:ext uri="{FF2B5EF4-FFF2-40B4-BE49-F238E27FC236}">
                  <a16:creationId xmlns:a16="http://schemas.microsoft.com/office/drawing/2014/main" id="{828076C5-C0AC-46CA-BF13-94A177341157}"/>
                </a:ext>
              </a:extLst>
            </p:cNvPr>
            <p:cNvCxnSpPr>
              <a:cxnSpLocks noChangeShapeType="1"/>
              <a:stCxn id="15374" idx="3"/>
              <a:endCxn id="15368" idx="1"/>
            </p:cNvCxnSpPr>
            <p:nvPr/>
          </p:nvCxnSpPr>
          <p:spPr bwMode="auto">
            <a:xfrm flipV="1">
              <a:off x="636" y="2602"/>
              <a:ext cx="1825" cy="23"/>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15373" name="AutoShape 21">
              <a:extLst>
                <a:ext uri="{FF2B5EF4-FFF2-40B4-BE49-F238E27FC236}">
                  <a16:creationId xmlns:a16="http://schemas.microsoft.com/office/drawing/2014/main" id="{84AD0041-4DFE-4C19-878F-5E06DB7F15C2}"/>
                </a:ext>
              </a:extLst>
            </p:cNvPr>
            <p:cNvCxnSpPr>
              <a:cxnSpLocks noChangeShapeType="1"/>
              <a:stCxn id="15374" idx="4"/>
              <a:endCxn id="15369" idx="1"/>
            </p:cNvCxnSpPr>
            <p:nvPr/>
          </p:nvCxnSpPr>
          <p:spPr bwMode="auto">
            <a:xfrm rot="16200000" flipH="1">
              <a:off x="1621" y="2489"/>
              <a:ext cx="557" cy="1123"/>
            </a:xfrm>
            <a:prstGeom prst="bentConnector2">
              <a:avLst/>
            </a:prstGeom>
            <a:noFill/>
            <a:ln w="38100">
              <a:solidFill>
                <a:schemeClr val="tx1"/>
              </a:solidFill>
              <a:miter lim="800000"/>
              <a:headEnd/>
              <a:tailEnd type="stealth" w="lg" len="lg"/>
            </a:ln>
            <a:extLst>
              <a:ext uri="{909E8E84-426E-40DD-AFC4-6F175D3DCCD1}">
                <a14:hiddenFill xmlns:a14="http://schemas.microsoft.com/office/drawing/2010/main">
                  <a:noFill/>
                </a14:hiddenFill>
              </a:ext>
            </a:extLst>
          </p:spPr>
        </p:cxnSp>
        <p:sp>
          <p:nvSpPr>
            <p:cNvPr id="15374" name="Oval 22">
              <a:extLst>
                <a:ext uri="{FF2B5EF4-FFF2-40B4-BE49-F238E27FC236}">
                  <a16:creationId xmlns:a16="http://schemas.microsoft.com/office/drawing/2014/main" id="{C924A5D5-EE4D-4EF1-9956-EE2E40DEAF14}"/>
                </a:ext>
              </a:extLst>
            </p:cNvPr>
            <p:cNvSpPr>
              <a:spLocks noChangeArrowheads="1"/>
            </p:cNvSpPr>
            <p:nvPr/>
          </p:nvSpPr>
          <p:spPr bwMode="auto">
            <a:xfrm>
              <a:off x="346" y="1750"/>
              <a:ext cx="1983" cy="1006"/>
            </a:xfrm>
            <a:prstGeom prst="ellipse">
              <a:avLst/>
            </a:prstGeom>
            <a:gradFill rotWithShape="1">
              <a:gsLst>
                <a:gs pos="0">
                  <a:srgbClr val="EAD596"/>
                </a:gs>
                <a:gs pos="100000">
                  <a:srgbClr val="CC9900"/>
                </a:gs>
              </a:gsLst>
              <a:lin ang="5400000" scaled="1"/>
            </a:gradFill>
            <a:ln w="50800" algn="ctr">
              <a:solidFill>
                <a:srgbClr val="CC990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Methods to Address Equity Issues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2">
            <a:extLst>
              <a:ext uri="{FF2B5EF4-FFF2-40B4-BE49-F238E27FC236}">
                <a16:creationId xmlns:a16="http://schemas.microsoft.com/office/drawing/2014/main" id="{CC03B673-E8FD-4601-8AF0-7EEE489B1BD7}"/>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16387" name="Slide Number Placeholder 3">
            <a:extLst>
              <a:ext uri="{FF2B5EF4-FFF2-40B4-BE49-F238E27FC236}">
                <a16:creationId xmlns:a16="http://schemas.microsoft.com/office/drawing/2014/main" id="{7BD32439-82E9-4E74-A567-42DDD7A175C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4498AFCE-AF74-4C8B-990D-A292ADA0B979}" type="slidenum">
              <a:rPr lang="en-US" altLang="en-US" sz="900">
                <a:cs typeface="Times New Roman" panose="02020603050405020304" pitchFamily="18" charset="0"/>
              </a:rPr>
              <a:pPr eaLnBrk="1" hangingPunct="1"/>
              <a:t>11</a:t>
            </a:fld>
            <a:endParaRPr lang="en-US" altLang="en-US" sz="900">
              <a:cs typeface="Times New Roman" panose="02020603050405020304" pitchFamily="18" charset="0"/>
            </a:endParaRPr>
          </a:p>
        </p:txBody>
      </p:sp>
      <p:sp>
        <p:nvSpPr>
          <p:cNvPr id="2745346" name="Rectangle 2">
            <a:extLst>
              <a:ext uri="{FF2B5EF4-FFF2-40B4-BE49-F238E27FC236}">
                <a16:creationId xmlns:a16="http://schemas.microsoft.com/office/drawing/2014/main" id="{D81EBB52-0126-4D05-BCEF-39BCBC657A82}"/>
              </a:ext>
            </a:extLst>
          </p:cNvPr>
          <p:cNvSpPr>
            <a:spLocks noGrp="1" noChangeArrowheads="1"/>
          </p:cNvSpPr>
          <p:nvPr>
            <p:ph type="title"/>
          </p:nvPr>
        </p:nvSpPr>
        <p:spPr/>
        <p:txBody>
          <a:bodyPr/>
          <a:lstStyle/>
          <a:p>
            <a:pPr eaLnBrk="1" hangingPunct="1">
              <a:defRPr/>
            </a:pPr>
            <a:r>
              <a:rPr lang="en-US" dirty="0"/>
              <a:t>Establishing Pay Rates</a:t>
            </a:r>
          </a:p>
        </p:txBody>
      </p:sp>
      <p:grpSp>
        <p:nvGrpSpPr>
          <p:cNvPr id="2" name="Group 3">
            <a:extLst>
              <a:ext uri="{FF2B5EF4-FFF2-40B4-BE49-F238E27FC236}">
                <a16:creationId xmlns:a16="http://schemas.microsoft.com/office/drawing/2014/main" id="{481CEB53-7231-4A5C-A7B2-2EA1C84DB6E1}"/>
              </a:ext>
            </a:extLst>
          </p:cNvPr>
          <p:cNvGrpSpPr>
            <a:grpSpLocks/>
          </p:cNvGrpSpPr>
          <p:nvPr/>
        </p:nvGrpSpPr>
        <p:grpSpPr bwMode="auto">
          <a:xfrm>
            <a:off x="2660650" y="1746251"/>
            <a:ext cx="966788" cy="1044575"/>
            <a:chOff x="576" y="1008"/>
            <a:chExt cx="403" cy="658"/>
          </a:xfrm>
        </p:grpSpPr>
        <p:sp>
          <p:nvSpPr>
            <p:cNvPr id="16408" name="Freeform 4">
              <a:extLst>
                <a:ext uri="{FF2B5EF4-FFF2-40B4-BE49-F238E27FC236}">
                  <a16:creationId xmlns:a16="http://schemas.microsoft.com/office/drawing/2014/main" id="{94D6FF0E-50BE-4410-B208-D8D39E8B520B}"/>
                </a:ext>
              </a:extLst>
            </p:cNvPr>
            <p:cNvSpPr>
              <a:spLocks/>
            </p:cNvSpPr>
            <p:nvPr/>
          </p:nvSpPr>
          <p:spPr bwMode="blackWhite">
            <a:xfrm>
              <a:off x="576" y="1008"/>
              <a:ext cx="403" cy="573"/>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sp>
          <p:nvSpPr>
            <p:cNvPr id="16409" name="Oval 5">
              <a:extLst>
                <a:ext uri="{FF2B5EF4-FFF2-40B4-BE49-F238E27FC236}">
                  <a16:creationId xmlns:a16="http://schemas.microsoft.com/office/drawing/2014/main" id="{0087174B-D44D-45FC-917D-973E9739C000}"/>
                </a:ext>
              </a:extLst>
            </p:cNvPr>
            <p:cNvSpPr>
              <a:spLocks noChangeArrowheads="1"/>
            </p:cNvSpPr>
            <p:nvPr/>
          </p:nvSpPr>
          <p:spPr bwMode="auto">
            <a:xfrm>
              <a:off x="634" y="1494"/>
              <a:ext cx="172" cy="172"/>
            </a:xfrm>
            <a:prstGeom prst="ellipse">
              <a:avLst/>
            </a:prstGeom>
            <a:solidFill>
              <a:schemeClr val="bg1"/>
            </a:solidFill>
            <a:ln w="3175">
              <a:solidFill>
                <a:srgbClr val="006699"/>
              </a:solidFill>
              <a:round/>
              <a:headEnd/>
              <a:tailEnd/>
            </a:ln>
          </p:spPr>
          <p:txBody>
            <a:bodyPr wrap="none"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600" b="1"/>
                <a:t>1</a:t>
              </a:r>
            </a:p>
          </p:txBody>
        </p:sp>
      </p:grpSp>
      <p:grpSp>
        <p:nvGrpSpPr>
          <p:cNvPr id="3" name="Group 6">
            <a:extLst>
              <a:ext uri="{FF2B5EF4-FFF2-40B4-BE49-F238E27FC236}">
                <a16:creationId xmlns:a16="http://schemas.microsoft.com/office/drawing/2014/main" id="{2B3FCE7D-9BFE-4EB4-896B-21C33CFCA4BA}"/>
              </a:ext>
            </a:extLst>
          </p:cNvPr>
          <p:cNvGrpSpPr>
            <a:grpSpLocks/>
          </p:cNvGrpSpPr>
          <p:nvPr/>
        </p:nvGrpSpPr>
        <p:grpSpPr bwMode="auto">
          <a:xfrm>
            <a:off x="2660650" y="2530476"/>
            <a:ext cx="966788" cy="1044575"/>
            <a:chOff x="581" y="1757"/>
            <a:chExt cx="403" cy="658"/>
          </a:xfrm>
        </p:grpSpPr>
        <p:sp>
          <p:nvSpPr>
            <p:cNvPr id="16406" name="Freeform 7">
              <a:extLst>
                <a:ext uri="{FF2B5EF4-FFF2-40B4-BE49-F238E27FC236}">
                  <a16:creationId xmlns:a16="http://schemas.microsoft.com/office/drawing/2014/main" id="{F0E0F9D8-3632-4948-9933-B61B53380677}"/>
                </a:ext>
              </a:extLst>
            </p:cNvPr>
            <p:cNvSpPr>
              <a:spLocks/>
            </p:cNvSpPr>
            <p:nvPr/>
          </p:nvSpPr>
          <p:spPr bwMode="blackWhite">
            <a:xfrm>
              <a:off x="581" y="1757"/>
              <a:ext cx="403" cy="573"/>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sp>
          <p:nvSpPr>
            <p:cNvPr id="16407" name="Oval 8">
              <a:extLst>
                <a:ext uri="{FF2B5EF4-FFF2-40B4-BE49-F238E27FC236}">
                  <a16:creationId xmlns:a16="http://schemas.microsoft.com/office/drawing/2014/main" id="{22E3FDFB-03D2-4C2A-8ADA-BF3525A594AC}"/>
                </a:ext>
              </a:extLst>
            </p:cNvPr>
            <p:cNvSpPr>
              <a:spLocks noChangeArrowheads="1"/>
            </p:cNvSpPr>
            <p:nvPr/>
          </p:nvSpPr>
          <p:spPr bwMode="auto">
            <a:xfrm>
              <a:off x="639" y="2243"/>
              <a:ext cx="172" cy="172"/>
            </a:xfrm>
            <a:prstGeom prst="ellipse">
              <a:avLst/>
            </a:prstGeom>
            <a:solidFill>
              <a:schemeClr val="bg1"/>
            </a:solidFill>
            <a:ln w="3175">
              <a:solidFill>
                <a:srgbClr val="006699"/>
              </a:solidFill>
              <a:round/>
              <a:headEnd/>
              <a:tailEnd/>
            </a:ln>
          </p:spPr>
          <p:txBody>
            <a:bodyPr wrap="none"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600" b="1"/>
                <a:t>2</a:t>
              </a:r>
            </a:p>
          </p:txBody>
        </p:sp>
      </p:grpSp>
      <p:grpSp>
        <p:nvGrpSpPr>
          <p:cNvPr id="4" name="Group 9">
            <a:extLst>
              <a:ext uri="{FF2B5EF4-FFF2-40B4-BE49-F238E27FC236}">
                <a16:creationId xmlns:a16="http://schemas.microsoft.com/office/drawing/2014/main" id="{12FCB37E-C6E6-4EA1-A4F4-700CE04E9BA3}"/>
              </a:ext>
            </a:extLst>
          </p:cNvPr>
          <p:cNvGrpSpPr>
            <a:grpSpLocks/>
          </p:cNvGrpSpPr>
          <p:nvPr/>
        </p:nvGrpSpPr>
        <p:grpSpPr bwMode="auto">
          <a:xfrm>
            <a:off x="2660650" y="2570163"/>
            <a:ext cx="966788" cy="1725612"/>
            <a:chOff x="581" y="2045"/>
            <a:chExt cx="403" cy="1037"/>
          </a:xfrm>
        </p:grpSpPr>
        <p:sp>
          <p:nvSpPr>
            <p:cNvPr id="16404" name="Freeform 10">
              <a:extLst>
                <a:ext uri="{FF2B5EF4-FFF2-40B4-BE49-F238E27FC236}">
                  <a16:creationId xmlns:a16="http://schemas.microsoft.com/office/drawing/2014/main" id="{76766603-4DC1-4898-947E-899190A175CE}"/>
                </a:ext>
              </a:extLst>
            </p:cNvPr>
            <p:cNvSpPr>
              <a:spLocks/>
            </p:cNvSpPr>
            <p:nvPr/>
          </p:nvSpPr>
          <p:spPr bwMode="blackWhite">
            <a:xfrm>
              <a:off x="581" y="2045"/>
              <a:ext cx="403" cy="952"/>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sp>
          <p:nvSpPr>
            <p:cNvPr id="16405" name="Oval 11">
              <a:extLst>
                <a:ext uri="{FF2B5EF4-FFF2-40B4-BE49-F238E27FC236}">
                  <a16:creationId xmlns:a16="http://schemas.microsoft.com/office/drawing/2014/main" id="{0EEC49F9-B14D-48F7-BEDC-ECEDCAF48745}"/>
                </a:ext>
              </a:extLst>
            </p:cNvPr>
            <p:cNvSpPr>
              <a:spLocks noChangeArrowheads="1"/>
            </p:cNvSpPr>
            <p:nvPr/>
          </p:nvSpPr>
          <p:spPr bwMode="auto">
            <a:xfrm>
              <a:off x="639" y="2910"/>
              <a:ext cx="172" cy="172"/>
            </a:xfrm>
            <a:prstGeom prst="ellipse">
              <a:avLst/>
            </a:prstGeom>
            <a:solidFill>
              <a:schemeClr val="bg1"/>
            </a:solidFill>
            <a:ln w="3175">
              <a:solidFill>
                <a:srgbClr val="006699"/>
              </a:solidFill>
              <a:round/>
              <a:headEnd/>
              <a:tailEnd/>
            </a:ln>
          </p:spPr>
          <p:txBody>
            <a:bodyPr wrap="none"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600" b="1"/>
                <a:t>3</a:t>
              </a:r>
            </a:p>
          </p:txBody>
        </p:sp>
      </p:grpSp>
      <p:grpSp>
        <p:nvGrpSpPr>
          <p:cNvPr id="5" name="Group 12">
            <a:extLst>
              <a:ext uri="{FF2B5EF4-FFF2-40B4-BE49-F238E27FC236}">
                <a16:creationId xmlns:a16="http://schemas.microsoft.com/office/drawing/2014/main" id="{C989A772-AE2D-4B20-8522-A7429E983485}"/>
              </a:ext>
            </a:extLst>
          </p:cNvPr>
          <p:cNvGrpSpPr>
            <a:grpSpLocks/>
          </p:cNvGrpSpPr>
          <p:nvPr/>
        </p:nvGrpSpPr>
        <p:grpSpPr bwMode="auto">
          <a:xfrm>
            <a:off x="2655889" y="3224213"/>
            <a:ext cx="966787" cy="1725612"/>
            <a:chOff x="581" y="2045"/>
            <a:chExt cx="403" cy="1037"/>
          </a:xfrm>
        </p:grpSpPr>
        <p:sp>
          <p:nvSpPr>
            <p:cNvPr id="16402" name="Freeform 13">
              <a:extLst>
                <a:ext uri="{FF2B5EF4-FFF2-40B4-BE49-F238E27FC236}">
                  <a16:creationId xmlns:a16="http://schemas.microsoft.com/office/drawing/2014/main" id="{E5719D41-DF27-4541-BB0C-B4B2D403F11A}"/>
                </a:ext>
              </a:extLst>
            </p:cNvPr>
            <p:cNvSpPr>
              <a:spLocks/>
            </p:cNvSpPr>
            <p:nvPr/>
          </p:nvSpPr>
          <p:spPr bwMode="blackWhite">
            <a:xfrm>
              <a:off x="581" y="2045"/>
              <a:ext cx="403" cy="952"/>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sp>
          <p:nvSpPr>
            <p:cNvPr id="16403" name="Oval 14">
              <a:extLst>
                <a:ext uri="{FF2B5EF4-FFF2-40B4-BE49-F238E27FC236}">
                  <a16:creationId xmlns:a16="http://schemas.microsoft.com/office/drawing/2014/main" id="{88B63F48-0E98-4B03-9610-9B241522ABCC}"/>
                </a:ext>
              </a:extLst>
            </p:cNvPr>
            <p:cNvSpPr>
              <a:spLocks noChangeArrowheads="1"/>
            </p:cNvSpPr>
            <p:nvPr/>
          </p:nvSpPr>
          <p:spPr bwMode="auto">
            <a:xfrm>
              <a:off x="639" y="2910"/>
              <a:ext cx="172" cy="172"/>
            </a:xfrm>
            <a:prstGeom prst="ellipse">
              <a:avLst/>
            </a:prstGeom>
            <a:solidFill>
              <a:schemeClr val="bg1"/>
            </a:solidFill>
            <a:ln w="3175">
              <a:solidFill>
                <a:srgbClr val="006699"/>
              </a:solidFill>
              <a:round/>
              <a:headEnd/>
              <a:tailEnd/>
            </a:ln>
          </p:spPr>
          <p:txBody>
            <a:bodyPr wrap="none"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600" b="1"/>
                <a:t>4</a:t>
              </a:r>
            </a:p>
          </p:txBody>
        </p:sp>
      </p:grpSp>
      <p:grpSp>
        <p:nvGrpSpPr>
          <p:cNvPr id="6" name="Group 15">
            <a:extLst>
              <a:ext uri="{FF2B5EF4-FFF2-40B4-BE49-F238E27FC236}">
                <a16:creationId xmlns:a16="http://schemas.microsoft.com/office/drawing/2014/main" id="{F14504A4-F7EF-46BA-9BB0-1828CAF25623}"/>
              </a:ext>
            </a:extLst>
          </p:cNvPr>
          <p:cNvGrpSpPr>
            <a:grpSpLocks/>
          </p:cNvGrpSpPr>
          <p:nvPr/>
        </p:nvGrpSpPr>
        <p:grpSpPr bwMode="auto">
          <a:xfrm>
            <a:off x="2652714" y="3832226"/>
            <a:ext cx="966787" cy="1725613"/>
            <a:chOff x="581" y="2045"/>
            <a:chExt cx="403" cy="1037"/>
          </a:xfrm>
        </p:grpSpPr>
        <p:sp>
          <p:nvSpPr>
            <p:cNvPr id="16400" name="Freeform 16">
              <a:extLst>
                <a:ext uri="{FF2B5EF4-FFF2-40B4-BE49-F238E27FC236}">
                  <a16:creationId xmlns:a16="http://schemas.microsoft.com/office/drawing/2014/main" id="{9DF7B33A-749E-44A6-97C9-1A7D57B5872D}"/>
                </a:ext>
              </a:extLst>
            </p:cNvPr>
            <p:cNvSpPr>
              <a:spLocks/>
            </p:cNvSpPr>
            <p:nvPr/>
          </p:nvSpPr>
          <p:spPr bwMode="blackWhite">
            <a:xfrm>
              <a:off x="581" y="2045"/>
              <a:ext cx="403" cy="952"/>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57150" cap="flat" cmpd="sng">
              <a:solidFill>
                <a:srgbClr val="006699"/>
              </a:solidFill>
              <a:prstDash val="solid"/>
              <a:round/>
              <a:headEnd type="none" w="med" len="med"/>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sp>
          <p:nvSpPr>
            <p:cNvPr id="16401" name="Oval 17">
              <a:extLst>
                <a:ext uri="{FF2B5EF4-FFF2-40B4-BE49-F238E27FC236}">
                  <a16:creationId xmlns:a16="http://schemas.microsoft.com/office/drawing/2014/main" id="{F74B7D5A-3FCD-49BC-AB43-7E5998EFE644}"/>
                </a:ext>
              </a:extLst>
            </p:cNvPr>
            <p:cNvSpPr>
              <a:spLocks noChangeArrowheads="1"/>
            </p:cNvSpPr>
            <p:nvPr/>
          </p:nvSpPr>
          <p:spPr bwMode="auto">
            <a:xfrm>
              <a:off x="639" y="2910"/>
              <a:ext cx="172" cy="172"/>
            </a:xfrm>
            <a:prstGeom prst="ellipse">
              <a:avLst/>
            </a:prstGeom>
            <a:solidFill>
              <a:schemeClr val="bg1"/>
            </a:solidFill>
            <a:ln w="3175">
              <a:solidFill>
                <a:srgbClr val="006699"/>
              </a:solidFill>
              <a:round/>
              <a:headEnd/>
              <a:tailEnd/>
            </a:ln>
          </p:spPr>
          <p:txBody>
            <a:bodyPr wrap="none"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600" b="1"/>
                <a:t>5</a:t>
              </a:r>
            </a:p>
          </p:txBody>
        </p:sp>
      </p:grpSp>
      <p:sp>
        <p:nvSpPr>
          <p:cNvPr id="2745362" name="AutoShape 18" descr="bluefill01">
            <a:extLst>
              <a:ext uri="{FF2B5EF4-FFF2-40B4-BE49-F238E27FC236}">
                <a16:creationId xmlns:a16="http://schemas.microsoft.com/office/drawing/2014/main" id="{0AEF882A-4773-46E0-A26A-0CA2BC32F882}"/>
              </a:ext>
            </a:extLst>
          </p:cNvPr>
          <p:cNvSpPr>
            <a:spLocks noChangeArrowheads="1"/>
          </p:cNvSpPr>
          <p:nvPr/>
        </p:nvSpPr>
        <p:spPr bwMode="auto">
          <a:xfrm>
            <a:off x="2255838" y="1597026"/>
            <a:ext cx="4754562" cy="498475"/>
          </a:xfrm>
          <a:prstGeom prst="roundRect">
            <a:avLst>
              <a:gd name="adj" fmla="val 16667"/>
            </a:avLst>
          </a:prstGeom>
          <a:blipFill dpi="0" rotWithShape="1">
            <a:blip r:embed="rId3"/>
            <a:srcRect/>
            <a:stretch>
              <a:fillRect/>
            </a:stretch>
          </a:blipFill>
          <a:ln w="57150" algn="ctr">
            <a:solidFill>
              <a:srgbClr val="7DC1FF"/>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Steps in Establishing Pay Rates</a:t>
            </a:r>
          </a:p>
        </p:txBody>
      </p:sp>
      <p:sp>
        <p:nvSpPr>
          <p:cNvPr id="2745363" name="Rectangle 19">
            <a:extLst>
              <a:ext uri="{FF2B5EF4-FFF2-40B4-BE49-F238E27FC236}">
                <a16:creationId xmlns:a16="http://schemas.microsoft.com/office/drawing/2014/main" id="{4B22011C-6532-441C-85B0-1C4F8C86DF4C}"/>
              </a:ext>
            </a:extLst>
          </p:cNvPr>
          <p:cNvSpPr>
            <a:spLocks noChangeArrowheads="1"/>
          </p:cNvSpPr>
          <p:nvPr/>
        </p:nvSpPr>
        <p:spPr bwMode="blackWhite">
          <a:xfrm>
            <a:off x="3635375" y="3244851"/>
            <a:ext cx="630078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1800"/>
              <a:t>Determine the worth of each job in your organization through </a:t>
            </a:r>
            <a:r>
              <a:rPr lang="en-US" altLang="en-US" sz="1800" b="1"/>
              <a:t>job evaluation</a:t>
            </a:r>
            <a:r>
              <a:rPr lang="en-US" altLang="en-US" sz="1800"/>
              <a:t> (to ensure internal equity).</a:t>
            </a:r>
          </a:p>
        </p:txBody>
      </p:sp>
      <p:sp>
        <p:nvSpPr>
          <p:cNvPr id="2745364" name="Rectangle 20">
            <a:extLst>
              <a:ext uri="{FF2B5EF4-FFF2-40B4-BE49-F238E27FC236}">
                <a16:creationId xmlns:a16="http://schemas.microsoft.com/office/drawing/2014/main" id="{A45CC4FF-465E-455F-B4D0-B3F7D4DCEA2B}"/>
              </a:ext>
            </a:extLst>
          </p:cNvPr>
          <p:cNvSpPr>
            <a:spLocks noChangeArrowheads="1"/>
          </p:cNvSpPr>
          <p:nvPr/>
        </p:nvSpPr>
        <p:spPr bwMode="blackWhite">
          <a:xfrm>
            <a:off x="3635375" y="2474913"/>
            <a:ext cx="6300788"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1800"/>
              <a:t>Conduct a </a:t>
            </a:r>
            <a:r>
              <a:rPr lang="en-US" altLang="en-US" sz="1800" b="1"/>
              <a:t>salary survey</a:t>
            </a:r>
            <a:r>
              <a:rPr lang="en-US" altLang="en-US" sz="1800"/>
              <a:t> of what other employers are paying for comparable jobs (to help ensure external equity).</a:t>
            </a:r>
          </a:p>
        </p:txBody>
      </p:sp>
      <p:sp>
        <p:nvSpPr>
          <p:cNvPr id="2745365" name="Rectangle 21">
            <a:extLst>
              <a:ext uri="{FF2B5EF4-FFF2-40B4-BE49-F238E27FC236}">
                <a16:creationId xmlns:a16="http://schemas.microsoft.com/office/drawing/2014/main" id="{09CCD51E-F7FD-491E-A90E-84D282F1C86C}"/>
              </a:ext>
            </a:extLst>
          </p:cNvPr>
          <p:cNvSpPr>
            <a:spLocks noChangeArrowheads="1"/>
          </p:cNvSpPr>
          <p:nvPr/>
        </p:nvSpPr>
        <p:spPr bwMode="blackWhite">
          <a:xfrm>
            <a:off x="3635376" y="3941764"/>
            <a:ext cx="6118225"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1800"/>
              <a:t>Group similar jobs into </a:t>
            </a:r>
            <a:r>
              <a:rPr lang="en-US" altLang="en-US" sz="1800" b="1"/>
              <a:t>pay grades</a:t>
            </a:r>
            <a:r>
              <a:rPr lang="en-US" altLang="en-US" sz="1800"/>
              <a:t>.</a:t>
            </a:r>
          </a:p>
        </p:txBody>
      </p:sp>
      <p:sp>
        <p:nvSpPr>
          <p:cNvPr id="2745366" name="Rectangle 22">
            <a:extLst>
              <a:ext uri="{FF2B5EF4-FFF2-40B4-BE49-F238E27FC236}">
                <a16:creationId xmlns:a16="http://schemas.microsoft.com/office/drawing/2014/main" id="{F6F581EF-A1DA-4E9E-AD56-5F38D5E6F4B4}"/>
              </a:ext>
            </a:extLst>
          </p:cNvPr>
          <p:cNvSpPr>
            <a:spLocks noChangeArrowheads="1"/>
          </p:cNvSpPr>
          <p:nvPr/>
        </p:nvSpPr>
        <p:spPr bwMode="blackWhite">
          <a:xfrm>
            <a:off x="3630614" y="4592639"/>
            <a:ext cx="6300787"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1800"/>
              <a:t>Price each pay grade by using </a:t>
            </a:r>
            <a:r>
              <a:rPr lang="en-US" altLang="en-US" sz="1800" b="1"/>
              <a:t>wave curves</a:t>
            </a:r>
            <a:r>
              <a:rPr lang="en-US" altLang="en-US" sz="1800"/>
              <a:t>.</a:t>
            </a:r>
          </a:p>
        </p:txBody>
      </p:sp>
      <p:sp>
        <p:nvSpPr>
          <p:cNvPr id="2745367" name="Rectangle 23">
            <a:extLst>
              <a:ext uri="{FF2B5EF4-FFF2-40B4-BE49-F238E27FC236}">
                <a16:creationId xmlns:a16="http://schemas.microsoft.com/office/drawing/2014/main" id="{541E66F7-78E4-4F47-87BA-75F2AA0C602E}"/>
              </a:ext>
            </a:extLst>
          </p:cNvPr>
          <p:cNvSpPr>
            <a:spLocks noChangeArrowheads="1"/>
          </p:cNvSpPr>
          <p:nvPr/>
        </p:nvSpPr>
        <p:spPr bwMode="blackWhite">
          <a:xfrm>
            <a:off x="3627439" y="5207000"/>
            <a:ext cx="630078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1800"/>
              <a:t>Fine-tune </a:t>
            </a:r>
            <a:r>
              <a:rPr lang="en-US" altLang="en-US" sz="1800" b="1"/>
              <a:t>pay rates</a:t>
            </a:r>
            <a:r>
              <a:rPr lang="en-US" altLang="en-US" sz="180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45362"/>
                                        </p:tgtEl>
                                        <p:attrNameLst>
                                          <p:attrName>style.visibility</p:attrName>
                                        </p:attrNameLst>
                                      </p:cBhvr>
                                      <p:to>
                                        <p:strVal val="visible"/>
                                      </p:to>
                                    </p:set>
                                    <p:animEffect transition="in" filter="wipe(left)">
                                      <p:cBhvr>
                                        <p:cTn id="7" dur="500"/>
                                        <p:tgtEl>
                                          <p:spTgt spid="274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1000"/>
                                        <p:tgtEl>
                                          <p:spTgt spid="2"/>
                                        </p:tgtEl>
                                      </p:cBhvr>
                                    </p:animEffect>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745364"/>
                                        </p:tgtEl>
                                        <p:attrNameLst>
                                          <p:attrName>style.visibility</p:attrName>
                                        </p:attrNameLst>
                                      </p:cBhvr>
                                      <p:to>
                                        <p:strVal val="visible"/>
                                      </p:to>
                                    </p:set>
                                    <p:animEffect transition="in" filter="wipe(left)">
                                      <p:cBhvr>
                                        <p:cTn id="16" dur="500"/>
                                        <p:tgtEl>
                                          <p:spTgt spid="2745364"/>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strips(downRight)">
                                      <p:cBhvr>
                                        <p:cTn id="21" dur="1000"/>
                                        <p:tgtEl>
                                          <p:spTgt spid="3"/>
                                        </p:tgtEl>
                                      </p:cBhvr>
                                    </p:animEffect>
                                  </p:childTnLst>
                                </p:cTn>
                              </p:par>
                            </p:childTnLst>
                          </p:cTn>
                        </p:par>
                        <p:par>
                          <p:cTn id="22" fill="hold" nodeType="afterGroup">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2745363"/>
                                        </p:tgtEl>
                                        <p:attrNameLst>
                                          <p:attrName>style.visibility</p:attrName>
                                        </p:attrNameLst>
                                      </p:cBhvr>
                                      <p:to>
                                        <p:strVal val="visible"/>
                                      </p:to>
                                    </p:set>
                                    <p:animEffect transition="in" filter="wipe(left)">
                                      <p:cBhvr>
                                        <p:cTn id="25" dur="1000"/>
                                        <p:tgtEl>
                                          <p:spTgt spid="2745363"/>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6"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strips(downRight)">
                                      <p:cBhvr>
                                        <p:cTn id="30" dur="1000"/>
                                        <p:tgtEl>
                                          <p:spTgt spid="4"/>
                                        </p:tgtEl>
                                      </p:cBhvr>
                                    </p:animEffect>
                                  </p:childTnLst>
                                </p:cTn>
                              </p:par>
                            </p:childTnLst>
                          </p:cTn>
                        </p:par>
                        <p:par>
                          <p:cTn id="31" fill="hold" nodeType="afterGroup">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2745365"/>
                                        </p:tgtEl>
                                        <p:attrNameLst>
                                          <p:attrName>style.visibility</p:attrName>
                                        </p:attrNameLst>
                                      </p:cBhvr>
                                      <p:to>
                                        <p:strVal val="visible"/>
                                      </p:to>
                                    </p:set>
                                    <p:animEffect transition="in" filter="wipe(left)">
                                      <p:cBhvr>
                                        <p:cTn id="34" dur="1000"/>
                                        <p:tgtEl>
                                          <p:spTgt spid="274536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6"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trips(downRight)">
                                      <p:cBhvr>
                                        <p:cTn id="39" dur="1000"/>
                                        <p:tgtEl>
                                          <p:spTgt spid="5"/>
                                        </p:tgtEl>
                                      </p:cBhvr>
                                    </p:animEffect>
                                  </p:childTnLst>
                                </p:cTn>
                              </p:par>
                            </p:childTnLst>
                          </p:cTn>
                        </p:par>
                        <p:par>
                          <p:cTn id="40" fill="hold" nodeType="afterGroup">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2745366"/>
                                        </p:tgtEl>
                                        <p:attrNameLst>
                                          <p:attrName>style.visibility</p:attrName>
                                        </p:attrNameLst>
                                      </p:cBhvr>
                                      <p:to>
                                        <p:strVal val="visible"/>
                                      </p:to>
                                    </p:set>
                                    <p:animEffect transition="in" filter="wipe(left)">
                                      <p:cBhvr>
                                        <p:cTn id="43" dur="1000"/>
                                        <p:tgtEl>
                                          <p:spTgt spid="274536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8" presetClass="entr" presetSubtype="6" fill="hold" nodeType="click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strips(downRight)">
                                      <p:cBhvr>
                                        <p:cTn id="48" dur="1000"/>
                                        <p:tgtEl>
                                          <p:spTgt spid="6"/>
                                        </p:tgtEl>
                                      </p:cBhvr>
                                    </p:animEffect>
                                  </p:childTnLst>
                                </p:cTn>
                              </p:par>
                            </p:childTnLst>
                          </p:cTn>
                        </p:par>
                        <p:par>
                          <p:cTn id="49" fill="hold" nodeType="afterGroup">
                            <p:stCondLst>
                              <p:cond delay="1000"/>
                            </p:stCondLst>
                            <p:childTnLst>
                              <p:par>
                                <p:cTn id="50" presetID="22" presetClass="entr" presetSubtype="8" fill="hold" grpId="0" nodeType="afterEffect">
                                  <p:stCondLst>
                                    <p:cond delay="0"/>
                                  </p:stCondLst>
                                  <p:childTnLst>
                                    <p:set>
                                      <p:cBhvr>
                                        <p:cTn id="51" dur="1" fill="hold">
                                          <p:stCondLst>
                                            <p:cond delay="0"/>
                                          </p:stCondLst>
                                        </p:cTn>
                                        <p:tgtEl>
                                          <p:spTgt spid="2745367"/>
                                        </p:tgtEl>
                                        <p:attrNameLst>
                                          <p:attrName>style.visibility</p:attrName>
                                        </p:attrNameLst>
                                      </p:cBhvr>
                                      <p:to>
                                        <p:strVal val="visible"/>
                                      </p:to>
                                    </p:set>
                                    <p:animEffect transition="in" filter="wipe(left)">
                                      <p:cBhvr>
                                        <p:cTn id="52" dur="1000"/>
                                        <p:tgtEl>
                                          <p:spTgt spid="274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5362" grpId="0" animBg="1" autoUpdateAnimBg="0"/>
      <p:bldP spid="2745363" grpId="0"/>
      <p:bldP spid="2745364" grpId="0"/>
      <p:bldP spid="2745365" grpId="0"/>
      <p:bldP spid="2745366" grpId="0"/>
      <p:bldP spid="274536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2">
            <a:extLst>
              <a:ext uri="{FF2B5EF4-FFF2-40B4-BE49-F238E27FC236}">
                <a16:creationId xmlns:a16="http://schemas.microsoft.com/office/drawing/2014/main" id="{4438A0AA-DB89-461A-99CE-B0A4E20BE307}"/>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17411" name="Slide Number Placeholder 3">
            <a:extLst>
              <a:ext uri="{FF2B5EF4-FFF2-40B4-BE49-F238E27FC236}">
                <a16:creationId xmlns:a16="http://schemas.microsoft.com/office/drawing/2014/main" id="{04A662F0-D3AA-4DB3-BE9F-F9D46CF5B63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7E8F723F-205B-4CE8-A488-2C1378FB92B5}" type="slidenum">
              <a:rPr lang="en-US" altLang="en-US" sz="900">
                <a:cs typeface="Times New Roman" panose="02020603050405020304" pitchFamily="18" charset="0"/>
              </a:rPr>
              <a:pPr eaLnBrk="1" hangingPunct="1"/>
              <a:t>12</a:t>
            </a:fld>
            <a:endParaRPr lang="en-US" altLang="en-US" sz="900">
              <a:cs typeface="Times New Roman" panose="02020603050405020304" pitchFamily="18" charset="0"/>
            </a:endParaRPr>
          </a:p>
        </p:txBody>
      </p:sp>
      <p:sp>
        <p:nvSpPr>
          <p:cNvPr id="2747394" name="Rectangle 2">
            <a:extLst>
              <a:ext uri="{FF2B5EF4-FFF2-40B4-BE49-F238E27FC236}">
                <a16:creationId xmlns:a16="http://schemas.microsoft.com/office/drawing/2014/main" id="{8D66A551-BEAB-4F25-9F59-EDBB7297AA13}"/>
              </a:ext>
            </a:extLst>
          </p:cNvPr>
          <p:cNvSpPr>
            <a:spLocks noGrp="1" noChangeArrowheads="1"/>
          </p:cNvSpPr>
          <p:nvPr>
            <p:ph type="title"/>
          </p:nvPr>
        </p:nvSpPr>
        <p:spPr>
          <a:xfrm>
            <a:off x="2452689" y="366714"/>
            <a:ext cx="7286625" cy="625475"/>
          </a:xfrm>
        </p:spPr>
        <p:txBody>
          <a:bodyPr>
            <a:normAutofit fontScale="90000"/>
          </a:bodyPr>
          <a:lstStyle/>
          <a:p>
            <a:pPr algn="ctr" eaLnBrk="1" hangingPunct="1">
              <a:defRPr/>
            </a:pPr>
            <a:r>
              <a:rPr lang="en-US" dirty="0"/>
              <a:t>Step1:  The Salary Survey</a:t>
            </a:r>
          </a:p>
        </p:txBody>
      </p:sp>
      <p:grpSp>
        <p:nvGrpSpPr>
          <p:cNvPr id="2" name="Group 11">
            <a:extLst>
              <a:ext uri="{FF2B5EF4-FFF2-40B4-BE49-F238E27FC236}">
                <a16:creationId xmlns:a16="http://schemas.microsoft.com/office/drawing/2014/main" id="{3FCECC16-B039-45BE-8E6E-992B59C3E354}"/>
              </a:ext>
            </a:extLst>
          </p:cNvPr>
          <p:cNvGrpSpPr>
            <a:grpSpLocks/>
          </p:cNvGrpSpPr>
          <p:nvPr/>
        </p:nvGrpSpPr>
        <p:grpSpPr bwMode="auto">
          <a:xfrm>
            <a:off x="2163764" y="1587500"/>
            <a:ext cx="7864475" cy="3644900"/>
            <a:chOff x="403" y="1075"/>
            <a:chExt cx="4954" cy="2296"/>
          </a:xfrm>
        </p:grpSpPr>
        <p:sp>
          <p:nvSpPr>
            <p:cNvPr id="17414" name="AutoShape 12" descr="grayfill01">
              <a:extLst>
                <a:ext uri="{FF2B5EF4-FFF2-40B4-BE49-F238E27FC236}">
                  <a16:creationId xmlns:a16="http://schemas.microsoft.com/office/drawing/2014/main" id="{85DB871B-0A89-4646-B601-43DAE25E72B6}"/>
                </a:ext>
              </a:extLst>
            </p:cNvPr>
            <p:cNvSpPr>
              <a:spLocks noChangeArrowheads="1"/>
            </p:cNvSpPr>
            <p:nvPr/>
          </p:nvSpPr>
          <p:spPr bwMode="auto">
            <a:xfrm>
              <a:off x="403" y="2473"/>
              <a:ext cx="1494" cy="898"/>
            </a:xfrm>
            <a:prstGeom prst="roundRect">
              <a:avLst>
                <a:gd name="adj" fmla="val 16667"/>
              </a:avLst>
            </a:prstGeom>
            <a:blipFill dpi="0" rotWithShape="1">
              <a:blip r:embed="rId3"/>
              <a:srcRect/>
              <a:stretch>
                <a:fillRect/>
              </a:stretch>
            </a:blipFill>
            <a:ln w="76200" algn="ctr">
              <a:solidFill>
                <a:srgbClr val="C0C0C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To price </a:t>
              </a:r>
              <a:br>
                <a:rPr lang="en-US" altLang="en-US" sz="2400">
                  <a:latin typeface="Franklin Gothic Medium" panose="020B0603020102020204" pitchFamily="34" charset="0"/>
                </a:rPr>
              </a:br>
              <a:r>
                <a:rPr lang="en-US" altLang="en-US" sz="2400">
                  <a:latin typeface="Franklin Gothic Medium" panose="020B0603020102020204" pitchFamily="34" charset="0"/>
                </a:rPr>
                <a:t>benchmark jobs</a:t>
              </a:r>
            </a:p>
          </p:txBody>
        </p:sp>
        <p:sp>
          <p:nvSpPr>
            <p:cNvPr id="17415" name="AutoShape 13" descr="greenfill02">
              <a:extLst>
                <a:ext uri="{FF2B5EF4-FFF2-40B4-BE49-F238E27FC236}">
                  <a16:creationId xmlns:a16="http://schemas.microsoft.com/office/drawing/2014/main" id="{D73F9B30-68F6-4FA4-BC94-7463C64EB21C}"/>
                </a:ext>
              </a:extLst>
            </p:cNvPr>
            <p:cNvSpPr>
              <a:spLocks noChangeArrowheads="1"/>
            </p:cNvSpPr>
            <p:nvPr/>
          </p:nvSpPr>
          <p:spPr bwMode="auto">
            <a:xfrm>
              <a:off x="3863" y="2472"/>
              <a:ext cx="1494" cy="898"/>
            </a:xfrm>
            <a:prstGeom prst="roundRect">
              <a:avLst>
                <a:gd name="adj" fmla="val 16667"/>
              </a:avLst>
            </a:prstGeom>
            <a:blipFill dpi="0" rotWithShape="1">
              <a:blip r:embed="rId4"/>
              <a:srcRect/>
              <a:stretch>
                <a:fillRect/>
              </a:stretch>
            </a:blipFill>
            <a:ln w="76200" algn="ctr">
              <a:solidFill>
                <a:srgbClr val="009999"/>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To make decisions about benefits</a:t>
              </a:r>
            </a:p>
          </p:txBody>
        </p:sp>
        <p:cxnSp>
          <p:nvCxnSpPr>
            <p:cNvPr id="17416" name="AutoShape 14">
              <a:extLst>
                <a:ext uri="{FF2B5EF4-FFF2-40B4-BE49-F238E27FC236}">
                  <a16:creationId xmlns:a16="http://schemas.microsoft.com/office/drawing/2014/main" id="{D4CC4B27-191F-4B2E-B3F1-F8159CD18E41}"/>
                </a:ext>
              </a:extLst>
            </p:cNvPr>
            <p:cNvCxnSpPr>
              <a:cxnSpLocks noChangeShapeType="1"/>
              <a:stCxn id="17418" idx="0"/>
              <a:endCxn id="17414" idx="0"/>
            </p:cNvCxnSpPr>
            <p:nvPr/>
          </p:nvCxnSpPr>
          <p:spPr bwMode="auto">
            <a:xfrm rot="-5400000" flipH="1" flipV="1">
              <a:off x="1310" y="915"/>
              <a:ext cx="1398" cy="1717"/>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17417" name="AutoShape 15">
              <a:extLst>
                <a:ext uri="{FF2B5EF4-FFF2-40B4-BE49-F238E27FC236}">
                  <a16:creationId xmlns:a16="http://schemas.microsoft.com/office/drawing/2014/main" id="{98248E98-9914-4547-A8EE-498004440CE9}"/>
                </a:ext>
              </a:extLst>
            </p:cNvPr>
            <p:cNvCxnSpPr>
              <a:cxnSpLocks noChangeShapeType="1"/>
              <a:stCxn id="17418" idx="0"/>
              <a:endCxn id="17415" idx="0"/>
            </p:cNvCxnSpPr>
            <p:nvPr/>
          </p:nvCxnSpPr>
          <p:spPr bwMode="auto">
            <a:xfrm rot="16200000" flipH="1">
              <a:off x="3040" y="902"/>
              <a:ext cx="1397" cy="1743"/>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sp>
          <p:nvSpPr>
            <p:cNvPr id="17418" name="Oval 16" descr="brownfill01">
              <a:extLst>
                <a:ext uri="{FF2B5EF4-FFF2-40B4-BE49-F238E27FC236}">
                  <a16:creationId xmlns:a16="http://schemas.microsoft.com/office/drawing/2014/main" id="{F0F7DF57-066B-4C18-82C2-D3E17612469C}"/>
                </a:ext>
              </a:extLst>
            </p:cNvPr>
            <p:cNvSpPr>
              <a:spLocks noChangeArrowheads="1"/>
            </p:cNvSpPr>
            <p:nvPr/>
          </p:nvSpPr>
          <p:spPr bwMode="auto">
            <a:xfrm>
              <a:off x="1082" y="1075"/>
              <a:ext cx="3570" cy="744"/>
            </a:xfrm>
            <a:prstGeom prst="ellipse">
              <a:avLst/>
            </a:prstGeom>
            <a:blipFill dpi="0" rotWithShape="1">
              <a:blip r:embed="rId5"/>
              <a:srcRect/>
              <a:stretch>
                <a:fillRect/>
              </a:stretch>
            </a:blipFill>
            <a:ln w="76200" algn="ctr">
              <a:solidFill>
                <a:srgbClr val="EB9F39"/>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800">
                  <a:latin typeface="Franklin Gothic Medium" panose="020B0603020102020204" pitchFamily="34" charset="0"/>
                </a:rPr>
                <a:t>Uses for Salary Surveys</a:t>
              </a:r>
            </a:p>
          </p:txBody>
        </p:sp>
        <p:cxnSp>
          <p:nvCxnSpPr>
            <p:cNvPr id="17419" name="AutoShape 17">
              <a:extLst>
                <a:ext uri="{FF2B5EF4-FFF2-40B4-BE49-F238E27FC236}">
                  <a16:creationId xmlns:a16="http://schemas.microsoft.com/office/drawing/2014/main" id="{27AAF997-F939-4AFD-B5E3-DF2C266AD53B}"/>
                </a:ext>
              </a:extLst>
            </p:cNvPr>
            <p:cNvCxnSpPr>
              <a:cxnSpLocks noChangeShapeType="1"/>
              <a:stCxn id="17418" idx="4"/>
              <a:endCxn id="17420" idx="0"/>
            </p:cNvCxnSpPr>
            <p:nvPr/>
          </p:nvCxnSpPr>
          <p:spPr bwMode="auto">
            <a:xfrm rot="16200000" flipH="1">
              <a:off x="2546" y="2139"/>
              <a:ext cx="653" cy="12"/>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sp>
          <p:nvSpPr>
            <p:cNvPr id="17420" name="AutoShape 18" descr="purplefill01">
              <a:extLst>
                <a:ext uri="{FF2B5EF4-FFF2-40B4-BE49-F238E27FC236}">
                  <a16:creationId xmlns:a16="http://schemas.microsoft.com/office/drawing/2014/main" id="{CAEE6057-132B-4F94-8433-28C1C85004AF}"/>
                </a:ext>
              </a:extLst>
            </p:cNvPr>
            <p:cNvSpPr>
              <a:spLocks noChangeArrowheads="1"/>
            </p:cNvSpPr>
            <p:nvPr/>
          </p:nvSpPr>
          <p:spPr bwMode="auto">
            <a:xfrm>
              <a:off x="2132" y="2472"/>
              <a:ext cx="1494" cy="898"/>
            </a:xfrm>
            <a:prstGeom prst="roundRect">
              <a:avLst>
                <a:gd name="adj" fmla="val 16667"/>
              </a:avLst>
            </a:prstGeom>
            <a:blipFill dpi="0" rotWithShape="1">
              <a:blip r:embed="rId6"/>
              <a:srcRect/>
              <a:stretch>
                <a:fillRect/>
              </a:stretch>
            </a:blipFill>
            <a:ln w="76200" algn="ctr">
              <a:solidFill>
                <a:srgbClr val="AB439C"/>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To market-price wages for jobs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2">
            <a:extLst>
              <a:ext uri="{FF2B5EF4-FFF2-40B4-BE49-F238E27FC236}">
                <a16:creationId xmlns:a16="http://schemas.microsoft.com/office/drawing/2014/main" id="{834DCB87-BE9D-41AB-9635-D8CE02B439C5}"/>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18435" name="Slide Number Placeholder 3">
            <a:extLst>
              <a:ext uri="{FF2B5EF4-FFF2-40B4-BE49-F238E27FC236}">
                <a16:creationId xmlns:a16="http://schemas.microsoft.com/office/drawing/2014/main" id="{FF442376-47D3-40BB-9692-B1D94172639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61292C2E-B8B1-45F0-9D78-BC77B0B8E711}" type="slidenum">
              <a:rPr lang="en-US" altLang="en-US" sz="900">
                <a:cs typeface="Times New Roman" panose="02020603050405020304" pitchFamily="18" charset="0"/>
              </a:rPr>
              <a:pPr eaLnBrk="1" hangingPunct="1"/>
              <a:t>13</a:t>
            </a:fld>
            <a:endParaRPr lang="en-US" altLang="en-US" sz="900">
              <a:cs typeface="Times New Roman" panose="02020603050405020304" pitchFamily="18" charset="0"/>
            </a:endParaRPr>
          </a:p>
        </p:txBody>
      </p:sp>
      <p:sp>
        <p:nvSpPr>
          <p:cNvPr id="2749442" name="Rectangle 2">
            <a:extLst>
              <a:ext uri="{FF2B5EF4-FFF2-40B4-BE49-F238E27FC236}">
                <a16:creationId xmlns:a16="http://schemas.microsoft.com/office/drawing/2014/main" id="{CBC2494C-CD2C-4897-857A-693A3BD9ADD3}"/>
              </a:ext>
            </a:extLst>
          </p:cNvPr>
          <p:cNvSpPr>
            <a:spLocks noGrp="1" noChangeArrowheads="1"/>
          </p:cNvSpPr>
          <p:nvPr>
            <p:ph type="title"/>
          </p:nvPr>
        </p:nvSpPr>
        <p:spPr>
          <a:xfrm>
            <a:off x="2994025" y="366714"/>
            <a:ext cx="6203950" cy="625475"/>
          </a:xfrm>
        </p:spPr>
        <p:txBody>
          <a:bodyPr>
            <a:normAutofit fontScale="90000"/>
          </a:bodyPr>
          <a:lstStyle/>
          <a:p>
            <a:pPr algn="ctr" eaLnBrk="1" hangingPunct="1">
              <a:defRPr/>
            </a:pPr>
            <a:r>
              <a:rPr lang="en-US" dirty="0"/>
              <a:t>Sources for Salary Surveys</a:t>
            </a:r>
          </a:p>
        </p:txBody>
      </p:sp>
      <p:grpSp>
        <p:nvGrpSpPr>
          <p:cNvPr id="2" name="Group 15">
            <a:extLst>
              <a:ext uri="{FF2B5EF4-FFF2-40B4-BE49-F238E27FC236}">
                <a16:creationId xmlns:a16="http://schemas.microsoft.com/office/drawing/2014/main" id="{28FD838E-1943-4D85-9516-146D88CAE9B4}"/>
              </a:ext>
            </a:extLst>
          </p:cNvPr>
          <p:cNvGrpSpPr>
            <a:grpSpLocks/>
          </p:cNvGrpSpPr>
          <p:nvPr/>
        </p:nvGrpSpPr>
        <p:grpSpPr bwMode="auto">
          <a:xfrm>
            <a:off x="1973264" y="1692276"/>
            <a:ext cx="8245475" cy="3108325"/>
            <a:chOff x="294" y="1238"/>
            <a:chExt cx="5194" cy="1958"/>
          </a:xfrm>
        </p:grpSpPr>
        <p:sp>
          <p:nvSpPr>
            <p:cNvPr id="18438" name="AutoShape 16" descr="brownfill01">
              <a:extLst>
                <a:ext uri="{FF2B5EF4-FFF2-40B4-BE49-F238E27FC236}">
                  <a16:creationId xmlns:a16="http://schemas.microsoft.com/office/drawing/2014/main" id="{41E8EB73-BE0B-498B-BDCB-CBA30A9F495A}"/>
                </a:ext>
              </a:extLst>
            </p:cNvPr>
            <p:cNvSpPr>
              <a:spLocks noChangeArrowheads="1"/>
            </p:cNvSpPr>
            <p:nvPr/>
          </p:nvSpPr>
          <p:spPr bwMode="auto">
            <a:xfrm>
              <a:off x="294" y="2620"/>
              <a:ext cx="926" cy="576"/>
            </a:xfrm>
            <a:prstGeom prst="roundRect">
              <a:avLst>
                <a:gd name="adj" fmla="val 16667"/>
              </a:avLst>
            </a:prstGeom>
            <a:blipFill dpi="0" rotWithShape="1">
              <a:blip r:embed="rId3"/>
              <a:srcRect/>
              <a:stretch>
                <a:fillRect/>
              </a:stretch>
            </a:blipFill>
            <a:ln w="57150" algn="ctr">
              <a:solidFill>
                <a:srgbClr val="EB9F39"/>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Self-Conducted Surveys</a:t>
              </a:r>
            </a:p>
          </p:txBody>
        </p:sp>
        <p:sp>
          <p:nvSpPr>
            <p:cNvPr id="18439" name="AutoShape 17" descr="purplefill01">
              <a:extLst>
                <a:ext uri="{FF2B5EF4-FFF2-40B4-BE49-F238E27FC236}">
                  <a16:creationId xmlns:a16="http://schemas.microsoft.com/office/drawing/2014/main" id="{205F968E-DD20-463E-BCE8-A996C61AD088}"/>
                </a:ext>
              </a:extLst>
            </p:cNvPr>
            <p:cNvSpPr>
              <a:spLocks noChangeArrowheads="1"/>
            </p:cNvSpPr>
            <p:nvPr/>
          </p:nvSpPr>
          <p:spPr bwMode="auto">
            <a:xfrm>
              <a:off x="3495" y="2620"/>
              <a:ext cx="926" cy="576"/>
            </a:xfrm>
            <a:prstGeom prst="roundRect">
              <a:avLst>
                <a:gd name="adj" fmla="val 16667"/>
              </a:avLst>
            </a:prstGeom>
            <a:blipFill dpi="0" rotWithShape="1">
              <a:blip r:embed="rId4"/>
              <a:srcRect/>
              <a:stretch>
                <a:fillRect/>
              </a:stretch>
            </a:blipFill>
            <a:ln w="57150" algn="ctr">
              <a:solidFill>
                <a:srgbClr val="AB439C"/>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Government Agencies</a:t>
              </a:r>
            </a:p>
          </p:txBody>
        </p:sp>
        <p:sp>
          <p:nvSpPr>
            <p:cNvPr id="18440" name="AutoShape 18" descr="greenfill01">
              <a:extLst>
                <a:ext uri="{FF2B5EF4-FFF2-40B4-BE49-F238E27FC236}">
                  <a16:creationId xmlns:a16="http://schemas.microsoft.com/office/drawing/2014/main" id="{EC93BFB4-2E47-4F64-803B-3E1D5F820738}"/>
                </a:ext>
              </a:extLst>
            </p:cNvPr>
            <p:cNvSpPr>
              <a:spLocks noChangeArrowheads="1"/>
            </p:cNvSpPr>
            <p:nvPr/>
          </p:nvSpPr>
          <p:spPr bwMode="auto">
            <a:xfrm>
              <a:off x="1361" y="2620"/>
              <a:ext cx="926" cy="576"/>
            </a:xfrm>
            <a:prstGeom prst="roundRect">
              <a:avLst>
                <a:gd name="adj" fmla="val 16667"/>
              </a:avLst>
            </a:prstGeom>
            <a:blipFill dpi="0" rotWithShape="1">
              <a:blip r:embed="rId5"/>
              <a:srcRect/>
              <a:stretch>
                <a:fillRect/>
              </a:stretch>
            </a:blipFill>
            <a:ln w="57150" algn="ctr">
              <a:solidFill>
                <a:srgbClr val="65CD65"/>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Consulting Firms</a:t>
              </a:r>
            </a:p>
          </p:txBody>
        </p:sp>
        <p:sp>
          <p:nvSpPr>
            <p:cNvPr id="18441" name="Oval 19">
              <a:extLst>
                <a:ext uri="{FF2B5EF4-FFF2-40B4-BE49-F238E27FC236}">
                  <a16:creationId xmlns:a16="http://schemas.microsoft.com/office/drawing/2014/main" id="{A0199BED-5C1A-4BE5-A75A-4422606C87B1}"/>
                </a:ext>
              </a:extLst>
            </p:cNvPr>
            <p:cNvSpPr>
              <a:spLocks noChangeArrowheads="1"/>
            </p:cNvSpPr>
            <p:nvPr/>
          </p:nvSpPr>
          <p:spPr bwMode="auto">
            <a:xfrm>
              <a:off x="1498" y="1238"/>
              <a:ext cx="2764" cy="778"/>
            </a:xfrm>
            <a:prstGeom prst="ellipse">
              <a:avLst/>
            </a:prstGeom>
            <a:gradFill rotWithShape="1">
              <a:gsLst>
                <a:gs pos="0">
                  <a:srgbClr val="EAD596"/>
                </a:gs>
                <a:gs pos="100000">
                  <a:srgbClr val="CC9900"/>
                </a:gs>
              </a:gsLst>
              <a:lin ang="5400000" scaled="1"/>
            </a:gradFill>
            <a:ln w="57150" algn="ctr">
              <a:solidFill>
                <a:srgbClr val="CC990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Sources of Wage and Salary Information</a:t>
              </a:r>
            </a:p>
          </p:txBody>
        </p:sp>
        <p:sp>
          <p:nvSpPr>
            <p:cNvPr id="18442" name="AutoShape 20" descr="bluefill01">
              <a:extLst>
                <a:ext uri="{FF2B5EF4-FFF2-40B4-BE49-F238E27FC236}">
                  <a16:creationId xmlns:a16="http://schemas.microsoft.com/office/drawing/2014/main" id="{CF8F1F18-CC77-4363-8CA0-18336E8A3792}"/>
                </a:ext>
              </a:extLst>
            </p:cNvPr>
            <p:cNvSpPr>
              <a:spLocks noChangeArrowheads="1"/>
            </p:cNvSpPr>
            <p:nvPr/>
          </p:nvSpPr>
          <p:spPr bwMode="auto">
            <a:xfrm>
              <a:off x="2418" y="2620"/>
              <a:ext cx="926" cy="576"/>
            </a:xfrm>
            <a:prstGeom prst="roundRect">
              <a:avLst>
                <a:gd name="adj" fmla="val 16667"/>
              </a:avLst>
            </a:prstGeom>
            <a:blipFill dpi="0" rotWithShape="1">
              <a:blip r:embed="rId6"/>
              <a:srcRect/>
              <a:stretch>
                <a:fillRect/>
              </a:stretch>
            </a:blipFill>
            <a:ln w="57150" algn="ctr">
              <a:solidFill>
                <a:srgbClr val="7DC1FF"/>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Professional Associations</a:t>
              </a:r>
            </a:p>
          </p:txBody>
        </p:sp>
        <p:cxnSp>
          <p:nvCxnSpPr>
            <p:cNvPr id="18443" name="AutoShape 21">
              <a:extLst>
                <a:ext uri="{FF2B5EF4-FFF2-40B4-BE49-F238E27FC236}">
                  <a16:creationId xmlns:a16="http://schemas.microsoft.com/office/drawing/2014/main" id="{47812B78-C1FB-4290-A1CE-9FAA1BDB3C39}"/>
                </a:ext>
              </a:extLst>
            </p:cNvPr>
            <p:cNvCxnSpPr>
              <a:cxnSpLocks noChangeShapeType="1"/>
              <a:stCxn id="18441" idx="4"/>
              <a:endCxn id="18438" idx="0"/>
            </p:cNvCxnSpPr>
            <p:nvPr/>
          </p:nvCxnSpPr>
          <p:spPr bwMode="auto">
            <a:xfrm rot="5400000">
              <a:off x="1535" y="1256"/>
              <a:ext cx="568" cy="2123"/>
            </a:xfrm>
            <a:prstGeom prst="bentConnector3">
              <a:avLst>
                <a:gd name="adj1" fmla="val 50000"/>
              </a:avLst>
            </a:prstGeom>
            <a:noFill/>
            <a:ln w="38100">
              <a:solidFill>
                <a:schemeClr val="tx1"/>
              </a:solidFill>
              <a:miter lim="800000"/>
              <a:headEnd/>
              <a:tailEnd type="stealth" w="lg" len="lg"/>
            </a:ln>
            <a:extLst>
              <a:ext uri="{909E8E84-426E-40DD-AFC4-6F175D3DCCD1}">
                <a14:hiddenFill xmlns:a14="http://schemas.microsoft.com/office/drawing/2010/main">
                  <a:noFill/>
                </a14:hiddenFill>
              </a:ext>
            </a:extLst>
          </p:spPr>
        </p:cxnSp>
        <p:cxnSp>
          <p:nvCxnSpPr>
            <p:cNvPr id="18444" name="AutoShape 22">
              <a:extLst>
                <a:ext uri="{FF2B5EF4-FFF2-40B4-BE49-F238E27FC236}">
                  <a16:creationId xmlns:a16="http://schemas.microsoft.com/office/drawing/2014/main" id="{471F8D7C-EDD4-4788-948E-2D6F1D0BAB31}"/>
                </a:ext>
              </a:extLst>
            </p:cNvPr>
            <p:cNvCxnSpPr>
              <a:cxnSpLocks noChangeShapeType="1"/>
              <a:stCxn id="18441" idx="4"/>
              <a:endCxn id="18440" idx="0"/>
            </p:cNvCxnSpPr>
            <p:nvPr/>
          </p:nvCxnSpPr>
          <p:spPr bwMode="auto">
            <a:xfrm rot="5400000">
              <a:off x="2068" y="1790"/>
              <a:ext cx="568" cy="1056"/>
            </a:xfrm>
            <a:prstGeom prst="bentConnector3">
              <a:avLst>
                <a:gd name="adj1" fmla="val 50000"/>
              </a:avLst>
            </a:prstGeom>
            <a:noFill/>
            <a:ln w="38100">
              <a:solidFill>
                <a:schemeClr val="tx1"/>
              </a:solidFill>
              <a:miter lim="800000"/>
              <a:headEnd/>
              <a:tailEnd type="stealth" w="lg" len="lg"/>
            </a:ln>
            <a:extLst>
              <a:ext uri="{909E8E84-426E-40DD-AFC4-6F175D3DCCD1}">
                <a14:hiddenFill xmlns:a14="http://schemas.microsoft.com/office/drawing/2010/main">
                  <a:noFill/>
                </a14:hiddenFill>
              </a:ext>
            </a:extLst>
          </p:spPr>
        </p:cxnSp>
        <p:cxnSp>
          <p:nvCxnSpPr>
            <p:cNvPr id="18445" name="AutoShape 23">
              <a:extLst>
                <a:ext uri="{FF2B5EF4-FFF2-40B4-BE49-F238E27FC236}">
                  <a16:creationId xmlns:a16="http://schemas.microsoft.com/office/drawing/2014/main" id="{5A20AA86-AF6F-4252-9A86-CD80CC745F9A}"/>
                </a:ext>
              </a:extLst>
            </p:cNvPr>
            <p:cNvCxnSpPr>
              <a:cxnSpLocks noChangeShapeType="1"/>
              <a:stCxn id="18441" idx="4"/>
              <a:endCxn id="18439" idx="0"/>
            </p:cNvCxnSpPr>
            <p:nvPr/>
          </p:nvCxnSpPr>
          <p:spPr bwMode="auto">
            <a:xfrm rot="16200000" flipH="1">
              <a:off x="3135" y="1779"/>
              <a:ext cx="568" cy="1078"/>
            </a:xfrm>
            <a:prstGeom prst="bentConnector3">
              <a:avLst>
                <a:gd name="adj1" fmla="val 50000"/>
              </a:avLst>
            </a:prstGeom>
            <a:noFill/>
            <a:ln w="38100">
              <a:solidFill>
                <a:schemeClr val="tx1"/>
              </a:solidFill>
              <a:miter lim="800000"/>
              <a:headEnd/>
              <a:tailEnd type="stealth" w="lg" len="lg"/>
            </a:ln>
            <a:extLst>
              <a:ext uri="{909E8E84-426E-40DD-AFC4-6F175D3DCCD1}">
                <a14:hiddenFill xmlns:a14="http://schemas.microsoft.com/office/drawing/2010/main">
                  <a:noFill/>
                </a14:hiddenFill>
              </a:ext>
            </a:extLst>
          </p:spPr>
        </p:cxnSp>
        <p:cxnSp>
          <p:nvCxnSpPr>
            <p:cNvPr id="18446" name="AutoShape 24">
              <a:extLst>
                <a:ext uri="{FF2B5EF4-FFF2-40B4-BE49-F238E27FC236}">
                  <a16:creationId xmlns:a16="http://schemas.microsoft.com/office/drawing/2014/main" id="{D4BE7C9F-AE23-4504-8EC3-0D316617B662}"/>
                </a:ext>
              </a:extLst>
            </p:cNvPr>
            <p:cNvCxnSpPr>
              <a:cxnSpLocks noChangeShapeType="1"/>
              <a:stCxn id="18441" idx="4"/>
              <a:endCxn id="18442" idx="0"/>
            </p:cNvCxnSpPr>
            <p:nvPr/>
          </p:nvCxnSpPr>
          <p:spPr bwMode="auto">
            <a:xfrm rot="16200000" flipH="1">
              <a:off x="2597" y="2317"/>
              <a:ext cx="568" cy="1"/>
            </a:xfrm>
            <a:prstGeom prst="bentConnector3">
              <a:avLst>
                <a:gd name="adj1" fmla="val 50000"/>
              </a:avLst>
            </a:prstGeom>
            <a:noFill/>
            <a:ln w="38100">
              <a:solidFill>
                <a:schemeClr val="tx1"/>
              </a:solidFill>
              <a:miter lim="800000"/>
              <a:headEnd/>
              <a:tailEnd type="stealth" w="lg" len="lg"/>
            </a:ln>
            <a:extLst>
              <a:ext uri="{909E8E84-426E-40DD-AFC4-6F175D3DCCD1}">
                <a14:hiddenFill xmlns:a14="http://schemas.microsoft.com/office/drawing/2010/main">
                  <a:noFill/>
                </a14:hiddenFill>
              </a:ext>
            </a:extLst>
          </p:spPr>
        </p:cxnSp>
        <p:sp>
          <p:nvSpPr>
            <p:cNvPr id="18447" name="AutoShape 25" descr="redfill01">
              <a:extLst>
                <a:ext uri="{FF2B5EF4-FFF2-40B4-BE49-F238E27FC236}">
                  <a16:creationId xmlns:a16="http://schemas.microsoft.com/office/drawing/2014/main" id="{F22F644E-8C7C-4B54-872D-F8B326A7FCF8}"/>
                </a:ext>
              </a:extLst>
            </p:cNvPr>
            <p:cNvSpPr>
              <a:spLocks noChangeArrowheads="1"/>
            </p:cNvSpPr>
            <p:nvPr/>
          </p:nvSpPr>
          <p:spPr bwMode="auto">
            <a:xfrm>
              <a:off x="4562" y="2620"/>
              <a:ext cx="926" cy="576"/>
            </a:xfrm>
            <a:prstGeom prst="roundRect">
              <a:avLst>
                <a:gd name="adj" fmla="val 16667"/>
              </a:avLst>
            </a:prstGeom>
            <a:blipFill dpi="0" rotWithShape="1">
              <a:blip r:embed="rId7"/>
              <a:srcRect/>
              <a:stretch>
                <a:fillRect/>
              </a:stretch>
            </a:blipFill>
            <a:ln w="57150" algn="ctr">
              <a:solidFill>
                <a:srgbClr val="CC660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The </a:t>
              </a:r>
              <a:br>
                <a:rPr lang="en-US" altLang="en-US" sz="1800">
                  <a:latin typeface="Franklin Gothic Medium" panose="020B0603020102020204" pitchFamily="34" charset="0"/>
                </a:rPr>
              </a:br>
              <a:r>
                <a:rPr lang="en-US" altLang="en-US" sz="1800">
                  <a:latin typeface="Franklin Gothic Medium" panose="020B0603020102020204" pitchFamily="34" charset="0"/>
                </a:rPr>
                <a:t>Internet </a:t>
              </a:r>
            </a:p>
          </p:txBody>
        </p:sp>
        <p:cxnSp>
          <p:nvCxnSpPr>
            <p:cNvPr id="18448" name="AutoShape 26">
              <a:extLst>
                <a:ext uri="{FF2B5EF4-FFF2-40B4-BE49-F238E27FC236}">
                  <a16:creationId xmlns:a16="http://schemas.microsoft.com/office/drawing/2014/main" id="{38887A7E-90D2-4DC3-9979-F515CADBF215}"/>
                </a:ext>
              </a:extLst>
            </p:cNvPr>
            <p:cNvCxnSpPr>
              <a:cxnSpLocks noChangeShapeType="1"/>
              <a:stCxn id="18441" idx="4"/>
              <a:endCxn id="18447" idx="0"/>
            </p:cNvCxnSpPr>
            <p:nvPr/>
          </p:nvCxnSpPr>
          <p:spPr bwMode="auto">
            <a:xfrm rot="16200000" flipH="1">
              <a:off x="3669" y="1245"/>
              <a:ext cx="568" cy="2145"/>
            </a:xfrm>
            <a:prstGeom prst="bentConnector3">
              <a:avLst>
                <a:gd name="adj1" fmla="val 50000"/>
              </a:avLst>
            </a:prstGeom>
            <a:noFill/>
            <a:ln w="38100">
              <a:solidFill>
                <a:schemeClr val="tx1"/>
              </a:solidFill>
              <a:miter lim="800000"/>
              <a:headEnd/>
              <a:tailEnd type="stealth" w="lg" len="lg"/>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1">
            <a:extLst>
              <a:ext uri="{FF2B5EF4-FFF2-40B4-BE49-F238E27FC236}">
                <a16:creationId xmlns:a16="http://schemas.microsoft.com/office/drawing/2014/main" id="{D58E1E0D-5B49-47AE-9371-9241B42D5A7C}"/>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19459" name="Slide Number Placeholder 2">
            <a:extLst>
              <a:ext uri="{FF2B5EF4-FFF2-40B4-BE49-F238E27FC236}">
                <a16:creationId xmlns:a16="http://schemas.microsoft.com/office/drawing/2014/main" id="{F0774D70-4FBC-4117-BA3A-97F62A46BC2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C0F7FA40-BBD2-4E4A-AE25-2B72A3C60A06}" type="slidenum">
              <a:rPr lang="en-US" altLang="en-US" sz="900">
                <a:cs typeface="Times New Roman" panose="02020603050405020304" pitchFamily="18" charset="0"/>
              </a:rPr>
              <a:pPr eaLnBrk="1" hangingPunct="1"/>
              <a:t>14</a:t>
            </a:fld>
            <a:endParaRPr lang="en-US" altLang="en-US" sz="900">
              <a:cs typeface="Times New Roman" panose="02020603050405020304" pitchFamily="18" charset="0"/>
            </a:endParaRPr>
          </a:p>
        </p:txBody>
      </p:sp>
      <p:sp>
        <p:nvSpPr>
          <p:cNvPr id="19460" name="Text Box 2" descr="Tabletopbar01">
            <a:extLst>
              <a:ext uri="{FF2B5EF4-FFF2-40B4-BE49-F238E27FC236}">
                <a16:creationId xmlns:a16="http://schemas.microsoft.com/office/drawing/2014/main" id="{99E8A2B7-D8A6-4DE4-B4E8-05EDE0AA75C2}"/>
              </a:ext>
            </a:extLst>
          </p:cNvPr>
          <p:cNvSpPr txBox="1">
            <a:spLocks noChangeArrowheads="1"/>
          </p:cNvSpPr>
          <p:nvPr/>
        </p:nvSpPr>
        <p:spPr bwMode="auto">
          <a:xfrm>
            <a:off x="2014539" y="315914"/>
            <a:ext cx="8137525" cy="339725"/>
          </a:xfrm>
          <a:prstGeom prst="rect">
            <a:avLst/>
          </a:prstGeom>
          <a:blipFill dpi="0" rotWithShape="1">
            <a:blip r:embed="rId3"/>
            <a:srcRect/>
            <a:stretch>
              <a:fillRect/>
            </a:stretch>
          </a:blipFill>
          <a:ln w="3175">
            <a:solidFill>
              <a:srgbClr val="85D785"/>
            </a:solidFill>
            <a:miter lim="800000"/>
            <a:headEnd/>
            <a:tailEnd/>
          </a:ln>
        </p:spPr>
        <p:txBody>
          <a:bodyPr>
            <a:spAutoFit/>
          </a:bodyPr>
          <a:lstStyle>
            <a:lvl1pPr marL="1376363" indent="-1376363"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1600" b="1">
                <a:solidFill>
                  <a:srgbClr val="3366CC"/>
                </a:solidFill>
              </a:rPr>
              <a:t>TABLE 11</a:t>
            </a:r>
            <a:r>
              <a:rPr lang="en-US" altLang="en-US" sz="1600" b="1">
                <a:solidFill>
                  <a:srgbClr val="3366CC"/>
                </a:solidFill>
                <a:cs typeface="Arial" panose="020B0604020202020204" pitchFamily="34" charset="0"/>
              </a:rPr>
              <a:t>–2</a:t>
            </a:r>
            <a:r>
              <a:rPr lang="en-US" altLang="en-US" sz="1600">
                <a:cs typeface="Arial" panose="020B0604020202020204" pitchFamily="34" charset="0"/>
              </a:rPr>
              <a:t>	Some Pay Data Web Sites</a:t>
            </a:r>
          </a:p>
        </p:txBody>
      </p:sp>
      <p:graphicFrame>
        <p:nvGraphicFramePr>
          <p:cNvPr id="2717052" name="Group 380">
            <a:extLst>
              <a:ext uri="{FF2B5EF4-FFF2-40B4-BE49-F238E27FC236}">
                <a16:creationId xmlns:a16="http://schemas.microsoft.com/office/drawing/2014/main" id="{0E8B4E4F-794C-4ADD-9EE4-3362B18965C0}"/>
              </a:ext>
            </a:extLst>
          </p:cNvPr>
          <p:cNvGraphicFramePr>
            <a:graphicFrameLocks noGrp="1"/>
          </p:cNvGraphicFramePr>
          <p:nvPr/>
        </p:nvGraphicFramePr>
        <p:xfrm>
          <a:off x="1981201" y="960438"/>
          <a:ext cx="8137525" cy="5090038"/>
        </p:xfrm>
        <a:graphic>
          <a:graphicData uri="http://schemas.openxmlformats.org/drawingml/2006/table">
            <a:tbl>
              <a:tblPr/>
              <a:tblGrid>
                <a:gridCol w="1463675">
                  <a:extLst>
                    <a:ext uri="{9D8B030D-6E8A-4147-A177-3AD203B41FA5}">
                      <a16:colId xmlns:a16="http://schemas.microsoft.com/office/drawing/2014/main" val="20000"/>
                    </a:ext>
                  </a:extLst>
                </a:gridCol>
                <a:gridCol w="2011363">
                  <a:extLst>
                    <a:ext uri="{9D8B030D-6E8A-4147-A177-3AD203B41FA5}">
                      <a16:colId xmlns:a16="http://schemas.microsoft.com/office/drawing/2014/main" val="20001"/>
                    </a:ext>
                  </a:extLst>
                </a:gridCol>
                <a:gridCol w="2651125">
                  <a:extLst>
                    <a:ext uri="{9D8B030D-6E8A-4147-A177-3AD203B41FA5}">
                      <a16:colId xmlns:a16="http://schemas.microsoft.com/office/drawing/2014/main" val="20002"/>
                    </a:ext>
                  </a:extLst>
                </a:gridCol>
                <a:gridCol w="2011362">
                  <a:extLst>
                    <a:ext uri="{9D8B030D-6E8A-4147-A177-3AD203B41FA5}">
                      <a16:colId xmlns:a16="http://schemas.microsoft.com/office/drawing/2014/main" val="20003"/>
                    </a:ext>
                  </a:extLst>
                </a:gridCol>
              </a:tblGrid>
              <a:tr h="33523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3366CC"/>
                          </a:solidFill>
                          <a:effectLst/>
                          <a:latin typeface="Arial" charset="0"/>
                          <a:cs typeface="Arial" charset="0"/>
                        </a:rPr>
                        <a:t>Sponsor </a:t>
                      </a:r>
                      <a:endParaRPr kumimoji="0" lang="en-US" sz="3600" b="1" i="0" u="none" strike="noStrike" cap="none" normalizeH="0" baseline="0" dirty="0">
                        <a:ln>
                          <a:noFill/>
                        </a:ln>
                        <a:solidFill>
                          <a:srgbClr val="3366CC"/>
                        </a:solidFill>
                        <a:effectLst/>
                        <a:latin typeface="Arial" charset="0"/>
                        <a:cs typeface="Tahoma" pitchFamily="34" charset="0"/>
                      </a:endParaRPr>
                    </a:p>
                  </a:txBody>
                  <a:tcPr marT="45714" marB="45714" horzOverflow="overflow">
                    <a:lnL cap="flat">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3366CC"/>
                          </a:solidFill>
                          <a:effectLst/>
                          <a:latin typeface="Arial" charset="0"/>
                          <a:cs typeface="Arial" charset="0"/>
                        </a:rPr>
                        <a:t>Internet Address </a:t>
                      </a:r>
                      <a:endParaRPr kumimoji="0" lang="en-US" sz="3600" b="1" i="0" u="none" strike="noStrike" cap="none" normalizeH="0" baseline="0" dirty="0">
                        <a:ln>
                          <a:noFill/>
                        </a:ln>
                        <a:solidFill>
                          <a:srgbClr val="3366CC"/>
                        </a:solidFill>
                        <a:effectLst/>
                        <a:latin typeface="Arial" charset="0"/>
                        <a:cs typeface="Tahoma" pitchFamily="34" charset="0"/>
                      </a:endParaRPr>
                    </a:p>
                  </a:txBody>
                  <a:tcPr marT="45714" marB="45714"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3366CC"/>
                          </a:solidFill>
                          <a:effectLst/>
                          <a:latin typeface="Arial" charset="0"/>
                          <a:cs typeface="Arial" charset="0"/>
                        </a:rPr>
                        <a:t>What It Provides </a:t>
                      </a:r>
                      <a:endParaRPr kumimoji="0" lang="en-US" sz="3600" b="1" i="0" u="none" strike="noStrike" cap="none" normalizeH="0" baseline="0" dirty="0">
                        <a:ln>
                          <a:noFill/>
                        </a:ln>
                        <a:solidFill>
                          <a:srgbClr val="3366CC"/>
                        </a:solidFill>
                        <a:effectLst/>
                        <a:latin typeface="Arial" charset="0"/>
                        <a:cs typeface="Tahoma" pitchFamily="34" charset="0"/>
                      </a:endParaRPr>
                    </a:p>
                  </a:txBody>
                  <a:tcPr marT="45714" marB="45714"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rgbClr val="3366CC"/>
                          </a:solidFill>
                          <a:effectLst/>
                          <a:latin typeface="Arial" charset="0"/>
                          <a:cs typeface="Arial" charset="0"/>
                        </a:rPr>
                        <a:t>Downside </a:t>
                      </a:r>
                      <a:endParaRPr kumimoji="0" lang="en-US" sz="3600" b="1" i="0" u="none" strike="noStrike" cap="none" normalizeH="0" baseline="0" dirty="0">
                        <a:ln>
                          <a:noFill/>
                        </a:ln>
                        <a:solidFill>
                          <a:srgbClr val="3366CC"/>
                        </a:solidFill>
                        <a:effectLst/>
                        <a:latin typeface="Arial" charset="0"/>
                        <a:cs typeface="Tahoma" pitchFamily="34" charset="0"/>
                      </a:endParaRPr>
                    </a:p>
                  </a:txBody>
                  <a:tcPr marT="45714" marB="45714"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3619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Salary.com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Salary.com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Salary by job and zip code, plus job and description, </a:t>
                      </a:r>
                      <a:br>
                        <a:rPr kumimoji="0" lang="en-US" sz="1400" b="0" i="0" u="none" strike="noStrike" cap="none" normalizeH="0" baseline="0" dirty="0">
                          <a:ln>
                            <a:noFill/>
                          </a:ln>
                          <a:solidFill>
                            <a:schemeClr val="tx1"/>
                          </a:solidFill>
                          <a:effectLst/>
                          <a:latin typeface="Arial" charset="0"/>
                          <a:cs typeface="Arial" charset="0"/>
                        </a:rPr>
                      </a:br>
                      <a:r>
                        <a:rPr kumimoji="0" lang="en-US" sz="1400" b="0" i="0" u="none" strike="noStrike" cap="none" normalizeH="0" baseline="0" dirty="0">
                          <a:ln>
                            <a:noFill/>
                          </a:ln>
                          <a:solidFill>
                            <a:schemeClr val="tx1"/>
                          </a:solidFill>
                          <a:effectLst/>
                          <a:latin typeface="Arial" charset="0"/>
                          <a:cs typeface="Arial" charset="0"/>
                        </a:rPr>
                        <a:t>for hundreds of jobs</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Adapts national averages by applying local cost-of-living differences</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285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Wageweb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www.wageweb.com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Average salaries for more than 150 clerical, professional, and managerial jobs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Charges for breakdowns by industry, location, etc.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2857">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U.S. Office of Personnel Management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www.opm.gov/oca/</a:t>
                      </a:r>
                      <a:br>
                        <a:rPr kumimoji="0" lang="en-US" sz="1400" b="0" i="0" u="none" strike="noStrike" cap="none" normalizeH="0" baseline="0" dirty="0">
                          <a:ln>
                            <a:noFill/>
                          </a:ln>
                          <a:solidFill>
                            <a:schemeClr val="tx1"/>
                          </a:solidFill>
                          <a:effectLst/>
                          <a:latin typeface="Arial" charset="0"/>
                          <a:cs typeface="Arial" charset="0"/>
                        </a:rPr>
                      </a:br>
                      <a:r>
                        <a:rPr kumimoji="0" lang="en-US" sz="1400" b="0" i="0" u="none" strike="noStrike" cap="none" normalizeH="0" baseline="0" dirty="0">
                          <a:ln>
                            <a:noFill/>
                          </a:ln>
                          <a:solidFill>
                            <a:schemeClr val="tx1"/>
                          </a:solidFill>
                          <a:effectLst/>
                          <a:latin typeface="Arial" charset="0"/>
                          <a:cs typeface="Arial" charset="0"/>
                        </a:rPr>
                        <a:t>09Tables/index.asp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Salaries and wages for U.S. government jobs, by location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Limited to U.S. government jobs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3619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Job Smart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http://jobstar.org/tools/</a:t>
                      </a:r>
                      <a:br>
                        <a:rPr kumimoji="0" lang="en-US" sz="1400" b="0" i="0" u="none" strike="noStrike" cap="none" normalizeH="0" baseline="0" dirty="0">
                          <a:ln>
                            <a:noFill/>
                          </a:ln>
                          <a:solidFill>
                            <a:schemeClr val="tx1"/>
                          </a:solidFill>
                          <a:effectLst/>
                          <a:latin typeface="Arial" charset="0"/>
                          <a:cs typeface="Arial" charset="0"/>
                        </a:rPr>
                      </a:br>
                      <a:r>
                        <a:rPr kumimoji="0" lang="en-US" sz="1400" b="0" i="0" u="none" strike="noStrike" cap="none" normalizeH="0" baseline="0" dirty="0">
                          <a:ln>
                            <a:noFill/>
                          </a:ln>
                          <a:solidFill>
                            <a:schemeClr val="tx1"/>
                          </a:solidFill>
                          <a:effectLst/>
                          <a:latin typeface="Arial" charset="0"/>
                          <a:cs typeface="Arial" charset="0"/>
                        </a:rPr>
                        <a:t>salary/sal-prof.php</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Profession-specific salary surveys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Necessary to review numerous salary surveys for each profession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36191">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cnnmoney.com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cap="flat">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cnnmoney.com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Input your current salary and city, and this gives you comparable salary in destination city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Arial" charset="0"/>
                          <a:cs typeface="Arial" charset="0"/>
                        </a:rPr>
                        <a:t>Based on national averages adapted </a:t>
                      </a:r>
                      <a:br>
                        <a:rPr kumimoji="0" lang="en-US" sz="1400" b="0" i="0" u="none" strike="noStrike" cap="none" normalizeH="0" baseline="0" dirty="0">
                          <a:ln>
                            <a:noFill/>
                          </a:ln>
                          <a:solidFill>
                            <a:schemeClr val="tx1"/>
                          </a:solidFill>
                          <a:effectLst/>
                          <a:latin typeface="Arial" charset="0"/>
                          <a:cs typeface="Arial" charset="0"/>
                        </a:rPr>
                      </a:br>
                      <a:r>
                        <a:rPr kumimoji="0" lang="en-US" sz="1400" b="0" i="0" u="none" strike="noStrike" cap="none" normalizeH="0" baseline="0" dirty="0">
                          <a:ln>
                            <a:noFill/>
                          </a:ln>
                          <a:solidFill>
                            <a:schemeClr val="tx1"/>
                          </a:solidFill>
                          <a:effectLst/>
                          <a:latin typeface="Arial" charset="0"/>
                          <a:cs typeface="Arial" charset="0"/>
                        </a:rPr>
                        <a:t>to cost-of-living differences </a:t>
                      </a:r>
                      <a:endParaRPr kumimoji="0" lang="en-US" sz="3200" b="0" i="0" u="none" strike="noStrike" cap="none" normalizeH="0" baseline="0" dirty="0">
                        <a:ln>
                          <a:noFill/>
                        </a:ln>
                        <a:solidFill>
                          <a:schemeClr val="tx1"/>
                        </a:solidFill>
                        <a:effectLst/>
                        <a:latin typeface="Arial" charset="0"/>
                        <a:cs typeface="Tahoma" pitchFamily="34" charset="0"/>
                      </a:endParaRPr>
                    </a:p>
                  </a:txBody>
                  <a:tcPr marT="91429" marB="91429" horzOverflow="overflow">
                    <a:lnL>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2">
            <a:extLst>
              <a:ext uri="{FF2B5EF4-FFF2-40B4-BE49-F238E27FC236}">
                <a16:creationId xmlns:a16="http://schemas.microsoft.com/office/drawing/2014/main" id="{F81E8AA0-5EBE-4B1A-BF8F-AE4D3BCDB1E4}"/>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20483" name="Slide Number Placeholder 3">
            <a:extLst>
              <a:ext uri="{FF2B5EF4-FFF2-40B4-BE49-F238E27FC236}">
                <a16:creationId xmlns:a16="http://schemas.microsoft.com/office/drawing/2014/main" id="{F81C03A2-FD4D-4661-B4C7-DF3FC1A102D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596903B1-0BEE-4065-8F57-FDCE39312704}" type="slidenum">
              <a:rPr lang="en-US" altLang="en-US" sz="900">
                <a:cs typeface="Times New Roman" panose="02020603050405020304" pitchFamily="18" charset="0"/>
              </a:rPr>
              <a:pPr eaLnBrk="1" hangingPunct="1"/>
              <a:t>15</a:t>
            </a:fld>
            <a:endParaRPr lang="en-US" altLang="en-US" sz="900">
              <a:cs typeface="Times New Roman" panose="02020603050405020304" pitchFamily="18" charset="0"/>
            </a:endParaRPr>
          </a:p>
        </p:txBody>
      </p:sp>
      <p:sp>
        <p:nvSpPr>
          <p:cNvPr id="2753538" name="Rectangle 2">
            <a:extLst>
              <a:ext uri="{FF2B5EF4-FFF2-40B4-BE49-F238E27FC236}">
                <a16:creationId xmlns:a16="http://schemas.microsoft.com/office/drawing/2014/main" id="{B6CC8D8C-A772-4C61-9172-8651CF9F21DF}"/>
              </a:ext>
            </a:extLst>
          </p:cNvPr>
          <p:cNvSpPr>
            <a:spLocks noGrp="1" noChangeArrowheads="1"/>
          </p:cNvSpPr>
          <p:nvPr>
            <p:ph type="title"/>
          </p:nvPr>
        </p:nvSpPr>
        <p:spPr/>
        <p:txBody>
          <a:bodyPr/>
          <a:lstStyle/>
          <a:p>
            <a:pPr algn="ctr" eaLnBrk="1" hangingPunct="1">
              <a:defRPr/>
            </a:pPr>
            <a:r>
              <a:rPr lang="en-US" dirty="0"/>
              <a:t>Step 2:  Job Evaluation</a:t>
            </a:r>
          </a:p>
        </p:txBody>
      </p:sp>
      <p:grpSp>
        <p:nvGrpSpPr>
          <p:cNvPr id="2" name="Group 33">
            <a:extLst>
              <a:ext uri="{FF2B5EF4-FFF2-40B4-BE49-F238E27FC236}">
                <a16:creationId xmlns:a16="http://schemas.microsoft.com/office/drawing/2014/main" id="{1D1BC715-7417-4214-B2E3-3F0D9B7034D4}"/>
              </a:ext>
            </a:extLst>
          </p:cNvPr>
          <p:cNvGrpSpPr>
            <a:grpSpLocks/>
          </p:cNvGrpSpPr>
          <p:nvPr/>
        </p:nvGrpSpPr>
        <p:grpSpPr bwMode="auto">
          <a:xfrm>
            <a:off x="2165350" y="1782764"/>
            <a:ext cx="7862888" cy="2562225"/>
            <a:chOff x="288" y="1987"/>
            <a:chExt cx="4953" cy="1614"/>
          </a:xfrm>
        </p:grpSpPr>
        <p:sp>
          <p:nvSpPr>
            <p:cNvPr id="20486" name="AutoShape 24" descr="brownfill01">
              <a:extLst>
                <a:ext uri="{FF2B5EF4-FFF2-40B4-BE49-F238E27FC236}">
                  <a16:creationId xmlns:a16="http://schemas.microsoft.com/office/drawing/2014/main" id="{6712096F-ADE2-41FE-8658-8C953D8C28F0}"/>
                </a:ext>
              </a:extLst>
            </p:cNvPr>
            <p:cNvSpPr>
              <a:spLocks noChangeArrowheads="1"/>
            </p:cNvSpPr>
            <p:nvPr/>
          </p:nvSpPr>
          <p:spPr bwMode="auto">
            <a:xfrm>
              <a:off x="288" y="3012"/>
              <a:ext cx="1094" cy="589"/>
            </a:xfrm>
            <a:prstGeom prst="roundRect">
              <a:avLst>
                <a:gd name="adj" fmla="val 8361"/>
              </a:avLst>
            </a:prstGeom>
            <a:blipFill dpi="0" rotWithShape="1">
              <a:blip r:embed="rId3"/>
              <a:srcRect/>
              <a:stretch>
                <a:fillRect/>
              </a:stretch>
            </a:blipFill>
            <a:ln w="57150" algn="ctr">
              <a:solidFill>
                <a:srgbClr val="EB9F39"/>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Skills</a:t>
              </a:r>
            </a:p>
          </p:txBody>
        </p:sp>
        <p:sp>
          <p:nvSpPr>
            <p:cNvPr id="20487" name="AutoShape 25" descr="purplefill01">
              <a:extLst>
                <a:ext uri="{FF2B5EF4-FFF2-40B4-BE49-F238E27FC236}">
                  <a16:creationId xmlns:a16="http://schemas.microsoft.com/office/drawing/2014/main" id="{B30F000F-B653-4C2E-B769-7DC191EA5391}"/>
                </a:ext>
              </a:extLst>
            </p:cNvPr>
            <p:cNvSpPr>
              <a:spLocks noChangeArrowheads="1"/>
            </p:cNvSpPr>
            <p:nvPr/>
          </p:nvSpPr>
          <p:spPr bwMode="auto">
            <a:xfrm>
              <a:off x="1580" y="3011"/>
              <a:ext cx="1094" cy="589"/>
            </a:xfrm>
            <a:prstGeom prst="roundRect">
              <a:avLst>
                <a:gd name="adj" fmla="val 9463"/>
              </a:avLst>
            </a:prstGeom>
            <a:blipFill dpi="0" rotWithShape="1">
              <a:blip r:embed="rId4"/>
              <a:srcRect/>
              <a:stretch>
                <a:fillRect/>
              </a:stretch>
            </a:blipFill>
            <a:ln w="57150" algn="ctr">
              <a:solidFill>
                <a:srgbClr val="AB439C"/>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Effort</a:t>
              </a:r>
            </a:p>
          </p:txBody>
        </p:sp>
        <p:sp>
          <p:nvSpPr>
            <p:cNvPr id="20488" name="AutoShape 26" descr="greenfill01">
              <a:extLst>
                <a:ext uri="{FF2B5EF4-FFF2-40B4-BE49-F238E27FC236}">
                  <a16:creationId xmlns:a16="http://schemas.microsoft.com/office/drawing/2014/main" id="{4E50F4E7-C76B-488E-BB34-FDADBF8B061A}"/>
                </a:ext>
              </a:extLst>
            </p:cNvPr>
            <p:cNvSpPr>
              <a:spLocks noChangeArrowheads="1"/>
            </p:cNvSpPr>
            <p:nvPr/>
          </p:nvSpPr>
          <p:spPr bwMode="auto">
            <a:xfrm>
              <a:off x="2847" y="3011"/>
              <a:ext cx="1094" cy="588"/>
            </a:xfrm>
            <a:prstGeom prst="roundRect">
              <a:avLst>
                <a:gd name="adj" fmla="val 7120"/>
              </a:avLst>
            </a:prstGeom>
            <a:blipFill dpi="0" rotWithShape="1">
              <a:blip r:embed="rId5"/>
              <a:srcRect/>
              <a:stretch>
                <a:fillRect/>
              </a:stretch>
            </a:blipFill>
            <a:ln w="57150" algn="ctr">
              <a:solidFill>
                <a:srgbClr val="65CD65"/>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Responsibility</a:t>
              </a:r>
            </a:p>
          </p:txBody>
        </p:sp>
        <p:cxnSp>
          <p:nvCxnSpPr>
            <p:cNvPr id="20489" name="AutoShape 27">
              <a:extLst>
                <a:ext uri="{FF2B5EF4-FFF2-40B4-BE49-F238E27FC236}">
                  <a16:creationId xmlns:a16="http://schemas.microsoft.com/office/drawing/2014/main" id="{25CAC6AE-2B89-49F1-9600-C1D8E7E07A40}"/>
                </a:ext>
              </a:extLst>
            </p:cNvPr>
            <p:cNvCxnSpPr>
              <a:cxnSpLocks noChangeShapeType="1"/>
              <a:stCxn id="20490" idx="2"/>
              <a:endCxn id="20486" idx="0"/>
            </p:cNvCxnSpPr>
            <p:nvPr/>
          </p:nvCxnSpPr>
          <p:spPr bwMode="auto">
            <a:xfrm rot="5400000">
              <a:off x="1495" y="1724"/>
              <a:ext cx="610" cy="1929"/>
            </a:xfrm>
            <a:prstGeom prst="bentConnector3">
              <a:avLst>
                <a:gd name="adj1" fmla="val 49838"/>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sp>
          <p:nvSpPr>
            <p:cNvPr id="20490" name="AutoShape 28">
              <a:extLst>
                <a:ext uri="{FF2B5EF4-FFF2-40B4-BE49-F238E27FC236}">
                  <a16:creationId xmlns:a16="http://schemas.microsoft.com/office/drawing/2014/main" id="{896D4865-4426-4BD8-86F5-11F27ACFAE33}"/>
                </a:ext>
              </a:extLst>
            </p:cNvPr>
            <p:cNvSpPr>
              <a:spLocks noChangeArrowheads="1"/>
            </p:cNvSpPr>
            <p:nvPr/>
          </p:nvSpPr>
          <p:spPr bwMode="auto">
            <a:xfrm>
              <a:off x="1152" y="1987"/>
              <a:ext cx="3224" cy="379"/>
            </a:xfrm>
            <a:prstGeom prst="roundRect">
              <a:avLst>
                <a:gd name="adj" fmla="val 12259"/>
              </a:avLst>
            </a:prstGeom>
            <a:gradFill rotWithShape="1">
              <a:gsLst>
                <a:gs pos="0">
                  <a:srgbClr val="EAD596"/>
                </a:gs>
                <a:gs pos="100000">
                  <a:srgbClr val="CC9900"/>
                </a:gs>
              </a:gsLst>
              <a:lin ang="5400000" scaled="1"/>
            </a:gradFill>
            <a:ln w="57150">
              <a:solidFill>
                <a:srgbClr val="CC990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Identifying Compensable Factors</a:t>
              </a:r>
            </a:p>
          </p:txBody>
        </p:sp>
        <p:cxnSp>
          <p:nvCxnSpPr>
            <p:cNvPr id="20491" name="AutoShape 29">
              <a:extLst>
                <a:ext uri="{FF2B5EF4-FFF2-40B4-BE49-F238E27FC236}">
                  <a16:creationId xmlns:a16="http://schemas.microsoft.com/office/drawing/2014/main" id="{903A6D6A-AEC4-4BC4-AFE0-965D794FB35C}"/>
                </a:ext>
              </a:extLst>
            </p:cNvPr>
            <p:cNvCxnSpPr>
              <a:cxnSpLocks noChangeShapeType="1"/>
              <a:stCxn id="20490" idx="2"/>
              <a:endCxn id="20487" idx="0"/>
            </p:cNvCxnSpPr>
            <p:nvPr/>
          </p:nvCxnSpPr>
          <p:spPr bwMode="auto">
            <a:xfrm rot="5400000">
              <a:off x="2141" y="2370"/>
              <a:ext cx="609" cy="637"/>
            </a:xfrm>
            <a:prstGeom prst="bentConnector3">
              <a:avLst>
                <a:gd name="adj1" fmla="val 49917"/>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cxnSp>
          <p:nvCxnSpPr>
            <p:cNvPr id="20492" name="AutoShape 30">
              <a:extLst>
                <a:ext uri="{FF2B5EF4-FFF2-40B4-BE49-F238E27FC236}">
                  <a16:creationId xmlns:a16="http://schemas.microsoft.com/office/drawing/2014/main" id="{E1C2A88D-31BF-49A9-89BF-D22A5228B664}"/>
                </a:ext>
              </a:extLst>
            </p:cNvPr>
            <p:cNvCxnSpPr>
              <a:cxnSpLocks noChangeShapeType="1"/>
              <a:stCxn id="20490" idx="2"/>
              <a:endCxn id="20488" idx="0"/>
            </p:cNvCxnSpPr>
            <p:nvPr/>
          </p:nvCxnSpPr>
          <p:spPr bwMode="auto">
            <a:xfrm rot="16200000" flipH="1">
              <a:off x="2774" y="2374"/>
              <a:ext cx="609" cy="630"/>
            </a:xfrm>
            <a:prstGeom prst="bentConnector3">
              <a:avLst>
                <a:gd name="adj1" fmla="val 49917"/>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sp>
          <p:nvSpPr>
            <p:cNvPr id="20493" name="AutoShape 31" descr="bluefill01">
              <a:extLst>
                <a:ext uri="{FF2B5EF4-FFF2-40B4-BE49-F238E27FC236}">
                  <a16:creationId xmlns:a16="http://schemas.microsoft.com/office/drawing/2014/main" id="{B18895E7-63A0-42B3-9D4E-8E9BB03008C5}"/>
                </a:ext>
              </a:extLst>
            </p:cNvPr>
            <p:cNvSpPr>
              <a:spLocks noChangeArrowheads="1"/>
            </p:cNvSpPr>
            <p:nvPr/>
          </p:nvSpPr>
          <p:spPr bwMode="auto">
            <a:xfrm>
              <a:off x="4147" y="3012"/>
              <a:ext cx="1094" cy="588"/>
            </a:xfrm>
            <a:prstGeom prst="roundRect">
              <a:avLst>
                <a:gd name="adj" fmla="val 7120"/>
              </a:avLst>
            </a:prstGeom>
            <a:blipFill dpi="0" rotWithShape="1">
              <a:blip r:embed="rId6"/>
              <a:srcRect/>
              <a:stretch>
                <a:fillRect/>
              </a:stretch>
            </a:blipFill>
            <a:ln w="57150" algn="ctr">
              <a:solidFill>
                <a:srgbClr val="7DC1FF"/>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Working conditions</a:t>
              </a:r>
            </a:p>
          </p:txBody>
        </p:sp>
        <p:cxnSp>
          <p:nvCxnSpPr>
            <p:cNvPr id="20494" name="AutoShape 32">
              <a:extLst>
                <a:ext uri="{FF2B5EF4-FFF2-40B4-BE49-F238E27FC236}">
                  <a16:creationId xmlns:a16="http://schemas.microsoft.com/office/drawing/2014/main" id="{296C2AA8-0171-4697-9641-0A4581AAB6E8}"/>
                </a:ext>
              </a:extLst>
            </p:cNvPr>
            <p:cNvCxnSpPr>
              <a:cxnSpLocks noChangeShapeType="1"/>
              <a:stCxn id="20490" idx="2"/>
              <a:endCxn id="20493" idx="0"/>
            </p:cNvCxnSpPr>
            <p:nvPr/>
          </p:nvCxnSpPr>
          <p:spPr bwMode="auto">
            <a:xfrm rot="16200000" flipH="1">
              <a:off x="3424" y="1724"/>
              <a:ext cx="610" cy="1930"/>
            </a:xfrm>
            <a:prstGeom prst="bentConnector3">
              <a:avLst>
                <a:gd name="adj1" fmla="val 49838"/>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2">
            <a:extLst>
              <a:ext uri="{FF2B5EF4-FFF2-40B4-BE49-F238E27FC236}">
                <a16:creationId xmlns:a16="http://schemas.microsoft.com/office/drawing/2014/main" id="{B70A435F-47DA-4225-88E6-1A455F62631F}"/>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21507" name="Slide Number Placeholder 3">
            <a:extLst>
              <a:ext uri="{FF2B5EF4-FFF2-40B4-BE49-F238E27FC236}">
                <a16:creationId xmlns:a16="http://schemas.microsoft.com/office/drawing/2014/main" id="{0DC9DF39-4DBE-4589-9FF8-1C95CEFD03E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398DCBA1-D1BF-478E-8AE5-278D32C24A04}" type="slidenum">
              <a:rPr lang="en-US" altLang="en-US" sz="900">
                <a:cs typeface="Times New Roman" panose="02020603050405020304" pitchFamily="18" charset="0"/>
              </a:rPr>
              <a:pPr eaLnBrk="1" hangingPunct="1"/>
              <a:t>16</a:t>
            </a:fld>
            <a:endParaRPr lang="en-US" altLang="en-US" sz="900">
              <a:cs typeface="Times New Roman" panose="02020603050405020304" pitchFamily="18" charset="0"/>
            </a:endParaRPr>
          </a:p>
        </p:txBody>
      </p:sp>
      <p:sp>
        <p:nvSpPr>
          <p:cNvPr id="2755586" name="Rectangle 2">
            <a:extLst>
              <a:ext uri="{FF2B5EF4-FFF2-40B4-BE49-F238E27FC236}">
                <a16:creationId xmlns:a16="http://schemas.microsoft.com/office/drawing/2014/main" id="{034611C5-D790-41AC-8C47-9DDA0409057E}"/>
              </a:ext>
            </a:extLst>
          </p:cNvPr>
          <p:cNvSpPr>
            <a:spLocks noGrp="1" noChangeArrowheads="1"/>
          </p:cNvSpPr>
          <p:nvPr>
            <p:ph type="title"/>
          </p:nvPr>
        </p:nvSpPr>
        <p:spPr/>
        <p:txBody>
          <a:bodyPr/>
          <a:lstStyle/>
          <a:p>
            <a:pPr algn="ctr" eaLnBrk="1" hangingPunct="1">
              <a:defRPr/>
            </a:pPr>
            <a:r>
              <a:rPr lang="en-US" dirty="0"/>
              <a:t>The Job Evaluation Process</a:t>
            </a:r>
          </a:p>
        </p:txBody>
      </p:sp>
      <p:grpSp>
        <p:nvGrpSpPr>
          <p:cNvPr id="2" name="Group 3">
            <a:extLst>
              <a:ext uri="{FF2B5EF4-FFF2-40B4-BE49-F238E27FC236}">
                <a16:creationId xmlns:a16="http://schemas.microsoft.com/office/drawing/2014/main" id="{EDD034E7-94B2-4112-9A13-EE8C22F42561}"/>
              </a:ext>
            </a:extLst>
          </p:cNvPr>
          <p:cNvGrpSpPr>
            <a:grpSpLocks/>
          </p:cNvGrpSpPr>
          <p:nvPr/>
        </p:nvGrpSpPr>
        <p:grpSpPr bwMode="auto">
          <a:xfrm>
            <a:off x="2995613" y="1933576"/>
            <a:ext cx="639762" cy="1044575"/>
            <a:chOff x="576" y="1008"/>
            <a:chExt cx="403" cy="658"/>
          </a:xfrm>
        </p:grpSpPr>
        <p:sp>
          <p:nvSpPr>
            <p:cNvPr id="21524" name="Freeform 4">
              <a:extLst>
                <a:ext uri="{FF2B5EF4-FFF2-40B4-BE49-F238E27FC236}">
                  <a16:creationId xmlns:a16="http://schemas.microsoft.com/office/drawing/2014/main" id="{CA387BB2-5C35-4004-A2B1-CB785321962D}"/>
                </a:ext>
              </a:extLst>
            </p:cNvPr>
            <p:cNvSpPr>
              <a:spLocks/>
            </p:cNvSpPr>
            <p:nvPr/>
          </p:nvSpPr>
          <p:spPr bwMode="blackWhite">
            <a:xfrm>
              <a:off x="576" y="1008"/>
              <a:ext cx="403" cy="573"/>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38100" cap="flat" cmpd="sng">
              <a:solidFill>
                <a:srgbClr val="006699"/>
              </a:solidFill>
              <a:prstDash val="solid"/>
              <a:round/>
              <a:headEnd type="none" w="med" len="med"/>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sp>
          <p:nvSpPr>
            <p:cNvPr id="21525" name="Oval 5">
              <a:extLst>
                <a:ext uri="{FF2B5EF4-FFF2-40B4-BE49-F238E27FC236}">
                  <a16:creationId xmlns:a16="http://schemas.microsoft.com/office/drawing/2014/main" id="{D534FB16-D282-4341-9024-E04940F06A56}"/>
                </a:ext>
              </a:extLst>
            </p:cNvPr>
            <p:cNvSpPr>
              <a:spLocks noChangeArrowheads="1"/>
            </p:cNvSpPr>
            <p:nvPr/>
          </p:nvSpPr>
          <p:spPr bwMode="auto">
            <a:xfrm>
              <a:off x="634" y="1494"/>
              <a:ext cx="172" cy="172"/>
            </a:xfrm>
            <a:prstGeom prst="ellipse">
              <a:avLst/>
            </a:prstGeom>
            <a:solidFill>
              <a:schemeClr val="bg1"/>
            </a:solidFill>
            <a:ln w="38100">
              <a:solidFill>
                <a:srgbClr val="006699"/>
              </a:solidFill>
              <a:round/>
              <a:headEnd/>
              <a:tailEnd/>
            </a:ln>
          </p:spPr>
          <p:txBody>
            <a:bodyPr wrap="none"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600" b="1"/>
                <a:t>1</a:t>
              </a:r>
            </a:p>
          </p:txBody>
        </p:sp>
      </p:grpSp>
      <p:sp>
        <p:nvSpPr>
          <p:cNvPr id="2755590" name="Rectangle 6" descr="Pink01">
            <a:extLst>
              <a:ext uri="{FF2B5EF4-FFF2-40B4-BE49-F238E27FC236}">
                <a16:creationId xmlns:a16="http://schemas.microsoft.com/office/drawing/2014/main" id="{9758E6D8-A7BE-41AC-A0C3-755872122A69}"/>
              </a:ext>
            </a:extLst>
          </p:cNvPr>
          <p:cNvSpPr>
            <a:spLocks noChangeArrowheads="1"/>
          </p:cNvSpPr>
          <p:nvPr/>
        </p:nvSpPr>
        <p:spPr bwMode="blackWhite">
          <a:xfrm>
            <a:off x="3635375" y="4592638"/>
            <a:ext cx="52959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2400"/>
              <a:t>Performing the actual evaluation</a:t>
            </a:r>
          </a:p>
        </p:txBody>
      </p:sp>
      <p:sp>
        <p:nvSpPr>
          <p:cNvPr id="2755591" name="Rectangle 7" descr="DKblue01">
            <a:extLst>
              <a:ext uri="{FF2B5EF4-FFF2-40B4-BE49-F238E27FC236}">
                <a16:creationId xmlns:a16="http://schemas.microsoft.com/office/drawing/2014/main" id="{DED8A4FC-1824-452A-BF10-D96CF5B160AF}"/>
              </a:ext>
            </a:extLst>
          </p:cNvPr>
          <p:cNvSpPr>
            <a:spLocks noChangeArrowheads="1"/>
          </p:cNvSpPr>
          <p:nvPr/>
        </p:nvSpPr>
        <p:spPr bwMode="blackWhite">
          <a:xfrm>
            <a:off x="3635376" y="3257550"/>
            <a:ext cx="611822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2400"/>
              <a:t>Getting the cooperation of employees</a:t>
            </a:r>
          </a:p>
        </p:txBody>
      </p:sp>
      <p:sp>
        <p:nvSpPr>
          <p:cNvPr id="2755592" name="AutoShape 8" descr="bluefill01">
            <a:extLst>
              <a:ext uri="{FF2B5EF4-FFF2-40B4-BE49-F238E27FC236}">
                <a16:creationId xmlns:a16="http://schemas.microsoft.com/office/drawing/2014/main" id="{9C4EF528-229D-468D-8A78-A79E6B0CE14A}"/>
              </a:ext>
            </a:extLst>
          </p:cNvPr>
          <p:cNvSpPr>
            <a:spLocks noChangeArrowheads="1"/>
          </p:cNvSpPr>
          <p:nvPr/>
        </p:nvSpPr>
        <p:spPr bwMode="auto">
          <a:xfrm>
            <a:off x="2713039" y="1636714"/>
            <a:ext cx="4662487" cy="611187"/>
          </a:xfrm>
          <a:prstGeom prst="roundRect">
            <a:avLst>
              <a:gd name="adj" fmla="val 16667"/>
            </a:avLst>
          </a:prstGeom>
          <a:blipFill dpi="0" rotWithShape="1">
            <a:blip r:embed="rId3"/>
            <a:srcRect/>
            <a:stretch>
              <a:fillRect/>
            </a:stretch>
          </a:blipFill>
          <a:ln w="57150" algn="ctr">
            <a:solidFill>
              <a:srgbClr val="7DC1FF"/>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Preparing for the Job Evaluation</a:t>
            </a:r>
          </a:p>
        </p:txBody>
      </p:sp>
      <p:sp>
        <p:nvSpPr>
          <p:cNvPr id="2755593" name="Rectangle 9" descr="Brown01">
            <a:extLst>
              <a:ext uri="{FF2B5EF4-FFF2-40B4-BE49-F238E27FC236}">
                <a16:creationId xmlns:a16="http://schemas.microsoft.com/office/drawing/2014/main" id="{C6F8255E-A725-4CBD-90C3-95EA47493206}"/>
              </a:ext>
            </a:extLst>
          </p:cNvPr>
          <p:cNvSpPr>
            <a:spLocks noChangeArrowheads="1"/>
          </p:cNvSpPr>
          <p:nvPr/>
        </p:nvSpPr>
        <p:spPr bwMode="blackWhite">
          <a:xfrm>
            <a:off x="3635376" y="2592388"/>
            <a:ext cx="6118225"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2400"/>
              <a:t>Identifying the need for the job evaluation</a:t>
            </a:r>
          </a:p>
        </p:txBody>
      </p:sp>
      <p:sp>
        <p:nvSpPr>
          <p:cNvPr id="2755594" name="Rectangle 10" descr="Tan01">
            <a:extLst>
              <a:ext uri="{FF2B5EF4-FFF2-40B4-BE49-F238E27FC236}">
                <a16:creationId xmlns:a16="http://schemas.microsoft.com/office/drawing/2014/main" id="{E361D36C-63DC-4EF1-95A7-9E8899C7DA18}"/>
              </a:ext>
            </a:extLst>
          </p:cNvPr>
          <p:cNvSpPr>
            <a:spLocks noChangeArrowheads="1"/>
          </p:cNvSpPr>
          <p:nvPr/>
        </p:nvSpPr>
        <p:spPr bwMode="blackWhite">
          <a:xfrm>
            <a:off x="3635375" y="3943350"/>
            <a:ext cx="5295900"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lgn="ctr">
                <a:solidFill>
                  <a:srgbClr val="000000"/>
                </a:solidFill>
                <a:miter lim="800000"/>
                <a:headEnd/>
                <a:tailEnd/>
              </a14:hiddenLine>
            </a:ext>
          </a:extLst>
        </p:spPr>
        <p:txBody>
          <a:bodyPr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2400"/>
              <a:t>Choosing an evaluation committee</a:t>
            </a:r>
          </a:p>
        </p:txBody>
      </p:sp>
      <p:grpSp>
        <p:nvGrpSpPr>
          <p:cNvPr id="3" name="Group 11">
            <a:extLst>
              <a:ext uri="{FF2B5EF4-FFF2-40B4-BE49-F238E27FC236}">
                <a16:creationId xmlns:a16="http://schemas.microsoft.com/office/drawing/2014/main" id="{A0D4164D-815B-4772-89F4-9853C44E85E5}"/>
              </a:ext>
            </a:extLst>
          </p:cNvPr>
          <p:cNvGrpSpPr>
            <a:grpSpLocks/>
          </p:cNvGrpSpPr>
          <p:nvPr/>
        </p:nvGrpSpPr>
        <p:grpSpPr bwMode="auto">
          <a:xfrm>
            <a:off x="2995613" y="2586039"/>
            <a:ext cx="639762" cy="1044575"/>
            <a:chOff x="576" y="1008"/>
            <a:chExt cx="403" cy="658"/>
          </a:xfrm>
        </p:grpSpPr>
        <p:sp>
          <p:nvSpPr>
            <p:cNvPr id="21522" name="Freeform 12">
              <a:extLst>
                <a:ext uri="{FF2B5EF4-FFF2-40B4-BE49-F238E27FC236}">
                  <a16:creationId xmlns:a16="http://schemas.microsoft.com/office/drawing/2014/main" id="{944D6570-DB4C-45F8-B5C1-ABA2117444F7}"/>
                </a:ext>
              </a:extLst>
            </p:cNvPr>
            <p:cNvSpPr>
              <a:spLocks/>
            </p:cNvSpPr>
            <p:nvPr/>
          </p:nvSpPr>
          <p:spPr bwMode="blackWhite">
            <a:xfrm>
              <a:off x="576" y="1008"/>
              <a:ext cx="403" cy="573"/>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38100" cap="flat" cmpd="sng">
              <a:solidFill>
                <a:srgbClr val="006699"/>
              </a:solidFill>
              <a:prstDash val="solid"/>
              <a:round/>
              <a:headEnd type="none" w="med" len="med"/>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sp>
          <p:nvSpPr>
            <p:cNvPr id="21523" name="Oval 13">
              <a:extLst>
                <a:ext uri="{FF2B5EF4-FFF2-40B4-BE49-F238E27FC236}">
                  <a16:creationId xmlns:a16="http://schemas.microsoft.com/office/drawing/2014/main" id="{6BBDE112-08C6-48B7-B948-AE70E619F4AC}"/>
                </a:ext>
              </a:extLst>
            </p:cNvPr>
            <p:cNvSpPr>
              <a:spLocks noChangeArrowheads="1"/>
            </p:cNvSpPr>
            <p:nvPr/>
          </p:nvSpPr>
          <p:spPr bwMode="auto">
            <a:xfrm>
              <a:off x="634" y="1494"/>
              <a:ext cx="172" cy="172"/>
            </a:xfrm>
            <a:prstGeom prst="ellipse">
              <a:avLst/>
            </a:prstGeom>
            <a:solidFill>
              <a:schemeClr val="bg1"/>
            </a:solidFill>
            <a:ln w="38100">
              <a:solidFill>
                <a:srgbClr val="006699"/>
              </a:solidFill>
              <a:round/>
              <a:headEnd/>
              <a:tailEnd/>
            </a:ln>
          </p:spPr>
          <p:txBody>
            <a:bodyPr wrap="none"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600" b="1"/>
                <a:t>2</a:t>
              </a:r>
            </a:p>
          </p:txBody>
        </p:sp>
      </p:grpSp>
      <p:grpSp>
        <p:nvGrpSpPr>
          <p:cNvPr id="4" name="Group 14">
            <a:extLst>
              <a:ext uri="{FF2B5EF4-FFF2-40B4-BE49-F238E27FC236}">
                <a16:creationId xmlns:a16="http://schemas.microsoft.com/office/drawing/2014/main" id="{BC28918C-2A60-47E9-92B6-2F48967F5680}"/>
              </a:ext>
            </a:extLst>
          </p:cNvPr>
          <p:cNvGrpSpPr>
            <a:grpSpLocks/>
          </p:cNvGrpSpPr>
          <p:nvPr/>
        </p:nvGrpSpPr>
        <p:grpSpPr bwMode="auto">
          <a:xfrm>
            <a:off x="2995613" y="3257551"/>
            <a:ext cx="639762" cy="1044575"/>
            <a:chOff x="576" y="1008"/>
            <a:chExt cx="403" cy="658"/>
          </a:xfrm>
        </p:grpSpPr>
        <p:sp>
          <p:nvSpPr>
            <p:cNvPr id="21520" name="Freeform 15">
              <a:extLst>
                <a:ext uri="{FF2B5EF4-FFF2-40B4-BE49-F238E27FC236}">
                  <a16:creationId xmlns:a16="http://schemas.microsoft.com/office/drawing/2014/main" id="{20E17958-A794-4F19-B257-943306C8EE82}"/>
                </a:ext>
              </a:extLst>
            </p:cNvPr>
            <p:cNvSpPr>
              <a:spLocks/>
            </p:cNvSpPr>
            <p:nvPr/>
          </p:nvSpPr>
          <p:spPr bwMode="blackWhite">
            <a:xfrm>
              <a:off x="576" y="1008"/>
              <a:ext cx="403" cy="573"/>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38100" cap="flat" cmpd="sng">
              <a:solidFill>
                <a:srgbClr val="006699"/>
              </a:solidFill>
              <a:prstDash val="solid"/>
              <a:round/>
              <a:headEnd type="none" w="med" len="med"/>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sp>
          <p:nvSpPr>
            <p:cNvPr id="21521" name="Oval 16">
              <a:extLst>
                <a:ext uri="{FF2B5EF4-FFF2-40B4-BE49-F238E27FC236}">
                  <a16:creationId xmlns:a16="http://schemas.microsoft.com/office/drawing/2014/main" id="{1B48131A-E5FC-494A-9755-B40696450D9A}"/>
                </a:ext>
              </a:extLst>
            </p:cNvPr>
            <p:cNvSpPr>
              <a:spLocks noChangeArrowheads="1"/>
            </p:cNvSpPr>
            <p:nvPr/>
          </p:nvSpPr>
          <p:spPr bwMode="auto">
            <a:xfrm>
              <a:off x="634" y="1494"/>
              <a:ext cx="172" cy="172"/>
            </a:xfrm>
            <a:prstGeom prst="ellipse">
              <a:avLst/>
            </a:prstGeom>
            <a:solidFill>
              <a:schemeClr val="bg1"/>
            </a:solidFill>
            <a:ln w="38100">
              <a:solidFill>
                <a:srgbClr val="006699"/>
              </a:solidFill>
              <a:round/>
              <a:headEnd/>
              <a:tailEnd/>
            </a:ln>
          </p:spPr>
          <p:txBody>
            <a:bodyPr wrap="none"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600" b="1"/>
                <a:t>3</a:t>
              </a:r>
            </a:p>
          </p:txBody>
        </p:sp>
      </p:grpSp>
      <p:grpSp>
        <p:nvGrpSpPr>
          <p:cNvPr id="5" name="Group 17">
            <a:extLst>
              <a:ext uri="{FF2B5EF4-FFF2-40B4-BE49-F238E27FC236}">
                <a16:creationId xmlns:a16="http://schemas.microsoft.com/office/drawing/2014/main" id="{2728F89C-DE1C-40C2-917C-C569B0163317}"/>
              </a:ext>
            </a:extLst>
          </p:cNvPr>
          <p:cNvGrpSpPr>
            <a:grpSpLocks/>
          </p:cNvGrpSpPr>
          <p:nvPr/>
        </p:nvGrpSpPr>
        <p:grpSpPr bwMode="auto">
          <a:xfrm>
            <a:off x="2995613" y="3892551"/>
            <a:ext cx="639762" cy="1044575"/>
            <a:chOff x="576" y="1008"/>
            <a:chExt cx="403" cy="658"/>
          </a:xfrm>
        </p:grpSpPr>
        <p:sp>
          <p:nvSpPr>
            <p:cNvPr id="21518" name="Freeform 18">
              <a:extLst>
                <a:ext uri="{FF2B5EF4-FFF2-40B4-BE49-F238E27FC236}">
                  <a16:creationId xmlns:a16="http://schemas.microsoft.com/office/drawing/2014/main" id="{4980237A-4A41-465F-BA85-9FCDDC9F80DC}"/>
                </a:ext>
              </a:extLst>
            </p:cNvPr>
            <p:cNvSpPr>
              <a:spLocks/>
            </p:cNvSpPr>
            <p:nvPr/>
          </p:nvSpPr>
          <p:spPr bwMode="blackWhite">
            <a:xfrm>
              <a:off x="576" y="1008"/>
              <a:ext cx="403" cy="573"/>
            </a:xfrm>
            <a:custGeom>
              <a:avLst/>
              <a:gdLst>
                <a:gd name="T0" fmla="*/ 0 w 480"/>
                <a:gd name="T1" fmla="*/ 0 h 528"/>
                <a:gd name="T2" fmla="*/ 0 w 480"/>
                <a:gd name="T3" fmla="*/ 528 h 528"/>
                <a:gd name="T4" fmla="*/ 480 w 480"/>
                <a:gd name="T5" fmla="*/ 528 h 528"/>
                <a:gd name="T6" fmla="*/ 0 60000 65536"/>
                <a:gd name="T7" fmla="*/ 0 60000 65536"/>
                <a:gd name="T8" fmla="*/ 0 60000 65536"/>
                <a:gd name="T9" fmla="*/ 0 w 480"/>
                <a:gd name="T10" fmla="*/ 0 h 528"/>
                <a:gd name="T11" fmla="*/ 480 w 480"/>
                <a:gd name="T12" fmla="*/ 528 h 528"/>
              </a:gdLst>
              <a:ahLst/>
              <a:cxnLst>
                <a:cxn ang="T6">
                  <a:pos x="T0" y="T1"/>
                </a:cxn>
                <a:cxn ang="T7">
                  <a:pos x="T2" y="T3"/>
                </a:cxn>
                <a:cxn ang="T8">
                  <a:pos x="T4" y="T5"/>
                </a:cxn>
              </a:cxnLst>
              <a:rect l="T9" t="T10" r="T11" b="T12"/>
              <a:pathLst>
                <a:path w="480" h="528">
                  <a:moveTo>
                    <a:pt x="0" y="0"/>
                  </a:moveTo>
                  <a:lnTo>
                    <a:pt x="0" y="528"/>
                  </a:lnTo>
                  <a:lnTo>
                    <a:pt x="480" y="528"/>
                  </a:lnTo>
                </a:path>
              </a:pathLst>
            </a:custGeom>
            <a:noFill/>
            <a:ln w="38100" cap="flat" cmpd="sng">
              <a:solidFill>
                <a:srgbClr val="006699"/>
              </a:solidFill>
              <a:prstDash val="solid"/>
              <a:round/>
              <a:headEnd type="none" w="med" len="med"/>
              <a:tailEnd type="stealth" w="lg" len="lg"/>
            </a:ln>
            <a:extLst>
              <a:ext uri="{909E8E84-426E-40DD-AFC4-6F175D3DCCD1}">
                <a14:hiddenFill xmlns:a14="http://schemas.microsoft.com/office/drawing/2010/main">
                  <a:solidFill>
                    <a:srgbClr val="FFFFFF"/>
                  </a:solidFill>
                </a14:hiddenFill>
              </a:ext>
            </a:extLst>
          </p:spPr>
          <p:txBody>
            <a:bodyPr wrap="none" anchor="ctr"/>
            <a:lstStyle/>
            <a:p>
              <a:endParaRPr lang="en-IN"/>
            </a:p>
          </p:txBody>
        </p:sp>
        <p:sp>
          <p:nvSpPr>
            <p:cNvPr id="21519" name="Oval 19">
              <a:extLst>
                <a:ext uri="{FF2B5EF4-FFF2-40B4-BE49-F238E27FC236}">
                  <a16:creationId xmlns:a16="http://schemas.microsoft.com/office/drawing/2014/main" id="{63AF092A-C88B-4D7A-B570-100CCB880560}"/>
                </a:ext>
              </a:extLst>
            </p:cNvPr>
            <p:cNvSpPr>
              <a:spLocks noChangeArrowheads="1"/>
            </p:cNvSpPr>
            <p:nvPr/>
          </p:nvSpPr>
          <p:spPr bwMode="auto">
            <a:xfrm>
              <a:off x="634" y="1494"/>
              <a:ext cx="172" cy="172"/>
            </a:xfrm>
            <a:prstGeom prst="ellipse">
              <a:avLst/>
            </a:prstGeom>
            <a:solidFill>
              <a:schemeClr val="bg1"/>
            </a:solidFill>
            <a:ln w="38100">
              <a:solidFill>
                <a:srgbClr val="006699"/>
              </a:solidFill>
              <a:round/>
              <a:headEnd/>
              <a:tailEnd/>
            </a:ln>
          </p:spPr>
          <p:txBody>
            <a:bodyPr wrap="none"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600" b="1"/>
                <a:t>4</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55592"/>
                                        </p:tgtEl>
                                        <p:attrNameLst>
                                          <p:attrName>style.visibility</p:attrName>
                                        </p:attrNameLst>
                                      </p:cBhvr>
                                      <p:to>
                                        <p:strVal val="visible"/>
                                      </p:to>
                                    </p:set>
                                    <p:animEffect transition="in" filter="wipe(left)">
                                      <p:cBhvr>
                                        <p:cTn id="7" dur="500"/>
                                        <p:tgtEl>
                                          <p:spTgt spid="27555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Right)">
                                      <p:cBhvr>
                                        <p:cTn id="12" dur="1000"/>
                                        <p:tgtEl>
                                          <p:spTgt spid="2"/>
                                        </p:tgtEl>
                                      </p:cBhvr>
                                    </p:animEffect>
                                  </p:childTnLst>
                                </p:cTn>
                              </p:par>
                            </p:childTnLst>
                          </p:cTn>
                        </p:par>
                        <p:par>
                          <p:cTn id="13" fill="hold" nodeType="afterGroup">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755593"/>
                                        </p:tgtEl>
                                        <p:attrNameLst>
                                          <p:attrName>style.visibility</p:attrName>
                                        </p:attrNameLst>
                                      </p:cBhvr>
                                      <p:to>
                                        <p:strVal val="visible"/>
                                      </p:to>
                                    </p:set>
                                    <p:animEffect transition="in" filter="wipe(left)">
                                      <p:cBhvr>
                                        <p:cTn id="16" dur="500"/>
                                        <p:tgtEl>
                                          <p:spTgt spid="2755593"/>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strips(downRight)">
                                      <p:cBhvr>
                                        <p:cTn id="21" dur="1000"/>
                                        <p:tgtEl>
                                          <p:spTgt spid="3"/>
                                        </p:tgtEl>
                                      </p:cBhvr>
                                    </p:animEffect>
                                  </p:childTnLst>
                                </p:cTn>
                              </p:par>
                            </p:childTnLst>
                          </p:cTn>
                        </p:par>
                        <p:par>
                          <p:cTn id="22" fill="hold" nodeType="afterGroup">
                            <p:stCondLst>
                              <p:cond delay="1000"/>
                            </p:stCondLst>
                            <p:childTnLst>
                              <p:par>
                                <p:cTn id="23" presetID="22" presetClass="entr" presetSubtype="8" fill="hold" grpId="0" nodeType="afterEffect">
                                  <p:stCondLst>
                                    <p:cond delay="0"/>
                                  </p:stCondLst>
                                  <p:childTnLst>
                                    <p:set>
                                      <p:cBhvr>
                                        <p:cTn id="24" dur="1" fill="hold">
                                          <p:stCondLst>
                                            <p:cond delay="0"/>
                                          </p:stCondLst>
                                        </p:cTn>
                                        <p:tgtEl>
                                          <p:spTgt spid="2755591"/>
                                        </p:tgtEl>
                                        <p:attrNameLst>
                                          <p:attrName>style.visibility</p:attrName>
                                        </p:attrNameLst>
                                      </p:cBhvr>
                                      <p:to>
                                        <p:strVal val="visible"/>
                                      </p:to>
                                    </p:set>
                                    <p:animEffect transition="in" filter="wipe(left)">
                                      <p:cBhvr>
                                        <p:cTn id="25" dur="1000"/>
                                        <p:tgtEl>
                                          <p:spTgt spid="275559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6" fill="hold"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strips(downRight)">
                                      <p:cBhvr>
                                        <p:cTn id="30" dur="1000"/>
                                        <p:tgtEl>
                                          <p:spTgt spid="4"/>
                                        </p:tgtEl>
                                      </p:cBhvr>
                                    </p:animEffect>
                                  </p:childTnLst>
                                </p:cTn>
                              </p:par>
                            </p:childTnLst>
                          </p:cTn>
                        </p:par>
                        <p:par>
                          <p:cTn id="31" fill="hold" nodeType="afterGroup">
                            <p:stCondLst>
                              <p:cond delay="1000"/>
                            </p:stCondLst>
                            <p:childTnLst>
                              <p:par>
                                <p:cTn id="32" presetID="22" presetClass="entr" presetSubtype="8" fill="hold" grpId="0" nodeType="afterEffect">
                                  <p:stCondLst>
                                    <p:cond delay="0"/>
                                  </p:stCondLst>
                                  <p:childTnLst>
                                    <p:set>
                                      <p:cBhvr>
                                        <p:cTn id="33" dur="1" fill="hold">
                                          <p:stCondLst>
                                            <p:cond delay="0"/>
                                          </p:stCondLst>
                                        </p:cTn>
                                        <p:tgtEl>
                                          <p:spTgt spid="2755594"/>
                                        </p:tgtEl>
                                        <p:attrNameLst>
                                          <p:attrName>style.visibility</p:attrName>
                                        </p:attrNameLst>
                                      </p:cBhvr>
                                      <p:to>
                                        <p:strVal val="visible"/>
                                      </p:to>
                                    </p:set>
                                    <p:animEffect transition="in" filter="wipe(left)">
                                      <p:cBhvr>
                                        <p:cTn id="34" dur="1000"/>
                                        <p:tgtEl>
                                          <p:spTgt spid="275559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8" presetClass="entr" presetSubtype="6"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trips(downRight)">
                                      <p:cBhvr>
                                        <p:cTn id="39" dur="1000"/>
                                        <p:tgtEl>
                                          <p:spTgt spid="5"/>
                                        </p:tgtEl>
                                      </p:cBhvr>
                                    </p:animEffect>
                                  </p:childTnLst>
                                </p:cTn>
                              </p:par>
                            </p:childTnLst>
                          </p:cTn>
                        </p:par>
                        <p:par>
                          <p:cTn id="40" fill="hold" nodeType="afterGroup">
                            <p:stCondLst>
                              <p:cond delay="1000"/>
                            </p:stCondLst>
                            <p:childTnLst>
                              <p:par>
                                <p:cTn id="41" presetID="22" presetClass="entr" presetSubtype="8" fill="hold" grpId="0" nodeType="afterEffect">
                                  <p:stCondLst>
                                    <p:cond delay="0"/>
                                  </p:stCondLst>
                                  <p:childTnLst>
                                    <p:set>
                                      <p:cBhvr>
                                        <p:cTn id="42" dur="1" fill="hold">
                                          <p:stCondLst>
                                            <p:cond delay="0"/>
                                          </p:stCondLst>
                                        </p:cTn>
                                        <p:tgtEl>
                                          <p:spTgt spid="2755590"/>
                                        </p:tgtEl>
                                        <p:attrNameLst>
                                          <p:attrName>style.visibility</p:attrName>
                                        </p:attrNameLst>
                                      </p:cBhvr>
                                      <p:to>
                                        <p:strVal val="visible"/>
                                      </p:to>
                                    </p:set>
                                    <p:animEffect transition="in" filter="wipe(left)">
                                      <p:cBhvr>
                                        <p:cTn id="43" dur="1000"/>
                                        <p:tgtEl>
                                          <p:spTgt spid="27555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5590" grpId="0"/>
      <p:bldP spid="2755591" grpId="0"/>
      <p:bldP spid="2755592" grpId="0" animBg="1" autoUpdateAnimBg="0"/>
      <p:bldP spid="2755593" grpId="0"/>
      <p:bldP spid="275559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2">
            <a:extLst>
              <a:ext uri="{FF2B5EF4-FFF2-40B4-BE49-F238E27FC236}">
                <a16:creationId xmlns:a16="http://schemas.microsoft.com/office/drawing/2014/main" id="{D00FC0EC-21F4-4100-95EF-4B2DA701E17D}"/>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22531" name="Slide Number Placeholder 3">
            <a:extLst>
              <a:ext uri="{FF2B5EF4-FFF2-40B4-BE49-F238E27FC236}">
                <a16:creationId xmlns:a16="http://schemas.microsoft.com/office/drawing/2014/main" id="{339F68A7-2BA4-49BA-9E40-44C75B5E633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5D5A135C-23E5-4081-A83E-922F622814FC}" type="slidenum">
              <a:rPr lang="en-US" altLang="en-US" sz="900">
                <a:cs typeface="Times New Roman" panose="02020603050405020304" pitchFamily="18" charset="0"/>
              </a:rPr>
              <a:pPr eaLnBrk="1" hangingPunct="1"/>
              <a:t>17</a:t>
            </a:fld>
            <a:endParaRPr lang="en-US" altLang="en-US" sz="900">
              <a:cs typeface="Times New Roman" panose="02020603050405020304" pitchFamily="18" charset="0"/>
            </a:endParaRPr>
          </a:p>
        </p:txBody>
      </p:sp>
      <p:sp>
        <p:nvSpPr>
          <p:cNvPr id="2757634" name="Rectangle 2">
            <a:extLst>
              <a:ext uri="{FF2B5EF4-FFF2-40B4-BE49-F238E27FC236}">
                <a16:creationId xmlns:a16="http://schemas.microsoft.com/office/drawing/2014/main" id="{6B03F801-62A2-4D71-910D-86E464E78AAC}"/>
              </a:ext>
            </a:extLst>
          </p:cNvPr>
          <p:cNvSpPr>
            <a:spLocks noGrp="1" noChangeArrowheads="1"/>
          </p:cNvSpPr>
          <p:nvPr>
            <p:ph type="title"/>
          </p:nvPr>
        </p:nvSpPr>
        <p:spPr/>
        <p:txBody>
          <a:bodyPr/>
          <a:lstStyle/>
          <a:p>
            <a:pPr algn="ctr" eaLnBrk="1" hangingPunct="1">
              <a:defRPr/>
            </a:pPr>
            <a:r>
              <a:rPr lang="en-US" dirty="0"/>
              <a:t>How to Evaluate Jobs</a:t>
            </a:r>
          </a:p>
        </p:txBody>
      </p:sp>
      <p:grpSp>
        <p:nvGrpSpPr>
          <p:cNvPr id="2" name="Group 23">
            <a:extLst>
              <a:ext uri="{FF2B5EF4-FFF2-40B4-BE49-F238E27FC236}">
                <a16:creationId xmlns:a16="http://schemas.microsoft.com/office/drawing/2014/main" id="{112A0874-A3F8-401F-B899-946CA8677291}"/>
              </a:ext>
            </a:extLst>
          </p:cNvPr>
          <p:cNvGrpSpPr>
            <a:grpSpLocks/>
          </p:cNvGrpSpPr>
          <p:nvPr/>
        </p:nvGrpSpPr>
        <p:grpSpPr bwMode="auto">
          <a:xfrm>
            <a:off x="2165350" y="1965326"/>
            <a:ext cx="7862888" cy="2562225"/>
            <a:chOff x="404" y="1411"/>
            <a:chExt cx="4953" cy="1614"/>
          </a:xfrm>
        </p:grpSpPr>
        <p:sp>
          <p:nvSpPr>
            <p:cNvPr id="22534" name="AutoShape 14" descr="brownfill01">
              <a:extLst>
                <a:ext uri="{FF2B5EF4-FFF2-40B4-BE49-F238E27FC236}">
                  <a16:creationId xmlns:a16="http://schemas.microsoft.com/office/drawing/2014/main" id="{2776110B-845F-44E9-89B0-F057288028D3}"/>
                </a:ext>
              </a:extLst>
            </p:cNvPr>
            <p:cNvSpPr>
              <a:spLocks noChangeArrowheads="1"/>
            </p:cNvSpPr>
            <p:nvPr/>
          </p:nvSpPr>
          <p:spPr bwMode="auto">
            <a:xfrm>
              <a:off x="404" y="2436"/>
              <a:ext cx="1094" cy="589"/>
            </a:xfrm>
            <a:prstGeom prst="roundRect">
              <a:avLst>
                <a:gd name="adj" fmla="val 8361"/>
              </a:avLst>
            </a:prstGeom>
            <a:blipFill dpi="0" rotWithShape="1">
              <a:blip r:embed="rId3"/>
              <a:srcRect/>
              <a:stretch>
                <a:fillRect/>
              </a:stretch>
            </a:blipFill>
            <a:ln w="57150" algn="ctr">
              <a:solidFill>
                <a:srgbClr val="EB9F39"/>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Ranking</a:t>
              </a:r>
            </a:p>
          </p:txBody>
        </p:sp>
        <p:sp>
          <p:nvSpPr>
            <p:cNvPr id="22535" name="AutoShape 15" descr="purplefill01">
              <a:extLst>
                <a:ext uri="{FF2B5EF4-FFF2-40B4-BE49-F238E27FC236}">
                  <a16:creationId xmlns:a16="http://schemas.microsoft.com/office/drawing/2014/main" id="{4ED5262F-5A69-4D88-8C36-8DA71CAD0A0B}"/>
                </a:ext>
              </a:extLst>
            </p:cNvPr>
            <p:cNvSpPr>
              <a:spLocks noChangeArrowheads="1"/>
            </p:cNvSpPr>
            <p:nvPr/>
          </p:nvSpPr>
          <p:spPr bwMode="auto">
            <a:xfrm>
              <a:off x="1696" y="2435"/>
              <a:ext cx="1094" cy="589"/>
            </a:xfrm>
            <a:prstGeom prst="roundRect">
              <a:avLst>
                <a:gd name="adj" fmla="val 9463"/>
              </a:avLst>
            </a:prstGeom>
            <a:blipFill dpi="0" rotWithShape="1">
              <a:blip r:embed="rId4"/>
              <a:srcRect/>
              <a:stretch>
                <a:fillRect/>
              </a:stretch>
            </a:blipFill>
            <a:ln w="57150" algn="ctr">
              <a:solidFill>
                <a:srgbClr val="AB439C"/>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Job classification</a:t>
              </a:r>
            </a:p>
          </p:txBody>
        </p:sp>
        <p:sp>
          <p:nvSpPr>
            <p:cNvPr id="22536" name="AutoShape 16" descr="greenfill01">
              <a:extLst>
                <a:ext uri="{FF2B5EF4-FFF2-40B4-BE49-F238E27FC236}">
                  <a16:creationId xmlns:a16="http://schemas.microsoft.com/office/drawing/2014/main" id="{0F91742D-0168-43D6-B68A-F9C04190E2A9}"/>
                </a:ext>
              </a:extLst>
            </p:cNvPr>
            <p:cNvSpPr>
              <a:spLocks noChangeArrowheads="1"/>
            </p:cNvSpPr>
            <p:nvPr/>
          </p:nvSpPr>
          <p:spPr bwMode="auto">
            <a:xfrm>
              <a:off x="2963" y="2435"/>
              <a:ext cx="1094" cy="588"/>
            </a:xfrm>
            <a:prstGeom prst="roundRect">
              <a:avLst>
                <a:gd name="adj" fmla="val 7120"/>
              </a:avLst>
            </a:prstGeom>
            <a:blipFill dpi="0" rotWithShape="1">
              <a:blip r:embed="rId5"/>
              <a:srcRect/>
              <a:stretch>
                <a:fillRect/>
              </a:stretch>
            </a:blipFill>
            <a:ln w="57150" algn="ctr">
              <a:solidFill>
                <a:srgbClr val="65CD65"/>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Point method</a:t>
              </a:r>
            </a:p>
          </p:txBody>
        </p:sp>
        <p:cxnSp>
          <p:nvCxnSpPr>
            <p:cNvPr id="22537" name="AutoShape 17">
              <a:extLst>
                <a:ext uri="{FF2B5EF4-FFF2-40B4-BE49-F238E27FC236}">
                  <a16:creationId xmlns:a16="http://schemas.microsoft.com/office/drawing/2014/main" id="{F6949BE1-789F-4F5A-A308-638914E0D69F}"/>
                </a:ext>
              </a:extLst>
            </p:cNvPr>
            <p:cNvCxnSpPr>
              <a:cxnSpLocks noChangeShapeType="1"/>
              <a:stCxn id="22538" idx="2"/>
              <a:endCxn id="22534" idx="0"/>
            </p:cNvCxnSpPr>
            <p:nvPr/>
          </p:nvCxnSpPr>
          <p:spPr bwMode="auto">
            <a:xfrm rot="5400000">
              <a:off x="1611" y="1148"/>
              <a:ext cx="610" cy="1929"/>
            </a:xfrm>
            <a:prstGeom prst="bentConnector3">
              <a:avLst>
                <a:gd name="adj1" fmla="val 49838"/>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sp>
          <p:nvSpPr>
            <p:cNvPr id="22538" name="AutoShape 18">
              <a:extLst>
                <a:ext uri="{FF2B5EF4-FFF2-40B4-BE49-F238E27FC236}">
                  <a16:creationId xmlns:a16="http://schemas.microsoft.com/office/drawing/2014/main" id="{BC0F1840-113C-4E94-9101-90649E2FBB51}"/>
                </a:ext>
              </a:extLst>
            </p:cNvPr>
            <p:cNvSpPr>
              <a:spLocks noChangeArrowheads="1"/>
            </p:cNvSpPr>
            <p:nvPr/>
          </p:nvSpPr>
          <p:spPr bwMode="auto">
            <a:xfrm>
              <a:off x="1613" y="1411"/>
              <a:ext cx="2534" cy="379"/>
            </a:xfrm>
            <a:prstGeom prst="roundRect">
              <a:avLst>
                <a:gd name="adj" fmla="val 12259"/>
              </a:avLst>
            </a:prstGeom>
            <a:gradFill rotWithShape="1">
              <a:gsLst>
                <a:gs pos="0">
                  <a:srgbClr val="EAD596"/>
                </a:gs>
                <a:gs pos="100000">
                  <a:srgbClr val="CC9900"/>
                </a:gs>
              </a:gsLst>
              <a:lin ang="5400000" scaled="1"/>
            </a:gradFill>
            <a:ln w="57150">
              <a:solidFill>
                <a:srgbClr val="CC990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Methods for Evaluating Jobs</a:t>
              </a:r>
            </a:p>
          </p:txBody>
        </p:sp>
        <p:cxnSp>
          <p:nvCxnSpPr>
            <p:cNvPr id="22539" name="AutoShape 19">
              <a:extLst>
                <a:ext uri="{FF2B5EF4-FFF2-40B4-BE49-F238E27FC236}">
                  <a16:creationId xmlns:a16="http://schemas.microsoft.com/office/drawing/2014/main" id="{C3A1F773-A85C-4D35-8D90-01AA8A72589C}"/>
                </a:ext>
              </a:extLst>
            </p:cNvPr>
            <p:cNvCxnSpPr>
              <a:cxnSpLocks noChangeShapeType="1"/>
              <a:stCxn id="22538" idx="2"/>
              <a:endCxn id="22535" idx="0"/>
            </p:cNvCxnSpPr>
            <p:nvPr/>
          </p:nvCxnSpPr>
          <p:spPr bwMode="auto">
            <a:xfrm rot="5400000">
              <a:off x="2257" y="1794"/>
              <a:ext cx="609" cy="637"/>
            </a:xfrm>
            <a:prstGeom prst="bentConnector3">
              <a:avLst>
                <a:gd name="adj1" fmla="val 49917"/>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cxnSp>
          <p:nvCxnSpPr>
            <p:cNvPr id="22540" name="AutoShape 20">
              <a:extLst>
                <a:ext uri="{FF2B5EF4-FFF2-40B4-BE49-F238E27FC236}">
                  <a16:creationId xmlns:a16="http://schemas.microsoft.com/office/drawing/2014/main" id="{9591C523-AC40-4046-9AAC-05407016A831}"/>
                </a:ext>
              </a:extLst>
            </p:cNvPr>
            <p:cNvCxnSpPr>
              <a:cxnSpLocks noChangeShapeType="1"/>
              <a:stCxn id="22538" idx="2"/>
              <a:endCxn id="22536" idx="0"/>
            </p:cNvCxnSpPr>
            <p:nvPr/>
          </p:nvCxnSpPr>
          <p:spPr bwMode="auto">
            <a:xfrm rot="16200000" flipH="1">
              <a:off x="2890" y="1798"/>
              <a:ext cx="609" cy="630"/>
            </a:xfrm>
            <a:prstGeom prst="bentConnector3">
              <a:avLst>
                <a:gd name="adj1" fmla="val 49917"/>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sp>
          <p:nvSpPr>
            <p:cNvPr id="22541" name="AutoShape 21" descr="bluefill01">
              <a:extLst>
                <a:ext uri="{FF2B5EF4-FFF2-40B4-BE49-F238E27FC236}">
                  <a16:creationId xmlns:a16="http://schemas.microsoft.com/office/drawing/2014/main" id="{8F7D8647-59C7-4E21-B418-37B7FFF5A813}"/>
                </a:ext>
              </a:extLst>
            </p:cNvPr>
            <p:cNvSpPr>
              <a:spLocks noChangeArrowheads="1"/>
            </p:cNvSpPr>
            <p:nvPr/>
          </p:nvSpPr>
          <p:spPr bwMode="auto">
            <a:xfrm>
              <a:off x="4263" y="2436"/>
              <a:ext cx="1094" cy="588"/>
            </a:xfrm>
            <a:prstGeom prst="roundRect">
              <a:avLst>
                <a:gd name="adj" fmla="val 7120"/>
              </a:avLst>
            </a:prstGeom>
            <a:blipFill dpi="0" rotWithShape="1">
              <a:blip r:embed="rId6"/>
              <a:srcRect/>
              <a:stretch>
                <a:fillRect/>
              </a:stretch>
            </a:blipFill>
            <a:ln w="57150" algn="ctr">
              <a:solidFill>
                <a:srgbClr val="7DC1FF"/>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Factor comparison</a:t>
              </a:r>
            </a:p>
          </p:txBody>
        </p:sp>
        <p:cxnSp>
          <p:nvCxnSpPr>
            <p:cNvPr id="22542" name="AutoShape 22">
              <a:extLst>
                <a:ext uri="{FF2B5EF4-FFF2-40B4-BE49-F238E27FC236}">
                  <a16:creationId xmlns:a16="http://schemas.microsoft.com/office/drawing/2014/main" id="{53275FE8-AF5D-416C-A7E5-2F66FEBAD3E2}"/>
                </a:ext>
              </a:extLst>
            </p:cNvPr>
            <p:cNvCxnSpPr>
              <a:cxnSpLocks noChangeShapeType="1"/>
              <a:stCxn id="22538" idx="2"/>
              <a:endCxn id="22541" idx="0"/>
            </p:cNvCxnSpPr>
            <p:nvPr/>
          </p:nvCxnSpPr>
          <p:spPr bwMode="auto">
            <a:xfrm rot="16200000" flipH="1">
              <a:off x="3540" y="1148"/>
              <a:ext cx="610" cy="1930"/>
            </a:xfrm>
            <a:prstGeom prst="bentConnector3">
              <a:avLst>
                <a:gd name="adj1" fmla="val 49838"/>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a:extLst>
              <a:ext uri="{FF2B5EF4-FFF2-40B4-BE49-F238E27FC236}">
                <a16:creationId xmlns:a16="http://schemas.microsoft.com/office/drawing/2014/main" id="{64625475-5CB7-49E9-B2A5-DB48B75C55A3}"/>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23555" name="Slide Number Placeholder 4">
            <a:extLst>
              <a:ext uri="{FF2B5EF4-FFF2-40B4-BE49-F238E27FC236}">
                <a16:creationId xmlns:a16="http://schemas.microsoft.com/office/drawing/2014/main" id="{32320D5E-CCEA-4207-BD59-922FBF9882E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CD7CB841-368C-45E9-B6AD-33907C5F5724}" type="slidenum">
              <a:rPr lang="en-US" altLang="en-US" sz="900">
                <a:cs typeface="Times New Roman" panose="02020603050405020304" pitchFamily="18" charset="0"/>
              </a:rPr>
              <a:pPr eaLnBrk="1" hangingPunct="1"/>
              <a:t>18</a:t>
            </a:fld>
            <a:endParaRPr lang="en-US" altLang="en-US" sz="900">
              <a:cs typeface="Times New Roman" panose="02020603050405020304" pitchFamily="18" charset="0"/>
            </a:endParaRPr>
          </a:p>
        </p:txBody>
      </p:sp>
      <p:sp>
        <p:nvSpPr>
          <p:cNvPr id="2759682" name="Rectangle 2">
            <a:extLst>
              <a:ext uri="{FF2B5EF4-FFF2-40B4-BE49-F238E27FC236}">
                <a16:creationId xmlns:a16="http://schemas.microsoft.com/office/drawing/2014/main" id="{B186054B-544B-457C-94AC-53071A70C3C8}"/>
              </a:ext>
            </a:extLst>
          </p:cNvPr>
          <p:cNvSpPr>
            <a:spLocks noGrp="1" noChangeArrowheads="1"/>
          </p:cNvSpPr>
          <p:nvPr>
            <p:ph type="title"/>
          </p:nvPr>
        </p:nvSpPr>
        <p:spPr/>
        <p:txBody>
          <a:bodyPr/>
          <a:lstStyle/>
          <a:p>
            <a:pPr eaLnBrk="1" hangingPunct="1">
              <a:defRPr/>
            </a:pPr>
            <a:r>
              <a:rPr lang="en-US" dirty="0"/>
              <a:t>Job Evaluation Methods: Ranking</a:t>
            </a:r>
          </a:p>
        </p:txBody>
      </p:sp>
      <p:sp>
        <p:nvSpPr>
          <p:cNvPr id="2759683" name="Rectangle 3">
            <a:extLst>
              <a:ext uri="{FF2B5EF4-FFF2-40B4-BE49-F238E27FC236}">
                <a16:creationId xmlns:a16="http://schemas.microsoft.com/office/drawing/2014/main" id="{AE120A88-A3E9-43E4-97B7-02BAF96DB7F4}"/>
              </a:ext>
            </a:extLst>
          </p:cNvPr>
          <p:cNvSpPr>
            <a:spLocks noGrp="1" noChangeArrowheads="1"/>
          </p:cNvSpPr>
          <p:nvPr>
            <p:ph type="body" idx="1"/>
          </p:nvPr>
        </p:nvSpPr>
        <p:spPr/>
        <p:txBody>
          <a:bodyPr/>
          <a:lstStyle/>
          <a:p>
            <a:pPr marL="346075" indent="-346075">
              <a:spcBef>
                <a:spcPct val="50000"/>
              </a:spcBef>
              <a:defRPr/>
            </a:pPr>
            <a:r>
              <a:rPr lang="en-US" dirty="0"/>
              <a:t>Ranking each job relative to all other jobs, usually based on some overall factor.</a:t>
            </a:r>
          </a:p>
          <a:p>
            <a:pPr marL="346075" indent="-346075">
              <a:spcBef>
                <a:spcPct val="50000"/>
              </a:spcBef>
              <a:defRPr/>
            </a:pPr>
            <a:r>
              <a:rPr lang="en-US" dirty="0"/>
              <a:t>Steps in job ranking:</a:t>
            </a:r>
          </a:p>
          <a:p>
            <a:pPr marL="966788" lvl="1" indent="-447675">
              <a:spcBef>
                <a:spcPct val="50000"/>
              </a:spcBef>
              <a:buFont typeface="Wingdings" panose="05000000000000000000" pitchFamily="2" charset="2"/>
              <a:buAutoNum type="arabicPeriod"/>
              <a:defRPr/>
            </a:pPr>
            <a:r>
              <a:rPr lang="en-US" dirty="0"/>
              <a:t>Obtain job information.</a:t>
            </a:r>
          </a:p>
          <a:p>
            <a:pPr marL="966788" lvl="1" indent="-447675">
              <a:spcBef>
                <a:spcPct val="50000"/>
              </a:spcBef>
              <a:buFont typeface="Wingdings" panose="05000000000000000000" pitchFamily="2" charset="2"/>
              <a:buAutoNum type="arabicPeriod"/>
              <a:defRPr/>
            </a:pPr>
            <a:r>
              <a:rPr lang="en-US" dirty="0"/>
              <a:t>Select and group jobs.</a:t>
            </a:r>
          </a:p>
          <a:p>
            <a:pPr marL="966788" lvl="1" indent="-447675">
              <a:spcBef>
                <a:spcPct val="50000"/>
              </a:spcBef>
              <a:buFont typeface="Wingdings" panose="05000000000000000000" pitchFamily="2" charset="2"/>
              <a:buAutoNum type="arabicPeriod"/>
              <a:defRPr/>
            </a:pPr>
            <a:r>
              <a:rPr lang="en-US" dirty="0"/>
              <a:t>Select compensable factors.</a:t>
            </a:r>
          </a:p>
          <a:p>
            <a:pPr marL="966788" lvl="1" indent="-447675">
              <a:spcBef>
                <a:spcPct val="50000"/>
              </a:spcBef>
              <a:buFont typeface="Wingdings" panose="05000000000000000000" pitchFamily="2" charset="2"/>
              <a:buAutoNum type="arabicPeriod"/>
              <a:defRPr/>
            </a:pPr>
            <a:r>
              <a:rPr lang="en-US" dirty="0"/>
              <a:t>Rank jobs.</a:t>
            </a:r>
          </a:p>
          <a:p>
            <a:pPr marL="966788" lvl="1" indent="-447675">
              <a:spcBef>
                <a:spcPct val="50000"/>
              </a:spcBef>
              <a:buFont typeface="Wingdings" panose="05000000000000000000" pitchFamily="2" charset="2"/>
              <a:buAutoNum type="arabicPeriod"/>
              <a:defRPr/>
            </a:pPr>
            <a:r>
              <a:rPr lang="en-US" dirty="0"/>
              <a:t>Combine ratings.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a:extLst>
              <a:ext uri="{FF2B5EF4-FFF2-40B4-BE49-F238E27FC236}">
                <a16:creationId xmlns:a16="http://schemas.microsoft.com/office/drawing/2014/main" id="{35F622FC-12C7-476A-A739-32E01AB944F3}"/>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25603" name="Slide Number Placeholder 4">
            <a:extLst>
              <a:ext uri="{FF2B5EF4-FFF2-40B4-BE49-F238E27FC236}">
                <a16:creationId xmlns:a16="http://schemas.microsoft.com/office/drawing/2014/main" id="{A5FB1B76-F9FC-422E-83C6-26795B72E39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EBDFCC87-07F8-4612-B4F3-88D646AA457D}" type="slidenum">
              <a:rPr lang="en-US" altLang="en-US" sz="900">
                <a:cs typeface="Times New Roman" panose="02020603050405020304" pitchFamily="18" charset="0"/>
              </a:rPr>
              <a:pPr eaLnBrk="1" hangingPunct="1"/>
              <a:t>19</a:t>
            </a:fld>
            <a:endParaRPr lang="en-US" altLang="en-US" sz="900">
              <a:cs typeface="Times New Roman" panose="02020603050405020304" pitchFamily="18" charset="0"/>
            </a:endParaRPr>
          </a:p>
        </p:txBody>
      </p:sp>
      <p:sp>
        <p:nvSpPr>
          <p:cNvPr id="2763778" name="Rectangle 2">
            <a:extLst>
              <a:ext uri="{FF2B5EF4-FFF2-40B4-BE49-F238E27FC236}">
                <a16:creationId xmlns:a16="http://schemas.microsoft.com/office/drawing/2014/main" id="{58F948E2-744E-4873-BA4B-8D0B7746952B}"/>
              </a:ext>
            </a:extLst>
          </p:cNvPr>
          <p:cNvSpPr>
            <a:spLocks noGrp="1" noChangeArrowheads="1"/>
          </p:cNvSpPr>
          <p:nvPr>
            <p:ph type="title"/>
          </p:nvPr>
        </p:nvSpPr>
        <p:spPr/>
        <p:txBody>
          <a:bodyPr/>
          <a:lstStyle/>
          <a:p>
            <a:pPr eaLnBrk="1" hangingPunct="1">
              <a:defRPr/>
            </a:pPr>
            <a:r>
              <a:rPr lang="en-US" dirty="0"/>
              <a:t>Job Evaluation Methods: </a:t>
            </a:r>
            <a:br>
              <a:rPr lang="en-US" dirty="0"/>
            </a:br>
            <a:r>
              <a:rPr lang="en-US" dirty="0"/>
              <a:t>Job Classification</a:t>
            </a:r>
          </a:p>
        </p:txBody>
      </p:sp>
      <p:sp>
        <p:nvSpPr>
          <p:cNvPr id="2763779" name="Rectangle 3">
            <a:extLst>
              <a:ext uri="{FF2B5EF4-FFF2-40B4-BE49-F238E27FC236}">
                <a16:creationId xmlns:a16="http://schemas.microsoft.com/office/drawing/2014/main" id="{4235188C-3BDF-4CEC-BCBF-AA3D276EC26F}"/>
              </a:ext>
            </a:extLst>
          </p:cNvPr>
          <p:cNvSpPr>
            <a:spLocks noGrp="1" noChangeArrowheads="1"/>
          </p:cNvSpPr>
          <p:nvPr>
            <p:ph type="body" idx="1"/>
          </p:nvPr>
        </p:nvSpPr>
        <p:spPr>
          <a:xfrm>
            <a:off x="2049463" y="1666876"/>
            <a:ext cx="8102600" cy="4595813"/>
          </a:xfrm>
        </p:spPr>
        <p:txBody>
          <a:bodyPr/>
          <a:lstStyle/>
          <a:p>
            <a:pPr eaLnBrk="1" hangingPunct="1">
              <a:defRPr/>
            </a:pPr>
            <a:r>
              <a:rPr lang="en-US" dirty="0"/>
              <a:t>Raters categorize jobs into groups or classes of jobs that are of roughly the same value for pay purposes.</a:t>
            </a:r>
          </a:p>
          <a:p>
            <a:pPr lvl="1" eaLnBrk="1" hangingPunct="1">
              <a:defRPr/>
            </a:pPr>
            <a:r>
              <a:rPr lang="en-US" dirty="0"/>
              <a:t>Classes contain similar jobs.</a:t>
            </a:r>
          </a:p>
          <a:p>
            <a:pPr lvl="2" eaLnBrk="1" hangingPunct="1">
              <a:defRPr/>
            </a:pPr>
            <a:r>
              <a:rPr lang="en-US" dirty="0"/>
              <a:t>Administrative assistants</a:t>
            </a:r>
          </a:p>
          <a:p>
            <a:pPr lvl="1" eaLnBrk="1" hangingPunct="1">
              <a:defRPr/>
            </a:pPr>
            <a:r>
              <a:rPr lang="en-US" dirty="0"/>
              <a:t>Grades are jobs similar in difficulty but otherwise different.</a:t>
            </a:r>
          </a:p>
          <a:p>
            <a:pPr lvl="2" eaLnBrk="1" hangingPunct="1">
              <a:defRPr/>
            </a:pPr>
            <a:r>
              <a:rPr lang="en-US" dirty="0"/>
              <a:t>Mechanics, welders, electricians, and machinists</a:t>
            </a:r>
          </a:p>
          <a:p>
            <a:pPr lvl="1" eaLnBrk="1" hangingPunct="1">
              <a:defRPr/>
            </a:pPr>
            <a:r>
              <a:rPr lang="en-US" dirty="0"/>
              <a:t>Jobs are classed by the amount or level of compensable factors they contain.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a:extLst>
              <a:ext uri="{FF2B5EF4-FFF2-40B4-BE49-F238E27FC236}">
                <a16:creationId xmlns:a16="http://schemas.microsoft.com/office/drawing/2014/main" id="{8F2AA556-E6D6-45BC-8201-DE6C96D32280}"/>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5123" name="Slide Number Placeholder 2">
            <a:extLst>
              <a:ext uri="{FF2B5EF4-FFF2-40B4-BE49-F238E27FC236}">
                <a16:creationId xmlns:a16="http://schemas.microsoft.com/office/drawing/2014/main" id="{EA000074-CF09-46DA-ACFA-DD11593D941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33FE8BF7-C349-4031-BD56-D11FEC2DDE99}" type="slidenum">
              <a:rPr lang="en-US" altLang="en-US" sz="900">
                <a:cs typeface="Times New Roman" panose="02020603050405020304" pitchFamily="18" charset="0"/>
              </a:rPr>
              <a:pPr eaLnBrk="1" hangingPunct="1"/>
              <a:t>2</a:t>
            </a:fld>
            <a:endParaRPr lang="en-US" altLang="en-US" sz="900">
              <a:cs typeface="Times New Roman" panose="02020603050405020304" pitchFamily="18" charset="0"/>
            </a:endParaRPr>
          </a:p>
        </p:txBody>
      </p:sp>
      <p:sp>
        <p:nvSpPr>
          <p:cNvPr id="973829" name="Text Box 5">
            <a:extLst>
              <a:ext uri="{FF2B5EF4-FFF2-40B4-BE49-F238E27FC236}">
                <a16:creationId xmlns:a16="http://schemas.microsoft.com/office/drawing/2014/main" id="{FA18ECA0-80C4-4C2D-AAF1-8575D9153D86}"/>
              </a:ext>
            </a:extLst>
          </p:cNvPr>
          <p:cNvSpPr txBox="1">
            <a:spLocks noChangeArrowheads="1"/>
          </p:cNvSpPr>
          <p:nvPr/>
        </p:nvSpPr>
        <p:spPr bwMode="auto">
          <a:xfrm>
            <a:off x="1981200" y="1020763"/>
            <a:ext cx="8229600" cy="3120854"/>
          </a:xfrm>
          <a:prstGeom prst="rect">
            <a:avLst/>
          </a:prstGeom>
          <a:noFill/>
          <a:ln w="9525">
            <a:noFill/>
            <a:miter lim="800000"/>
            <a:headEnd/>
            <a:tailEnd/>
          </a:ln>
          <a:effectLst/>
        </p:spPr>
        <p:txBody>
          <a:bodyPr>
            <a:spAutoFit/>
          </a:bodyPr>
          <a:lstStyle/>
          <a:p>
            <a:pPr marL="457200" indent="-457200">
              <a:spcBef>
                <a:spcPct val="30000"/>
              </a:spcBef>
              <a:buClr>
                <a:srgbClr val="3366CC"/>
              </a:buClr>
              <a:buFont typeface="Wingdings" pitchFamily="2" charset="2"/>
              <a:buAutoNum type="arabicPeriod"/>
              <a:defRPr/>
            </a:pPr>
            <a:r>
              <a:rPr lang="en-US" sz="2400" dirty="0">
                <a:effectLst>
                  <a:outerShdw blurRad="38100" dist="38100" dir="2700000" algn="tl">
                    <a:srgbClr val="C0C0C0"/>
                  </a:outerShdw>
                </a:effectLst>
                <a:latin typeface="Arial" charset="0"/>
              </a:rPr>
              <a:t>List the basic factors determining pay rates.</a:t>
            </a:r>
          </a:p>
          <a:p>
            <a:pPr marL="457200" indent="-457200">
              <a:spcBef>
                <a:spcPct val="30000"/>
              </a:spcBef>
              <a:buClr>
                <a:srgbClr val="3366CC"/>
              </a:buClr>
              <a:buFont typeface="Wingdings" pitchFamily="2" charset="2"/>
              <a:buAutoNum type="arabicPeriod"/>
              <a:defRPr/>
            </a:pPr>
            <a:r>
              <a:rPr lang="en-US" sz="2400" dirty="0">
                <a:effectLst>
                  <a:outerShdw blurRad="38100" dist="38100" dir="2700000" algn="tl">
                    <a:srgbClr val="C0C0C0"/>
                  </a:outerShdw>
                </a:effectLst>
                <a:latin typeface="Arial" charset="0"/>
              </a:rPr>
              <a:t>Define and give an example of how to conduct a job evaluation.</a:t>
            </a:r>
          </a:p>
          <a:p>
            <a:pPr marL="457200" indent="-457200">
              <a:spcBef>
                <a:spcPct val="30000"/>
              </a:spcBef>
              <a:buClr>
                <a:srgbClr val="3366CC"/>
              </a:buClr>
              <a:buFont typeface="Wingdings" pitchFamily="2" charset="2"/>
              <a:buAutoNum type="arabicPeriod"/>
              <a:defRPr/>
            </a:pPr>
            <a:r>
              <a:rPr lang="en-US" sz="2400" dirty="0">
                <a:effectLst>
                  <a:outerShdw blurRad="38100" dist="38100" dir="2700000" algn="tl">
                    <a:srgbClr val="C0C0C0"/>
                  </a:outerShdw>
                </a:effectLst>
                <a:latin typeface="Arial" charset="0"/>
              </a:rPr>
              <a:t>Explain in detail how to establish pay rates.</a:t>
            </a:r>
          </a:p>
          <a:p>
            <a:pPr marL="457200" indent="-457200">
              <a:spcBef>
                <a:spcPct val="30000"/>
              </a:spcBef>
              <a:buClr>
                <a:srgbClr val="3366CC"/>
              </a:buClr>
              <a:buFont typeface="Wingdings" pitchFamily="2" charset="2"/>
              <a:buAutoNum type="arabicPeriod"/>
              <a:defRPr/>
            </a:pPr>
            <a:r>
              <a:rPr lang="en-US" sz="2400" dirty="0">
                <a:effectLst>
                  <a:outerShdw blurRad="38100" dist="38100" dir="2700000" algn="tl">
                    <a:srgbClr val="C0C0C0"/>
                  </a:outerShdw>
                </a:effectLst>
                <a:latin typeface="Arial" charset="0"/>
              </a:rPr>
              <a:t>Explain how to price managerial and professional jobs.</a:t>
            </a:r>
          </a:p>
          <a:p>
            <a:pPr marL="457200" indent="-457200">
              <a:spcBef>
                <a:spcPct val="30000"/>
              </a:spcBef>
              <a:buClr>
                <a:srgbClr val="3366CC"/>
              </a:buClr>
              <a:buFont typeface="Wingdings" pitchFamily="2" charset="2"/>
              <a:buAutoNum type="arabicPeriod"/>
              <a:defRPr/>
            </a:pPr>
            <a:r>
              <a:rPr lang="en-US" sz="2400" dirty="0">
                <a:effectLst>
                  <a:outerShdw blurRad="38100" dist="38100" dir="2700000" algn="tl">
                    <a:srgbClr val="C0C0C0"/>
                  </a:outerShdw>
                </a:effectLst>
                <a:latin typeface="Arial" charset="0"/>
              </a:rPr>
              <a:t>Explain the difference between competency-based and traditional pay plan</a:t>
            </a:r>
          </a:p>
        </p:txBody>
      </p:sp>
      <p:sp>
        <p:nvSpPr>
          <p:cNvPr id="973862" name="Text Box 38">
            <a:extLst>
              <a:ext uri="{FF2B5EF4-FFF2-40B4-BE49-F238E27FC236}">
                <a16:creationId xmlns:a16="http://schemas.microsoft.com/office/drawing/2014/main" id="{EC3A8F18-1B96-4DFA-9832-4D7893E14AA3}"/>
              </a:ext>
            </a:extLst>
          </p:cNvPr>
          <p:cNvSpPr txBox="1">
            <a:spLocks noChangeArrowheads="1"/>
          </p:cNvSpPr>
          <p:nvPr/>
        </p:nvSpPr>
        <p:spPr bwMode="auto">
          <a:xfrm>
            <a:off x="1890714" y="320675"/>
            <a:ext cx="7862887" cy="579438"/>
          </a:xfrm>
          <a:prstGeom prst="rect">
            <a:avLst/>
          </a:prstGeom>
          <a:noFill/>
          <a:ln w="9525">
            <a:noFill/>
            <a:miter lim="800000"/>
            <a:headEnd/>
            <a:tailEnd/>
          </a:ln>
          <a:effectLst/>
        </p:spPr>
        <p:txBody>
          <a:bodyPr>
            <a:spAutoFit/>
          </a:bodyPr>
          <a:lstStyle/>
          <a:p>
            <a:pPr>
              <a:spcBef>
                <a:spcPct val="50000"/>
              </a:spcBef>
              <a:defRPr/>
            </a:pPr>
            <a:r>
              <a:rPr lang="en-US" sz="3200" dirty="0">
                <a:solidFill>
                  <a:srgbClr val="3366CC"/>
                </a:solidFill>
                <a:effectLst>
                  <a:outerShdw blurRad="38100" dist="38100" dir="2700000" algn="tl">
                    <a:srgbClr val="C0C0C0"/>
                  </a:outerShdw>
                </a:effectLst>
                <a:latin typeface="Verdana" pitchFamily="34" charset="0"/>
              </a:rPr>
              <a:t>LEARNING OUTCOMES</a:t>
            </a:r>
            <a:endParaRPr lang="en-US" sz="2200" i="1" dirty="0">
              <a:solidFill>
                <a:srgbClr val="3366CC"/>
              </a:solidFill>
              <a:effectLst>
                <a:outerShdw blurRad="38100" dist="38100" dir="2700000" algn="tl">
                  <a:srgbClr val="C0C0C0"/>
                </a:outerShdw>
              </a:effectLst>
              <a:latin typeface="Verdana"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1984"/>
    </mc:Choice>
    <mc:Fallback xmlns="">
      <p:transition spd="slow" advTm="1984"/>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3829">
                                            <p:txEl>
                                              <p:pRg st="0" end="0"/>
                                            </p:txEl>
                                          </p:spTgt>
                                        </p:tgtEl>
                                        <p:attrNameLst>
                                          <p:attrName>style.visibility</p:attrName>
                                        </p:attrNameLst>
                                      </p:cBhvr>
                                      <p:to>
                                        <p:strVal val="visible"/>
                                      </p:to>
                                    </p:set>
                                    <p:animEffect transition="in" filter="wipe(left)">
                                      <p:cBhvr>
                                        <p:cTn id="7" dur="500"/>
                                        <p:tgtEl>
                                          <p:spTgt spid="973829">
                                            <p:txEl>
                                              <p:pRg st="0" end="0"/>
                                            </p:txEl>
                                          </p:spTgt>
                                        </p:tgtEl>
                                      </p:cBhvr>
                                    </p:animEffect>
                                  </p:childTnLst>
                                  <p:subTnLst>
                                    <p:animClr clrSpc="rgb" dir="cw">
                                      <p:cBhvr override="childStyle">
                                        <p:cTn dur="1" fill="hold" display="0" masterRel="nextClick" afterEffect="1"/>
                                        <p:tgtEl>
                                          <p:spTgt spid="973829">
                                            <p:txEl>
                                              <p:pRg st="0" end="0"/>
                                            </p:txEl>
                                          </p:spTgt>
                                        </p:tgtEl>
                                        <p:attrNameLst>
                                          <p:attrName>ppt_c</p:attrName>
                                        </p:attrNameLst>
                                      </p:cBhvr>
                                      <p:to>
                                        <a:schemeClr val="bg2"/>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73829">
                                            <p:txEl>
                                              <p:pRg st="1" end="1"/>
                                            </p:txEl>
                                          </p:spTgt>
                                        </p:tgtEl>
                                        <p:attrNameLst>
                                          <p:attrName>style.visibility</p:attrName>
                                        </p:attrNameLst>
                                      </p:cBhvr>
                                      <p:to>
                                        <p:strVal val="visible"/>
                                      </p:to>
                                    </p:set>
                                    <p:animEffect transition="in" filter="wipe(left)">
                                      <p:cBhvr>
                                        <p:cTn id="12" dur="500"/>
                                        <p:tgtEl>
                                          <p:spTgt spid="973829">
                                            <p:txEl>
                                              <p:pRg st="1" end="1"/>
                                            </p:txEl>
                                          </p:spTgt>
                                        </p:tgtEl>
                                      </p:cBhvr>
                                    </p:animEffect>
                                  </p:childTnLst>
                                  <p:subTnLst>
                                    <p:animClr clrSpc="rgb" dir="cw">
                                      <p:cBhvr override="childStyle">
                                        <p:cTn dur="1" fill="hold" display="0" masterRel="nextClick" afterEffect="1"/>
                                        <p:tgtEl>
                                          <p:spTgt spid="973829">
                                            <p:txEl>
                                              <p:pRg st="1" end="1"/>
                                            </p:txEl>
                                          </p:spTgt>
                                        </p:tgtEl>
                                        <p:attrNameLst>
                                          <p:attrName>ppt_c</p:attrName>
                                        </p:attrNameLst>
                                      </p:cBhvr>
                                      <p:to>
                                        <a:schemeClr val="bg2"/>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73829">
                                            <p:txEl>
                                              <p:pRg st="2" end="2"/>
                                            </p:txEl>
                                          </p:spTgt>
                                        </p:tgtEl>
                                        <p:attrNameLst>
                                          <p:attrName>style.visibility</p:attrName>
                                        </p:attrNameLst>
                                      </p:cBhvr>
                                      <p:to>
                                        <p:strVal val="visible"/>
                                      </p:to>
                                    </p:set>
                                    <p:animEffect transition="in" filter="wipe(left)">
                                      <p:cBhvr>
                                        <p:cTn id="17" dur="500"/>
                                        <p:tgtEl>
                                          <p:spTgt spid="973829">
                                            <p:txEl>
                                              <p:pRg st="2" end="2"/>
                                            </p:txEl>
                                          </p:spTgt>
                                        </p:tgtEl>
                                      </p:cBhvr>
                                    </p:animEffect>
                                  </p:childTnLst>
                                  <p:subTnLst>
                                    <p:animClr clrSpc="rgb" dir="cw">
                                      <p:cBhvr override="childStyle">
                                        <p:cTn dur="1" fill="hold" display="0" masterRel="nextClick" afterEffect="1"/>
                                        <p:tgtEl>
                                          <p:spTgt spid="973829">
                                            <p:txEl>
                                              <p:pRg st="2" end="2"/>
                                            </p:txEl>
                                          </p:spTgt>
                                        </p:tgtEl>
                                        <p:attrNameLst>
                                          <p:attrName>ppt_c</p:attrName>
                                        </p:attrNameLst>
                                      </p:cBhvr>
                                      <p:to>
                                        <a:schemeClr val="bg2"/>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73829">
                                            <p:txEl>
                                              <p:pRg st="3" end="3"/>
                                            </p:txEl>
                                          </p:spTgt>
                                        </p:tgtEl>
                                        <p:attrNameLst>
                                          <p:attrName>style.visibility</p:attrName>
                                        </p:attrNameLst>
                                      </p:cBhvr>
                                      <p:to>
                                        <p:strVal val="visible"/>
                                      </p:to>
                                    </p:set>
                                    <p:animEffect transition="in" filter="wipe(left)">
                                      <p:cBhvr>
                                        <p:cTn id="22" dur="500"/>
                                        <p:tgtEl>
                                          <p:spTgt spid="973829">
                                            <p:txEl>
                                              <p:pRg st="3" end="3"/>
                                            </p:txEl>
                                          </p:spTgt>
                                        </p:tgtEl>
                                      </p:cBhvr>
                                    </p:animEffect>
                                  </p:childTnLst>
                                  <p:subTnLst>
                                    <p:animClr clrSpc="rgb" dir="cw">
                                      <p:cBhvr override="childStyle">
                                        <p:cTn dur="1" fill="hold" display="0" masterRel="nextClick" afterEffect="1"/>
                                        <p:tgtEl>
                                          <p:spTgt spid="973829">
                                            <p:txEl>
                                              <p:pRg st="3" end="3"/>
                                            </p:txEl>
                                          </p:spTgt>
                                        </p:tgtEl>
                                        <p:attrNameLst>
                                          <p:attrName>ppt_c</p:attrName>
                                        </p:attrNameLst>
                                      </p:cBhvr>
                                      <p:to>
                                        <a:schemeClr val="bg2"/>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73829">
                                            <p:txEl>
                                              <p:pRg st="4" end="4"/>
                                            </p:txEl>
                                          </p:spTgt>
                                        </p:tgtEl>
                                        <p:attrNameLst>
                                          <p:attrName>style.visibility</p:attrName>
                                        </p:attrNameLst>
                                      </p:cBhvr>
                                      <p:to>
                                        <p:strVal val="visible"/>
                                      </p:to>
                                    </p:set>
                                    <p:animEffect transition="in" filter="wipe(left)">
                                      <p:cBhvr>
                                        <p:cTn id="27" dur="500"/>
                                        <p:tgtEl>
                                          <p:spTgt spid="973829">
                                            <p:txEl>
                                              <p:pRg st="4" end="4"/>
                                            </p:txEl>
                                          </p:spTgt>
                                        </p:tgtEl>
                                      </p:cBhvr>
                                    </p:animEffect>
                                  </p:childTnLst>
                                  <p:subTnLst>
                                    <p:animClr clrSpc="rgb" dir="cw">
                                      <p:cBhvr override="childStyle">
                                        <p:cTn dur="1" fill="hold" display="0" masterRel="nextClick" afterEffect="1"/>
                                        <p:tgtEl>
                                          <p:spTgt spid="973829">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82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a:extLst>
              <a:ext uri="{FF2B5EF4-FFF2-40B4-BE49-F238E27FC236}">
                <a16:creationId xmlns:a16="http://schemas.microsoft.com/office/drawing/2014/main" id="{1024ED19-A88E-4FF7-AAB5-BB2FC3317BD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34819" name="Slide Number Placeholder 4">
            <a:extLst>
              <a:ext uri="{FF2B5EF4-FFF2-40B4-BE49-F238E27FC236}">
                <a16:creationId xmlns:a16="http://schemas.microsoft.com/office/drawing/2014/main" id="{0B2571B5-BA57-4E7A-898D-02185886A98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C2B939AD-23E6-411D-A5EA-0CBEA96D64CB}" type="slidenum">
              <a:rPr lang="en-US" altLang="en-US" sz="900">
                <a:cs typeface="Times New Roman" panose="02020603050405020304" pitchFamily="18" charset="0"/>
              </a:rPr>
              <a:pPr eaLnBrk="1" hangingPunct="1"/>
              <a:t>20</a:t>
            </a:fld>
            <a:endParaRPr lang="en-US" altLang="en-US" sz="900">
              <a:cs typeface="Times New Roman" panose="02020603050405020304" pitchFamily="18" charset="0"/>
            </a:endParaRPr>
          </a:p>
        </p:txBody>
      </p:sp>
      <p:sp>
        <p:nvSpPr>
          <p:cNvPr id="2841604" name="Rectangle 4">
            <a:extLst>
              <a:ext uri="{FF2B5EF4-FFF2-40B4-BE49-F238E27FC236}">
                <a16:creationId xmlns:a16="http://schemas.microsoft.com/office/drawing/2014/main" id="{5B336C27-C702-4473-AE63-6436078D9AA3}"/>
              </a:ext>
            </a:extLst>
          </p:cNvPr>
          <p:cNvSpPr>
            <a:spLocks noGrp="1" noChangeArrowheads="1"/>
          </p:cNvSpPr>
          <p:nvPr>
            <p:ph type="title"/>
          </p:nvPr>
        </p:nvSpPr>
        <p:spPr>
          <a:xfrm>
            <a:off x="1889125" y="366714"/>
            <a:ext cx="8413750" cy="1112837"/>
          </a:xfrm>
        </p:spPr>
        <p:txBody>
          <a:bodyPr>
            <a:normAutofit fontScale="90000"/>
          </a:bodyPr>
          <a:lstStyle/>
          <a:p>
            <a:pPr eaLnBrk="1" hangingPunct="1">
              <a:defRPr/>
            </a:pPr>
            <a:r>
              <a:rPr lang="en-US" dirty="0"/>
              <a:t>HR in Practice: </a:t>
            </a:r>
            <a:br>
              <a:rPr lang="en-US" dirty="0"/>
            </a:br>
            <a:r>
              <a:rPr lang="en-US" dirty="0"/>
              <a:t>Developing a Workable Pay Plan</a:t>
            </a:r>
          </a:p>
        </p:txBody>
      </p:sp>
      <p:sp>
        <p:nvSpPr>
          <p:cNvPr id="2841605" name="Rectangle 5">
            <a:extLst>
              <a:ext uri="{FF2B5EF4-FFF2-40B4-BE49-F238E27FC236}">
                <a16:creationId xmlns:a16="http://schemas.microsoft.com/office/drawing/2014/main" id="{6068F463-97FC-4AB2-9DDD-C104A4E3B04D}"/>
              </a:ext>
            </a:extLst>
          </p:cNvPr>
          <p:cNvSpPr>
            <a:spLocks noGrp="1" noChangeArrowheads="1"/>
          </p:cNvSpPr>
          <p:nvPr>
            <p:ph type="body" idx="1"/>
          </p:nvPr>
        </p:nvSpPr>
        <p:spPr>
          <a:xfrm>
            <a:off x="2049464" y="1600200"/>
            <a:ext cx="4960937" cy="4662488"/>
          </a:xfrm>
        </p:spPr>
        <p:txBody>
          <a:bodyPr/>
          <a:lstStyle/>
          <a:p>
            <a:pPr eaLnBrk="1" hangingPunct="1">
              <a:spcBef>
                <a:spcPct val="40000"/>
              </a:spcBef>
              <a:defRPr/>
            </a:pPr>
            <a:r>
              <a:rPr lang="en-US" dirty="0"/>
              <a:t>Simplified Approach:</a:t>
            </a:r>
          </a:p>
          <a:p>
            <a:pPr lvl="1" eaLnBrk="1" hangingPunct="1">
              <a:spcBef>
                <a:spcPct val="40000"/>
              </a:spcBef>
              <a:defRPr/>
            </a:pPr>
            <a:r>
              <a:rPr lang="en-US" dirty="0"/>
              <a:t>Conduct a wage survey</a:t>
            </a:r>
          </a:p>
          <a:p>
            <a:pPr lvl="1" eaLnBrk="1" hangingPunct="1">
              <a:spcBef>
                <a:spcPct val="40000"/>
              </a:spcBef>
              <a:defRPr/>
            </a:pPr>
            <a:r>
              <a:rPr lang="en-US" dirty="0"/>
              <a:t>Conduct a job evaluation</a:t>
            </a:r>
          </a:p>
          <a:p>
            <a:pPr lvl="1" eaLnBrk="1" hangingPunct="1">
              <a:spcBef>
                <a:spcPct val="40000"/>
              </a:spcBef>
              <a:defRPr/>
            </a:pPr>
            <a:r>
              <a:rPr lang="en-US" dirty="0"/>
              <a:t>Conduct once-a-year job appraisals</a:t>
            </a:r>
          </a:p>
          <a:p>
            <a:pPr lvl="1" eaLnBrk="1" hangingPunct="1">
              <a:spcBef>
                <a:spcPct val="40000"/>
              </a:spcBef>
              <a:defRPr/>
            </a:pPr>
            <a:r>
              <a:rPr lang="en-US" dirty="0"/>
              <a:t>Compile the compensation budget for upcoming year</a:t>
            </a:r>
          </a:p>
        </p:txBody>
      </p:sp>
      <p:pic>
        <p:nvPicPr>
          <p:cNvPr id="34822" name="Picture 10" descr="j0090344">
            <a:extLst>
              <a:ext uri="{FF2B5EF4-FFF2-40B4-BE49-F238E27FC236}">
                <a16:creationId xmlns:a16="http://schemas.microsoft.com/office/drawing/2014/main" id="{B002568D-EF27-4B0E-973D-9C39C245E0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15138" y="3406775"/>
            <a:ext cx="32131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2">
            <a:extLst>
              <a:ext uri="{FF2B5EF4-FFF2-40B4-BE49-F238E27FC236}">
                <a16:creationId xmlns:a16="http://schemas.microsoft.com/office/drawing/2014/main" id="{6E97D2CA-D3F6-46AD-AF6C-6E5F260723F5}"/>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36867" name="Slide Number Placeholder 3">
            <a:extLst>
              <a:ext uri="{FF2B5EF4-FFF2-40B4-BE49-F238E27FC236}">
                <a16:creationId xmlns:a16="http://schemas.microsoft.com/office/drawing/2014/main" id="{7749D362-9146-49A9-9C21-8E88CB0CEC2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1748E29B-D7D0-4CCC-859B-0413D14AB7F8}" type="slidenum">
              <a:rPr lang="en-US" altLang="en-US" sz="900">
                <a:cs typeface="Times New Roman" panose="02020603050405020304" pitchFamily="18" charset="0"/>
              </a:rPr>
              <a:pPr eaLnBrk="1" hangingPunct="1"/>
              <a:t>21</a:t>
            </a:fld>
            <a:endParaRPr lang="en-US" altLang="en-US" sz="900">
              <a:cs typeface="Times New Roman" panose="02020603050405020304" pitchFamily="18" charset="0"/>
            </a:endParaRPr>
          </a:p>
        </p:txBody>
      </p:sp>
      <p:sp>
        <p:nvSpPr>
          <p:cNvPr id="2784258" name="Rectangle 2">
            <a:extLst>
              <a:ext uri="{FF2B5EF4-FFF2-40B4-BE49-F238E27FC236}">
                <a16:creationId xmlns:a16="http://schemas.microsoft.com/office/drawing/2014/main" id="{AD528607-81B4-4E7E-B11E-1EB92DC3F552}"/>
              </a:ext>
            </a:extLst>
          </p:cNvPr>
          <p:cNvSpPr>
            <a:spLocks noGrp="1" noChangeArrowheads="1"/>
          </p:cNvSpPr>
          <p:nvPr>
            <p:ph type="title"/>
          </p:nvPr>
        </p:nvSpPr>
        <p:spPr>
          <a:xfrm>
            <a:off x="2076450" y="366714"/>
            <a:ext cx="8039100" cy="625475"/>
          </a:xfrm>
        </p:spPr>
        <p:txBody>
          <a:bodyPr>
            <a:normAutofit fontScale="90000"/>
          </a:bodyPr>
          <a:lstStyle/>
          <a:p>
            <a:pPr algn="ctr" eaLnBrk="1" hangingPunct="1">
              <a:defRPr/>
            </a:pPr>
            <a:r>
              <a:rPr lang="en-US" dirty="0"/>
              <a:t>Pricing Managerial and Professional Jobs</a:t>
            </a:r>
          </a:p>
        </p:txBody>
      </p:sp>
      <p:grpSp>
        <p:nvGrpSpPr>
          <p:cNvPr id="2" name="Group 13">
            <a:extLst>
              <a:ext uri="{FF2B5EF4-FFF2-40B4-BE49-F238E27FC236}">
                <a16:creationId xmlns:a16="http://schemas.microsoft.com/office/drawing/2014/main" id="{C705F6B0-C3DE-4A6C-A7A2-294CD776F62F}"/>
              </a:ext>
            </a:extLst>
          </p:cNvPr>
          <p:cNvGrpSpPr>
            <a:grpSpLocks/>
          </p:cNvGrpSpPr>
          <p:nvPr/>
        </p:nvGrpSpPr>
        <p:grpSpPr bwMode="auto">
          <a:xfrm>
            <a:off x="2255839" y="1495425"/>
            <a:ext cx="7680325" cy="3487738"/>
            <a:chOff x="461" y="942"/>
            <a:chExt cx="4838" cy="2197"/>
          </a:xfrm>
        </p:grpSpPr>
        <p:sp>
          <p:nvSpPr>
            <p:cNvPr id="36870" name="AutoShape 14" descr="grayfill01">
              <a:extLst>
                <a:ext uri="{FF2B5EF4-FFF2-40B4-BE49-F238E27FC236}">
                  <a16:creationId xmlns:a16="http://schemas.microsoft.com/office/drawing/2014/main" id="{E6A01FBF-623B-4152-B95F-DF80B57F5C19}"/>
                </a:ext>
              </a:extLst>
            </p:cNvPr>
            <p:cNvSpPr>
              <a:spLocks noChangeArrowheads="1"/>
            </p:cNvSpPr>
            <p:nvPr/>
          </p:nvSpPr>
          <p:spPr bwMode="auto">
            <a:xfrm>
              <a:off x="461" y="2467"/>
              <a:ext cx="1040" cy="672"/>
            </a:xfrm>
            <a:prstGeom prst="roundRect">
              <a:avLst>
                <a:gd name="adj" fmla="val 16667"/>
              </a:avLst>
            </a:prstGeom>
            <a:blipFill dpi="0" rotWithShape="1">
              <a:blip r:embed="rId3"/>
              <a:srcRect/>
              <a:stretch>
                <a:fillRect/>
              </a:stretch>
            </a:blipFill>
            <a:ln w="57150" algn="ctr">
              <a:solidFill>
                <a:srgbClr val="C0C0C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Base </a:t>
              </a:r>
              <a:br>
                <a:rPr lang="en-US" altLang="en-US" sz="1800">
                  <a:latin typeface="Franklin Gothic Medium" panose="020B0603020102020204" pitchFamily="34" charset="0"/>
                </a:rPr>
              </a:br>
              <a:r>
                <a:rPr lang="en-US" altLang="en-US" sz="1800">
                  <a:latin typeface="Franklin Gothic Medium" panose="020B0603020102020204" pitchFamily="34" charset="0"/>
                </a:rPr>
                <a:t>pay</a:t>
              </a:r>
            </a:p>
          </p:txBody>
        </p:sp>
        <p:sp>
          <p:nvSpPr>
            <p:cNvPr id="36871" name="AutoShape 15" descr="bluefill01">
              <a:extLst>
                <a:ext uri="{FF2B5EF4-FFF2-40B4-BE49-F238E27FC236}">
                  <a16:creationId xmlns:a16="http://schemas.microsoft.com/office/drawing/2014/main" id="{C1175B13-FF94-474D-86DA-0B9CF252B820}"/>
                </a:ext>
              </a:extLst>
            </p:cNvPr>
            <p:cNvSpPr>
              <a:spLocks noChangeArrowheads="1"/>
            </p:cNvSpPr>
            <p:nvPr/>
          </p:nvSpPr>
          <p:spPr bwMode="auto">
            <a:xfrm>
              <a:off x="4259" y="2467"/>
              <a:ext cx="1040" cy="672"/>
            </a:xfrm>
            <a:prstGeom prst="roundRect">
              <a:avLst>
                <a:gd name="adj" fmla="val 16667"/>
              </a:avLst>
            </a:prstGeom>
            <a:blipFill dpi="0" rotWithShape="1">
              <a:blip r:embed="rId4"/>
              <a:srcRect/>
              <a:stretch>
                <a:fillRect/>
              </a:stretch>
            </a:blipFill>
            <a:ln w="57150" algn="ctr">
              <a:solidFill>
                <a:srgbClr val="7DC1FF"/>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Executive benefits/perks</a:t>
              </a:r>
            </a:p>
          </p:txBody>
        </p:sp>
        <p:cxnSp>
          <p:nvCxnSpPr>
            <p:cNvPr id="36872" name="AutoShape 16">
              <a:extLst>
                <a:ext uri="{FF2B5EF4-FFF2-40B4-BE49-F238E27FC236}">
                  <a16:creationId xmlns:a16="http://schemas.microsoft.com/office/drawing/2014/main" id="{8D8B1EF2-87C5-45A7-9558-A64E1FE8CF32}"/>
                </a:ext>
              </a:extLst>
            </p:cNvPr>
            <p:cNvCxnSpPr>
              <a:cxnSpLocks noChangeShapeType="1"/>
              <a:stCxn id="36878" idx="3"/>
              <a:endCxn id="36870" idx="0"/>
            </p:cNvCxnSpPr>
            <p:nvPr/>
          </p:nvCxnSpPr>
          <p:spPr bwMode="auto">
            <a:xfrm rot="5400000">
              <a:off x="910" y="1677"/>
              <a:ext cx="861" cy="720"/>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36873" name="AutoShape 17">
              <a:extLst>
                <a:ext uri="{FF2B5EF4-FFF2-40B4-BE49-F238E27FC236}">
                  <a16:creationId xmlns:a16="http://schemas.microsoft.com/office/drawing/2014/main" id="{A593D078-20E0-4B99-9CB2-FF6AEAC3B972}"/>
                </a:ext>
              </a:extLst>
            </p:cNvPr>
            <p:cNvCxnSpPr>
              <a:cxnSpLocks noChangeShapeType="1"/>
              <a:stCxn id="36878" idx="5"/>
              <a:endCxn id="36871" idx="0"/>
            </p:cNvCxnSpPr>
            <p:nvPr/>
          </p:nvCxnSpPr>
          <p:spPr bwMode="auto">
            <a:xfrm rot="16200000" flipH="1">
              <a:off x="4024" y="1712"/>
              <a:ext cx="861" cy="650"/>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36874" name="AutoShape 18">
              <a:extLst>
                <a:ext uri="{FF2B5EF4-FFF2-40B4-BE49-F238E27FC236}">
                  <a16:creationId xmlns:a16="http://schemas.microsoft.com/office/drawing/2014/main" id="{0C6AF591-F289-4BD2-B68A-4508548B9888}"/>
                </a:ext>
              </a:extLst>
            </p:cNvPr>
            <p:cNvCxnSpPr>
              <a:cxnSpLocks noChangeShapeType="1"/>
              <a:stCxn id="36878" idx="0"/>
              <a:endCxn id="36875" idx="0"/>
            </p:cNvCxnSpPr>
            <p:nvPr/>
          </p:nvCxnSpPr>
          <p:spPr bwMode="auto">
            <a:xfrm rot="-5400000" flipH="1" flipV="1">
              <a:off x="1818" y="1371"/>
              <a:ext cx="1525" cy="668"/>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sp>
          <p:nvSpPr>
            <p:cNvPr id="36875" name="AutoShape 19" descr="purplefill01">
              <a:extLst>
                <a:ext uri="{FF2B5EF4-FFF2-40B4-BE49-F238E27FC236}">
                  <a16:creationId xmlns:a16="http://schemas.microsoft.com/office/drawing/2014/main" id="{59C6C814-7131-4383-B003-931CD5AA9EE4}"/>
                </a:ext>
              </a:extLst>
            </p:cNvPr>
            <p:cNvSpPr>
              <a:spLocks noChangeArrowheads="1"/>
            </p:cNvSpPr>
            <p:nvPr/>
          </p:nvSpPr>
          <p:spPr bwMode="auto">
            <a:xfrm>
              <a:off x="1727" y="2467"/>
              <a:ext cx="1040" cy="672"/>
            </a:xfrm>
            <a:prstGeom prst="roundRect">
              <a:avLst>
                <a:gd name="adj" fmla="val 16667"/>
              </a:avLst>
            </a:prstGeom>
            <a:blipFill dpi="0" rotWithShape="1">
              <a:blip r:embed="rId5"/>
              <a:srcRect/>
              <a:stretch>
                <a:fillRect/>
              </a:stretch>
            </a:blipFill>
            <a:ln w="57150" algn="ctr">
              <a:solidFill>
                <a:srgbClr val="AB439C"/>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Short-term incentives</a:t>
              </a:r>
            </a:p>
          </p:txBody>
        </p:sp>
        <p:cxnSp>
          <p:nvCxnSpPr>
            <p:cNvPr id="36876" name="AutoShape 20">
              <a:extLst>
                <a:ext uri="{FF2B5EF4-FFF2-40B4-BE49-F238E27FC236}">
                  <a16:creationId xmlns:a16="http://schemas.microsoft.com/office/drawing/2014/main" id="{86EC7FF0-7EF9-4D07-8462-A196CD64E5BC}"/>
                </a:ext>
              </a:extLst>
            </p:cNvPr>
            <p:cNvCxnSpPr>
              <a:cxnSpLocks noChangeShapeType="1"/>
              <a:stCxn id="36878" idx="0"/>
              <a:endCxn id="36877" idx="0"/>
            </p:cNvCxnSpPr>
            <p:nvPr/>
          </p:nvCxnSpPr>
          <p:spPr bwMode="auto">
            <a:xfrm rot="16200000" flipH="1">
              <a:off x="2451" y="1406"/>
              <a:ext cx="1525" cy="598"/>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sp>
          <p:nvSpPr>
            <p:cNvPr id="36877" name="AutoShape 21" descr="redfill01">
              <a:extLst>
                <a:ext uri="{FF2B5EF4-FFF2-40B4-BE49-F238E27FC236}">
                  <a16:creationId xmlns:a16="http://schemas.microsoft.com/office/drawing/2014/main" id="{64781131-EEAC-46B8-8218-FF57C82340B3}"/>
                </a:ext>
              </a:extLst>
            </p:cNvPr>
            <p:cNvSpPr>
              <a:spLocks noChangeArrowheads="1"/>
            </p:cNvSpPr>
            <p:nvPr/>
          </p:nvSpPr>
          <p:spPr bwMode="auto">
            <a:xfrm>
              <a:off x="2993" y="2467"/>
              <a:ext cx="1040" cy="672"/>
            </a:xfrm>
            <a:prstGeom prst="roundRect">
              <a:avLst>
                <a:gd name="adj" fmla="val 16667"/>
              </a:avLst>
            </a:prstGeom>
            <a:blipFill dpi="0" rotWithShape="1">
              <a:blip r:embed="rId6"/>
              <a:srcRect/>
              <a:stretch>
                <a:fillRect/>
              </a:stretch>
            </a:blipFill>
            <a:ln w="57150" algn="ctr">
              <a:solidFill>
                <a:srgbClr val="CC660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Long-term incentives</a:t>
              </a:r>
            </a:p>
          </p:txBody>
        </p:sp>
        <p:sp>
          <p:nvSpPr>
            <p:cNvPr id="36878" name="Oval 22">
              <a:extLst>
                <a:ext uri="{FF2B5EF4-FFF2-40B4-BE49-F238E27FC236}">
                  <a16:creationId xmlns:a16="http://schemas.microsoft.com/office/drawing/2014/main" id="{6BE65E36-032E-44D3-9F23-55F729A419E1}"/>
                </a:ext>
              </a:extLst>
            </p:cNvPr>
            <p:cNvSpPr>
              <a:spLocks noChangeArrowheads="1"/>
            </p:cNvSpPr>
            <p:nvPr/>
          </p:nvSpPr>
          <p:spPr bwMode="auto">
            <a:xfrm>
              <a:off x="1198" y="942"/>
              <a:ext cx="3434" cy="778"/>
            </a:xfrm>
            <a:prstGeom prst="ellipse">
              <a:avLst/>
            </a:prstGeom>
            <a:gradFill rotWithShape="1">
              <a:gsLst>
                <a:gs pos="0">
                  <a:srgbClr val="EAD596"/>
                </a:gs>
                <a:gs pos="100000">
                  <a:srgbClr val="CC9900"/>
                </a:gs>
              </a:gsLst>
              <a:lin ang="5400000" scaled="1"/>
            </a:gradFill>
            <a:ln w="57150" algn="ctr">
              <a:solidFill>
                <a:srgbClr val="CC990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Compensating Executives and Managers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a:extLst>
              <a:ext uri="{FF2B5EF4-FFF2-40B4-BE49-F238E27FC236}">
                <a16:creationId xmlns:a16="http://schemas.microsoft.com/office/drawing/2014/main" id="{8F7FF06C-2EAC-439F-A62B-3C9C60D2A217}"/>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37891" name="Slide Number Placeholder 4">
            <a:extLst>
              <a:ext uri="{FF2B5EF4-FFF2-40B4-BE49-F238E27FC236}">
                <a16:creationId xmlns:a16="http://schemas.microsoft.com/office/drawing/2014/main" id="{4A896FF8-E697-4E74-A68A-56AA7A4301A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58E1BC9A-6A17-4C2B-B8F9-739969E9D69D}" type="slidenum">
              <a:rPr lang="en-US" altLang="en-US" sz="900">
                <a:cs typeface="Times New Roman" panose="02020603050405020304" pitchFamily="18" charset="0"/>
              </a:rPr>
              <a:pPr eaLnBrk="1" hangingPunct="1"/>
              <a:t>22</a:t>
            </a:fld>
            <a:endParaRPr lang="en-US" altLang="en-US" sz="900">
              <a:cs typeface="Times New Roman" panose="02020603050405020304" pitchFamily="18" charset="0"/>
            </a:endParaRPr>
          </a:p>
        </p:txBody>
      </p:sp>
      <p:sp>
        <p:nvSpPr>
          <p:cNvPr id="2786306" name="Rectangle 2">
            <a:extLst>
              <a:ext uri="{FF2B5EF4-FFF2-40B4-BE49-F238E27FC236}">
                <a16:creationId xmlns:a16="http://schemas.microsoft.com/office/drawing/2014/main" id="{26E03E1B-4CF6-414C-85A7-C6FA6FE663B7}"/>
              </a:ext>
            </a:extLst>
          </p:cNvPr>
          <p:cNvSpPr>
            <a:spLocks noGrp="1" noChangeArrowheads="1"/>
          </p:cNvSpPr>
          <p:nvPr>
            <p:ph type="title"/>
          </p:nvPr>
        </p:nvSpPr>
        <p:spPr/>
        <p:txBody>
          <a:bodyPr/>
          <a:lstStyle/>
          <a:p>
            <a:pPr eaLnBrk="1" hangingPunct="1">
              <a:defRPr/>
            </a:pPr>
            <a:r>
              <a:rPr lang="en-US" dirty="0"/>
              <a:t>Pricing Managerial and Professional Jobs</a:t>
            </a:r>
          </a:p>
        </p:txBody>
      </p:sp>
      <p:sp>
        <p:nvSpPr>
          <p:cNvPr id="2786307" name="Rectangle 3">
            <a:extLst>
              <a:ext uri="{FF2B5EF4-FFF2-40B4-BE49-F238E27FC236}">
                <a16:creationId xmlns:a16="http://schemas.microsoft.com/office/drawing/2014/main" id="{A6662663-7A1B-4F6F-B347-CE184A07400E}"/>
              </a:ext>
            </a:extLst>
          </p:cNvPr>
          <p:cNvSpPr>
            <a:spLocks noGrp="1" noChangeArrowheads="1"/>
          </p:cNvSpPr>
          <p:nvPr>
            <p:ph type="body" idx="1"/>
          </p:nvPr>
        </p:nvSpPr>
        <p:spPr/>
        <p:txBody>
          <a:bodyPr>
            <a:normAutofit lnSpcReduction="10000"/>
          </a:bodyPr>
          <a:lstStyle/>
          <a:p>
            <a:pPr eaLnBrk="1" hangingPunct="1">
              <a:spcBef>
                <a:spcPct val="50000"/>
              </a:spcBef>
              <a:defRPr/>
            </a:pPr>
            <a:r>
              <a:rPr lang="en-US" dirty="0"/>
              <a:t>What Determines Executive Pay?</a:t>
            </a:r>
          </a:p>
          <a:p>
            <a:pPr lvl="1" eaLnBrk="1" hangingPunct="1">
              <a:spcBef>
                <a:spcPct val="50000"/>
              </a:spcBef>
              <a:defRPr/>
            </a:pPr>
            <a:r>
              <a:rPr lang="en-US" dirty="0"/>
              <a:t>CEO pay is set by the board of directors taking into account factors such as the business strategy, corporate trends, and where they want to be in the  short and long term.</a:t>
            </a:r>
          </a:p>
          <a:p>
            <a:pPr lvl="1" eaLnBrk="1" hangingPunct="1">
              <a:spcBef>
                <a:spcPct val="50000"/>
              </a:spcBef>
              <a:defRPr/>
            </a:pPr>
            <a:r>
              <a:rPr lang="en-US" dirty="0"/>
              <a:t>CEOs can have considerable influence over the boards that determine their pay.</a:t>
            </a:r>
          </a:p>
          <a:p>
            <a:pPr lvl="1" eaLnBrk="1" hangingPunct="1">
              <a:spcBef>
                <a:spcPct val="50000"/>
              </a:spcBef>
              <a:defRPr/>
            </a:pPr>
            <a:r>
              <a:rPr lang="en-US" dirty="0"/>
              <a:t>Firms pay CEOs based on the complexity of the jobs they fill.</a:t>
            </a:r>
          </a:p>
          <a:p>
            <a:pPr lvl="1" eaLnBrk="1" hangingPunct="1">
              <a:spcBef>
                <a:spcPct val="50000"/>
              </a:spcBef>
              <a:defRPr/>
            </a:pPr>
            <a:r>
              <a:rPr lang="en-US" dirty="0"/>
              <a:t>Shareholder activism and government oversight have tightened the restrictions on what companies pay top executives.</a:t>
            </a:r>
          </a:p>
          <a:p>
            <a:pPr lvl="1" eaLnBrk="1" hangingPunct="1">
              <a:spcBef>
                <a:spcPct val="50000"/>
              </a:spcBef>
              <a:defRPr/>
            </a:pPr>
            <a:r>
              <a:rPr lang="en-US" dirty="0"/>
              <a:t>Boards are reducing the relative importance of base salary while boosting the emphasis on performance-based pay.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a:extLst>
              <a:ext uri="{FF2B5EF4-FFF2-40B4-BE49-F238E27FC236}">
                <a16:creationId xmlns:a16="http://schemas.microsoft.com/office/drawing/2014/main" id="{C9331451-4C45-4640-9A2A-4297092A68F8}"/>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38915" name="Slide Number Placeholder 4">
            <a:extLst>
              <a:ext uri="{FF2B5EF4-FFF2-40B4-BE49-F238E27FC236}">
                <a16:creationId xmlns:a16="http://schemas.microsoft.com/office/drawing/2014/main" id="{E198667A-498C-42D3-A45B-31D188973AB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5051B2A9-E94B-4A82-A905-32422E9EA619}" type="slidenum">
              <a:rPr lang="en-US" altLang="en-US" sz="900">
                <a:cs typeface="Times New Roman" panose="02020603050405020304" pitchFamily="18" charset="0"/>
              </a:rPr>
              <a:pPr eaLnBrk="1" hangingPunct="1"/>
              <a:t>23</a:t>
            </a:fld>
            <a:endParaRPr lang="en-US" altLang="en-US" sz="900">
              <a:cs typeface="Times New Roman" panose="02020603050405020304" pitchFamily="18" charset="0"/>
            </a:endParaRPr>
          </a:p>
        </p:txBody>
      </p:sp>
      <p:sp>
        <p:nvSpPr>
          <p:cNvPr id="2788354" name="Rectangle 2">
            <a:extLst>
              <a:ext uri="{FF2B5EF4-FFF2-40B4-BE49-F238E27FC236}">
                <a16:creationId xmlns:a16="http://schemas.microsoft.com/office/drawing/2014/main" id="{BCD2C050-FDED-4CA0-9090-099F8CE05078}"/>
              </a:ext>
            </a:extLst>
          </p:cNvPr>
          <p:cNvSpPr>
            <a:spLocks noGrp="1" noChangeArrowheads="1"/>
          </p:cNvSpPr>
          <p:nvPr>
            <p:ph type="title"/>
          </p:nvPr>
        </p:nvSpPr>
        <p:spPr/>
        <p:txBody>
          <a:bodyPr/>
          <a:lstStyle/>
          <a:p>
            <a:pPr eaLnBrk="1" hangingPunct="1">
              <a:defRPr/>
            </a:pPr>
            <a:r>
              <a:rPr lang="en-US" dirty="0"/>
              <a:t>Compensating Professional Employees</a:t>
            </a:r>
          </a:p>
        </p:txBody>
      </p:sp>
      <p:sp>
        <p:nvSpPr>
          <p:cNvPr id="2788355" name="Rectangle 3">
            <a:extLst>
              <a:ext uri="{FF2B5EF4-FFF2-40B4-BE49-F238E27FC236}">
                <a16:creationId xmlns:a16="http://schemas.microsoft.com/office/drawing/2014/main" id="{12FF5F1A-D8C4-496F-A431-74F6DE14742D}"/>
              </a:ext>
            </a:extLst>
          </p:cNvPr>
          <p:cNvSpPr>
            <a:spLocks noGrp="1" noChangeArrowheads="1"/>
          </p:cNvSpPr>
          <p:nvPr>
            <p:ph type="body" idx="1"/>
          </p:nvPr>
        </p:nvSpPr>
        <p:spPr/>
        <p:txBody>
          <a:bodyPr/>
          <a:lstStyle/>
          <a:p>
            <a:pPr eaLnBrk="1" hangingPunct="1">
              <a:spcBef>
                <a:spcPct val="40000"/>
              </a:spcBef>
              <a:defRPr/>
            </a:pPr>
            <a:r>
              <a:rPr lang="en-US" dirty="0"/>
              <a:t>Employers can use job evaluation for professional jobs.</a:t>
            </a:r>
          </a:p>
          <a:p>
            <a:pPr eaLnBrk="1" hangingPunct="1">
              <a:spcBef>
                <a:spcPct val="40000"/>
              </a:spcBef>
              <a:defRPr/>
            </a:pPr>
            <a:r>
              <a:rPr lang="en-US" dirty="0"/>
              <a:t>Compensable factors focus on problem solving, creativity, job scope, and technical knowledge and expertise. </a:t>
            </a:r>
          </a:p>
          <a:p>
            <a:pPr eaLnBrk="1" hangingPunct="1">
              <a:spcBef>
                <a:spcPct val="40000"/>
              </a:spcBef>
              <a:defRPr/>
            </a:pPr>
            <a:r>
              <a:rPr lang="en-US" dirty="0"/>
              <a:t>Firms use the point method and factor comparison methods, although job classification is most popular.</a:t>
            </a:r>
          </a:p>
          <a:p>
            <a:pPr eaLnBrk="1" hangingPunct="1">
              <a:spcBef>
                <a:spcPct val="40000"/>
              </a:spcBef>
              <a:defRPr/>
            </a:pPr>
            <a:r>
              <a:rPr lang="en-US" dirty="0"/>
              <a:t>Professional jobs are market-priced to establish the values for benchmark jobs.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a:extLst>
              <a:ext uri="{FF2B5EF4-FFF2-40B4-BE49-F238E27FC236}">
                <a16:creationId xmlns:a16="http://schemas.microsoft.com/office/drawing/2014/main" id="{62601DD1-596F-4FD4-9A7E-001F350F3D9C}"/>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39939" name="Slide Number Placeholder 4">
            <a:extLst>
              <a:ext uri="{FF2B5EF4-FFF2-40B4-BE49-F238E27FC236}">
                <a16:creationId xmlns:a16="http://schemas.microsoft.com/office/drawing/2014/main" id="{6B3C7A6F-BEC2-450E-A65A-D41C79171AE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5F415206-A7BB-4613-A4CA-D03D14B5D05D}" type="slidenum">
              <a:rPr lang="en-US" altLang="en-US" sz="900">
                <a:cs typeface="Times New Roman" panose="02020603050405020304" pitchFamily="18" charset="0"/>
              </a:rPr>
              <a:pPr eaLnBrk="1" hangingPunct="1"/>
              <a:t>24</a:t>
            </a:fld>
            <a:endParaRPr lang="en-US" altLang="en-US" sz="900">
              <a:cs typeface="Times New Roman" panose="02020603050405020304" pitchFamily="18" charset="0"/>
            </a:endParaRPr>
          </a:p>
        </p:txBody>
      </p:sp>
      <p:sp>
        <p:nvSpPr>
          <p:cNvPr id="2790402" name="Rectangle 2">
            <a:extLst>
              <a:ext uri="{FF2B5EF4-FFF2-40B4-BE49-F238E27FC236}">
                <a16:creationId xmlns:a16="http://schemas.microsoft.com/office/drawing/2014/main" id="{F7CDA61E-9E53-4E67-A98D-3D5A2BAA7E49}"/>
              </a:ext>
            </a:extLst>
          </p:cNvPr>
          <p:cNvSpPr>
            <a:spLocks noGrp="1" noChangeArrowheads="1"/>
          </p:cNvSpPr>
          <p:nvPr>
            <p:ph type="title"/>
          </p:nvPr>
        </p:nvSpPr>
        <p:spPr/>
        <p:txBody>
          <a:bodyPr/>
          <a:lstStyle/>
          <a:p>
            <a:pPr eaLnBrk="1" hangingPunct="1">
              <a:defRPr/>
            </a:pPr>
            <a:r>
              <a:rPr lang="en-US" dirty="0"/>
              <a:t>Competency-Based Pay</a:t>
            </a:r>
          </a:p>
        </p:txBody>
      </p:sp>
      <p:sp>
        <p:nvSpPr>
          <p:cNvPr id="2790403" name="Rectangle 3">
            <a:extLst>
              <a:ext uri="{FF2B5EF4-FFF2-40B4-BE49-F238E27FC236}">
                <a16:creationId xmlns:a16="http://schemas.microsoft.com/office/drawing/2014/main" id="{ED9B46BC-DC0C-440F-B8BF-FCCA056D325B}"/>
              </a:ext>
            </a:extLst>
          </p:cNvPr>
          <p:cNvSpPr>
            <a:spLocks noGrp="1" noChangeArrowheads="1"/>
          </p:cNvSpPr>
          <p:nvPr>
            <p:ph type="body" idx="1"/>
          </p:nvPr>
        </p:nvSpPr>
        <p:spPr/>
        <p:txBody>
          <a:bodyPr/>
          <a:lstStyle/>
          <a:p>
            <a:pPr eaLnBrk="1" hangingPunct="1">
              <a:defRPr/>
            </a:pPr>
            <a:r>
              <a:rPr lang="en-US" dirty="0"/>
              <a:t>Competencies</a:t>
            </a:r>
          </a:p>
          <a:p>
            <a:pPr lvl="1" eaLnBrk="1" hangingPunct="1">
              <a:defRPr/>
            </a:pPr>
            <a:r>
              <a:rPr lang="en-US" dirty="0"/>
              <a:t>Demonstrable characteristics of a person, including knowledge, skills, and behaviors, that enable performance</a:t>
            </a:r>
          </a:p>
          <a:p>
            <a:pPr eaLnBrk="1" hangingPunct="1">
              <a:defRPr/>
            </a:pPr>
            <a:r>
              <a:rPr lang="en-US" dirty="0"/>
              <a:t>What is Competency-Based Pay?</a:t>
            </a:r>
          </a:p>
          <a:p>
            <a:pPr lvl="1" eaLnBrk="1" hangingPunct="1">
              <a:defRPr/>
            </a:pPr>
            <a:r>
              <a:rPr lang="en-US" dirty="0"/>
              <a:t>Paying for the employee’s range, depth, and types of skills and knowledge, rather than for the job title he or she holds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2">
            <a:extLst>
              <a:ext uri="{FF2B5EF4-FFF2-40B4-BE49-F238E27FC236}">
                <a16:creationId xmlns:a16="http://schemas.microsoft.com/office/drawing/2014/main" id="{AF3FB81A-A737-42F3-A1D1-52948B09D9A9}"/>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40963" name="Slide Number Placeholder 3">
            <a:extLst>
              <a:ext uri="{FF2B5EF4-FFF2-40B4-BE49-F238E27FC236}">
                <a16:creationId xmlns:a16="http://schemas.microsoft.com/office/drawing/2014/main" id="{5BED41F1-4247-4470-A9FE-28CC19DD0D7D}"/>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CB378329-4783-49D0-A966-CDE200610E07}" type="slidenum">
              <a:rPr lang="en-US" altLang="en-US" sz="900">
                <a:cs typeface="Times New Roman" panose="02020603050405020304" pitchFamily="18" charset="0"/>
              </a:rPr>
              <a:pPr eaLnBrk="1" hangingPunct="1"/>
              <a:t>25</a:t>
            </a:fld>
            <a:endParaRPr lang="en-US" altLang="en-US" sz="900">
              <a:cs typeface="Times New Roman" panose="02020603050405020304" pitchFamily="18" charset="0"/>
            </a:endParaRPr>
          </a:p>
        </p:txBody>
      </p:sp>
      <p:sp>
        <p:nvSpPr>
          <p:cNvPr id="2792450" name="Rectangle 2">
            <a:extLst>
              <a:ext uri="{FF2B5EF4-FFF2-40B4-BE49-F238E27FC236}">
                <a16:creationId xmlns:a16="http://schemas.microsoft.com/office/drawing/2014/main" id="{C50913DF-58DD-492C-9BA5-D0710DA93A2C}"/>
              </a:ext>
            </a:extLst>
          </p:cNvPr>
          <p:cNvSpPr>
            <a:spLocks noGrp="1" noChangeArrowheads="1"/>
          </p:cNvSpPr>
          <p:nvPr>
            <p:ph type="title"/>
          </p:nvPr>
        </p:nvSpPr>
        <p:spPr>
          <a:xfrm>
            <a:off x="2732089" y="366714"/>
            <a:ext cx="6727825" cy="625475"/>
          </a:xfrm>
        </p:spPr>
        <p:txBody>
          <a:bodyPr>
            <a:normAutofit fontScale="90000"/>
          </a:bodyPr>
          <a:lstStyle/>
          <a:p>
            <a:pPr algn="ctr" eaLnBrk="1" hangingPunct="1">
              <a:defRPr/>
            </a:pPr>
            <a:r>
              <a:rPr lang="en-US" dirty="0"/>
              <a:t>Why Use Competency-Based Pay?</a:t>
            </a:r>
          </a:p>
        </p:txBody>
      </p:sp>
      <p:grpSp>
        <p:nvGrpSpPr>
          <p:cNvPr id="2" name="Group 11">
            <a:extLst>
              <a:ext uri="{FF2B5EF4-FFF2-40B4-BE49-F238E27FC236}">
                <a16:creationId xmlns:a16="http://schemas.microsoft.com/office/drawing/2014/main" id="{04B836AD-C9B5-4C0B-B3FD-C53209F8F9BA}"/>
              </a:ext>
            </a:extLst>
          </p:cNvPr>
          <p:cNvGrpSpPr>
            <a:grpSpLocks/>
          </p:cNvGrpSpPr>
          <p:nvPr/>
        </p:nvGrpSpPr>
        <p:grpSpPr bwMode="auto">
          <a:xfrm>
            <a:off x="2163764" y="2057400"/>
            <a:ext cx="7864475" cy="2432050"/>
            <a:chOff x="403" y="1238"/>
            <a:chExt cx="4954" cy="1532"/>
          </a:xfrm>
        </p:grpSpPr>
        <p:sp>
          <p:nvSpPr>
            <p:cNvPr id="40966" name="AutoShape 12" descr="brownfill01">
              <a:extLst>
                <a:ext uri="{FF2B5EF4-FFF2-40B4-BE49-F238E27FC236}">
                  <a16:creationId xmlns:a16="http://schemas.microsoft.com/office/drawing/2014/main" id="{CCC5AD8C-D675-487E-B0E4-AA62B6A6D79C}"/>
                </a:ext>
              </a:extLst>
            </p:cNvPr>
            <p:cNvSpPr>
              <a:spLocks noChangeArrowheads="1"/>
            </p:cNvSpPr>
            <p:nvPr/>
          </p:nvSpPr>
          <p:spPr bwMode="auto">
            <a:xfrm>
              <a:off x="403" y="2202"/>
              <a:ext cx="1558" cy="568"/>
            </a:xfrm>
            <a:prstGeom prst="roundRect">
              <a:avLst>
                <a:gd name="adj" fmla="val 8361"/>
              </a:avLst>
            </a:prstGeom>
            <a:blipFill dpi="0" rotWithShape="1">
              <a:blip r:embed="rId3"/>
              <a:srcRect/>
              <a:stretch>
                <a:fillRect/>
              </a:stretch>
            </a:blipFill>
            <a:ln w="57150" algn="ctr">
              <a:solidFill>
                <a:srgbClr val="EB9F39"/>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High-Performance Work Systems</a:t>
              </a:r>
            </a:p>
          </p:txBody>
        </p:sp>
        <p:sp>
          <p:nvSpPr>
            <p:cNvPr id="40967" name="AutoShape 13" descr="greenfill01">
              <a:extLst>
                <a:ext uri="{FF2B5EF4-FFF2-40B4-BE49-F238E27FC236}">
                  <a16:creationId xmlns:a16="http://schemas.microsoft.com/office/drawing/2014/main" id="{A39AE814-F2A6-4C21-95B6-FDC2F04E0C95}"/>
                </a:ext>
              </a:extLst>
            </p:cNvPr>
            <p:cNvSpPr>
              <a:spLocks noChangeArrowheads="1"/>
            </p:cNvSpPr>
            <p:nvPr/>
          </p:nvSpPr>
          <p:spPr bwMode="auto">
            <a:xfrm>
              <a:off x="2102" y="2201"/>
              <a:ext cx="1558" cy="566"/>
            </a:xfrm>
            <a:prstGeom prst="roundRect">
              <a:avLst>
                <a:gd name="adj" fmla="val 7120"/>
              </a:avLst>
            </a:prstGeom>
            <a:blipFill dpi="0" rotWithShape="1">
              <a:blip r:embed="rId4"/>
              <a:srcRect/>
              <a:stretch>
                <a:fillRect/>
              </a:stretch>
            </a:blipFill>
            <a:ln w="57150" algn="ctr">
              <a:solidFill>
                <a:srgbClr val="65CD65"/>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Strategic</a:t>
              </a:r>
              <a:br>
                <a:rPr lang="en-US" altLang="en-US" sz="2000">
                  <a:latin typeface="Franklin Gothic Medium" panose="020B0603020102020204" pitchFamily="34" charset="0"/>
                </a:rPr>
              </a:br>
              <a:r>
                <a:rPr lang="en-US" altLang="en-US" sz="2000">
                  <a:latin typeface="Franklin Gothic Medium" panose="020B0603020102020204" pitchFamily="34" charset="0"/>
                </a:rPr>
                <a:t>Aims</a:t>
              </a:r>
            </a:p>
          </p:txBody>
        </p:sp>
        <p:cxnSp>
          <p:nvCxnSpPr>
            <p:cNvPr id="40968" name="AutoShape 14">
              <a:extLst>
                <a:ext uri="{FF2B5EF4-FFF2-40B4-BE49-F238E27FC236}">
                  <a16:creationId xmlns:a16="http://schemas.microsoft.com/office/drawing/2014/main" id="{B7742713-FA83-45AB-873E-A37449785A30}"/>
                </a:ext>
              </a:extLst>
            </p:cNvPr>
            <p:cNvCxnSpPr>
              <a:cxnSpLocks noChangeShapeType="1"/>
              <a:stCxn id="40969" idx="2"/>
              <a:endCxn id="40966" idx="0"/>
            </p:cNvCxnSpPr>
            <p:nvPr/>
          </p:nvCxnSpPr>
          <p:spPr bwMode="auto">
            <a:xfrm rot="5400000">
              <a:off x="1784" y="1089"/>
              <a:ext cx="493" cy="1698"/>
            </a:xfrm>
            <a:prstGeom prst="bentConnector3">
              <a:avLst>
                <a:gd name="adj1" fmla="val 49898"/>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sp>
          <p:nvSpPr>
            <p:cNvPr id="40969" name="AutoShape 15">
              <a:extLst>
                <a:ext uri="{FF2B5EF4-FFF2-40B4-BE49-F238E27FC236}">
                  <a16:creationId xmlns:a16="http://schemas.microsoft.com/office/drawing/2014/main" id="{1E14E1EA-4D42-42A9-83EF-0D4CF14C2AB5}"/>
                </a:ext>
              </a:extLst>
            </p:cNvPr>
            <p:cNvSpPr>
              <a:spLocks noChangeArrowheads="1"/>
            </p:cNvSpPr>
            <p:nvPr/>
          </p:nvSpPr>
          <p:spPr bwMode="auto">
            <a:xfrm>
              <a:off x="1382" y="1238"/>
              <a:ext cx="2996" cy="435"/>
            </a:xfrm>
            <a:prstGeom prst="roundRect">
              <a:avLst>
                <a:gd name="adj" fmla="val 12259"/>
              </a:avLst>
            </a:prstGeom>
            <a:gradFill rotWithShape="1">
              <a:gsLst>
                <a:gs pos="0">
                  <a:srgbClr val="EAD596"/>
                </a:gs>
                <a:gs pos="100000">
                  <a:srgbClr val="CC9900"/>
                </a:gs>
              </a:gsLst>
              <a:lin ang="5400000" scaled="1"/>
            </a:gradFill>
            <a:ln w="57150">
              <a:solidFill>
                <a:srgbClr val="CC990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Competency-Based Pay Supports</a:t>
              </a:r>
            </a:p>
          </p:txBody>
        </p:sp>
        <p:cxnSp>
          <p:nvCxnSpPr>
            <p:cNvPr id="40970" name="AutoShape 16">
              <a:extLst>
                <a:ext uri="{FF2B5EF4-FFF2-40B4-BE49-F238E27FC236}">
                  <a16:creationId xmlns:a16="http://schemas.microsoft.com/office/drawing/2014/main" id="{DDE90613-E9AA-412A-A231-F3AFF7A6AB8B}"/>
                </a:ext>
              </a:extLst>
            </p:cNvPr>
            <p:cNvCxnSpPr>
              <a:cxnSpLocks noChangeShapeType="1"/>
              <a:stCxn id="40969" idx="2"/>
              <a:endCxn id="40967" idx="0"/>
            </p:cNvCxnSpPr>
            <p:nvPr/>
          </p:nvCxnSpPr>
          <p:spPr bwMode="auto">
            <a:xfrm rot="16200000" flipH="1">
              <a:off x="2635" y="1936"/>
              <a:ext cx="492" cy="1"/>
            </a:xfrm>
            <a:prstGeom prst="bentConnector3">
              <a:avLst>
                <a:gd name="adj1" fmla="val 49796"/>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sp>
          <p:nvSpPr>
            <p:cNvPr id="40971" name="AutoShape 17" descr="bluefill01">
              <a:extLst>
                <a:ext uri="{FF2B5EF4-FFF2-40B4-BE49-F238E27FC236}">
                  <a16:creationId xmlns:a16="http://schemas.microsoft.com/office/drawing/2014/main" id="{7CDCEAFD-9182-4EB2-8C2C-468321FAE6E4}"/>
                </a:ext>
              </a:extLst>
            </p:cNvPr>
            <p:cNvSpPr>
              <a:spLocks noChangeArrowheads="1"/>
            </p:cNvSpPr>
            <p:nvPr/>
          </p:nvSpPr>
          <p:spPr bwMode="auto">
            <a:xfrm>
              <a:off x="3799" y="2202"/>
              <a:ext cx="1558" cy="567"/>
            </a:xfrm>
            <a:prstGeom prst="roundRect">
              <a:avLst>
                <a:gd name="adj" fmla="val 7120"/>
              </a:avLst>
            </a:prstGeom>
            <a:blipFill dpi="0" rotWithShape="1">
              <a:blip r:embed="rId5"/>
              <a:srcRect/>
              <a:stretch>
                <a:fillRect/>
              </a:stretch>
            </a:blipFill>
            <a:ln w="57150" algn="ctr">
              <a:solidFill>
                <a:srgbClr val="7DC1FF"/>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Performance Management</a:t>
              </a:r>
            </a:p>
          </p:txBody>
        </p:sp>
        <p:cxnSp>
          <p:nvCxnSpPr>
            <p:cNvPr id="40972" name="AutoShape 18">
              <a:extLst>
                <a:ext uri="{FF2B5EF4-FFF2-40B4-BE49-F238E27FC236}">
                  <a16:creationId xmlns:a16="http://schemas.microsoft.com/office/drawing/2014/main" id="{EBA48BEE-13C0-4A4F-AF9B-D9E04DFA15B5}"/>
                </a:ext>
              </a:extLst>
            </p:cNvPr>
            <p:cNvCxnSpPr>
              <a:cxnSpLocks noChangeShapeType="1"/>
              <a:stCxn id="40969" idx="2"/>
              <a:endCxn id="40971" idx="0"/>
            </p:cNvCxnSpPr>
            <p:nvPr/>
          </p:nvCxnSpPr>
          <p:spPr bwMode="auto">
            <a:xfrm rot="16200000" flipH="1">
              <a:off x="3482" y="1089"/>
              <a:ext cx="493" cy="1698"/>
            </a:xfrm>
            <a:prstGeom prst="bentConnector3">
              <a:avLst>
                <a:gd name="adj1" fmla="val 49898"/>
              </a:avLst>
            </a:prstGeom>
            <a:noFill/>
            <a:ln w="31750">
              <a:solidFill>
                <a:schemeClr val="tx1"/>
              </a:solidFill>
              <a:miter lim="800000"/>
              <a:headEnd/>
              <a:tailEnd type="stealth" w="lg" len="lg"/>
            </a:ln>
            <a:extLst>
              <a:ext uri="{909E8E84-426E-40DD-AFC4-6F175D3DCCD1}">
                <a14:hiddenFill xmlns:a14="http://schemas.microsoft.com/office/drawing/2010/main">
                  <a:noFill/>
                </a14:hiddenFill>
              </a:ext>
            </a:extLst>
          </p:spPr>
        </p:cxn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3">
            <a:extLst>
              <a:ext uri="{FF2B5EF4-FFF2-40B4-BE49-F238E27FC236}">
                <a16:creationId xmlns:a16="http://schemas.microsoft.com/office/drawing/2014/main" id="{FCAD2826-AEED-4628-BA20-B039A376E149}"/>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41987" name="Slide Number Placeholder 4">
            <a:extLst>
              <a:ext uri="{FF2B5EF4-FFF2-40B4-BE49-F238E27FC236}">
                <a16:creationId xmlns:a16="http://schemas.microsoft.com/office/drawing/2014/main" id="{2394E07C-633D-453E-82DA-6BD8597305B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4FB0B670-8D3E-4C25-9F32-1FED7A5AC636}" type="slidenum">
              <a:rPr lang="en-US" altLang="en-US" sz="900">
                <a:cs typeface="Times New Roman" panose="02020603050405020304" pitchFamily="18" charset="0"/>
              </a:rPr>
              <a:pPr eaLnBrk="1" hangingPunct="1"/>
              <a:t>26</a:t>
            </a:fld>
            <a:endParaRPr lang="en-US" altLang="en-US" sz="900">
              <a:cs typeface="Times New Roman" panose="02020603050405020304" pitchFamily="18" charset="0"/>
            </a:endParaRPr>
          </a:p>
        </p:txBody>
      </p:sp>
      <p:sp>
        <p:nvSpPr>
          <p:cNvPr id="2794498" name="Rectangle 2">
            <a:extLst>
              <a:ext uri="{FF2B5EF4-FFF2-40B4-BE49-F238E27FC236}">
                <a16:creationId xmlns:a16="http://schemas.microsoft.com/office/drawing/2014/main" id="{A77CBA2C-F1D3-4834-92BF-7517385C1881}"/>
              </a:ext>
            </a:extLst>
          </p:cNvPr>
          <p:cNvSpPr>
            <a:spLocks noGrp="1" noChangeArrowheads="1"/>
          </p:cNvSpPr>
          <p:nvPr>
            <p:ph type="title"/>
          </p:nvPr>
        </p:nvSpPr>
        <p:spPr/>
        <p:txBody>
          <a:bodyPr/>
          <a:lstStyle/>
          <a:p>
            <a:pPr eaLnBrk="1" hangingPunct="1">
              <a:defRPr/>
            </a:pPr>
            <a:r>
              <a:rPr lang="en-US" dirty="0"/>
              <a:t>Competency-Based Pay in Practice</a:t>
            </a:r>
          </a:p>
        </p:txBody>
      </p:sp>
      <p:sp>
        <p:nvSpPr>
          <p:cNvPr id="2794499" name="Rectangle 3">
            <a:extLst>
              <a:ext uri="{FF2B5EF4-FFF2-40B4-BE49-F238E27FC236}">
                <a16:creationId xmlns:a16="http://schemas.microsoft.com/office/drawing/2014/main" id="{4726855A-8941-4AA1-A8D3-A6B33E462D8C}"/>
              </a:ext>
            </a:extLst>
          </p:cNvPr>
          <p:cNvSpPr>
            <a:spLocks noGrp="1" noChangeArrowheads="1"/>
          </p:cNvSpPr>
          <p:nvPr>
            <p:ph type="body" idx="1"/>
          </p:nvPr>
        </p:nvSpPr>
        <p:spPr/>
        <p:txBody>
          <a:bodyPr/>
          <a:lstStyle/>
          <a:p>
            <a:pPr marL="231775" indent="-231775">
              <a:spcBef>
                <a:spcPct val="40000"/>
              </a:spcBef>
              <a:defRPr/>
            </a:pPr>
            <a:r>
              <a:rPr lang="en-US" dirty="0"/>
              <a:t>Main elements of skill/competency/knowledge–based pay programs:</a:t>
            </a:r>
          </a:p>
          <a:p>
            <a:pPr marL="966788" lvl="1" indent="-447675">
              <a:spcBef>
                <a:spcPct val="40000"/>
              </a:spcBef>
              <a:buFontTx/>
              <a:buAutoNum type="arabicPeriod"/>
              <a:defRPr/>
            </a:pPr>
            <a:r>
              <a:rPr lang="en-US" dirty="0"/>
              <a:t>A system that defines specific skills</a:t>
            </a:r>
          </a:p>
          <a:p>
            <a:pPr marL="966788" lvl="1" indent="-447675">
              <a:spcBef>
                <a:spcPct val="40000"/>
              </a:spcBef>
              <a:buFontTx/>
              <a:buAutoNum type="arabicPeriod"/>
              <a:defRPr/>
            </a:pPr>
            <a:r>
              <a:rPr lang="en-US" dirty="0"/>
              <a:t>A process for tying the person’s pay to his or her skill</a:t>
            </a:r>
          </a:p>
          <a:p>
            <a:pPr marL="966788" lvl="1" indent="-447675">
              <a:spcBef>
                <a:spcPct val="40000"/>
              </a:spcBef>
              <a:buFontTx/>
              <a:buAutoNum type="arabicPeriod"/>
              <a:defRPr/>
            </a:pPr>
            <a:r>
              <a:rPr lang="en-US" dirty="0"/>
              <a:t>A training system that lets employees seek and acquire skills</a:t>
            </a:r>
          </a:p>
          <a:p>
            <a:pPr marL="966788" lvl="1" indent="-447675">
              <a:spcBef>
                <a:spcPct val="40000"/>
              </a:spcBef>
              <a:buFontTx/>
              <a:buAutoNum type="arabicPeriod"/>
              <a:defRPr/>
            </a:pPr>
            <a:r>
              <a:rPr lang="en-US" dirty="0"/>
              <a:t>A formal competency testing system</a:t>
            </a:r>
          </a:p>
          <a:p>
            <a:pPr marL="966788" lvl="1" indent="-447675">
              <a:spcBef>
                <a:spcPct val="40000"/>
              </a:spcBef>
              <a:buFontTx/>
              <a:buAutoNum type="arabicPeriod"/>
              <a:defRPr/>
            </a:pPr>
            <a:r>
              <a:rPr lang="en-US" dirty="0"/>
              <a:t>A work design that lets employees move among jobs to permit work assignment flexibility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3">
            <a:extLst>
              <a:ext uri="{FF2B5EF4-FFF2-40B4-BE49-F238E27FC236}">
                <a16:creationId xmlns:a16="http://schemas.microsoft.com/office/drawing/2014/main" id="{24C0AA8E-584B-40BC-AA67-0E7D6E1F7402}"/>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43011" name="Slide Number Placeholder 4">
            <a:extLst>
              <a:ext uri="{FF2B5EF4-FFF2-40B4-BE49-F238E27FC236}">
                <a16:creationId xmlns:a16="http://schemas.microsoft.com/office/drawing/2014/main" id="{A1FF55EF-4537-4400-83B5-5BE0F24E2D2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CA8F0653-F970-4715-B24E-503E3E8628C1}" type="slidenum">
              <a:rPr lang="en-US" altLang="en-US" sz="900">
                <a:cs typeface="Times New Roman" panose="02020603050405020304" pitchFamily="18" charset="0"/>
              </a:rPr>
              <a:pPr eaLnBrk="1" hangingPunct="1"/>
              <a:t>27</a:t>
            </a:fld>
            <a:endParaRPr lang="en-US" altLang="en-US" sz="900">
              <a:cs typeface="Times New Roman" panose="02020603050405020304" pitchFamily="18" charset="0"/>
            </a:endParaRPr>
          </a:p>
        </p:txBody>
      </p:sp>
      <p:sp>
        <p:nvSpPr>
          <p:cNvPr id="2796546" name="Rectangle 2">
            <a:extLst>
              <a:ext uri="{FF2B5EF4-FFF2-40B4-BE49-F238E27FC236}">
                <a16:creationId xmlns:a16="http://schemas.microsoft.com/office/drawing/2014/main" id="{155BC3F6-AC62-4CBE-AEC7-E5A42E602A75}"/>
              </a:ext>
            </a:extLst>
          </p:cNvPr>
          <p:cNvSpPr>
            <a:spLocks noGrp="1" noChangeArrowheads="1"/>
          </p:cNvSpPr>
          <p:nvPr>
            <p:ph type="title"/>
          </p:nvPr>
        </p:nvSpPr>
        <p:spPr/>
        <p:txBody>
          <a:bodyPr/>
          <a:lstStyle/>
          <a:p>
            <a:pPr eaLnBrk="1" hangingPunct="1">
              <a:defRPr/>
            </a:pPr>
            <a:r>
              <a:rPr lang="en-US" dirty="0"/>
              <a:t>Competency-Based Pay: Pros and Cons</a:t>
            </a:r>
          </a:p>
        </p:txBody>
      </p:sp>
      <p:sp>
        <p:nvSpPr>
          <p:cNvPr id="2796547" name="Rectangle 3">
            <a:extLst>
              <a:ext uri="{FF2B5EF4-FFF2-40B4-BE49-F238E27FC236}">
                <a16:creationId xmlns:a16="http://schemas.microsoft.com/office/drawing/2014/main" id="{758B04A0-64D8-4053-9B4E-2FEDC2EC4F21}"/>
              </a:ext>
            </a:extLst>
          </p:cNvPr>
          <p:cNvSpPr>
            <a:spLocks noGrp="1" noChangeArrowheads="1"/>
          </p:cNvSpPr>
          <p:nvPr>
            <p:ph type="body" idx="1"/>
          </p:nvPr>
        </p:nvSpPr>
        <p:spPr/>
        <p:txBody>
          <a:bodyPr>
            <a:normAutofit lnSpcReduction="10000"/>
          </a:bodyPr>
          <a:lstStyle/>
          <a:p>
            <a:pPr eaLnBrk="1" hangingPunct="1">
              <a:spcBef>
                <a:spcPct val="40000"/>
              </a:spcBef>
              <a:defRPr/>
            </a:pPr>
            <a:r>
              <a:rPr lang="en-US" dirty="0"/>
              <a:t>Pros</a:t>
            </a:r>
          </a:p>
          <a:p>
            <a:pPr lvl="1" eaLnBrk="1" hangingPunct="1">
              <a:spcBef>
                <a:spcPct val="40000"/>
              </a:spcBef>
              <a:defRPr/>
            </a:pPr>
            <a:r>
              <a:rPr lang="en-US" dirty="0"/>
              <a:t>Higher quality</a:t>
            </a:r>
          </a:p>
          <a:p>
            <a:pPr lvl="1" eaLnBrk="1" hangingPunct="1">
              <a:spcBef>
                <a:spcPct val="40000"/>
              </a:spcBef>
              <a:defRPr/>
            </a:pPr>
            <a:r>
              <a:rPr lang="en-US" dirty="0"/>
              <a:t>Lower absenteeism</a:t>
            </a:r>
          </a:p>
          <a:p>
            <a:pPr lvl="1" eaLnBrk="1" hangingPunct="1">
              <a:spcBef>
                <a:spcPct val="40000"/>
              </a:spcBef>
              <a:defRPr/>
            </a:pPr>
            <a:r>
              <a:rPr lang="en-US" dirty="0"/>
              <a:t>Fewer accidents</a:t>
            </a:r>
          </a:p>
          <a:p>
            <a:pPr eaLnBrk="1" hangingPunct="1">
              <a:spcBef>
                <a:spcPct val="40000"/>
              </a:spcBef>
              <a:defRPr/>
            </a:pPr>
            <a:r>
              <a:rPr lang="en-US" dirty="0"/>
              <a:t>Cons</a:t>
            </a:r>
          </a:p>
          <a:p>
            <a:pPr lvl="1" eaLnBrk="1" hangingPunct="1">
              <a:spcBef>
                <a:spcPct val="40000"/>
              </a:spcBef>
              <a:defRPr/>
            </a:pPr>
            <a:r>
              <a:rPr lang="en-US" dirty="0"/>
              <a:t>Pay program implementation problems</a:t>
            </a:r>
          </a:p>
          <a:p>
            <a:pPr lvl="1" eaLnBrk="1" hangingPunct="1">
              <a:spcBef>
                <a:spcPct val="40000"/>
              </a:spcBef>
              <a:defRPr/>
            </a:pPr>
            <a:r>
              <a:rPr lang="en-US" dirty="0"/>
              <a:t>Costs of paying for unused knowledge, skills, and behaviors</a:t>
            </a:r>
          </a:p>
          <a:p>
            <a:pPr lvl="1" eaLnBrk="1" hangingPunct="1">
              <a:spcBef>
                <a:spcPct val="40000"/>
              </a:spcBef>
              <a:defRPr/>
            </a:pPr>
            <a:r>
              <a:rPr lang="en-US" dirty="0"/>
              <a:t>Complexity of program</a:t>
            </a:r>
          </a:p>
          <a:p>
            <a:pPr lvl="1" eaLnBrk="1" hangingPunct="1">
              <a:spcBef>
                <a:spcPct val="40000"/>
              </a:spcBef>
              <a:defRPr/>
            </a:pPr>
            <a:r>
              <a:rPr lang="en-US" dirty="0"/>
              <a:t>Uncertainty that the program improves productivity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2">
            <a:extLst>
              <a:ext uri="{FF2B5EF4-FFF2-40B4-BE49-F238E27FC236}">
                <a16:creationId xmlns:a16="http://schemas.microsoft.com/office/drawing/2014/main" id="{D394C352-1758-4D2A-B9E8-514A1635C363}"/>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6147" name="Slide Number Placeholder 3">
            <a:extLst>
              <a:ext uri="{FF2B5EF4-FFF2-40B4-BE49-F238E27FC236}">
                <a16:creationId xmlns:a16="http://schemas.microsoft.com/office/drawing/2014/main" id="{BA4BCB8D-BF25-42AD-AFCD-3302A43C2A47}"/>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BFC825C0-3F7D-4860-B27C-A3E2FE5D4ECF}" type="slidenum">
              <a:rPr lang="en-US" altLang="en-US" sz="900">
                <a:cs typeface="Times New Roman" panose="02020603050405020304" pitchFamily="18" charset="0"/>
              </a:rPr>
              <a:pPr eaLnBrk="1" hangingPunct="1"/>
              <a:t>3</a:t>
            </a:fld>
            <a:endParaRPr lang="en-US" altLang="en-US" sz="900">
              <a:cs typeface="Times New Roman" panose="02020603050405020304" pitchFamily="18" charset="0"/>
            </a:endParaRPr>
          </a:p>
        </p:txBody>
      </p:sp>
      <p:sp>
        <p:nvSpPr>
          <p:cNvPr id="2724866" name="Rectangle 2">
            <a:extLst>
              <a:ext uri="{FF2B5EF4-FFF2-40B4-BE49-F238E27FC236}">
                <a16:creationId xmlns:a16="http://schemas.microsoft.com/office/drawing/2014/main" id="{8723848D-4399-4BC3-9EA1-79B086E8048C}"/>
              </a:ext>
            </a:extLst>
          </p:cNvPr>
          <p:cNvSpPr>
            <a:spLocks noGrp="1" noChangeArrowheads="1"/>
          </p:cNvSpPr>
          <p:nvPr>
            <p:ph type="title"/>
          </p:nvPr>
        </p:nvSpPr>
        <p:spPr>
          <a:xfrm>
            <a:off x="3170239" y="377825"/>
            <a:ext cx="5832475" cy="1066800"/>
          </a:xfrm>
        </p:spPr>
        <p:txBody>
          <a:bodyPr>
            <a:normAutofit fontScale="90000"/>
          </a:bodyPr>
          <a:lstStyle/>
          <a:p>
            <a:pPr algn="ctr" eaLnBrk="1" hangingPunct="1">
              <a:defRPr/>
            </a:pPr>
            <a:r>
              <a:rPr lang="en-US" dirty="0"/>
              <a:t>Basic Factors in Determining Pay Rates</a:t>
            </a:r>
          </a:p>
        </p:txBody>
      </p:sp>
      <p:grpSp>
        <p:nvGrpSpPr>
          <p:cNvPr id="2" name="Group 9">
            <a:extLst>
              <a:ext uri="{FF2B5EF4-FFF2-40B4-BE49-F238E27FC236}">
                <a16:creationId xmlns:a16="http://schemas.microsoft.com/office/drawing/2014/main" id="{759DDA72-C48F-4751-90ED-897E4FB97452}"/>
              </a:ext>
            </a:extLst>
          </p:cNvPr>
          <p:cNvGrpSpPr>
            <a:grpSpLocks/>
          </p:cNvGrpSpPr>
          <p:nvPr/>
        </p:nvGrpSpPr>
        <p:grpSpPr bwMode="auto">
          <a:xfrm>
            <a:off x="2620964" y="2422525"/>
            <a:ext cx="6950075" cy="2927350"/>
            <a:chOff x="1152" y="1008"/>
            <a:chExt cx="3456" cy="2031"/>
          </a:xfrm>
        </p:grpSpPr>
        <p:sp>
          <p:nvSpPr>
            <p:cNvPr id="6150" name="AutoShape 10" descr="grayfill01">
              <a:extLst>
                <a:ext uri="{FF2B5EF4-FFF2-40B4-BE49-F238E27FC236}">
                  <a16:creationId xmlns:a16="http://schemas.microsoft.com/office/drawing/2014/main" id="{10681E0C-7F99-4C95-8C24-CA3CE501248D}"/>
                </a:ext>
              </a:extLst>
            </p:cNvPr>
            <p:cNvSpPr>
              <a:spLocks noChangeArrowheads="1"/>
            </p:cNvSpPr>
            <p:nvPr/>
          </p:nvSpPr>
          <p:spPr bwMode="auto">
            <a:xfrm>
              <a:off x="1152" y="2270"/>
              <a:ext cx="1502" cy="759"/>
            </a:xfrm>
            <a:prstGeom prst="roundRect">
              <a:avLst>
                <a:gd name="adj" fmla="val 16667"/>
              </a:avLst>
            </a:prstGeom>
            <a:blipFill dpi="0" rotWithShape="1">
              <a:blip r:embed="rId3"/>
              <a:srcRect/>
              <a:stretch>
                <a:fillRect/>
              </a:stretch>
            </a:blipFill>
            <a:ln w="76200" algn="ctr">
              <a:solidFill>
                <a:srgbClr val="C0C0C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Direct financial </a:t>
              </a:r>
              <a:br>
                <a:rPr lang="en-US" altLang="en-US" sz="2000">
                  <a:latin typeface="Franklin Gothic Medium" panose="020B0603020102020204" pitchFamily="34" charset="0"/>
                </a:rPr>
              </a:br>
              <a:r>
                <a:rPr lang="en-US" altLang="en-US" sz="2000">
                  <a:latin typeface="Franklin Gothic Medium" panose="020B0603020102020204" pitchFamily="34" charset="0"/>
                </a:rPr>
                <a:t>payments</a:t>
              </a:r>
            </a:p>
          </p:txBody>
        </p:sp>
        <p:sp>
          <p:nvSpPr>
            <p:cNvPr id="6151" name="AutoShape 11" descr="greenfill02">
              <a:extLst>
                <a:ext uri="{FF2B5EF4-FFF2-40B4-BE49-F238E27FC236}">
                  <a16:creationId xmlns:a16="http://schemas.microsoft.com/office/drawing/2014/main" id="{19EB31C1-72E6-4B65-A985-F687E5E66123}"/>
                </a:ext>
              </a:extLst>
            </p:cNvPr>
            <p:cNvSpPr>
              <a:spLocks noChangeArrowheads="1"/>
            </p:cNvSpPr>
            <p:nvPr/>
          </p:nvSpPr>
          <p:spPr bwMode="auto">
            <a:xfrm>
              <a:off x="3106" y="2280"/>
              <a:ext cx="1502" cy="759"/>
            </a:xfrm>
            <a:prstGeom prst="roundRect">
              <a:avLst>
                <a:gd name="adj" fmla="val 16667"/>
              </a:avLst>
            </a:prstGeom>
            <a:blipFill dpi="0" rotWithShape="1">
              <a:blip r:embed="rId4"/>
              <a:srcRect/>
              <a:stretch>
                <a:fillRect/>
              </a:stretch>
            </a:blipFill>
            <a:ln w="76200" algn="ctr">
              <a:solidFill>
                <a:srgbClr val="009999"/>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a:latin typeface="Franklin Gothic Medium" panose="020B0603020102020204" pitchFamily="34" charset="0"/>
                </a:rPr>
                <a:t>Indirect financial payments</a:t>
              </a:r>
            </a:p>
          </p:txBody>
        </p:sp>
        <p:cxnSp>
          <p:nvCxnSpPr>
            <p:cNvPr id="6152" name="AutoShape 12">
              <a:extLst>
                <a:ext uri="{FF2B5EF4-FFF2-40B4-BE49-F238E27FC236}">
                  <a16:creationId xmlns:a16="http://schemas.microsoft.com/office/drawing/2014/main" id="{C4F03CEC-D9D5-4450-B0F3-CF4F742815E6}"/>
                </a:ext>
              </a:extLst>
            </p:cNvPr>
            <p:cNvCxnSpPr>
              <a:cxnSpLocks noChangeShapeType="1"/>
              <a:stCxn id="6154" idx="0"/>
              <a:endCxn id="6150" idx="0"/>
            </p:cNvCxnSpPr>
            <p:nvPr/>
          </p:nvCxnSpPr>
          <p:spPr bwMode="auto">
            <a:xfrm flipH="1">
              <a:off x="1903" y="1008"/>
              <a:ext cx="966" cy="1238"/>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6153" name="AutoShape 13">
              <a:extLst>
                <a:ext uri="{FF2B5EF4-FFF2-40B4-BE49-F238E27FC236}">
                  <a16:creationId xmlns:a16="http://schemas.microsoft.com/office/drawing/2014/main" id="{667EE3FC-DC03-41B3-AFEE-BF8FB3A5C011}"/>
                </a:ext>
              </a:extLst>
            </p:cNvPr>
            <p:cNvCxnSpPr>
              <a:cxnSpLocks noChangeShapeType="1"/>
              <a:stCxn id="6154" idx="0"/>
              <a:endCxn id="6151" idx="0"/>
            </p:cNvCxnSpPr>
            <p:nvPr/>
          </p:nvCxnSpPr>
          <p:spPr bwMode="auto">
            <a:xfrm>
              <a:off x="2869" y="1008"/>
              <a:ext cx="988" cy="1248"/>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sp>
          <p:nvSpPr>
            <p:cNvPr id="6154" name="AutoShape 14" descr="brownfill01">
              <a:extLst>
                <a:ext uri="{FF2B5EF4-FFF2-40B4-BE49-F238E27FC236}">
                  <a16:creationId xmlns:a16="http://schemas.microsoft.com/office/drawing/2014/main" id="{D68C50A2-B308-40AB-BD0E-BF5F5E70A68E}"/>
                </a:ext>
              </a:extLst>
            </p:cNvPr>
            <p:cNvSpPr>
              <a:spLocks noChangeArrowheads="1"/>
            </p:cNvSpPr>
            <p:nvPr/>
          </p:nvSpPr>
          <p:spPr bwMode="auto">
            <a:xfrm>
              <a:off x="1958" y="1032"/>
              <a:ext cx="1822" cy="661"/>
            </a:xfrm>
            <a:prstGeom prst="roundRect">
              <a:avLst>
                <a:gd name="adj" fmla="val 16667"/>
              </a:avLst>
            </a:prstGeom>
            <a:blipFill dpi="0" rotWithShape="1">
              <a:blip r:embed="rId5"/>
              <a:srcRect/>
              <a:stretch>
                <a:fillRect/>
              </a:stretch>
            </a:blipFill>
            <a:ln w="76200" algn="ctr">
              <a:solidFill>
                <a:srgbClr val="EB9F39"/>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Employee Compensation Components</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2">
            <a:extLst>
              <a:ext uri="{FF2B5EF4-FFF2-40B4-BE49-F238E27FC236}">
                <a16:creationId xmlns:a16="http://schemas.microsoft.com/office/drawing/2014/main" id="{E9021A3F-A1C3-473F-B307-C932F837DDCB}"/>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7171" name="Slide Number Placeholder 3">
            <a:extLst>
              <a:ext uri="{FF2B5EF4-FFF2-40B4-BE49-F238E27FC236}">
                <a16:creationId xmlns:a16="http://schemas.microsoft.com/office/drawing/2014/main" id="{CE2FFE1D-66FC-4C07-BF42-11257E12409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462164D7-1895-4909-A05A-F7E37C926359}" type="slidenum">
              <a:rPr lang="en-US" altLang="en-US" sz="900">
                <a:cs typeface="Times New Roman" panose="02020603050405020304" pitchFamily="18" charset="0"/>
              </a:rPr>
              <a:pPr eaLnBrk="1" hangingPunct="1"/>
              <a:t>4</a:t>
            </a:fld>
            <a:endParaRPr lang="en-US" altLang="en-US" sz="900">
              <a:cs typeface="Times New Roman" panose="02020603050405020304" pitchFamily="18" charset="0"/>
            </a:endParaRPr>
          </a:p>
        </p:txBody>
      </p:sp>
      <p:sp>
        <p:nvSpPr>
          <p:cNvPr id="2726914" name="Rectangle 2">
            <a:extLst>
              <a:ext uri="{FF2B5EF4-FFF2-40B4-BE49-F238E27FC236}">
                <a16:creationId xmlns:a16="http://schemas.microsoft.com/office/drawing/2014/main" id="{5BCB07DE-D4E7-4AD9-9777-D10FDAAAB41B}"/>
              </a:ext>
            </a:extLst>
          </p:cNvPr>
          <p:cNvSpPr>
            <a:spLocks noGrp="1" noChangeArrowheads="1"/>
          </p:cNvSpPr>
          <p:nvPr>
            <p:ph type="title"/>
          </p:nvPr>
        </p:nvSpPr>
        <p:spPr>
          <a:xfrm>
            <a:off x="2170114" y="366714"/>
            <a:ext cx="7851775" cy="560387"/>
          </a:xfrm>
        </p:spPr>
        <p:txBody>
          <a:bodyPr/>
          <a:lstStyle/>
          <a:p>
            <a:pPr algn="ctr" eaLnBrk="1" hangingPunct="1">
              <a:defRPr/>
            </a:pPr>
            <a:r>
              <a:rPr lang="en-US" sz="2800" dirty="0"/>
              <a:t>Legal Considerations in Compensation</a:t>
            </a:r>
          </a:p>
        </p:txBody>
      </p:sp>
      <p:cxnSp>
        <p:nvCxnSpPr>
          <p:cNvPr id="7173" name="AutoShape 4">
            <a:extLst>
              <a:ext uri="{FF2B5EF4-FFF2-40B4-BE49-F238E27FC236}">
                <a16:creationId xmlns:a16="http://schemas.microsoft.com/office/drawing/2014/main" id="{6E128F4E-2006-45C6-9F21-8E127F964EA0}"/>
              </a:ext>
            </a:extLst>
          </p:cNvPr>
          <p:cNvCxnSpPr>
            <a:cxnSpLocks noChangeShapeType="1"/>
            <a:stCxn id="7177" idx="1"/>
            <a:endCxn id="7183" idx="3"/>
          </p:cNvCxnSpPr>
          <p:nvPr/>
        </p:nvCxnSpPr>
        <p:spPr bwMode="auto">
          <a:xfrm rot="5400000" flipH="1">
            <a:off x="4351339" y="1727201"/>
            <a:ext cx="1582737" cy="1001713"/>
          </a:xfrm>
          <a:prstGeom prst="bentConnector2">
            <a:avLst/>
          </a:prstGeom>
          <a:noFill/>
          <a:ln w="28575">
            <a:solidFill>
              <a:srgbClr val="339966"/>
            </a:solidFill>
            <a:miter lim="800000"/>
            <a:headEnd/>
            <a:tailEnd/>
          </a:ln>
          <a:extLst>
            <a:ext uri="{909E8E84-426E-40DD-AFC4-6F175D3DCCD1}">
              <a14:hiddenFill xmlns:a14="http://schemas.microsoft.com/office/drawing/2010/main">
                <a:noFill/>
              </a14:hiddenFill>
            </a:ext>
          </a:extLst>
        </p:spPr>
      </p:cxnSp>
      <p:cxnSp>
        <p:nvCxnSpPr>
          <p:cNvPr id="7174" name="AutoShape 5">
            <a:extLst>
              <a:ext uri="{FF2B5EF4-FFF2-40B4-BE49-F238E27FC236}">
                <a16:creationId xmlns:a16="http://schemas.microsoft.com/office/drawing/2014/main" id="{969E9544-4C8E-4AEC-8BA9-99E632285301}"/>
              </a:ext>
            </a:extLst>
          </p:cNvPr>
          <p:cNvCxnSpPr>
            <a:cxnSpLocks noChangeShapeType="1"/>
            <a:stCxn id="7177" idx="3"/>
            <a:endCxn id="7187" idx="3"/>
          </p:cNvCxnSpPr>
          <p:nvPr/>
        </p:nvCxnSpPr>
        <p:spPr bwMode="auto">
          <a:xfrm rot="5400000">
            <a:off x="4350545" y="3763170"/>
            <a:ext cx="1584325" cy="1001713"/>
          </a:xfrm>
          <a:prstGeom prst="bentConnector2">
            <a:avLst/>
          </a:prstGeom>
          <a:noFill/>
          <a:ln w="28575">
            <a:solidFill>
              <a:srgbClr val="339966"/>
            </a:solidFill>
            <a:miter lim="800000"/>
            <a:headEnd/>
            <a:tailEnd/>
          </a:ln>
          <a:extLst>
            <a:ext uri="{909E8E84-426E-40DD-AFC4-6F175D3DCCD1}">
              <a14:hiddenFill xmlns:a14="http://schemas.microsoft.com/office/drawing/2010/main">
                <a:noFill/>
              </a14:hiddenFill>
            </a:ext>
          </a:extLst>
        </p:spPr>
      </p:cxnSp>
      <p:cxnSp>
        <p:nvCxnSpPr>
          <p:cNvPr id="7175" name="AutoShape 6">
            <a:extLst>
              <a:ext uri="{FF2B5EF4-FFF2-40B4-BE49-F238E27FC236}">
                <a16:creationId xmlns:a16="http://schemas.microsoft.com/office/drawing/2014/main" id="{5C792323-F5EA-4117-8309-DC9FC5119ACC}"/>
              </a:ext>
            </a:extLst>
          </p:cNvPr>
          <p:cNvCxnSpPr>
            <a:cxnSpLocks noChangeShapeType="1"/>
            <a:stCxn id="7177" idx="7"/>
            <a:endCxn id="7179" idx="1"/>
          </p:cNvCxnSpPr>
          <p:nvPr/>
        </p:nvCxnSpPr>
        <p:spPr bwMode="auto">
          <a:xfrm rot="16200000">
            <a:off x="6280151" y="1725613"/>
            <a:ext cx="1562100" cy="1025525"/>
          </a:xfrm>
          <a:prstGeom prst="bentConnector2">
            <a:avLst/>
          </a:prstGeom>
          <a:noFill/>
          <a:ln w="28575">
            <a:solidFill>
              <a:srgbClr val="339966"/>
            </a:solidFill>
            <a:miter lim="800000"/>
            <a:headEnd/>
            <a:tailEnd/>
          </a:ln>
          <a:extLst>
            <a:ext uri="{909E8E84-426E-40DD-AFC4-6F175D3DCCD1}">
              <a14:hiddenFill xmlns:a14="http://schemas.microsoft.com/office/drawing/2010/main">
                <a:noFill/>
              </a14:hiddenFill>
            </a:ext>
          </a:extLst>
        </p:spPr>
      </p:cxnSp>
      <p:cxnSp>
        <p:nvCxnSpPr>
          <p:cNvPr id="7176" name="AutoShape 7">
            <a:extLst>
              <a:ext uri="{FF2B5EF4-FFF2-40B4-BE49-F238E27FC236}">
                <a16:creationId xmlns:a16="http://schemas.microsoft.com/office/drawing/2014/main" id="{50E5823D-F985-4649-83DF-EC06940D806D}"/>
              </a:ext>
            </a:extLst>
          </p:cNvPr>
          <p:cNvCxnSpPr>
            <a:cxnSpLocks noChangeShapeType="1"/>
            <a:stCxn id="7177" idx="5"/>
            <a:endCxn id="7188" idx="1"/>
          </p:cNvCxnSpPr>
          <p:nvPr/>
        </p:nvCxnSpPr>
        <p:spPr bwMode="auto">
          <a:xfrm rot="16200000" flipH="1">
            <a:off x="6257132" y="3763170"/>
            <a:ext cx="1584325" cy="1001712"/>
          </a:xfrm>
          <a:prstGeom prst="bentConnector2">
            <a:avLst/>
          </a:prstGeom>
          <a:noFill/>
          <a:ln w="28575">
            <a:solidFill>
              <a:srgbClr val="339966"/>
            </a:solidFill>
            <a:miter lim="800000"/>
            <a:headEnd/>
            <a:tailEnd/>
          </a:ln>
          <a:extLst>
            <a:ext uri="{909E8E84-426E-40DD-AFC4-6F175D3DCCD1}">
              <a14:hiddenFill xmlns:a14="http://schemas.microsoft.com/office/drawing/2010/main">
                <a:noFill/>
              </a14:hiddenFill>
            </a:ext>
          </a:extLst>
        </p:spPr>
      </p:cxnSp>
      <p:sp>
        <p:nvSpPr>
          <p:cNvPr id="7177" name="Oval 8">
            <a:extLst>
              <a:ext uri="{FF2B5EF4-FFF2-40B4-BE49-F238E27FC236}">
                <a16:creationId xmlns:a16="http://schemas.microsoft.com/office/drawing/2014/main" id="{82A7880C-106D-4C11-99E9-795C8A5FBFEF}"/>
              </a:ext>
            </a:extLst>
          </p:cNvPr>
          <p:cNvSpPr>
            <a:spLocks noChangeArrowheads="1"/>
          </p:cNvSpPr>
          <p:nvPr/>
        </p:nvSpPr>
        <p:spPr bwMode="auto">
          <a:xfrm>
            <a:off x="5456239" y="2925763"/>
            <a:ext cx="1279525" cy="639762"/>
          </a:xfrm>
          <a:prstGeom prst="ellipse">
            <a:avLst/>
          </a:prstGeom>
          <a:noFill/>
          <a:ln w="31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endParaRPr lang="en-US" altLang="en-US"/>
          </a:p>
        </p:txBody>
      </p:sp>
      <p:sp>
        <p:nvSpPr>
          <p:cNvPr id="7178" name="Oval 9" descr="Orange01">
            <a:extLst>
              <a:ext uri="{FF2B5EF4-FFF2-40B4-BE49-F238E27FC236}">
                <a16:creationId xmlns:a16="http://schemas.microsoft.com/office/drawing/2014/main" id="{48981894-E5C3-4304-93DA-4481E9BBAC8C}"/>
              </a:ext>
            </a:extLst>
          </p:cNvPr>
          <p:cNvSpPr>
            <a:spLocks noChangeArrowheads="1"/>
          </p:cNvSpPr>
          <p:nvPr/>
        </p:nvSpPr>
        <p:spPr bwMode="auto">
          <a:xfrm>
            <a:off x="4816476" y="2606676"/>
            <a:ext cx="2549525" cy="1285875"/>
          </a:xfrm>
          <a:prstGeom prst="ellipse">
            <a:avLst/>
          </a:prstGeom>
          <a:blipFill dpi="0" rotWithShape="1">
            <a:blip r:embed="rId3"/>
            <a:srcRect/>
            <a:stretch>
              <a:fillRect/>
            </a:stretch>
          </a:blipFill>
          <a:ln w="19050">
            <a:solidFill>
              <a:schemeClr val="tx1"/>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000" b="1"/>
              <a:t>Employee </a:t>
            </a:r>
            <a:br>
              <a:rPr lang="en-US" altLang="en-US" sz="2000" b="1"/>
            </a:br>
            <a:r>
              <a:rPr lang="en-US" altLang="en-US" sz="2000" b="1"/>
              <a:t>Compensation</a:t>
            </a:r>
          </a:p>
        </p:txBody>
      </p:sp>
      <p:sp>
        <p:nvSpPr>
          <p:cNvPr id="7179" name="AutoShape 10" descr="Brown01">
            <a:extLst>
              <a:ext uri="{FF2B5EF4-FFF2-40B4-BE49-F238E27FC236}">
                <a16:creationId xmlns:a16="http://schemas.microsoft.com/office/drawing/2014/main" id="{A40F2979-FEA5-483D-8360-66E1D7F47B40}"/>
              </a:ext>
            </a:extLst>
          </p:cNvPr>
          <p:cNvSpPr>
            <a:spLocks noChangeArrowheads="1"/>
          </p:cNvSpPr>
          <p:nvPr/>
        </p:nvSpPr>
        <p:spPr bwMode="blackWhite">
          <a:xfrm>
            <a:off x="7583488" y="1163639"/>
            <a:ext cx="2627312" cy="587375"/>
          </a:xfrm>
          <a:prstGeom prst="roundRect">
            <a:avLst>
              <a:gd name="adj" fmla="val 16667"/>
            </a:avLst>
          </a:prstGeom>
          <a:blipFill dpi="0" rotWithShape="1">
            <a:blip r:embed="rId4"/>
            <a:srcRect/>
            <a:stretch>
              <a:fillRect/>
            </a:stretch>
          </a:blipFill>
          <a:ln w="19050">
            <a:solidFill>
              <a:srgbClr val="969696"/>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Equal Pay Act (1963)</a:t>
            </a:r>
          </a:p>
        </p:txBody>
      </p:sp>
      <p:sp>
        <p:nvSpPr>
          <p:cNvPr id="7180" name="AutoShape 11" descr="DKblue01">
            <a:extLst>
              <a:ext uri="{FF2B5EF4-FFF2-40B4-BE49-F238E27FC236}">
                <a16:creationId xmlns:a16="http://schemas.microsoft.com/office/drawing/2014/main" id="{AF07C10A-04B6-4424-8CD6-EC21B386E173}"/>
              </a:ext>
            </a:extLst>
          </p:cNvPr>
          <p:cNvSpPr>
            <a:spLocks noChangeArrowheads="1"/>
          </p:cNvSpPr>
          <p:nvPr/>
        </p:nvSpPr>
        <p:spPr bwMode="blackWhite">
          <a:xfrm>
            <a:off x="7559676" y="2078039"/>
            <a:ext cx="2627313" cy="587375"/>
          </a:xfrm>
          <a:prstGeom prst="roundRect">
            <a:avLst>
              <a:gd name="adj" fmla="val 16667"/>
            </a:avLst>
          </a:prstGeom>
          <a:blipFill dpi="0" rotWithShape="0">
            <a:blip r:embed="rId5"/>
            <a:srcRect/>
            <a:stretch>
              <a:fillRect/>
            </a:stretch>
          </a:blipFill>
          <a:ln w="19050">
            <a:solidFill>
              <a:srgbClr val="969696"/>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Employee Retirement Income Security Act</a:t>
            </a:r>
          </a:p>
        </p:txBody>
      </p:sp>
      <p:sp>
        <p:nvSpPr>
          <p:cNvPr id="7181" name="AutoShape 12" descr="Green01">
            <a:extLst>
              <a:ext uri="{FF2B5EF4-FFF2-40B4-BE49-F238E27FC236}">
                <a16:creationId xmlns:a16="http://schemas.microsoft.com/office/drawing/2014/main" id="{FB76C38A-CF4F-4AEF-8FDC-E023127FAAE3}"/>
              </a:ext>
            </a:extLst>
          </p:cNvPr>
          <p:cNvSpPr>
            <a:spLocks noChangeArrowheads="1"/>
          </p:cNvSpPr>
          <p:nvPr/>
        </p:nvSpPr>
        <p:spPr bwMode="blackWhite">
          <a:xfrm>
            <a:off x="7559676" y="2955926"/>
            <a:ext cx="2627313" cy="587375"/>
          </a:xfrm>
          <a:prstGeom prst="roundRect">
            <a:avLst>
              <a:gd name="adj" fmla="val 16667"/>
            </a:avLst>
          </a:prstGeom>
          <a:blipFill dpi="0" rotWithShape="1">
            <a:blip r:embed="rId6"/>
            <a:srcRect/>
            <a:stretch>
              <a:fillRect/>
            </a:stretch>
          </a:blipFill>
          <a:ln w="19050">
            <a:solidFill>
              <a:srgbClr val="969696"/>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Age Discrimination in Employment Act</a:t>
            </a:r>
          </a:p>
        </p:txBody>
      </p:sp>
      <p:sp>
        <p:nvSpPr>
          <p:cNvPr id="7182" name="AutoShape 13" descr="Pink02">
            <a:extLst>
              <a:ext uri="{FF2B5EF4-FFF2-40B4-BE49-F238E27FC236}">
                <a16:creationId xmlns:a16="http://schemas.microsoft.com/office/drawing/2014/main" id="{D6E08F13-9792-408C-9C69-99B69F1F88DB}"/>
              </a:ext>
            </a:extLst>
          </p:cNvPr>
          <p:cNvSpPr>
            <a:spLocks noChangeArrowheads="1"/>
          </p:cNvSpPr>
          <p:nvPr/>
        </p:nvSpPr>
        <p:spPr bwMode="blackWhite">
          <a:xfrm>
            <a:off x="7583488" y="3848101"/>
            <a:ext cx="2627312" cy="587375"/>
          </a:xfrm>
          <a:prstGeom prst="roundRect">
            <a:avLst>
              <a:gd name="adj" fmla="val 16667"/>
            </a:avLst>
          </a:prstGeom>
          <a:blipFill dpi="0" rotWithShape="1">
            <a:blip r:embed="rId7"/>
            <a:srcRect/>
            <a:stretch>
              <a:fillRect/>
            </a:stretch>
          </a:blipFill>
          <a:ln w="19050">
            <a:solidFill>
              <a:srgbClr val="969696"/>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Americans with </a:t>
            </a:r>
            <a:br>
              <a:rPr lang="en-US" altLang="en-US" sz="1400" b="1"/>
            </a:br>
            <a:r>
              <a:rPr lang="en-US" altLang="en-US" sz="1400" b="1"/>
              <a:t>Disabilities Act</a:t>
            </a:r>
          </a:p>
        </p:txBody>
      </p:sp>
      <p:sp>
        <p:nvSpPr>
          <p:cNvPr id="7183" name="AutoShape 14" descr="Brown01">
            <a:extLst>
              <a:ext uri="{FF2B5EF4-FFF2-40B4-BE49-F238E27FC236}">
                <a16:creationId xmlns:a16="http://schemas.microsoft.com/office/drawing/2014/main" id="{362CED2D-3089-4719-A89A-17EED9557ED8}"/>
              </a:ext>
            </a:extLst>
          </p:cNvPr>
          <p:cNvSpPr>
            <a:spLocks noChangeArrowheads="1"/>
          </p:cNvSpPr>
          <p:nvPr/>
        </p:nvSpPr>
        <p:spPr bwMode="blackWhite">
          <a:xfrm>
            <a:off x="1981201" y="1143001"/>
            <a:ext cx="2651125" cy="587375"/>
          </a:xfrm>
          <a:prstGeom prst="roundRect">
            <a:avLst>
              <a:gd name="adj" fmla="val 16667"/>
            </a:avLst>
          </a:prstGeom>
          <a:blipFill dpi="0" rotWithShape="1">
            <a:blip r:embed="rId4"/>
            <a:srcRect/>
            <a:stretch>
              <a:fillRect/>
            </a:stretch>
          </a:blipFill>
          <a:ln w="19050">
            <a:solidFill>
              <a:schemeClr val="tx1"/>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Davis-Bacon Act (1931)</a:t>
            </a:r>
          </a:p>
        </p:txBody>
      </p:sp>
      <p:sp>
        <p:nvSpPr>
          <p:cNvPr id="7184" name="AutoShape 15" descr="DKblue01">
            <a:extLst>
              <a:ext uri="{FF2B5EF4-FFF2-40B4-BE49-F238E27FC236}">
                <a16:creationId xmlns:a16="http://schemas.microsoft.com/office/drawing/2014/main" id="{3855784C-91C5-472E-9710-14FF1F43B8F4}"/>
              </a:ext>
            </a:extLst>
          </p:cNvPr>
          <p:cNvSpPr>
            <a:spLocks noChangeArrowheads="1"/>
          </p:cNvSpPr>
          <p:nvPr/>
        </p:nvSpPr>
        <p:spPr bwMode="blackWhite">
          <a:xfrm>
            <a:off x="1981201" y="2057401"/>
            <a:ext cx="2651125" cy="587375"/>
          </a:xfrm>
          <a:prstGeom prst="roundRect">
            <a:avLst>
              <a:gd name="adj" fmla="val 16667"/>
            </a:avLst>
          </a:prstGeom>
          <a:blipFill dpi="0" rotWithShape="0">
            <a:blip r:embed="rId5"/>
            <a:srcRect/>
            <a:stretch>
              <a:fillRect/>
            </a:stretch>
          </a:blipFill>
          <a:ln w="19050">
            <a:solidFill>
              <a:schemeClr val="tx1"/>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Walsh-Healey Public Contract Act (1936)</a:t>
            </a:r>
          </a:p>
        </p:txBody>
      </p:sp>
      <p:sp>
        <p:nvSpPr>
          <p:cNvPr id="7185" name="AutoShape 16" descr="Green01">
            <a:extLst>
              <a:ext uri="{FF2B5EF4-FFF2-40B4-BE49-F238E27FC236}">
                <a16:creationId xmlns:a16="http://schemas.microsoft.com/office/drawing/2014/main" id="{D3B82C55-22C5-43F8-9BAB-5FB9258E8ECB}"/>
              </a:ext>
            </a:extLst>
          </p:cNvPr>
          <p:cNvSpPr>
            <a:spLocks noChangeArrowheads="1"/>
          </p:cNvSpPr>
          <p:nvPr/>
        </p:nvSpPr>
        <p:spPr bwMode="blackWhite">
          <a:xfrm>
            <a:off x="1981201" y="2955926"/>
            <a:ext cx="2651125" cy="587375"/>
          </a:xfrm>
          <a:prstGeom prst="roundRect">
            <a:avLst>
              <a:gd name="adj" fmla="val 16667"/>
            </a:avLst>
          </a:prstGeom>
          <a:blipFill dpi="0" rotWithShape="1">
            <a:blip r:embed="rId6"/>
            <a:srcRect/>
            <a:stretch>
              <a:fillRect/>
            </a:stretch>
          </a:blipFill>
          <a:ln w="19050">
            <a:solidFill>
              <a:schemeClr val="tx1"/>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Title VII of the 1964 </a:t>
            </a:r>
            <a:br>
              <a:rPr lang="en-US" altLang="en-US" sz="1400" b="1"/>
            </a:br>
            <a:r>
              <a:rPr lang="en-US" altLang="en-US" sz="1400" b="1"/>
              <a:t>Civil Rights Act</a:t>
            </a:r>
          </a:p>
        </p:txBody>
      </p:sp>
      <p:sp>
        <p:nvSpPr>
          <p:cNvPr id="7186" name="AutoShape 17" descr="Pink02">
            <a:extLst>
              <a:ext uri="{FF2B5EF4-FFF2-40B4-BE49-F238E27FC236}">
                <a16:creationId xmlns:a16="http://schemas.microsoft.com/office/drawing/2014/main" id="{EE0E9823-A788-4AB2-9782-17E9CC8F7770}"/>
              </a:ext>
            </a:extLst>
          </p:cNvPr>
          <p:cNvSpPr>
            <a:spLocks noChangeArrowheads="1"/>
          </p:cNvSpPr>
          <p:nvPr/>
        </p:nvSpPr>
        <p:spPr bwMode="blackWhite">
          <a:xfrm>
            <a:off x="1981201" y="3848101"/>
            <a:ext cx="2651125" cy="587375"/>
          </a:xfrm>
          <a:prstGeom prst="roundRect">
            <a:avLst>
              <a:gd name="adj" fmla="val 16667"/>
            </a:avLst>
          </a:prstGeom>
          <a:blipFill dpi="0" rotWithShape="1">
            <a:blip r:embed="rId7"/>
            <a:srcRect/>
            <a:stretch>
              <a:fillRect/>
            </a:stretch>
          </a:blipFill>
          <a:ln w="19050">
            <a:solidFill>
              <a:schemeClr val="tx1"/>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Fair Labor Standards Act (1938)</a:t>
            </a:r>
          </a:p>
        </p:txBody>
      </p:sp>
      <p:sp>
        <p:nvSpPr>
          <p:cNvPr id="7187" name="AutoShape 18" descr="Tan01">
            <a:extLst>
              <a:ext uri="{FF2B5EF4-FFF2-40B4-BE49-F238E27FC236}">
                <a16:creationId xmlns:a16="http://schemas.microsoft.com/office/drawing/2014/main" id="{030ADB0C-6ADC-417F-9CD4-FE04CB600456}"/>
              </a:ext>
            </a:extLst>
          </p:cNvPr>
          <p:cNvSpPr>
            <a:spLocks noChangeArrowheads="1"/>
          </p:cNvSpPr>
          <p:nvPr/>
        </p:nvSpPr>
        <p:spPr bwMode="blackWhite">
          <a:xfrm>
            <a:off x="1981201" y="4762501"/>
            <a:ext cx="2651125" cy="587375"/>
          </a:xfrm>
          <a:prstGeom prst="roundRect">
            <a:avLst>
              <a:gd name="adj" fmla="val 16667"/>
            </a:avLst>
          </a:prstGeom>
          <a:blipFill dpi="0" rotWithShape="1">
            <a:blip r:embed="rId8"/>
            <a:srcRect/>
            <a:stretch>
              <a:fillRect/>
            </a:stretch>
          </a:blipFill>
          <a:ln w="19050">
            <a:solidFill>
              <a:schemeClr val="tx1"/>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The Family and Medical Leave Act</a:t>
            </a:r>
          </a:p>
        </p:txBody>
      </p:sp>
      <p:sp>
        <p:nvSpPr>
          <p:cNvPr id="7188" name="AutoShape 19" descr="Tan01">
            <a:extLst>
              <a:ext uri="{FF2B5EF4-FFF2-40B4-BE49-F238E27FC236}">
                <a16:creationId xmlns:a16="http://schemas.microsoft.com/office/drawing/2014/main" id="{A04405F3-9F8B-461A-B509-0EA4D07D179C}"/>
              </a:ext>
            </a:extLst>
          </p:cNvPr>
          <p:cNvSpPr>
            <a:spLocks noChangeArrowheads="1"/>
          </p:cNvSpPr>
          <p:nvPr/>
        </p:nvSpPr>
        <p:spPr bwMode="blackWhite">
          <a:xfrm>
            <a:off x="7559676" y="4762501"/>
            <a:ext cx="2651125" cy="587375"/>
          </a:xfrm>
          <a:prstGeom prst="roundRect">
            <a:avLst>
              <a:gd name="adj" fmla="val 16667"/>
            </a:avLst>
          </a:prstGeom>
          <a:blipFill dpi="0" rotWithShape="1">
            <a:blip r:embed="rId8"/>
            <a:srcRect/>
            <a:stretch>
              <a:fillRect/>
            </a:stretch>
          </a:blipFill>
          <a:ln w="19050">
            <a:solidFill>
              <a:srgbClr val="969696"/>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The Social Security Act of 1935 (as amended)</a:t>
            </a:r>
          </a:p>
        </p:txBody>
      </p:sp>
      <p:cxnSp>
        <p:nvCxnSpPr>
          <p:cNvPr id="7189" name="AutoShape 20">
            <a:extLst>
              <a:ext uri="{FF2B5EF4-FFF2-40B4-BE49-F238E27FC236}">
                <a16:creationId xmlns:a16="http://schemas.microsoft.com/office/drawing/2014/main" id="{0EF403BD-FC56-409A-9FB4-FA001D324DF6}"/>
              </a:ext>
            </a:extLst>
          </p:cNvPr>
          <p:cNvCxnSpPr>
            <a:cxnSpLocks noChangeShapeType="1"/>
            <a:stCxn id="7178" idx="1"/>
            <a:endCxn id="7184" idx="3"/>
          </p:cNvCxnSpPr>
          <p:nvPr/>
        </p:nvCxnSpPr>
        <p:spPr bwMode="auto">
          <a:xfrm rot="5400000" flipH="1">
            <a:off x="4698207" y="2294732"/>
            <a:ext cx="434975" cy="547688"/>
          </a:xfrm>
          <a:prstGeom prst="bentConnector2">
            <a:avLst/>
          </a:prstGeom>
          <a:noFill/>
          <a:ln w="28575">
            <a:solidFill>
              <a:srgbClr val="339966"/>
            </a:solidFill>
            <a:miter lim="800000"/>
            <a:headEnd/>
            <a:tailEnd/>
          </a:ln>
          <a:extLst>
            <a:ext uri="{909E8E84-426E-40DD-AFC4-6F175D3DCCD1}">
              <a14:hiddenFill xmlns:a14="http://schemas.microsoft.com/office/drawing/2010/main">
                <a:noFill/>
              </a14:hiddenFill>
            </a:ext>
          </a:extLst>
        </p:spPr>
      </p:cxnSp>
      <p:cxnSp>
        <p:nvCxnSpPr>
          <p:cNvPr id="7190" name="AutoShape 21">
            <a:extLst>
              <a:ext uri="{FF2B5EF4-FFF2-40B4-BE49-F238E27FC236}">
                <a16:creationId xmlns:a16="http://schemas.microsoft.com/office/drawing/2014/main" id="{02B63B13-564D-4FF4-838D-0DA9DEC5ED63}"/>
              </a:ext>
            </a:extLst>
          </p:cNvPr>
          <p:cNvCxnSpPr>
            <a:cxnSpLocks noChangeShapeType="1"/>
            <a:stCxn id="7178" idx="3"/>
            <a:endCxn id="7186" idx="3"/>
          </p:cNvCxnSpPr>
          <p:nvPr/>
        </p:nvCxnSpPr>
        <p:spPr bwMode="auto">
          <a:xfrm rot="5400000">
            <a:off x="4701382" y="3653632"/>
            <a:ext cx="428625" cy="547688"/>
          </a:xfrm>
          <a:prstGeom prst="bentConnector2">
            <a:avLst/>
          </a:prstGeom>
          <a:noFill/>
          <a:ln w="28575">
            <a:solidFill>
              <a:srgbClr val="339966"/>
            </a:solidFill>
            <a:miter lim="800000"/>
            <a:headEnd/>
            <a:tailEnd/>
          </a:ln>
          <a:extLst>
            <a:ext uri="{909E8E84-426E-40DD-AFC4-6F175D3DCCD1}">
              <a14:hiddenFill xmlns:a14="http://schemas.microsoft.com/office/drawing/2010/main">
                <a:noFill/>
              </a14:hiddenFill>
            </a:ext>
          </a:extLst>
        </p:spPr>
      </p:cxnSp>
      <p:cxnSp>
        <p:nvCxnSpPr>
          <p:cNvPr id="7191" name="AutoShape 22">
            <a:extLst>
              <a:ext uri="{FF2B5EF4-FFF2-40B4-BE49-F238E27FC236}">
                <a16:creationId xmlns:a16="http://schemas.microsoft.com/office/drawing/2014/main" id="{17B9B789-79BF-4FF7-B48E-1FDDE2A060FD}"/>
              </a:ext>
            </a:extLst>
          </p:cNvPr>
          <p:cNvCxnSpPr>
            <a:cxnSpLocks noChangeShapeType="1"/>
            <a:stCxn id="7180" idx="1"/>
            <a:endCxn id="7178" idx="7"/>
          </p:cNvCxnSpPr>
          <p:nvPr/>
        </p:nvCxnSpPr>
        <p:spPr bwMode="auto">
          <a:xfrm rot="10800000" flipV="1">
            <a:off x="6992938" y="2371725"/>
            <a:ext cx="557212" cy="414338"/>
          </a:xfrm>
          <a:prstGeom prst="bentConnector2">
            <a:avLst/>
          </a:prstGeom>
          <a:noFill/>
          <a:ln w="28575">
            <a:solidFill>
              <a:srgbClr val="339966"/>
            </a:solidFill>
            <a:miter lim="800000"/>
            <a:headEnd/>
            <a:tailEnd/>
          </a:ln>
          <a:extLst>
            <a:ext uri="{909E8E84-426E-40DD-AFC4-6F175D3DCCD1}">
              <a14:hiddenFill xmlns:a14="http://schemas.microsoft.com/office/drawing/2010/main">
                <a:noFill/>
              </a14:hiddenFill>
            </a:ext>
          </a:extLst>
        </p:spPr>
      </p:cxnSp>
      <p:cxnSp>
        <p:nvCxnSpPr>
          <p:cNvPr id="7192" name="AutoShape 23">
            <a:extLst>
              <a:ext uri="{FF2B5EF4-FFF2-40B4-BE49-F238E27FC236}">
                <a16:creationId xmlns:a16="http://schemas.microsoft.com/office/drawing/2014/main" id="{BD8AD65B-6628-4556-9390-1E350857F35E}"/>
              </a:ext>
            </a:extLst>
          </p:cNvPr>
          <p:cNvCxnSpPr>
            <a:cxnSpLocks noChangeShapeType="1"/>
            <a:stCxn id="7182" idx="1"/>
            <a:endCxn id="7178" idx="5"/>
          </p:cNvCxnSpPr>
          <p:nvPr/>
        </p:nvCxnSpPr>
        <p:spPr bwMode="auto">
          <a:xfrm rot="10800000">
            <a:off x="6992939" y="3713164"/>
            <a:ext cx="581025" cy="428625"/>
          </a:xfrm>
          <a:prstGeom prst="bentConnector2">
            <a:avLst/>
          </a:prstGeom>
          <a:noFill/>
          <a:ln w="28575">
            <a:solidFill>
              <a:srgbClr val="339966"/>
            </a:solidFill>
            <a:miter lim="800000"/>
            <a:headEnd/>
            <a:tailEnd/>
          </a:ln>
          <a:extLst>
            <a:ext uri="{909E8E84-426E-40DD-AFC4-6F175D3DCCD1}">
              <a14:hiddenFill xmlns:a14="http://schemas.microsoft.com/office/drawing/2010/main">
                <a:noFill/>
              </a14:hiddenFill>
            </a:ext>
          </a:extLst>
        </p:spPr>
      </p:cxnSp>
      <p:cxnSp>
        <p:nvCxnSpPr>
          <p:cNvPr id="7193" name="AutoShape 24">
            <a:extLst>
              <a:ext uri="{FF2B5EF4-FFF2-40B4-BE49-F238E27FC236}">
                <a16:creationId xmlns:a16="http://schemas.microsoft.com/office/drawing/2014/main" id="{C96FD56A-A677-47A1-B7DA-2C237676E8C1}"/>
              </a:ext>
            </a:extLst>
          </p:cNvPr>
          <p:cNvCxnSpPr>
            <a:cxnSpLocks noChangeShapeType="1"/>
            <a:stCxn id="7178" idx="2"/>
            <a:endCxn id="7185" idx="3"/>
          </p:cNvCxnSpPr>
          <p:nvPr/>
        </p:nvCxnSpPr>
        <p:spPr bwMode="auto">
          <a:xfrm flipH="1">
            <a:off x="4641850" y="3249613"/>
            <a:ext cx="165100" cy="0"/>
          </a:xfrm>
          <a:prstGeom prst="straightConnector1">
            <a:avLst/>
          </a:prstGeom>
          <a:noFill/>
          <a:ln w="19050">
            <a:solidFill>
              <a:schemeClr val="tx1"/>
            </a:solidFill>
            <a:round/>
            <a:headEnd/>
            <a:tailEnd/>
          </a:ln>
          <a:extLst>
            <a:ext uri="{909E8E84-426E-40DD-AFC4-6F175D3DCCD1}">
              <a14:hiddenFill xmlns:a14="http://schemas.microsoft.com/office/drawing/2010/main">
                <a:noFill/>
              </a14:hiddenFill>
            </a:ext>
          </a:extLst>
        </p:spPr>
      </p:cxnSp>
      <p:cxnSp>
        <p:nvCxnSpPr>
          <p:cNvPr id="7194" name="AutoShape 25">
            <a:extLst>
              <a:ext uri="{FF2B5EF4-FFF2-40B4-BE49-F238E27FC236}">
                <a16:creationId xmlns:a16="http://schemas.microsoft.com/office/drawing/2014/main" id="{A2DDC223-8B54-4519-A75C-182CC4F15F8C}"/>
              </a:ext>
            </a:extLst>
          </p:cNvPr>
          <p:cNvCxnSpPr>
            <a:cxnSpLocks noChangeShapeType="1"/>
            <a:stCxn id="7181" idx="1"/>
            <a:endCxn id="7178" idx="6"/>
          </p:cNvCxnSpPr>
          <p:nvPr/>
        </p:nvCxnSpPr>
        <p:spPr bwMode="auto">
          <a:xfrm flipH="1">
            <a:off x="7375526" y="3249613"/>
            <a:ext cx="174625" cy="0"/>
          </a:xfrm>
          <a:prstGeom prst="straightConnector1">
            <a:avLst/>
          </a:prstGeom>
          <a:noFill/>
          <a:ln w="19050">
            <a:solidFill>
              <a:srgbClr val="969696"/>
            </a:solidFill>
            <a:round/>
            <a:headEnd/>
            <a:tailEnd/>
          </a:ln>
          <a:extLst>
            <a:ext uri="{909E8E84-426E-40DD-AFC4-6F175D3DCCD1}">
              <a14:hiddenFill xmlns:a14="http://schemas.microsoft.com/office/drawing/2010/main">
                <a:noFill/>
              </a14:hiddenFill>
            </a:ext>
          </a:extLst>
        </p:spPr>
      </p:cxnSp>
      <p:sp>
        <p:nvSpPr>
          <p:cNvPr id="7195" name="AutoShape 28">
            <a:extLst>
              <a:ext uri="{FF2B5EF4-FFF2-40B4-BE49-F238E27FC236}">
                <a16:creationId xmlns:a16="http://schemas.microsoft.com/office/drawing/2014/main" id="{58D13E8E-71E6-4C52-B9BF-A4C00D7FF446}"/>
              </a:ext>
            </a:extLst>
          </p:cNvPr>
          <p:cNvSpPr>
            <a:spLocks noChangeArrowheads="1"/>
          </p:cNvSpPr>
          <p:nvPr/>
        </p:nvSpPr>
        <p:spPr bwMode="blackWhite">
          <a:xfrm>
            <a:off x="1981201" y="5561014"/>
            <a:ext cx="2651125" cy="587375"/>
          </a:xfrm>
          <a:prstGeom prst="roundRect">
            <a:avLst>
              <a:gd name="adj" fmla="val 16667"/>
            </a:avLst>
          </a:prstGeom>
          <a:solidFill>
            <a:srgbClr val="99CCFF"/>
          </a:solidFill>
          <a:ln w="19050">
            <a:solidFill>
              <a:schemeClr val="tx1"/>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National Labor Relations </a:t>
            </a:r>
            <a:br>
              <a:rPr lang="en-US" altLang="en-US" sz="1400" b="1"/>
            </a:br>
            <a:r>
              <a:rPr lang="en-US" altLang="en-US" sz="1400" b="1"/>
              <a:t>Act of 1935 (Wagner Act)</a:t>
            </a:r>
          </a:p>
        </p:txBody>
      </p:sp>
      <p:sp>
        <p:nvSpPr>
          <p:cNvPr id="7196" name="AutoShape 29">
            <a:extLst>
              <a:ext uri="{FF2B5EF4-FFF2-40B4-BE49-F238E27FC236}">
                <a16:creationId xmlns:a16="http://schemas.microsoft.com/office/drawing/2014/main" id="{92E00DC7-519F-4F9A-B215-C267D614AC05}"/>
              </a:ext>
            </a:extLst>
          </p:cNvPr>
          <p:cNvSpPr>
            <a:spLocks noChangeArrowheads="1"/>
          </p:cNvSpPr>
          <p:nvPr/>
        </p:nvSpPr>
        <p:spPr bwMode="blackWhite">
          <a:xfrm>
            <a:off x="7569201" y="5561014"/>
            <a:ext cx="2651125" cy="587375"/>
          </a:xfrm>
          <a:prstGeom prst="roundRect">
            <a:avLst>
              <a:gd name="adj" fmla="val 16667"/>
            </a:avLst>
          </a:prstGeom>
          <a:solidFill>
            <a:srgbClr val="99CCFF"/>
          </a:solidFill>
          <a:ln w="19050">
            <a:solidFill>
              <a:srgbClr val="969696"/>
            </a:solidFill>
            <a:round/>
            <a:headEnd/>
            <a:tailEnd/>
          </a:ln>
        </p:spPr>
        <p:txBody>
          <a:bodyPr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spcBef>
                <a:spcPct val="50000"/>
              </a:spcBef>
            </a:pPr>
            <a:r>
              <a:rPr lang="en-US" altLang="en-US" sz="1400" b="1"/>
              <a:t>Workers’ Compensation</a:t>
            </a:r>
          </a:p>
        </p:txBody>
      </p:sp>
      <p:cxnSp>
        <p:nvCxnSpPr>
          <p:cNvPr id="7197" name="AutoShape 30">
            <a:extLst>
              <a:ext uri="{FF2B5EF4-FFF2-40B4-BE49-F238E27FC236}">
                <a16:creationId xmlns:a16="http://schemas.microsoft.com/office/drawing/2014/main" id="{1A87CA48-E7BF-4102-87F8-B58D35CE99E3}"/>
              </a:ext>
            </a:extLst>
          </p:cNvPr>
          <p:cNvCxnSpPr>
            <a:cxnSpLocks noChangeShapeType="1"/>
            <a:stCxn id="7178" idx="4"/>
            <a:endCxn id="7195" idx="3"/>
          </p:cNvCxnSpPr>
          <p:nvPr/>
        </p:nvCxnSpPr>
        <p:spPr bwMode="auto">
          <a:xfrm rot="5400000">
            <a:off x="4390232" y="4153694"/>
            <a:ext cx="1952625" cy="1449388"/>
          </a:xfrm>
          <a:prstGeom prst="bentConnector2">
            <a:avLst/>
          </a:prstGeom>
          <a:noFill/>
          <a:ln w="28575">
            <a:solidFill>
              <a:srgbClr val="339966"/>
            </a:solidFill>
            <a:miter lim="800000"/>
            <a:headEnd/>
            <a:tailEnd/>
          </a:ln>
          <a:extLst>
            <a:ext uri="{909E8E84-426E-40DD-AFC4-6F175D3DCCD1}">
              <a14:hiddenFill xmlns:a14="http://schemas.microsoft.com/office/drawing/2010/main">
                <a:noFill/>
              </a14:hiddenFill>
            </a:ext>
          </a:extLst>
        </p:spPr>
      </p:cxnSp>
      <p:cxnSp>
        <p:nvCxnSpPr>
          <p:cNvPr id="7198" name="AutoShape 31">
            <a:extLst>
              <a:ext uri="{FF2B5EF4-FFF2-40B4-BE49-F238E27FC236}">
                <a16:creationId xmlns:a16="http://schemas.microsoft.com/office/drawing/2014/main" id="{901D3105-37D1-4731-A7F8-4162E481CE76}"/>
              </a:ext>
            </a:extLst>
          </p:cNvPr>
          <p:cNvCxnSpPr>
            <a:cxnSpLocks noChangeShapeType="1"/>
            <a:stCxn id="7178" idx="4"/>
            <a:endCxn id="7196" idx="1"/>
          </p:cNvCxnSpPr>
          <p:nvPr/>
        </p:nvCxnSpPr>
        <p:spPr bwMode="auto">
          <a:xfrm rot="16200000" flipH="1">
            <a:off x="5849145" y="4144170"/>
            <a:ext cx="1952625" cy="1468437"/>
          </a:xfrm>
          <a:prstGeom prst="bentConnector2">
            <a:avLst/>
          </a:prstGeom>
          <a:noFill/>
          <a:ln w="28575">
            <a:solidFill>
              <a:srgbClr val="339966"/>
            </a:solidFill>
            <a:miter lim="800000"/>
            <a:headEnd/>
            <a:tailEnd/>
          </a:ln>
          <a:extLst>
            <a:ext uri="{909E8E84-426E-40DD-AFC4-6F175D3DCCD1}">
              <a14:hiddenFill xmlns:a14="http://schemas.microsoft.com/office/drawing/2010/main">
                <a:noFill/>
              </a14:hiddenFill>
            </a:ext>
          </a:extLst>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a:extLst>
              <a:ext uri="{FF2B5EF4-FFF2-40B4-BE49-F238E27FC236}">
                <a16:creationId xmlns:a16="http://schemas.microsoft.com/office/drawing/2014/main" id="{F210FAD0-D043-4C86-94C1-D0FD9FD96981}"/>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9219" name="Slide Number Placeholder 2">
            <a:extLst>
              <a:ext uri="{FF2B5EF4-FFF2-40B4-BE49-F238E27FC236}">
                <a16:creationId xmlns:a16="http://schemas.microsoft.com/office/drawing/2014/main" id="{01905667-B6FE-4D2F-ABFC-A0C6ED30375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6912BB43-0EA6-4986-B312-31DD974E948F}" type="slidenum">
              <a:rPr lang="en-US" altLang="en-US" sz="900">
                <a:cs typeface="Times New Roman" panose="02020603050405020304" pitchFamily="18" charset="0"/>
              </a:rPr>
              <a:pPr eaLnBrk="1" hangingPunct="1"/>
              <a:t>5</a:t>
            </a:fld>
            <a:endParaRPr lang="en-US" altLang="en-US" sz="900">
              <a:cs typeface="Times New Roman" panose="02020603050405020304" pitchFamily="18" charset="0"/>
            </a:endParaRPr>
          </a:p>
        </p:txBody>
      </p:sp>
      <p:sp>
        <p:nvSpPr>
          <p:cNvPr id="9220" name="Line 2">
            <a:extLst>
              <a:ext uri="{FF2B5EF4-FFF2-40B4-BE49-F238E27FC236}">
                <a16:creationId xmlns:a16="http://schemas.microsoft.com/office/drawing/2014/main" id="{10B3B82C-5673-4947-B2A9-AD3346DC4E39}"/>
              </a:ext>
            </a:extLst>
          </p:cNvPr>
          <p:cNvSpPr>
            <a:spLocks noChangeShapeType="1"/>
          </p:cNvSpPr>
          <p:nvPr/>
        </p:nvSpPr>
        <p:spPr bwMode="auto">
          <a:xfrm>
            <a:off x="2106613" y="685800"/>
            <a:ext cx="7954962" cy="0"/>
          </a:xfrm>
          <a:prstGeom prst="line">
            <a:avLst/>
          </a:prstGeom>
          <a:noFill/>
          <a:ln w="28575">
            <a:solidFill>
              <a:srgbClr val="3366CC"/>
            </a:solidFill>
            <a:round/>
            <a:headEnd/>
            <a:tailEnd/>
          </a:ln>
          <a:extLst>
            <a:ext uri="{909E8E84-426E-40DD-AFC4-6F175D3DCCD1}">
              <a14:hiddenFill xmlns:a14="http://schemas.microsoft.com/office/drawing/2010/main">
                <a:noFill/>
              </a14:hiddenFill>
            </a:ext>
          </a:extLst>
        </p:spPr>
        <p:txBody>
          <a:bodyPr wrap="none"/>
          <a:lstStyle/>
          <a:p>
            <a:endParaRPr lang="en-IN"/>
          </a:p>
        </p:txBody>
      </p:sp>
      <p:sp>
        <p:nvSpPr>
          <p:cNvPr id="9221" name="Text Box 3">
            <a:extLst>
              <a:ext uri="{FF2B5EF4-FFF2-40B4-BE49-F238E27FC236}">
                <a16:creationId xmlns:a16="http://schemas.microsoft.com/office/drawing/2014/main" id="{C016A59D-8A59-470A-9E56-E7AE59EACF0C}"/>
              </a:ext>
            </a:extLst>
          </p:cNvPr>
          <p:cNvSpPr txBox="1">
            <a:spLocks noChangeArrowheads="1"/>
          </p:cNvSpPr>
          <p:nvPr/>
        </p:nvSpPr>
        <p:spPr bwMode="auto">
          <a:xfrm>
            <a:off x="2014539" y="315913"/>
            <a:ext cx="8137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376363" indent="-1376363"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1600" b="1">
                <a:solidFill>
                  <a:srgbClr val="3366CC"/>
                </a:solidFill>
              </a:rPr>
              <a:t>FIGURE 11</a:t>
            </a:r>
            <a:r>
              <a:rPr lang="en-US" altLang="en-US" sz="1600" b="1">
                <a:solidFill>
                  <a:srgbClr val="3366CC"/>
                </a:solidFill>
                <a:cs typeface="Arial" panose="020B0604020202020204" pitchFamily="34" charset="0"/>
              </a:rPr>
              <a:t>–2</a:t>
            </a:r>
            <a:r>
              <a:rPr lang="en-US" altLang="en-US" sz="1600">
                <a:cs typeface="Arial" panose="020B0604020202020204" pitchFamily="34" charset="0"/>
              </a:rPr>
              <a:t>	Some Typical Exempt, Nonexempt Job Titles</a:t>
            </a:r>
          </a:p>
        </p:txBody>
      </p:sp>
      <p:sp>
        <p:nvSpPr>
          <p:cNvPr id="9222" name="Rectangle 4">
            <a:extLst>
              <a:ext uri="{FF2B5EF4-FFF2-40B4-BE49-F238E27FC236}">
                <a16:creationId xmlns:a16="http://schemas.microsoft.com/office/drawing/2014/main" id="{1C6FF257-8852-4AC5-AF44-A2CDA46364CB}"/>
              </a:ext>
            </a:extLst>
          </p:cNvPr>
          <p:cNvSpPr>
            <a:spLocks noChangeArrowheads="1"/>
          </p:cNvSpPr>
          <p:nvPr/>
        </p:nvSpPr>
        <p:spPr bwMode="auto">
          <a:xfrm>
            <a:off x="2803526" y="1050926"/>
            <a:ext cx="3292475" cy="493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2000" b="1"/>
              <a:t>EXEMPT</a:t>
            </a:r>
          </a:p>
          <a:p>
            <a:pPr eaLnBrk="1" hangingPunct="1">
              <a:spcBef>
                <a:spcPct val="50000"/>
              </a:spcBef>
            </a:pPr>
            <a:r>
              <a:rPr lang="en-US" altLang="en-US" sz="1800"/>
              <a:t>Attorneys</a:t>
            </a:r>
          </a:p>
          <a:p>
            <a:pPr eaLnBrk="1" hangingPunct="1">
              <a:spcBef>
                <a:spcPct val="50000"/>
              </a:spcBef>
            </a:pPr>
            <a:r>
              <a:rPr lang="en-US" altLang="en-US" sz="1800"/>
              <a:t>Physicians</a:t>
            </a:r>
          </a:p>
          <a:p>
            <a:pPr eaLnBrk="1" hangingPunct="1">
              <a:spcBef>
                <a:spcPct val="50000"/>
              </a:spcBef>
            </a:pPr>
            <a:r>
              <a:rPr lang="en-US" altLang="en-US" sz="1800"/>
              <a:t>Pharmacists</a:t>
            </a:r>
          </a:p>
          <a:p>
            <a:pPr eaLnBrk="1" hangingPunct="1">
              <a:spcBef>
                <a:spcPct val="50000"/>
              </a:spcBef>
            </a:pPr>
            <a:r>
              <a:rPr lang="en-US" altLang="en-US" sz="1800"/>
              <a:t>Engineers</a:t>
            </a:r>
          </a:p>
          <a:p>
            <a:pPr eaLnBrk="1" hangingPunct="1">
              <a:spcBef>
                <a:spcPct val="50000"/>
              </a:spcBef>
            </a:pPr>
            <a:r>
              <a:rPr lang="en-US" altLang="en-US" sz="1800"/>
              <a:t>Teachers</a:t>
            </a:r>
          </a:p>
          <a:p>
            <a:pPr eaLnBrk="1" hangingPunct="1">
              <a:spcBef>
                <a:spcPct val="50000"/>
              </a:spcBef>
            </a:pPr>
            <a:r>
              <a:rPr lang="en-US" altLang="en-US" sz="1800"/>
              <a:t>Scientists</a:t>
            </a:r>
          </a:p>
          <a:p>
            <a:pPr eaLnBrk="1" hangingPunct="1">
              <a:spcBef>
                <a:spcPct val="50000"/>
              </a:spcBef>
            </a:pPr>
            <a:r>
              <a:rPr lang="en-US" altLang="en-US" sz="1800"/>
              <a:t>Computer systems analysts</a:t>
            </a:r>
          </a:p>
          <a:p>
            <a:pPr eaLnBrk="1" hangingPunct="1">
              <a:spcBef>
                <a:spcPct val="50000"/>
              </a:spcBef>
            </a:pPr>
            <a:r>
              <a:rPr lang="en-US" altLang="en-US" sz="1800"/>
              <a:t>General managers</a:t>
            </a:r>
          </a:p>
          <a:p>
            <a:pPr eaLnBrk="1" hangingPunct="1">
              <a:spcBef>
                <a:spcPct val="50000"/>
              </a:spcBef>
            </a:pPr>
            <a:r>
              <a:rPr lang="en-US" altLang="en-US" sz="1800"/>
              <a:t>Personnel directors</a:t>
            </a:r>
          </a:p>
          <a:p>
            <a:pPr eaLnBrk="1" hangingPunct="1">
              <a:spcBef>
                <a:spcPct val="50000"/>
              </a:spcBef>
            </a:pPr>
            <a:r>
              <a:rPr lang="en-US" altLang="en-US" sz="1800"/>
              <a:t>Accountants</a:t>
            </a:r>
          </a:p>
          <a:p>
            <a:pPr eaLnBrk="1" hangingPunct="1">
              <a:spcBef>
                <a:spcPct val="50000"/>
              </a:spcBef>
            </a:pPr>
            <a:r>
              <a:rPr lang="en-US" altLang="en-US" sz="1800"/>
              <a:t>Purchasing agents</a:t>
            </a:r>
          </a:p>
        </p:txBody>
      </p:sp>
      <p:sp>
        <p:nvSpPr>
          <p:cNvPr id="9223" name="Rectangle 5">
            <a:extLst>
              <a:ext uri="{FF2B5EF4-FFF2-40B4-BE49-F238E27FC236}">
                <a16:creationId xmlns:a16="http://schemas.microsoft.com/office/drawing/2014/main" id="{74369C36-62D1-4501-AB94-3CE1781EA811}"/>
              </a:ext>
            </a:extLst>
          </p:cNvPr>
          <p:cNvSpPr>
            <a:spLocks noChangeArrowheads="1"/>
          </p:cNvSpPr>
          <p:nvPr/>
        </p:nvSpPr>
        <p:spPr bwMode="auto">
          <a:xfrm>
            <a:off x="7010401" y="1050926"/>
            <a:ext cx="2925763" cy="328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2000" b="1"/>
              <a:t>NONEXEMPT</a:t>
            </a:r>
          </a:p>
          <a:p>
            <a:pPr eaLnBrk="1" hangingPunct="1">
              <a:spcBef>
                <a:spcPct val="50000"/>
              </a:spcBef>
            </a:pPr>
            <a:r>
              <a:rPr lang="en-US" altLang="en-US" sz="1800"/>
              <a:t>Paralegals</a:t>
            </a:r>
          </a:p>
          <a:p>
            <a:pPr eaLnBrk="1" hangingPunct="1">
              <a:spcBef>
                <a:spcPct val="50000"/>
              </a:spcBef>
            </a:pPr>
            <a:r>
              <a:rPr lang="en-US" altLang="en-US" sz="1800"/>
              <a:t>Accounting clerks</a:t>
            </a:r>
          </a:p>
          <a:p>
            <a:pPr eaLnBrk="1" hangingPunct="1">
              <a:spcBef>
                <a:spcPct val="50000"/>
              </a:spcBef>
            </a:pPr>
            <a:r>
              <a:rPr lang="en-US" altLang="en-US" sz="1800"/>
              <a:t>Newspaper writers</a:t>
            </a:r>
          </a:p>
          <a:p>
            <a:pPr eaLnBrk="1" hangingPunct="1">
              <a:spcBef>
                <a:spcPct val="50000"/>
              </a:spcBef>
            </a:pPr>
            <a:r>
              <a:rPr lang="en-US" altLang="en-US" sz="1800"/>
              <a:t>Working supervisor</a:t>
            </a:r>
          </a:p>
          <a:p>
            <a:pPr eaLnBrk="1" hangingPunct="1">
              <a:spcBef>
                <a:spcPct val="50000"/>
              </a:spcBef>
            </a:pPr>
            <a:r>
              <a:rPr lang="en-US" altLang="en-US" sz="1800"/>
              <a:t>Management trainees</a:t>
            </a:r>
          </a:p>
          <a:p>
            <a:pPr eaLnBrk="1" hangingPunct="1">
              <a:spcBef>
                <a:spcPct val="50000"/>
              </a:spcBef>
            </a:pPr>
            <a:r>
              <a:rPr lang="en-US" altLang="en-US" sz="1800"/>
              <a:t>Secretaries</a:t>
            </a:r>
          </a:p>
          <a:p>
            <a:pPr eaLnBrk="1" hangingPunct="1">
              <a:spcBef>
                <a:spcPct val="50000"/>
              </a:spcBef>
            </a:pPr>
            <a:r>
              <a:rPr lang="en-US" altLang="en-US" sz="1800"/>
              <a:t>Clerical employees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a:extLst>
              <a:ext uri="{FF2B5EF4-FFF2-40B4-BE49-F238E27FC236}">
                <a16:creationId xmlns:a16="http://schemas.microsoft.com/office/drawing/2014/main" id="{96382702-2127-486C-9C6A-8ACDE44989BD}"/>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11267" name="Slide Number Placeholder 4">
            <a:extLst>
              <a:ext uri="{FF2B5EF4-FFF2-40B4-BE49-F238E27FC236}">
                <a16:creationId xmlns:a16="http://schemas.microsoft.com/office/drawing/2014/main" id="{05BCF220-22CB-4586-BCB8-84F4CBADEE93}"/>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DCD8C225-39C8-4A67-BA7E-9F22381C2073}" type="slidenum">
              <a:rPr lang="en-US" altLang="en-US" sz="900">
                <a:cs typeface="Times New Roman" panose="02020603050405020304" pitchFamily="18" charset="0"/>
              </a:rPr>
              <a:pPr eaLnBrk="1" hangingPunct="1"/>
              <a:t>6</a:t>
            </a:fld>
            <a:endParaRPr lang="en-US" altLang="en-US" sz="900">
              <a:cs typeface="Times New Roman" panose="02020603050405020304" pitchFamily="18" charset="0"/>
            </a:endParaRPr>
          </a:p>
        </p:txBody>
      </p:sp>
      <p:sp>
        <p:nvSpPr>
          <p:cNvPr id="2735106" name="Rectangle 2">
            <a:extLst>
              <a:ext uri="{FF2B5EF4-FFF2-40B4-BE49-F238E27FC236}">
                <a16:creationId xmlns:a16="http://schemas.microsoft.com/office/drawing/2014/main" id="{F44101D1-7C9D-4A0B-9E02-B9E002816A58}"/>
              </a:ext>
            </a:extLst>
          </p:cNvPr>
          <p:cNvSpPr>
            <a:spLocks noGrp="1" noChangeArrowheads="1"/>
          </p:cNvSpPr>
          <p:nvPr>
            <p:ph type="title"/>
          </p:nvPr>
        </p:nvSpPr>
        <p:spPr>
          <a:xfrm>
            <a:off x="1981200" y="377825"/>
            <a:ext cx="8210550" cy="1066800"/>
          </a:xfrm>
        </p:spPr>
        <p:txBody>
          <a:bodyPr>
            <a:normAutofit fontScale="90000"/>
          </a:bodyPr>
          <a:lstStyle/>
          <a:p>
            <a:pPr eaLnBrk="1" hangingPunct="1">
              <a:defRPr/>
            </a:pPr>
            <a:r>
              <a:rPr lang="en-US" dirty="0"/>
              <a:t>Corporate Policies, Competitive Strategy,</a:t>
            </a:r>
            <a:br>
              <a:rPr lang="en-US" dirty="0"/>
            </a:br>
            <a:r>
              <a:rPr lang="en-US" dirty="0"/>
              <a:t>and Compensation</a:t>
            </a:r>
          </a:p>
        </p:txBody>
      </p:sp>
      <p:sp>
        <p:nvSpPr>
          <p:cNvPr id="2735107" name="Rectangle 3">
            <a:extLst>
              <a:ext uri="{FF2B5EF4-FFF2-40B4-BE49-F238E27FC236}">
                <a16:creationId xmlns:a16="http://schemas.microsoft.com/office/drawing/2014/main" id="{C1DFCBF2-825D-4C38-87D8-B1C0A249539D}"/>
              </a:ext>
            </a:extLst>
          </p:cNvPr>
          <p:cNvSpPr>
            <a:spLocks noGrp="1" noChangeArrowheads="1"/>
          </p:cNvSpPr>
          <p:nvPr>
            <p:ph type="body" idx="1"/>
          </p:nvPr>
        </p:nvSpPr>
        <p:spPr>
          <a:xfrm>
            <a:off x="2049463" y="1666876"/>
            <a:ext cx="8102600" cy="4595813"/>
          </a:xfrm>
        </p:spPr>
        <p:txBody>
          <a:bodyPr/>
          <a:lstStyle/>
          <a:p>
            <a:pPr eaLnBrk="1" hangingPunct="1">
              <a:spcBef>
                <a:spcPct val="40000"/>
              </a:spcBef>
              <a:defRPr/>
            </a:pPr>
            <a:r>
              <a:rPr lang="en-US" dirty="0"/>
              <a:t>Aligned Reward Strategy</a:t>
            </a:r>
          </a:p>
          <a:p>
            <a:pPr lvl="1" eaLnBrk="1" hangingPunct="1">
              <a:spcBef>
                <a:spcPct val="40000"/>
              </a:spcBef>
              <a:defRPr/>
            </a:pPr>
            <a:r>
              <a:rPr lang="en-US" dirty="0"/>
              <a:t>The employer’s basic task:</a:t>
            </a:r>
          </a:p>
          <a:p>
            <a:pPr lvl="2" eaLnBrk="1" hangingPunct="1">
              <a:spcBef>
                <a:spcPct val="40000"/>
              </a:spcBef>
              <a:defRPr/>
            </a:pPr>
            <a:r>
              <a:rPr lang="en-US" dirty="0"/>
              <a:t>To create a bundle of rewards—a total reward package—that specifically elicits the employee behaviors that the firm needs to support and achieve its competitive strategy.</a:t>
            </a:r>
          </a:p>
          <a:p>
            <a:pPr lvl="1" eaLnBrk="1" hangingPunct="1">
              <a:spcBef>
                <a:spcPct val="40000"/>
              </a:spcBef>
              <a:defRPr/>
            </a:pPr>
            <a:r>
              <a:rPr lang="en-US" dirty="0"/>
              <a:t>The HR or compensation manager along with top management creates pay policies that are consistent with the firm’s strategic aims.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a:extLst>
              <a:ext uri="{FF2B5EF4-FFF2-40B4-BE49-F238E27FC236}">
                <a16:creationId xmlns:a16="http://schemas.microsoft.com/office/drawing/2014/main" id="{338A97A2-AD18-46C6-9160-44FFC166033C}"/>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12291" name="Slide Number Placeholder 2">
            <a:extLst>
              <a:ext uri="{FF2B5EF4-FFF2-40B4-BE49-F238E27FC236}">
                <a16:creationId xmlns:a16="http://schemas.microsoft.com/office/drawing/2014/main" id="{6AD16067-1796-4FEE-879A-B2E4114E1CB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A8B40876-A39B-4D5C-BD97-1A6F740DCF67}" type="slidenum">
              <a:rPr lang="en-US" altLang="en-US" sz="900">
                <a:cs typeface="Times New Roman" panose="02020603050405020304" pitchFamily="18" charset="0"/>
              </a:rPr>
              <a:pPr eaLnBrk="1" hangingPunct="1"/>
              <a:t>7</a:t>
            </a:fld>
            <a:endParaRPr lang="en-US" altLang="en-US" sz="900">
              <a:cs typeface="Times New Roman" panose="02020603050405020304" pitchFamily="18" charset="0"/>
            </a:endParaRPr>
          </a:p>
        </p:txBody>
      </p:sp>
      <p:sp>
        <p:nvSpPr>
          <p:cNvPr id="12292" name="Text Box 2" descr="Tabletopbar01">
            <a:extLst>
              <a:ext uri="{FF2B5EF4-FFF2-40B4-BE49-F238E27FC236}">
                <a16:creationId xmlns:a16="http://schemas.microsoft.com/office/drawing/2014/main" id="{05BB09FA-9E50-4D66-99E8-FA40265FD5DF}"/>
              </a:ext>
            </a:extLst>
          </p:cNvPr>
          <p:cNvSpPr txBox="1">
            <a:spLocks noChangeArrowheads="1"/>
          </p:cNvSpPr>
          <p:nvPr/>
        </p:nvSpPr>
        <p:spPr bwMode="auto">
          <a:xfrm>
            <a:off x="2014539" y="315914"/>
            <a:ext cx="8137525" cy="339725"/>
          </a:xfrm>
          <a:prstGeom prst="rect">
            <a:avLst/>
          </a:prstGeom>
          <a:blipFill dpi="0" rotWithShape="1">
            <a:blip r:embed="rId3"/>
            <a:srcRect/>
            <a:stretch>
              <a:fillRect/>
            </a:stretch>
          </a:blipFill>
          <a:ln w="3175">
            <a:solidFill>
              <a:srgbClr val="85D785"/>
            </a:solidFill>
            <a:miter lim="800000"/>
            <a:headEnd/>
            <a:tailEnd/>
          </a:ln>
        </p:spPr>
        <p:txBody>
          <a:bodyPr>
            <a:spAutoFit/>
          </a:bodyPr>
          <a:lstStyle>
            <a:lvl1pPr marL="1376363" indent="-1376363"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pPr>
            <a:r>
              <a:rPr lang="en-US" altLang="en-US" sz="1600" b="1">
                <a:solidFill>
                  <a:srgbClr val="3366CC"/>
                </a:solidFill>
              </a:rPr>
              <a:t>TABLE 11</a:t>
            </a:r>
            <a:r>
              <a:rPr lang="en-US" altLang="en-US" sz="1600" b="1">
                <a:solidFill>
                  <a:srgbClr val="3366CC"/>
                </a:solidFill>
                <a:cs typeface="Arial" panose="020B0604020202020204" pitchFamily="34" charset="0"/>
              </a:rPr>
              <a:t>–1</a:t>
            </a:r>
            <a:r>
              <a:rPr lang="en-US" altLang="en-US" sz="1600">
                <a:cs typeface="Arial" panose="020B0604020202020204" pitchFamily="34" charset="0"/>
              </a:rPr>
              <a:t>	Developing an Aligned Reward Strategy</a:t>
            </a:r>
          </a:p>
        </p:txBody>
      </p:sp>
      <p:sp>
        <p:nvSpPr>
          <p:cNvPr id="12293" name="Rectangle 3">
            <a:extLst>
              <a:ext uri="{FF2B5EF4-FFF2-40B4-BE49-F238E27FC236}">
                <a16:creationId xmlns:a16="http://schemas.microsoft.com/office/drawing/2014/main" id="{36B4FFE2-BCF2-40EB-8658-1AF6BDA03729}"/>
              </a:ext>
            </a:extLst>
          </p:cNvPr>
          <p:cNvSpPr>
            <a:spLocks noChangeArrowheads="1"/>
          </p:cNvSpPr>
          <p:nvPr/>
        </p:nvSpPr>
        <p:spPr bwMode="auto">
          <a:xfrm>
            <a:off x="2073275" y="1143001"/>
            <a:ext cx="21399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1800" b="1"/>
              <a:t>Questions to Ask:</a:t>
            </a:r>
          </a:p>
        </p:txBody>
      </p:sp>
      <p:sp>
        <p:nvSpPr>
          <p:cNvPr id="12294" name="Rectangle 4">
            <a:extLst>
              <a:ext uri="{FF2B5EF4-FFF2-40B4-BE49-F238E27FC236}">
                <a16:creationId xmlns:a16="http://schemas.microsoft.com/office/drawing/2014/main" id="{5C4F22BE-8C94-48D4-9B54-AF6E948E2675}"/>
              </a:ext>
            </a:extLst>
          </p:cNvPr>
          <p:cNvSpPr>
            <a:spLocks noChangeArrowheads="1"/>
          </p:cNvSpPr>
          <p:nvPr/>
        </p:nvSpPr>
        <p:spPr bwMode="auto">
          <a:xfrm>
            <a:off x="2163763" y="1600201"/>
            <a:ext cx="7315200" cy="394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6075" indent="-346075"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spcBef>
                <a:spcPct val="50000"/>
              </a:spcBef>
              <a:buFontTx/>
              <a:buAutoNum type="arabicPeriod"/>
            </a:pPr>
            <a:r>
              <a:rPr lang="en-US" altLang="en-US" sz="1800"/>
              <a:t>What must our company do, (for instance in terms of improving customer service), to be successful in fulfilling its mission or achieving its desired competitive position?</a:t>
            </a:r>
          </a:p>
          <a:p>
            <a:pPr eaLnBrk="1" hangingPunct="1">
              <a:spcBef>
                <a:spcPct val="50000"/>
              </a:spcBef>
              <a:buFontTx/>
              <a:buAutoNum type="arabicPeriod"/>
            </a:pPr>
            <a:r>
              <a:rPr lang="en-US" altLang="en-US" sz="1800"/>
              <a:t>What are the employee behaviors or actions necessary to successfully implement this competitive strategy?</a:t>
            </a:r>
          </a:p>
          <a:p>
            <a:pPr eaLnBrk="1" hangingPunct="1">
              <a:spcBef>
                <a:spcPct val="50000"/>
              </a:spcBef>
              <a:buFontTx/>
              <a:buAutoNum type="arabicPeriod"/>
            </a:pPr>
            <a:r>
              <a:rPr lang="en-US" altLang="en-US" sz="1800"/>
              <a:t>What compensation programs should we use to reinforce those behaviors? What should be the purpose of each program in reinforcing each desired behavior?</a:t>
            </a:r>
          </a:p>
          <a:p>
            <a:pPr eaLnBrk="1" hangingPunct="1">
              <a:spcBef>
                <a:spcPct val="50000"/>
              </a:spcBef>
              <a:buFontTx/>
              <a:buAutoNum type="arabicPeriod"/>
            </a:pPr>
            <a:r>
              <a:rPr lang="en-US" altLang="en-US" sz="1800"/>
              <a:t>What measurable requirements should each compensation program meet to be deemed successful in fulfilling its purpose?</a:t>
            </a:r>
          </a:p>
          <a:p>
            <a:pPr eaLnBrk="1" hangingPunct="1">
              <a:spcBef>
                <a:spcPct val="50000"/>
              </a:spcBef>
              <a:buFontTx/>
              <a:buAutoNum type="arabicPeriod"/>
            </a:pPr>
            <a:r>
              <a:rPr lang="en-US" altLang="en-US" sz="1800"/>
              <a:t>How well do our current compensation programs match these requirements?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a:extLst>
              <a:ext uri="{FF2B5EF4-FFF2-40B4-BE49-F238E27FC236}">
                <a16:creationId xmlns:a16="http://schemas.microsoft.com/office/drawing/2014/main" id="{1F47D30B-68F2-4850-8EF3-0C02002C0F6B}"/>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13315" name="Slide Number Placeholder 4">
            <a:extLst>
              <a:ext uri="{FF2B5EF4-FFF2-40B4-BE49-F238E27FC236}">
                <a16:creationId xmlns:a16="http://schemas.microsoft.com/office/drawing/2014/main" id="{AFC99E2E-C696-4518-90FC-A690FB59AA6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59A22662-3D42-4433-83CC-F99D0BC7D7AB}" type="slidenum">
              <a:rPr lang="en-US" altLang="en-US" sz="900">
                <a:cs typeface="Times New Roman" panose="02020603050405020304" pitchFamily="18" charset="0"/>
              </a:rPr>
              <a:pPr eaLnBrk="1" hangingPunct="1"/>
              <a:t>8</a:t>
            </a:fld>
            <a:endParaRPr lang="en-US" altLang="en-US" sz="900">
              <a:cs typeface="Times New Roman" panose="02020603050405020304" pitchFamily="18" charset="0"/>
            </a:endParaRPr>
          </a:p>
        </p:txBody>
      </p:sp>
      <p:sp>
        <p:nvSpPr>
          <p:cNvPr id="2739202" name="Rectangle 2">
            <a:extLst>
              <a:ext uri="{FF2B5EF4-FFF2-40B4-BE49-F238E27FC236}">
                <a16:creationId xmlns:a16="http://schemas.microsoft.com/office/drawing/2014/main" id="{B81FA083-A96E-40B4-BC5B-9835FDC8AFE4}"/>
              </a:ext>
            </a:extLst>
          </p:cNvPr>
          <p:cNvSpPr>
            <a:spLocks noGrp="1" noChangeArrowheads="1"/>
          </p:cNvSpPr>
          <p:nvPr>
            <p:ph type="title"/>
          </p:nvPr>
        </p:nvSpPr>
        <p:spPr/>
        <p:txBody>
          <a:bodyPr/>
          <a:lstStyle/>
          <a:p>
            <a:pPr eaLnBrk="1" hangingPunct="1">
              <a:defRPr/>
            </a:pPr>
            <a:r>
              <a:rPr lang="en-US" dirty="0"/>
              <a:t>Compensation Policy Issues</a:t>
            </a:r>
          </a:p>
        </p:txBody>
      </p:sp>
      <p:sp>
        <p:nvSpPr>
          <p:cNvPr id="2739203" name="Rectangle 3">
            <a:extLst>
              <a:ext uri="{FF2B5EF4-FFF2-40B4-BE49-F238E27FC236}">
                <a16:creationId xmlns:a16="http://schemas.microsoft.com/office/drawing/2014/main" id="{31E006D1-8D54-4170-A80B-ED73AF9A4181}"/>
              </a:ext>
            </a:extLst>
          </p:cNvPr>
          <p:cNvSpPr>
            <a:spLocks noGrp="1" noChangeArrowheads="1"/>
          </p:cNvSpPr>
          <p:nvPr>
            <p:ph type="body" idx="1"/>
          </p:nvPr>
        </p:nvSpPr>
        <p:spPr/>
        <p:txBody>
          <a:bodyPr>
            <a:normAutofit fontScale="92500" lnSpcReduction="20000"/>
          </a:bodyPr>
          <a:lstStyle/>
          <a:p>
            <a:pPr eaLnBrk="1" hangingPunct="1">
              <a:spcBef>
                <a:spcPct val="35000"/>
              </a:spcBef>
              <a:defRPr/>
            </a:pPr>
            <a:r>
              <a:rPr lang="en-US" dirty="0"/>
              <a:t>Pay for performance</a:t>
            </a:r>
          </a:p>
          <a:p>
            <a:pPr eaLnBrk="1" hangingPunct="1">
              <a:spcBef>
                <a:spcPct val="35000"/>
              </a:spcBef>
              <a:defRPr/>
            </a:pPr>
            <a:r>
              <a:rPr lang="en-US" dirty="0"/>
              <a:t>Pay for seniority</a:t>
            </a:r>
          </a:p>
          <a:p>
            <a:pPr eaLnBrk="1" hangingPunct="1">
              <a:spcBef>
                <a:spcPct val="35000"/>
              </a:spcBef>
              <a:defRPr/>
            </a:pPr>
            <a:r>
              <a:rPr lang="en-US" dirty="0"/>
              <a:t>The pay cycle</a:t>
            </a:r>
          </a:p>
          <a:p>
            <a:pPr eaLnBrk="1" hangingPunct="1">
              <a:spcBef>
                <a:spcPct val="35000"/>
              </a:spcBef>
              <a:defRPr/>
            </a:pPr>
            <a:r>
              <a:rPr lang="en-US" dirty="0"/>
              <a:t>Salary increases and promotions</a:t>
            </a:r>
          </a:p>
          <a:p>
            <a:pPr eaLnBrk="1" hangingPunct="1">
              <a:spcBef>
                <a:spcPct val="35000"/>
              </a:spcBef>
              <a:defRPr/>
            </a:pPr>
            <a:r>
              <a:rPr lang="en-US" dirty="0"/>
              <a:t>Overtime and shift pay</a:t>
            </a:r>
          </a:p>
          <a:p>
            <a:pPr eaLnBrk="1" hangingPunct="1">
              <a:spcBef>
                <a:spcPct val="35000"/>
              </a:spcBef>
              <a:defRPr/>
            </a:pPr>
            <a:r>
              <a:rPr lang="en-US" dirty="0"/>
              <a:t>Probationary pay</a:t>
            </a:r>
          </a:p>
          <a:p>
            <a:pPr eaLnBrk="1" hangingPunct="1">
              <a:spcBef>
                <a:spcPct val="35000"/>
              </a:spcBef>
              <a:defRPr/>
            </a:pPr>
            <a:r>
              <a:rPr lang="en-US" dirty="0"/>
              <a:t>Paid and unpaid leaves</a:t>
            </a:r>
          </a:p>
          <a:p>
            <a:pPr eaLnBrk="1" hangingPunct="1">
              <a:spcBef>
                <a:spcPct val="35000"/>
              </a:spcBef>
              <a:defRPr/>
            </a:pPr>
            <a:r>
              <a:rPr lang="en-US" dirty="0"/>
              <a:t>Paid holidays</a:t>
            </a:r>
          </a:p>
          <a:p>
            <a:pPr eaLnBrk="1" hangingPunct="1">
              <a:spcBef>
                <a:spcPct val="35000"/>
              </a:spcBef>
              <a:defRPr/>
            </a:pPr>
            <a:r>
              <a:rPr lang="en-US" dirty="0"/>
              <a:t>Salary compression</a:t>
            </a:r>
          </a:p>
          <a:p>
            <a:pPr eaLnBrk="1" hangingPunct="1">
              <a:spcBef>
                <a:spcPct val="35000"/>
              </a:spcBef>
              <a:defRPr/>
            </a:pPr>
            <a:r>
              <a:rPr lang="en-US" dirty="0"/>
              <a:t>Geographic costs of living differences</a:t>
            </a:r>
          </a:p>
        </p:txBody>
      </p:sp>
      <p:pic>
        <p:nvPicPr>
          <p:cNvPr id="13318" name="Picture 4" descr="j0205600">
            <a:extLst>
              <a:ext uri="{FF2B5EF4-FFF2-40B4-BE49-F238E27FC236}">
                <a16:creationId xmlns:a16="http://schemas.microsoft.com/office/drawing/2014/main" id="{1BAFAE5F-45B9-4EF8-A4CA-B93FBF03EF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3513" y="2697164"/>
            <a:ext cx="2214562"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2">
            <a:extLst>
              <a:ext uri="{FF2B5EF4-FFF2-40B4-BE49-F238E27FC236}">
                <a16:creationId xmlns:a16="http://schemas.microsoft.com/office/drawing/2014/main" id="{E606B53E-E718-4699-BAF4-6B5D70D3D8FE}"/>
              </a:ext>
            </a:extLst>
          </p:cNvPr>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t>Copyright © 2011 Pearson Education, Inc. publishing as Prentice Hall</a:t>
            </a:r>
          </a:p>
        </p:txBody>
      </p:sp>
      <p:sp>
        <p:nvSpPr>
          <p:cNvPr id="14339" name="Slide Number Placeholder 3">
            <a:extLst>
              <a:ext uri="{FF2B5EF4-FFF2-40B4-BE49-F238E27FC236}">
                <a16:creationId xmlns:a16="http://schemas.microsoft.com/office/drawing/2014/main" id="{D6F0047F-3FF2-4512-B459-EDBE7C841D82}"/>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eaLnBrk="1" hangingPunct="1"/>
            <a:r>
              <a:rPr lang="en-US" altLang="en-US" sz="900">
                <a:cs typeface="Times New Roman" panose="02020603050405020304" pitchFamily="18" charset="0"/>
              </a:rPr>
              <a:t>11–</a:t>
            </a:r>
            <a:fld id="{AFE1853E-F501-4B87-A793-576D1516EF65}" type="slidenum">
              <a:rPr lang="en-US" altLang="en-US" sz="900">
                <a:cs typeface="Times New Roman" panose="02020603050405020304" pitchFamily="18" charset="0"/>
              </a:rPr>
              <a:pPr eaLnBrk="1" hangingPunct="1"/>
              <a:t>9</a:t>
            </a:fld>
            <a:endParaRPr lang="en-US" altLang="en-US" sz="900">
              <a:cs typeface="Times New Roman" panose="02020603050405020304" pitchFamily="18" charset="0"/>
            </a:endParaRPr>
          </a:p>
        </p:txBody>
      </p:sp>
      <p:sp>
        <p:nvSpPr>
          <p:cNvPr id="2741250" name="Rectangle 2">
            <a:extLst>
              <a:ext uri="{FF2B5EF4-FFF2-40B4-BE49-F238E27FC236}">
                <a16:creationId xmlns:a16="http://schemas.microsoft.com/office/drawing/2014/main" id="{2F5BD071-8513-4391-8FFE-E975DA9F49D9}"/>
              </a:ext>
            </a:extLst>
          </p:cNvPr>
          <p:cNvSpPr>
            <a:spLocks noGrp="1" noChangeArrowheads="1"/>
          </p:cNvSpPr>
          <p:nvPr>
            <p:ph type="title"/>
          </p:nvPr>
        </p:nvSpPr>
        <p:spPr>
          <a:xfrm>
            <a:off x="2452689" y="366714"/>
            <a:ext cx="7286625" cy="625475"/>
          </a:xfrm>
        </p:spPr>
        <p:txBody>
          <a:bodyPr>
            <a:normAutofit fontScale="90000"/>
          </a:bodyPr>
          <a:lstStyle/>
          <a:p>
            <a:pPr algn="ctr" eaLnBrk="1" hangingPunct="1">
              <a:defRPr/>
            </a:pPr>
            <a:r>
              <a:rPr lang="en-US" dirty="0"/>
              <a:t>Equity and Its Impact on Pay Rates</a:t>
            </a:r>
          </a:p>
        </p:txBody>
      </p:sp>
      <p:grpSp>
        <p:nvGrpSpPr>
          <p:cNvPr id="2" name="Group 13">
            <a:extLst>
              <a:ext uri="{FF2B5EF4-FFF2-40B4-BE49-F238E27FC236}">
                <a16:creationId xmlns:a16="http://schemas.microsoft.com/office/drawing/2014/main" id="{FC0D1602-018D-4A9F-A239-0FA324AE4227}"/>
              </a:ext>
            </a:extLst>
          </p:cNvPr>
          <p:cNvGrpSpPr>
            <a:grpSpLocks/>
          </p:cNvGrpSpPr>
          <p:nvPr/>
        </p:nvGrpSpPr>
        <p:grpSpPr bwMode="auto">
          <a:xfrm>
            <a:off x="2255839" y="1600200"/>
            <a:ext cx="7680325" cy="3411538"/>
            <a:chOff x="461" y="990"/>
            <a:chExt cx="4838" cy="2149"/>
          </a:xfrm>
        </p:grpSpPr>
        <p:sp>
          <p:nvSpPr>
            <p:cNvPr id="14342" name="AutoShape 14" descr="grayfill01">
              <a:extLst>
                <a:ext uri="{FF2B5EF4-FFF2-40B4-BE49-F238E27FC236}">
                  <a16:creationId xmlns:a16="http://schemas.microsoft.com/office/drawing/2014/main" id="{A154FC2D-FF47-40C8-8170-843F56070488}"/>
                </a:ext>
              </a:extLst>
            </p:cNvPr>
            <p:cNvSpPr>
              <a:spLocks noChangeArrowheads="1"/>
            </p:cNvSpPr>
            <p:nvPr/>
          </p:nvSpPr>
          <p:spPr bwMode="auto">
            <a:xfrm>
              <a:off x="461" y="2467"/>
              <a:ext cx="1040" cy="672"/>
            </a:xfrm>
            <a:prstGeom prst="roundRect">
              <a:avLst>
                <a:gd name="adj" fmla="val 16667"/>
              </a:avLst>
            </a:prstGeom>
            <a:blipFill dpi="0" rotWithShape="1">
              <a:blip r:embed="rId3"/>
              <a:srcRect/>
              <a:stretch>
                <a:fillRect/>
              </a:stretch>
            </a:blipFill>
            <a:ln w="57150" algn="ctr">
              <a:solidFill>
                <a:srgbClr val="C0C0C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External </a:t>
              </a:r>
              <a:br>
                <a:rPr lang="en-US" altLang="en-US" sz="1800">
                  <a:latin typeface="Franklin Gothic Medium" panose="020B0603020102020204" pitchFamily="34" charset="0"/>
                </a:rPr>
              </a:br>
              <a:r>
                <a:rPr lang="en-US" altLang="en-US" sz="1800">
                  <a:latin typeface="Franklin Gothic Medium" panose="020B0603020102020204" pitchFamily="34" charset="0"/>
                </a:rPr>
                <a:t>equity</a:t>
              </a:r>
            </a:p>
          </p:txBody>
        </p:sp>
        <p:sp>
          <p:nvSpPr>
            <p:cNvPr id="14343" name="AutoShape 15" descr="bluefill01">
              <a:extLst>
                <a:ext uri="{FF2B5EF4-FFF2-40B4-BE49-F238E27FC236}">
                  <a16:creationId xmlns:a16="http://schemas.microsoft.com/office/drawing/2014/main" id="{35C2F216-1E90-4180-9546-B1DC0275E08E}"/>
                </a:ext>
              </a:extLst>
            </p:cNvPr>
            <p:cNvSpPr>
              <a:spLocks noChangeArrowheads="1"/>
            </p:cNvSpPr>
            <p:nvPr/>
          </p:nvSpPr>
          <p:spPr bwMode="auto">
            <a:xfrm>
              <a:off x="4259" y="2467"/>
              <a:ext cx="1040" cy="672"/>
            </a:xfrm>
            <a:prstGeom prst="roundRect">
              <a:avLst>
                <a:gd name="adj" fmla="val 16667"/>
              </a:avLst>
            </a:prstGeom>
            <a:blipFill dpi="0" rotWithShape="1">
              <a:blip r:embed="rId4"/>
              <a:srcRect/>
              <a:stretch>
                <a:fillRect/>
              </a:stretch>
            </a:blipFill>
            <a:ln w="57150" algn="ctr">
              <a:solidFill>
                <a:srgbClr val="7DC1FF"/>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Procedural</a:t>
              </a:r>
              <a:br>
                <a:rPr lang="en-US" altLang="en-US" sz="1800">
                  <a:latin typeface="Franklin Gothic Medium" panose="020B0603020102020204" pitchFamily="34" charset="0"/>
                </a:rPr>
              </a:br>
              <a:r>
                <a:rPr lang="en-US" altLang="en-US" sz="1800">
                  <a:latin typeface="Franklin Gothic Medium" panose="020B0603020102020204" pitchFamily="34" charset="0"/>
                </a:rPr>
                <a:t>equity</a:t>
              </a:r>
            </a:p>
          </p:txBody>
        </p:sp>
        <p:cxnSp>
          <p:nvCxnSpPr>
            <p:cNvPr id="14344" name="AutoShape 16">
              <a:extLst>
                <a:ext uri="{FF2B5EF4-FFF2-40B4-BE49-F238E27FC236}">
                  <a16:creationId xmlns:a16="http://schemas.microsoft.com/office/drawing/2014/main" id="{4466DC4E-E976-4AE8-B1F6-E0CA294FCB8D}"/>
                </a:ext>
              </a:extLst>
            </p:cNvPr>
            <p:cNvCxnSpPr>
              <a:cxnSpLocks noChangeShapeType="1"/>
              <a:stCxn id="14350" idx="3"/>
              <a:endCxn id="14342" idx="0"/>
            </p:cNvCxnSpPr>
            <p:nvPr/>
          </p:nvCxnSpPr>
          <p:spPr bwMode="auto">
            <a:xfrm flipH="1">
              <a:off x="981" y="1690"/>
              <a:ext cx="674" cy="759"/>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14345" name="AutoShape 17">
              <a:extLst>
                <a:ext uri="{FF2B5EF4-FFF2-40B4-BE49-F238E27FC236}">
                  <a16:creationId xmlns:a16="http://schemas.microsoft.com/office/drawing/2014/main" id="{FA2850CC-CDA6-47C9-A774-C1C5F2542A9E}"/>
                </a:ext>
              </a:extLst>
            </p:cNvPr>
            <p:cNvCxnSpPr>
              <a:cxnSpLocks noChangeShapeType="1"/>
              <a:stCxn id="14350" idx="5"/>
              <a:endCxn id="14343" idx="0"/>
            </p:cNvCxnSpPr>
            <p:nvPr/>
          </p:nvCxnSpPr>
          <p:spPr bwMode="auto">
            <a:xfrm>
              <a:off x="4083" y="1690"/>
              <a:ext cx="696" cy="759"/>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cxnSp>
          <p:nvCxnSpPr>
            <p:cNvPr id="14346" name="AutoShape 18">
              <a:extLst>
                <a:ext uri="{FF2B5EF4-FFF2-40B4-BE49-F238E27FC236}">
                  <a16:creationId xmlns:a16="http://schemas.microsoft.com/office/drawing/2014/main" id="{4B1A9509-B59D-43C5-98E9-95D58CCE13B5}"/>
                </a:ext>
              </a:extLst>
            </p:cNvPr>
            <p:cNvCxnSpPr>
              <a:cxnSpLocks noChangeShapeType="1"/>
              <a:stCxn id="14350" idx="0"/>
              <a:endCxn id="14347" idx="0"/>
            </p:cNvCxnSpPr>
            <p:nvPr/>
          </p:nvCxnSpPr>
          <p:spPr bwMode="auto">
            <a:xfrm flipH="1">
              <a:off x="2247" y="990"/>
              <a:ext cx="622" cy="1459"/>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sp>
          <p:nvSpPr>
            <p:cNvPr id="14347" name="AutoShape 19" descr="purplefill01">
              <a:extLst>
                <a:ext uri="{FF2B5EF4-FFF2-40B4-BE49-F238E27FC236}">
                  <a16:creationId xmlns:a16="http://schemas.microsoft.com/office/drawing/2014/main" id="{29433765-5F78-4186-B20B-8C79EB94BBF2}"/>
                </a:ext>
              </a:extLst>
            </p:cNvPr>
            <p:cNvSpPr>
              <a:spLocks noChangeArrowheads="1"/>
            </p:cNvSpPr>
            <p:nvPr/>
          </p:nvSpPr>
          <p:spPr bwMode="auto">
            <a:xfrm>
              <a:off x="1727" y="2467"/>
              <a:ext cx="1040" cy="672"/>
            </a:xfrm>
            <a:prstGeom prst="roundRect">
              <a:avLst>
                <a:gd name="adj" fmla="val 16667"/>
              </a:avLst>
            </a:prstGeom>
            <a:blipFill dpi="0" rotWithShape="1">
              <a:blip r:embed="rId5"/>
              <a:srcRect/>
              <a:stretch>
                <a:fillRect/>
              </a:stretch>
            </a:blipFill>
            <a:ln w="57150" algn="ctr">
              <a:solidFill>
                <a:srgbClr val="AB439C"/>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Internal </a:t>
              </a:r>
              <a:br>
                <a:rPr lang="en-US" altLang="en-US" sz="1800">
                  <a:latin typeface="Franklin Gothic Medium" panose="020B0603020102020204" pitchFamily="34" charset="0"/>
                </a:rPr>
              </a:br>
              <a:r>
                <a:rPr lang="en-US" altLang="en-US" sz="1800">
                  <a:latin typeface="Franklin Gothic Medium" panose="020B0603020102020204" pitchFamily="34" charset="0"/>
                </a:rPr>
                <a:t>equity</a:t>
              </a:r>
            </a:p>
          </p:txBody>
        </p:sp>
        <p:cxnSp>
          <p:nvCxnSpPr>
            <p:cNvPr id="14348" name="AutoShape 20">
              <a:extLst>
                <a:ext uri="{FF2B5EF4-FFF2-40B4-BE49-F238E27FC236}">
                  <a16:creationId xmlns:a16="http://schemas.microsoft.com/office/drawing/2014/main" id="{E5B68DB3-3647-4C05-8AD6-50C68B0ACDF1}"/>
                </a:ext>
              </a:extLst>
            </p:cNvPr>
            <p:cNvCxnSpPr>
              <a:cxnSpLocks noChangeShapeType="1"/>
              <a:stCxn id="14350" idx="0"/>
              <a:endCxn id="14349" idx="0"/>
            </p:cNvCxnSpPr>
            <p:nvPr/>
          </p:nvCxnSpPr>
          <p:spPr bwMode="auto">
            <a:xfrm>
              <a:off x="2869" y="990"/>
              <a:ext cx="644" cy="1459"/>
            </a:xfrm>
            <a:prstGeom prst="straightConnector1">
              <a:avLst/>
            </a:prstGeom>
            <a:noFill/>
            <a:ln w="38100">
              <a:solidFill>
                <a:schemeClr val="tx1"/>
              </a:solidFill>
              <a:round/>
              <a:headEnd/>
              <a:tailEnd type="stealth" w="lg" len="lg"/>
            </a:ln>
            <a:extLst>
              <a:ext uri="{909E8E84-426E-40DD-AFC4-6F175D3DCCD1}">
                <a14:hiddenFill xmlns:a14="http://schemas.microsoft.com/office/drawing/2010/main">
                  <a:noFill/>
                </a14:hiddenFill>
              </a:ext>
            </a:extLst>
          </p:spPr>
        </p:cxnSp>
        <p:sp>
          <p:nvSpPr>
            <p:cNvPr id="14349" name="AutoShape 21" descr="redfill01">
              <a:extLst>
                <a:ext uri="{FF2B5EF4-FFF2-40B4-BE49-F238E27FC236}">
                  <a16:creationId xmlns:a16="http://schemas.microsoft.com/office/drawing/2014/main" id="{F764470E-F2AB-466C-B3FF-23B5153C70FF}"/>
                </a:ext>
              </a:extLst>
            </p:cNvPr>
            <p:cNvSpPr>
              <a:spLocks noChangeArrowheads="1"/>
            </p:cNvSpPr>
            <p:nvPr/>
          </p:nvSpPr>
          <p:spPr bwMode="auto">
            <a:xfrm>
              <a:off x="2993" y="2467"/>
              <a:ext cx="1040" cy="672"/>
            </a:xfrm>
            <a:prstGeom prst="roundRect">
              <a:avLst>
                <a:gd name="adj" fmla="val 16667"/>
              </a:avLst>
            </a:prstGeom>
            <a:blipFill dpi="0" rotWithShape="1">
              <a:blip r:embed="rId6"/>
              <a:srcRect/>
              <a:stretch>
                <a:fillRect/>
              </a:stretch>
            </a:blipFill>
            <a:ln w="57150" algn="ctr">
              <a:solidFill>
                <a:srgbClr val="CC660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1800">
                  <a:latin typeface="Franklin Gothic Medium" panose="020B0603020102020204" pitchFamily="34" charset="0"/>
                </a:rPr>
                <a:t>Individual</a:t>
              </a:r>
              <a:br>
                <a:rPr lang="en-US" altLang="en-US" sz="1800">
                  <a:latin typeface="Franklin Gothic Medium" panose="020B0603020102020204" pitchFamily="34" charset="0"/>
                </a:rPr>
              </a:br>
              <a:r>
                <a:rPr lang="en-US" altLang="en-US" sz="1800">
                  <a:latin typeface="Franklin Gothic Medium" panose="020B0603020102020204" pitchFamily="34" charset="0"/>
                </a:rPr>
                <a:t>equity</a:t>
              </a:r>
            </a:p>
          </p:txBody>
        </p:sp>
        <p:sp>
          <p:nvSpPr>
            <p:cNvPr id="14350" name="Oval 22">
              <a:extLst>
                <a:ext uri="{FF2B5EF4-FFF2-40B4-BE49-F238E27FC236}">
                  <a16:creationId xmlns:a16="http://schemas.microsoft.com/office/drawing/2014/main" id="{142B82E4-0AC9-413E-A50C-C053D0A17BBA}"/>
                </a:ext>
              </a:extLst>
            </p:cNvPr>
            <p:cNvSpPr>
              <a:spLocks noChangeArrowheads="1"/>
            </p:cNvSpPr>
            <p:nvPr/>
          </p:nvSpPr>
          <p:spPr bwMode="auto">
            <a:xfrm>
              <a:off x="1152" y="1008"/>
              <a:ext cx="3434" cy="778"/>
            </a:xfrm>
            <a:prstGeom prst="ellipse">
              <a:avLst/>
            </a:prstGeom>
            <a:gradFill rotWithShape="1">
              <a:gsLst>
                <a:gs pos="0">
                  <a:srgbClr val="EAD596"/>
                </a:gs>
                <a:gs pos="100000">
                  <a:srgbClr val="CC9900"/>
                </a:gs>
              </a:gsLst>
              <a:lin ang="5400000" scaled="1"/>
            </a:gradFill>
            <a:ln w="57150" algn="ctr">
              <a:solidFill>
                <a:srgbClr val="CC9900"/>
              </a:solidFill>
              <a:round/>
              <a:headEnd/>
              <a:tailEnd/>
            </a:ln>
          </p:spPr>
          <p:txBody>
            <a:bodyPr lIns="0" tIns="0" rIns="0" bIns="0" anchor="ctr" anchorCtr="1"/>
            <a:lstStyle>
              <a:lvl1pPr eaLnBrk="0" hangingPunct="0">
                <a:defRPr sz="1000">
                  <a:solidFill>
                    <a:schemeClr val="tx1"/>
                  </a:solidFill>
                  <a:latin typeface="Arial" panose="020B0604020202020204" pitchFamily="34" charset="0"/>
                  <a:cs typeface="Tahoma" panose="020B0604030504040204" pitchFamily="34" charset="0"/>
                </a:defRPr>
              </a:lvl1pPr>
              <a:lvl2pPr marL="742950" indent="-285750" eaLnBrk="0" hangingPunct="0">
                <a:defRPr sz="1000">
                  <a:solidFill>
                    <a:schemeClr val="tx1"/>
                  </a:solidFill>
                  <a:latin typeface="Arial" panose="020B0604020202020204" pitchFamily="34" charset="0"/>
                  <a:cs typeface="Tahoma" panose="020B0604030504040204" pitchFamily="34" charset="0"/>
                </a:defRPr>
              </a:lvl2pPr>
              <a:lvl3pPr marL="1143000" indent="-228600" eaLnBrk="0" hangingPunct="0">
                <a:defRPr sz="1000">
                  <a:solidFill>
                    <a:schemeClr val="tx1"/>
                  </a:solidFill>
                  <a:latin typeface="Arial" panose="020B0604020202020204" pitchFamily="34" charset="0"/>
                  <a:cs typeface="Tahoma" panose="020B0604030504040204" pitchFamily="34" charset="0"/>
                </a:defRPr>
              </a:lvl3pPr>
              <a:lvl4pPr marL="1600200" indent="-228600" eaLnBrk="0" hangingPunct="0">
                <a:defRPr sz="1000">
                  <a:solidFill>
                    <a:schemeClr val="tx1"/>
                  </a:solidFill>
                  <a:latin typeface="Arial" panose="020B0604020202020204" pitchFamily="34" charset="0"/>
                  <a:cs typeface="Tahoma" panose="020B0604030504040204" pitchFamily="34" charset="0"/>
                </a:defRPr>
              </a:lvl4pPr>
              <a:lvl5pPr marL="2057400" indent="-228600" eaLnBrk="0" hangingPunct="0">
                <a:defRPr sz="1000">
                  <a:solidFill>
                    <a:schemeClr val="tx1"/>
                  </a:solidFill>
                  <a:latin typeface="Arial" panose="020B0604020202020204" pitchFamily="34" charset="0"/>
                  <a:cs typeface="Tahoma" panose="020B060403050404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Tahoma" panose="020B0604030504040204" pitchFamily="34" charset="0"/>
                </a:defRPr>
              </a:lvl9pPr>
            </a:lstStyle>
            <a:p>
              <a:pPr algn="ctr" eaLnBrk="1" hangingPunct="1"/>
              <a:r>
                <a:rPr lang="en-US" altLang="en-US" sz="2400">
                  <a:latin typeface="Franklin Gothic Medium" panose="020B0603020102020204" pitchFamily="34" charset="0"/>
                </a:rPr>
                <a:t>Forms of Compensation Equity</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3329</Words>
  <Application>Microsoft Office PowerPoint</Application>
  <PresentationFormat>Widescreen</PresentationFormat>
  <Paragraphs>385</Paragraphs>
  <Slides>27</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Calibri Light</vt:lpstr>
      <vt:lpstr>Franklin Gothic Medium</vt:lpstr>
      <vt:lpstr>Times New Roman</vt:lpstr>
      <vt:lpstr>Verdana</vt:lpstr>
      <vt:lpstr>Wingdings</vt:lpstr>
      <vt:lpstr>Office Theme</vt:lpstr>
      <vt:lpstr>Compensation-Determining Pay Rates. Competency Based Pay</vt:lpstr>
      <vt:lpstr>PowerPoint Presentation</vt:lpstr>
      <vt:lpstr>Basic Factors in Determining Pay Rates</vt:lpstr>
      <vt:lpstr>Legal Considerations in Compensation</vt:lpstr>
      <vt:lpstr>PowerPoint Presentation</vt:lpstr>
      <vt:lpstr>Corporate Policies, Competitive Strategy, and Compensation</vt:lpstr>
      <vt:lpstr>PowerPoint Presentation</vt:lpstr>
      <vt:lpstr>Compensation Policy Issues</vt:lpstr>
      <vt:lpstr>Equity and Its Impact on Pay Rates</vt:lpstr>
      <vt:lpstr>Addressing Equity Issues</vt:lpstr>
      <vt:lpstr>Establishing Pay Rates</vt:lpstr>
      <vt:lpstr>Step1:  The Salary Survey</vt:lpstr>
      <vt:lpstr>Sources for Salary Surveys</vt:lpstr>
      <vt:lpstr>PowerPoint Presentation</vt:lpstr>
      <vt:lpstr>Step 2:  Job Evaluation</vt:lpstr>
      <vt:lpstr>The Job Evaluation Process</vt:lpstr>
      <vt:lpstr>How to Evaluate Jobs</vt:lpstr>
      <vt:lpstr>Job Evaluation Methods: Ranking</vt:lpstr>
      <vt:lpstr>Job Evaluation Methods:  Job Classification</vt:lpstr>
      <vt:lpstr>HR in Practice:  Developing a Workable Pay Plan</vt:lpstr>
      <vt:lpstr>Pricing Managerial and Professional Jobs</vt:lpstr>
      <vt:lpstr>Pricing Managerial and Professional Jobs</vt:lpstr>
      <vt:lpstr>Compensating Professional Employees</vt:lpstr>
      <vt:lpstr>Competency-Based Pay</vt:lpstr>
      <vt:lpstr>Why Use Competency-Based Pay?</vt:lpstr>
      <vt:lpstr>Competency-Based Pay in Practice</vt:lpstr>
      <vt:lpstr>Competency-Based Pay: Pros and Cons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Compensation-Determining Pay Rates. Competency Based Pay</dc:title>
  <dc:creator>Bhaskar Nalla</dc:creator>
  <cp:lastModifiedBy>Bhaskar Nalla</cp:lastModifiedBy>
  <cp:revision>9</cp:revision>
  <dcterms:created xsi:type="dcterms:W3CDTF">2018-12-18T06:09:18Z</dcterms:created>
  <dcterms:modified xsi:type="dcterms:W3CDTF">2018-12-18T13:38:11Z</dcterms:modified>
</cp:coreProperties>
</file>