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notesMasterIdLst>
    <p:notesMasterId r:id="rId29"/>
  </p:notesMasterIdLst>
  <p:handoutMasterIdLst>
    <p:handoutMasterId r:id="rId30"/>
  </p:handoutMasterIdLst>
  <p:sldIdLst>
    <p:sldId id="256" r:id="rId2"/>
    <p:sldId id="260" r:id="rId3"/>
    <p:sldId id="257" r:id="rId4"/>
    <p:sldId id="261" r:id="rId5"/>
    <p:sldId id="258" r:id="rId6"/>
    <p:sldId id="265" r:id="rId7"/>
    <p:sldId id="266" r:id="rId8"/>
    <p:sldId id="267" r:id="rId9"/>
    <p:sldId id="264" r:id="rId10"/>
    <p:sldId id="259" r:id="rId11"/>
    <p:sldId id="275" r:id="rId12"/>
    <p:sldId id="276" r:id="rId13"/>
    <p:sldId id="277" r:id="rId14"/>
    <p:sldId id="278" r:id="rId15"/>
    <p:sldId id="279" r:id="rId16"/>
    <p:sldId id="281" r:id="rId17"/>
    <p:sldId id="269" r:id="rId18"/>
    <p:sldId id="280" r:id="rId19"/>
    <p:sldId id="270" r:id="rId20"/>
    <p:sldId id="282" r:id="rId21"/>
    <p:sldId id="285" r:id="rId22"/>
    <p:sldId id="286" r:id="rId23"/>
    <p:sldId id="287" r:id="rId24"/>
    <p:sldId id="271" r:id="rId25"/>
    <p:sldId id="272" r:id="rId26"/>
    <p:sldId id="273" r:id="rId27"/>
    <p:sldId id="27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434" autoAdjust="0"/>
  </p:normalViewPr>
  <p:slideViewPr>
    <p:cSldViewPr snapToGrid="0">
      <p:cViewPr varScale="1">
        <p:scale>
          <a:sx n="69" d="100"/>
          <a:sy n="69" d="100"/>
        </p:scale>
        <p:origin x="1380"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08"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5E2EDD-CB56-436B-9228-12732BA3C153}" type="datetimeFigureOut">
              <a:rPr lang="en-US" smtClean="0"/>
              <a:t>1/29/2019</a:t>
            </a:fld>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1D58B80-31DF-47D8-BA16-1953D6079EA9}" type="slidenum">
              <a:rPr lang="en-US" smtClean="0"/>
              <a:t>‹#›</a:t>
            </a:fld>
            <a:endParaRPr lang="en-US"/>
          </a:p>
        </p:txBody>
      </p:sp>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3391271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CF5C3-4F47-4963-BE2A-96A0850C0FFA}" type="datetimeFigureOut">
              <a:rPr lang="en-US" smtClean="0"/>
              <a:t>1/29/2019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7AE86C-FE16-4E3B-8745-B4129F07996D}" type="slidenum">
              <a:rPr lang="en-US" smtClean="0"/>
              <a:t>‹#›</a:t>
            </a:fld>
            <a:endParaRPr lang="en-US"/>
          </a:p>
        </p:txBody>
      </p:sp>
    </p:spTree>
    <p:extLst>
      <p:ext uri="{BB962C8B-B14F-4D97-AF65-F5344CB8AC3E}">
        <p14:creationId xmlns:p14="http://schemas.microsoft.com/office/powerpoint/2010/main" val="318827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7AE86C-FE16-4E3B-8745-B4129F07996D}" type="slidenum">
              <a:rPr lang="en-US" smtClean="0"/>
              <a:t>1</a:t>
            </a:fld>
            <a:endParaRPr lang="en-US"/>
          </a:p>
        </p:txBody>
      </p:sp>
    </p:spTree>
    <p:extLst>
      <p:ext uri="{BB962C8B-B14F-4D97-AF65-F5344CB8AC3E}">
        <p14:creationId xmlns:p14="http://schemas.microsoft.com/office/powerpoint/2010/main" val="395990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4700" y="1295399"/>
            <a:ext cx="7683500" cy="2214563"/>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1622425" y="6362700"/>
            <a:ext cx="5899150" cy="282577"/>
          </a:xfrm>
          <a:prstGeom prst="rect">
            <a:avLst/>
          </a:prstGeom>
        </p:spPr>
        <p:txBody>
          <a:bodyPr/>
          <a:lstStyle>
            <a:lvl1pPr algn="ctr">
              <a:defRPr sz="1400">
                <a:solidFill>
                  <a:schemeClr val="bg2">
                    <a:lumMod val="50000"/>
                  </a:schemeClr>
                </a:solidFill>
              </a:defRPr>
            </a:lvl1pPr>
          </a:lstStyle>
          <a:p>
            <a:r>
              <a:rPr lang="en-US" dirty="0" smtClean="0"/>
              <a:t>Prepared by Ms. Khadija Alaa, FASE, </a:t>
            </a:r>
            <a:r>
              <a:rPr lang="en-US" dirty="0" err="1" smtClean="0"/>
              <a:t>Ishik</a:t>
            </a:r>
            <a:r>
              <a:rPr lang="en-US" dirty="0" smtClean="0"/>
              <a:t> University    </a:t>
            </a:r>
            <a:endParaRPr lang="en-US" dirty="0"/>
          </a:p>
        </p:txBody>
      </p:sp>
    </p:spTree>
    <p:extLst>
      <p:ext uri="{BB962C8B-B14F-4D97-AF65-F5344CB8AC3E}">
        <p14:creationId xmlns:p14="http://schemas.microsoft.com/office/powerpoint/2010/main" val="11272876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685779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834266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1508453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3121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1587500" y="6248611"/>
            <a:ext cx="6159500" cy="544513"/>
          </a:xfrm>
          <a:prstGeom prst="rect">
            <a:avLst/>
          </a:prstGeom>
        </p:spPr>
        <p:txBody>
          <a:bodyPr/>
          <a:lstStyle>
            <a:lvl1pPr algn="ctr">
              <a:defRPr sz="1400">
                <a:solidFill>
                  <a:schemeClr val="bg2">
                    <a:lumMod val="50000"/>
                  </a:schemeClr>
                </a:solidFill>
              </a:defRPr>
            </a:lvl1pPr>
          </a:lstStyle>
          <a:p>
            <a:r>
              <a:rPr lang="en-US" dirty="0" smtClean="0"/>
              <a:t>Prepared by Ms. Khadija Alaa, FASE, </a:t>
            </a:r>
            <a:r>
              <a:rPr lang="en-US" dirty="0" err="1" smtClean="0"/>
              <a:t>Ishik</a:t>
            </a:r>
            <a:r>
              <a:rPr lang="en-US" dirty="0" smtClean="0"/>
              <a:t> University    </a:t>
            </a:r>
          </a:p>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endParaRPr lang="en-US" dirty="0"/>
          </a:p>
        </p:txBody>
      </p:sp>
    </p:spTree>
    <p:extLst>
      <p:ext uri="{BB962C8B-B14F-4D97-AF65-F5344CB8AC3E}">
        <p14:creationId xmlns:p14="http://schemas.microsoft.com/office/powerpoint/2010/main" val="34066740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2459298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388659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335962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US"/>
          </a:p>
        </p:txBody>
      </p:sp>
      <p:sp>
        <p:nvSpPr>
          <p:cNvPr id="4" name="Footer Placeholder 3"/>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3240374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endParaRPr lang="en-US"/>
          </a:p>
        </p:txBody>
      </p:sp>
      <p:sp>
        <p:nvSpPr>
          <p:cNvPr id="3" name="Footer Placeholder 2"/>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1555015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a:xfrm>
            <a:off x="1587500" y="6248611"/>
            <a:ext cx="6159500" cy="544513"/>
          </a:xfrm>
          <a:prstGeom prst="rect">
            <a:avLst/>
          </a:prstGeom>
        </p:spPr>
        <p:txBody>
          <a:bodyPr/>
          <a:lstStyle/>
          <a:p>
            <a:r>
              <a:rPr lang="en-US" smtClean="0"/>
              <a:t>Prepared by Ms. Khadija Alaa, FASE, Ishik University    </a:t>
            </a:r>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E0374B5-F709-4BEC-9AE8-7AF10073BC1A}" type="slidenum">
              <a:rPr lang="en-US" smtClean="0"/>
              <a:t>‹#›</a:t>
            </a:fld>
            <a:endParaRPr lang="en-US"/>
          </a:p>
        </p:txBody>
      </p:sp>
    </p:spTree>
    <p:extLst>
      <p:ext uri="{BB962C8B-B14F-4D97-AF65-F5344CB8AC3E}">
        <p14:creationId xmlns:p14="http://schemas.microsoft.com/office/powerpoint/2010/main" val="1874064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6">
                <a:lumMod val="5000"/>
                <a:lumOff val="95000"/>
              </a:schemeClr>
            </a:gs>
            <a:gs pos="100000">
              <a:schemeClr val="accent6">
                <a:lumMod val="45000"/>
                <a:lumOff val="55000"/>
              </a:schemeClr>
            </a:gs>
            <a:gs pos="100000">
              <a:schemeClr val="accent6">
                <a:lumMod val="99000"/>
                <a:lumOff val="1000"/>
              </a:schemeClr>
            </a:gs>
            <a:gs pos="100000">
              <a:schemeClr val="accent6">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73150"/>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470361"/>
            <a:ext cx="7886700" cy="37782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4"/>
          <a:stretch>
            <a:fillRect/>
          </a:stretch>
        </p:blipFill>
        <p:spPr>
          <a:xfrm>
            <a:off x="127000" y="135593"/>
            <a:ext cx="1143000" cy="865909"/>
          </a:xfrm>
          <a:prstGeom prst="rect">
            <a:avLst/>
          </a:prstGeom>
        </p:spPr>
      </p:pic>
    </p:spTree>
    <p:extLst>
      <p:ext uri="{BB962C8B-B14F-4D97-AF65-F5344CB8AC3E}">
        <p14:creationId xmlns:p14="http://schemas.microsoft.com/office/powerpoint/2010/main" val="987954033"/>
      </p:ext>
    </p:extLst>
  </p:cSld>
  <p:clrMap bg1="lt1" tx1="dk1" bg2="lt2" tx2="dk2" accent1="accent1" accent2="accent2" accent3="accent3" accent4="accent4" accent5="accent5" accent6="accent6" hlink="hlink" folHlink="folHlink"/>
  <p:sldLayoutIdLst>
    <p:sldLayoutId id="2147483798" r:id="rId1"/>
    <p:sldLayoutId id="2147483809"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accent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a:gsLst>
            <a:gs pos="0">
              <a:schemeClr val="accent6">
                <a:lumMod val="5000"/>
                <a:lumOff val="95000"/>
              </a:schemeClr>
            </a:gs>
            <a:gs pos="100000">
              <a:schemeClr val="accent6">
                <a:lumMod val="45000"/>
                <a:lumOff val="55000"/>
              </a:schemeClr>
            </a:gs>
            <a:gs pos="100000">
              <a:schemeClr val="accent6">
                <a:lumMod val="99000"/>
                <a:lumOff val="1000"/>
              </a:schemeClr>
            </a:gs>
            <a:gs pos="100000">
              <a:schemeClr val="accent6">
                <a:lumMod val="30000"/>
                <a:lumOff val="70000"/>
              </a:schemeClr>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4390" y="1818905"/>
            <a:ext cx="7475220" cy="1187355"/>
          </a:xfrm>
          <a:noFill/>
        </p:spPr>
        <p:txBody>
          <a:bodyPr>
            <a:normAutofit fontScale="90000"/>
            <a:scene3d>
              <a:camera prst="orthographicFront"/>
              <a:lightRig rig="threePt" dir="t"/>
            </a:scene3d>
            <a:sp3d extrusionH="57150">
              <a:bevelT w="82550" h="38100" prst="coolSlant"/>
            </a:sp3d>
          </a:bodyPr>
          <a:lstStyle/>
          <a:p>
            <a:r>
              <a:rPr lang="en-US" b="1" dirty="0" smtClean="0">
                <a:effectLst>
                  <a:glow>
                    <a:schemeClr val="accent1">
                      <a:alpha val="40000"/>
                    </a:schemeClr>
                  </a:glow>
                </a:effectLst>
              </a:rPr>
              <a:t/>
            </a:r>
            <a:br>
              <a:rPr lang="en-US" b="1" dirty="0" smtClean="0">
                <a:effectLst>
                  <a:glow>
                    <a:schemeClr val="accent1">
                      <a:alpha val="40000"/>
                    </a:schemeClr>
                  </a:glow>
                </a:effectLst>
              </a:rPr>
            </a:br>
            <a:r>
              <a:rPr lang="en-US" b="1" dirty="0">
                <a:effectLst>
                  <a:glow>
                    <a:schemeClr val="accent1">
                      <a:alpha val="40000"/>
                    </a:schemeClr>
                  </a:glow>
                </a:effectLst>
              </a:rPr>
              <a:t/>
            </a:r>
            <a:br>
              <a:rPr lang="en-US" b="1" dirty="0">
                <a:effectLst>
                  <a:glow>
                    <a:schemeClr val="accent1">
                      <a:alpha val="40000"/>
                    </a:schemeClr>
                  </a:glow>
                </a:effectLst>
              </a:rPr>
            </a:br>
            <a:r>
              <a:rPr lang="en-US" b="1" dirty="0" smtClean="0">
                <a:effectLst>
                  <a:glow>
                    <a:schemeClr val="accent1">
                      <a:alpha val="40000"/>
                    </a:schemeClr>
                  </a:glow>
                </a:effectLst>
              </a:rPr>
              <a:t/>
            </a:r>
            <a:br>
              <a:rPr lang="en-US" b="1" dirty="0" smtClean="0">
                <a:effectLst>
                  <a:glow>
                    <a:schemeClr val="accent1">
                      <a:alpha val="40000"/>
                    </a:schemeClr>
                  </a:glow>
                </a:effectLst>
              </a:rPr>
            </a:br>
            <a:r>
              <a:rPr lang="en-US" b="1" dirty="0">
                <a:effectLst>
                  <a:glow>
                    <a:schemeClr val="accent1">
                      <a:alpha val="40000"/>
                    </a:schemeClr>
                  </a:glow>
                </a:effectLst>
              </a:rPr>
              <a:t/>
            </a:r>
            <a:br>
              <a:rPr lang="en-US" b="1" dirty="0">
                <a:effectLst>
                  <a:glow>
                    <a:schemeClr val="accent1">
                      <a:alpha val="40000"/>
                    </a:schemeClr>
                  </a:glow>
                </a:effectLst>
              </a:rPr>
            </a:br>
            <a:r>
              <a:rPr lang="en-US" b="1" dirty="0" smtClean="0">
                <a:effectLst>
                  <a:glow>
                    <a:schemeClr val="accent1">
                      <a:alpha val="40000"/>
                    </a:schemeClr>
                  </a:glow>
                </a:effectLst>
              </a:rPr>
              <a:t/>
            </a:r>
            <a:br>
              <a:rPr lang="en-US" b="1" dirty="0" smtClean="0">
                <a:effectLst>
                  <a:glow>
                    <a:schemeClr val="accent1">
                      <a:alpha val="40000"/>
                    </a:schemeClr>
                  </a:glow>
                </a:effectLst>
              </a:rPr>
            </a:br>
            <a:r>
              <a:rPr lang="en-US" b="1" dirty="0">
                <a:effectLst>
                  <a:glow>
                    <a:schemeClr val="accent1">
                      <a:alpha val="40000"/>
                    </a:schemeClr>
                  </a:glow>
                </a:effectLst>
              </a:rPr>
              <a:t/>
            </a:r>
            <a:br>
              <a:rPr lang="en-US" b="1" dirty="0">
                <a:effectLst>
                  <a:glow>
                    <a:schemeClr val="accent1">
                      <a:alpha val="40000"/>
                    </a:schemeClr>
                  </a:glow>
                </a:effectLst>
              </a:rPr>
            </a:br>
            <a:r>
              <a:rPr lang="en-US" b="1" dirty="0" smtClean="0">
                <a:effectLst>
                  <a:glow>
                    <a:schemeClr val="accent1">
                      <a:alpha val="40000"/>
                    </a:schemeClr>
                  </a:glow>
                </a:effectLst>
              </a:rPr>
              <a:t/>
            </a:r>
            <a:br>
              <a:rPr lang="en-US" b="1" dirty="0" smtClean="0">
                <a:effectLst>
                  <a:glow>
                    <a:schemeClr val="accent1">
                      <a:alpha val="40000"/>
                    </a:schemeClr>
                  </a:glow>
                </a:effectLst>
              </a:rPr>
            </a:br>
            <a:r>
              <a:rPr lang="en-US" sz="5300" b="1" dirty="0" smtClean="0">
                <a:effectLst>
                  <a:glow>
                    <a:schemeClr val="accent1">
                      <a:alpha val="40000"/>
                    </a:schemeClr>
                  </a:glow>
                </a:effectLst>
              </a:rPr>
              <a:t>Introduction to Economics</a:t>
            </a:r>
            <a:br>
              <a:rPr lang="en-US" sz="5300" b="1" dirty="0" smtClean="0">
                <a:effectLst>
                  <a:glow>
                    <a:schemeClr val="accent1">
                      <a:alpha val="40000"/>
                    </a:schemeClr>
                  </a:glow>
                </a:effectLst>
              </a:rPr>
            </a:br>
            <a:r>
              <a:rPr lang="en-US" sz="4000" b="1" smtClean="0">
                <a:effectLst>
                  <a:glow>
                    <a:schemeClr val="accent1">
                      <a:alpha val="40000"/>
                    </a:schemeClr>
                  </a:glow>
                </a:effectLst>
              </a:rPr>
              <a:t>Chapter </a:t>
            </a:r>
            <a:r>
              <a:rPr lang="en-US" sz="4000" b="1" smtClean="0">
                <a:effectLst>
                  <a:glow>
                    <a:schemeClr val="accent1">
                      <a:alpha val="40000"/>
                    </a:schemeClr>
                  </a:glow>
                </a:effectLst>
              </a:rPr>
              <a:t>4: </a:t>
            </a:r>
            <a:r>
              <a:rPr lang="en-US" sz="4000" b="1" dirty="0" smtClean="0">
                <a:effectLst>
                  <a:glow>
                    <a:schemeClr val="accent1">
                      <a:alpha val="40000"/>
                    </a:schemeClr>
                  </a:glow>
                </a:effectLst>
              </a:rPr>
              <a:t>Specialization and Gains from Trade </a:t>
            </a:r>
            <a:br>
              <a:rPr lang="en-US" sz="4000" b="1" dirty="0" smtClean="0">
                <a:effectLst>
                  <a:glow>
                    <a:schemeClr val="accent1">
                      <a:alpha val="40000"/>
                    </a:schemeClr>
                  </a:glow>
                </a:effectLst>
              </a:rPr>
            </a:br>
            <a:endParaRPr lang="en-US" sz="2200" b="1" i="1" dirty="0">
              <a:effectLst>
                <a:glow>
                  <a:schemeClr val="accent1">
                    <a:alpha val="40000"/>
                  </a:schemeClr>
                </a:glow>
              </a:effectLst>
            </a:endParaRPr>
          </a:p>
        </p:txBody>
      </p:sp>
      <p:sp>
        <p:nvSpPr>
          <p:cNvPr id="5" name="Footer Placeholder 4"/>
          <p:cNvSpPr>
            <a:spLocks noGrp="1"/>
          </p:cNvSpPr>
          <p:nvPr>
            <p:ph type="ftr" sz="quarter" idx="11"/>
          </p:nvPr>
        </p:nvSpPr>
        <p:spPr/>
        <p:txBody>
          <a:bodyPr/>
          <a:lstStyle/>
          <a:p>
            <a:r>
              <a:rPr lang="en-US" smtClean="0"/>
              <a:t>Prepared by Ms. Khadija Alaa, FASE, Ishik University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9971" y="2784058"/>
            <a:ext cx="4524058" cy="2839417"/>
          </a:xfrm>
          <a:prstGeom prst="rect">
            <a:avLst/>
          </a:prstGeom>
        </p:spPr>
      </p:pic>
    </p:spTree>
    <p:extLst>
      <p:ext uri="{BB962C8B-B14F-4D97-AF65-F5344CB8AC3E}">
        <p14:creationId xmlns:p14="http://schemas.microsoft.com/office/powerpoint/2010/main" val="644678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3" y="1427374"/>
            <a:ext cx="7886700" cy="3778250"/>
          </a:xfrm>
        </p:spPr>
        <p:txBody>
          <a:bodyPr>
            <a:normAutofit lnSpcReduction="10000"/>
          </a:bodyPr>
          <a:lstStyle/>
          <a:p>
            <a:r>
              <a:rPr lang="en-US" sz="3600" b="1" dirty="0">
                <a:solidFill>
                  <a:srgbClr val="FF0000"/>
                </a:solidFill>
              </a:rPr>
              <a:t>Absolute advantage </a:t>
            </a:r>
            <a:endParaRPr lang="en-US" sz="3600" dirty="0"/>
          </a:p>
          <a:p>
            <a:r>
              <a:rPr lang="en-US" sz="3600" b="1" dirty="0">
                <a:solidFill>
                  <a:srgbClr val="FF0000"/>
                </a:solidFill>
              </a:rPr>
              <a:t>C</a:t>
            </a:r>
            <a:r>
              <a:rPr lang="en-US" sz="3600" b="1" dirty="0" smtClean="0">
                <a:solidFill>
                  <a:srgbClr val="FF0000"/>
                </a:solidFill>
              </a:rPr>
              <a:t>omparative </a:t>
            </a:r>
            <a:r>
              <a:rPr lang="en-US" sz="3600" b="1" dirty="0">
                <a:solidFill>
                  <a:srgbClr val="FF0000"/>
                </a:solidFill>
              </a:rPr>
              <a:t>advantage</a:t>
            </a:r>
            <a:r>
              <a:rPr lang="en-US" sz="3600" dirty="0"/>
              <a:t> </a:t>
            </a:r>
            <a:endParaRPr lang="en-US" sz="3600" dirty="0" smtClean="0"/>
          </a:p>
          <a:p>
            <a:pPr marL="0" indent="0">
              <a:buNone/>
            </a:pPr>
            <a:r>
              <a:rPr lang="en-US" sz="3600" dirty="0" smtClean="0"/>
              <a:t>These are </a:t>
            </a:r>
            <a:r>
              <a:rPr lang="en-US" sz="3600" dirty="0"/>
              <a:t>two important concepts in international trade that largely influence how and why nations devote limited resources to the production of particular goods. </a:t>
            </a:r>
          </a:p>
        </p:txBody>
      </p:sp>
      <p:sp>
        <p:nvSpPr>
          <p:cNvPr id="4" name="Footer Placeholder 3"/>
          <p:cNvSpPr>
            <a:spLocks noGrp="1"/>
          </p:cNvSpPr>
          <p:nvPr>
            <p:ph type="ftr" sz="quarter" idx="11"/>
          </p:nvPr>
        </p:nvSpPr>
        <p:spPr/>
        <p:txBody>
          <a:bodyPr/>
          <a:lstStyle/>
          <a:p>
            <a:r>
              <a:rPr lang="en-US" smtClean="0"/>
              <a:t>Prepared by Ms. Khadija Alaa, FASE, Ishik University    </a:t>
            </a:r>
            <a:endParaRPr lang="en-US" dirty="0"/>
          </a:p>
        </p:txBody>
      </p:sp>
    </p:spTree>
    <p:extLst>
      <p:ext uri="{BB962C8B-B14F-4D97-AF65-F5344CB8AC3E}">
        <p14:creationId xmlns:p14="http://schemas.microsoft.com/office/powerpoint/2010/main" val="3050721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spcBef>
                <a:spcPts val="1000"/>
              </a:spcBef>
            </a:pPr>
            <a:r>
              <a:rPr lang="en-US" sz="3600" b="1" dirty="0">
                <a:solidFill>
                  <a:srgbClr val="FF0000"/>
                </a:solidFill>
                <a:latin typeface="Calibri" panose="020F0502020204030204"/>
              </a:rPr>
              <a:t>Absolute advantage </a:t>
            </a:r>
            <a:r>
              <a:rPr lang="en-US" sz="3600" dirty="0">
                <a:solidFill>
                  <a:srgbClr val="4472C4">
                    <a:lumMod val="50000"/>
                  </a:srgbClr>
                </a:solidFill>
                <a:latin typeface="Calibri" panose="020F0502020204030204"/>
              </a:rPr>
              <a:t/>
            </a:r>
            <a:br>
              <a:rPr lang="en-US" sz="3600" dirty="0">
                <a:solidFill>
                  <a:srgbClr val="4472C4">
                    <a:lumMod val="50000"/>
                  </a:srgbClr>
                </a:solidFill>
                <a:latin typeface="Calibri" panose="020F0502020204030204"/>
              </a:rPr>
            </a:b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a:t>Absolute advantage refers to the ability to produce more or better goods and services than somebody else.</a:t>
            </a:r>
          </a:p>
          <a:p>
            <a:pPr>
              <a:buFont typeface="Wingdings" panose="05000000000000000000" pitchFamily="2" charset="2"/>
              <a:buChar char="Ø"/>
            </a:pPr>
            <a:r>
              <a:rPr lang="en-US" dirty="0" smtClean="0"/>
              <a:t>The </a:t>
            </a:r>
            <a:r>
              <a:rPr lang="en-US" dirty="0"/>
              <a:t>producer that requires a smaller quantity of inputs </a:t>
            </a:r>
            <a:r>
              <a:rPr lang="en-US" dirty="0" smtClean="0"/>
              <a:t>(time, labor, capital) to </a:t>
            </a:r>
            <a:r>
              <a:rPr lang="en-US" dirty="0"/>
              <a:t>produce a good is said to have an absolute advantage in producing that good. </a:t>
            </a:r>
          </a:p>
        </p:txBody>
      </p:sp>
      <p:sp>
        <p:nvSpPr>
          <p:cNvPr id="4" name="Footer Placeholder 3"/>
          <p:cNvSpPr>
            <a:spLocks noGrp="1"/>
          </p:cNvSpPr>
          <p:nvPr>
            <p:ph type="ftr" sz="quarter" idx="11"/>
          </p:nvPr>
        </p:nvSpPr>
        <p:spPr/>
        <p:txBody>
          <a:bodyPr/>
          <a:lstStyle/>
          <a:p>
            <a:r>
              <a:rPr lang="en-US" smtClean="0">
                <a:solidFill>
                  <a:srgbClr val="E7E6E6">
                    <a:lumMod val="50000"/>
                  </a:srgbClr>
                </a:solidFill>
              </a:rPr>
              <a:t>Prepared by Ms. Khadija Alaa, FASE, Ishik University    </a:t>
            </a:r>
          </a:p>
          <a:p>
            <a:endParaRPr lang="en-US" dirty="0">
              <a:solidFill>
                <a:srgbClr val="E7E6E6">
                  <a:lumMod val="50000"/>
                </a:srgbClr>
              </a:solidFill>
            </a:endParaRPr>
          </a:p>
        </p:txBody>
      </p:sp>
    </p:spTree>
    <p:extLst>
      <p:ext uri="{BB962C8B-B14F-4D97-AF65-F5344CB8AC3E}">
        <p14:creationId xmlns:p14="http://schemas.microsoft.com/office/powerpoint/2010/main" val="696213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228600">
              <a:spcBef>
                <a:spcPts val="1000"/>
              </a:spcBef>
            </a:pPr>
            <a:r>
              <a:rPr lang="en-US" sz="3600" b="1" dirty="0">
                <a:solidFill>
                  <a:srgbClr val="FF0000"/>
                </a:solidFill>
                <a:latin typeface="Calibri" panose="020F0502020204030204"/>
              </a:rPr>
              <a:t>Comparative advantage</a:t>
            </a:r>
            <a:r>
              <a:rPr lang="en-US" sz="3600" dirty="0">
                <a:solidFill>
                  <a:srgbClr val="4472C4">
                    <a:lumMod val="50000"/>
                  </a:srgbClr>
                </a:solidFill>
                <a:latin typeface="Calibri" panose="020F0502020204030204"/>
              </a:rPr>
              <a:t> </a:t>
            </a:r>
            <a:br>
              <a:rPr lang="en-US" sz="3600" dirty="0">
                <a:solidFill>
                  <a:srgbClr val="4472C4">
                    <a:lumMod val="50000"/>
                  </a:srgbClr>
                </a:solidFill>
                <a:latin typeface="Calibri" panose="020F0502020204030204"/>
              </a:rPr>
            </a:br>
            <a:endParaRPr lang="en-US" dirty="0"/>
          </a:p>
        </p:txBody>
      </p:sp>
      <p:sp>
        <p:nvSpPr>
          <p:cNvPr id="3" name="Content Placeholder 2"/>
          <p:cNvSpPr>
            <a:spLocks noGrp="1"/>
          </p:cNvSpPr>
          <p:nvPr>
            <p:ph idx="1"/>
          </p:nvPr>
        </p:nvSpPr>
        <p:spPr>
          <a:xfrm>
            <a:off x="628650" y="1971675"/>
            <a:ext cx="8129588" cy="3900488"/>
          </a:xfrm>
        </p:spPr>
        <p:txBody>
          <a:bodyPr>
            <a:normAutofit/>
          </a:bodyPr>
          <a:lstStyle/>
          <a:p>
            <a:pPr>
              <a:buFont typeface="Wingdings" panose="05000000000000000000" pitchFamily="2" charset="2"/>
              <a:buChar char="Ø"/>
            </a:pPr>
            <a:r>
              <a:rPr lang="en-US" dirty="0"/>
              <a:t>Comparative advantage is an economic term that refers to an economy's ability to produce goods and services at a lower opportunity cost than that of trade partners. </a:t>
            </a:r>
            <a:endParaRPr lang="en-US" dirty="0" smtClean="0"/>
          </a:p>
          <a:p>
            <a:pPr>
              <a:buFont typeface="Wingdings" panose="05000000000000000000" pitchFamily="2" charset="2"/>
              <a:buChar char="Ø"/>
            </a:pPr>
            <a:r>
              <a:rPr lang="en-US" dirty="0" smtClean="0"/>
              <a:t>A </a:t>
            </a:r>
            <a:r>
              <a:rPr lang="en-US" dirty="0"/>
              <a:t>comparative advantage gives a company the ability to sell goods and services at a lower price than its competitors and realize </a:t>
            </a:r>
            <a:r>
              <a:rPr lang="en-US" dirty="0" smtClean="0"/>
              <a:t>more sales. </a:t>
            </a:r>
          </a:p>
        </p:txBody>
      </p:sp>
      <p:sp>
        <p:nvSpPr>
          <p:cNvPr id="4" name="Footer Placeholder 3"/>
          <p:cNvSpPr>
            <a:spLocks noGrp="1"/>
          </p:cNvSpPr>
          <p:nvPr>
            <p:ph type="ftr" sz="quarter" idx="11"/>
          </p:nvPr>
        </p:nvSpPr>
        <p:spPr/>
        <p:txBody>
          <a:bodyPr/>
          <a:lstStyle/>
          <a:p>
            <a:r>
              <a:rPr lang="en-US" smtClean="0">
                <a:solidFill>
                  <a:srgbClr val="E7E6E6">
                    <a:lumMod val="50000"/>
                  </a:srgbClr>
                </a:solidFill>
              </a:rPr>
              <a:t>Prepared by Ms. Khadija Alaa, FASE, Ishik University    </a:t>
            </a:r>
          </a:p>
          <a:p>
            <a:endParaRPr lang="en-US" dirty="0">
              <a:solidFill>
                <a:srgbClr val="E7E6E6">
                  <a:lumMod val="50000"/>
                </a:srgbClr>
              </a:solidFill>
            </a:endParaRPr>
          </a:p>
        </p:txBody>
      </p:sp>
    </p:spTree>
    <p:extLst>
      <p:ext uri="{BB962C8B-B14F-4D97-AF65-F5344CB8AC3E}">
        <p14:creationId xmlns:p14="http://schemas.microsoft.com/office/powerpoint/2010/main" val="3331573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Ricardo </a:t>
            </a:r>
            <a:endParaRPr lang="en-US" dirty="0"/>
          </a:p>
        </p:txBody>
      </p:sp>
      <p:sp>
        <p:nvSpPr>
          <p:cNvPr id="3" name="Content Placeholder 2"/>
          <p:cNvSpPr>
            <a:spLocks noGrp="1"/>
          </p:cNvSpPr>
          <p:nvPr>
            <p:ph idx="1"/>
          </p:nvPr>
        </p:nvSpPr>
        <p:spPr>
          <a:xfrm>
            <a:off x="628650" y="3139387"/>
            <a:ext cx="7886700" cy="1943100"/>
          </a:xfrm>
        </p:spPr>
        <p:txBody>
          <a:bodyPr/>
          <a:lstStyle/>
          <a:p>
            <a:pPr marL="0" indent="0">
              <a:buNone/>
            </a:pPr>
            <a:r>
              <a:rPr lang="en-US" dirty="0"/>
              <a:t>The law of comparative advantage is popularly attributed to English political economist David Ricardo and his book “Principles of Political Economy and Taxation” in 1817.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solidFill>
                  <a:srgbClr val="E7E6E6">
                    <a:lumMod val="50000"/>
                  </a:srgbClr>
                </a:solidFill>
              </a:rPr>
              <a:t>Prepared by Ms. Khadija Alaa, FASE, Ishik University    </a:t>
            </a:r>
          </a:p>
          <a:p>
            <a:endParaRPr lang="en-US" dirty="0">
              <a:solidFill>
                <a:srgbClr val="E7E6E6">
                  <a:lumMod val="50000"/>
                </a:srgb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3575" y="671513"/>
            <a:ext cx="2428875" cy="2357437"/>
          </a:xfrm>
          <a:prstGeom prst="rect">
            <a:avLst/>
          </a:prstGeom>
        </p:spPr>
      </p:pic>
    </p:spTree>
    <p:extLst>
      <p:ext uri="{BB962C8B-B14F-4D97-AF65-F5344CB8AC3E}">
        <p14:creationId xmlns:p14="http://schemas.microsoft.com/office/powerpoint/2010/main" val="2282055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51" y="1641686"/>
            <a:ext cx="7886700" cy="3778250"/>
          </a:xfrm>
        </p:spPr>
        <p:txBody>
          <a:bodyPr>
            <a:normAutofit fontScale="92500" lnSpcReduction="20000"/>
          </a:bodyPr>
          <a:lstStyle/>
          <a:p>
            <a:pPr marL="0" indent="0">
              <a:buNone/>
            </a:pPr>
            <a:r>
              <a:rPr lang="en-US" sz="3600" b="1" dirty="0" smtClean="0">
                <a:solidFill>
                  <a:srgbClr val="FF0000"/>
                </a:solidFill>
              </a:rPr>
              <a:t>Adam Smith </a:t>
            </a:r>
            <a:r>
              <a:rPr lang="en-US" dirty="0" smtClean="0"/>
              <a:t>told people that trade and specialization are good. </a:t>
            </a:r>
          </a:p>
          <a:p>
            <a:pPr marL="0" indent="0">
              <a:buNone/>
            </a:pPr>
            <a:r>
              <a:rPr lang="en-US" dirty="0" smtClean="0">
                <a:solidFill>
                  <a:schemeClr val="accent2">
                    <a:lumMod val="75000"/>
                  </a:schemeClr>
                </a:solidFill>
              </a:rPr>
              <a:t>E.g.</a:t>
            </a:r>
            <a:r>
              <a:rPr lang="en-US" dirty="0" smtClean="0"/>
              <a:t> I can cook and teach economics. According to Adam Smith, I should specialize in one these two tasks. Why? </a:t>
            </a:r>
          </a:p>
          <a:p>
            <a:pPr marL="0" indent="0">
              <a:buNone/>
            </a:pPr>
            <a:r>
              <a:rPr lang="en-US" sz="3600" b="1" dirty="0" smtClean="0">
                <a:solidFill>
                  <a:srgbClr val="FF0000"/>
                </a:solidFill>
              </a:rPr>
              <a:t>David Ricardo </a:t>
            </a:r>
            <a:r>
              <a:rPr lang="en-US" dirty="0" smtClean="0"/>
              <a:t>told us how to choose our specialization. According to Ricardo, I have to choose the job that I have lowest opportunity cost for. </a:t>
            </a:r>
          </a:p>
          <a:p>
            <a:pPr marL="0" indent="0">
              <a:buNone/>
            </a:pPr>
            <a:r>
              <a:rPr lang="en-US" dirty="0" smtClean="0">
                <a:solidFill>
                  <a:schemeClr val="accent2">
                    <a:lumMod val="75000"/>
                  </a:schemeClr>
                </a:solidFill>
              </a:rPr>
              <a:t>E.g</a:t>
            </a:r>
            <a:r>
              <a:rPr lang="en-US" dirty="0" smtClean="0"/>
              <a:t>. I choose to teach economics because its opportunity cost is lower than cooking. It means that I will sacrifice (give up) less when I choose this option. </a:t>
            </a: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589380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2612" y="976150"/>
            <a:ext cx="2814638" cy="1325563"/>
          </a:xfrm>
        </p:spPr>
        <p:txBody>
          <a:bodyPr>
            <a:normAutofit/>
          </a:bodyPr>
          <a:lstStyle/>
          <a:p>
            <a:r>
              <a:rPr lang="en-US" sz="6000" b="1" dirty="0" smtClean="0"/>
              <a:t>Key!</a:t>
            </a:r>
            <a:endParaRPr lang="en-US" sz="6000" b="1" dirty="0"/>
          </a:p>
        </p:txBody>
      </p:sp>
      <p:sp>
        <p:nvSpPr>
          <p:cNvPr id="3" name="Content Placeholder 2"/>
          <p:cNvSpPr>
            <a:spLocks noGrp="1"/>
          </p:cNvSpPr>
          <p:nvPr>
            <p:ph idx="1"/>
          </p:nvPr>
        </p:nvSpPr>
        <p:spPr>
          <a:xfrm>
            <a:off x="1173956" y="2404818"/>
            <a:ext cx="6986588" cy="3778250"/>
          </a:xfrm>
        </p:spPr>
        <p:txBody>
          <a:bodyPr>
            <a:normAutofit fontScale="92500"/>
          </a:bodyPr>
          <a:lstStyle/>
          <a:p>
            <a:pPr marL="0" indent="0">
              <a:buNone/>
            </a:pPr>
            <a:r>
              <a:rPr lang="en-US" sz="3600" b="1" dirty="0"/>
              <a:t>Key</a:t>
            </a:r>
            <a:r>
              <a:rPr lang="en-US" dirty="0"/>
              <a:t> to the understanding of comparative advantage is a solid grasp of opportunity cost. </a:t>
            </a:r>
            <a:endParaRPr lang="en-US" dirty="0" smtClean="0"/>
          </a:p>
          <a:p>
            <a:pPr>
              <a:buFont typeface="Wingdings" panose="05000000000000000000" pitchFamily="2" charset="2"/>
              <a:buChar char="Ø"/>
            </a:pPr>
            <a:r>
              <a:rPr lang="en-US" dirty="0" smtClean="0"/>
              <a:t>Put </a:t>
            </a:r>
            <a:r>
              <a:rPr lang="en-US" dirty="0"/>
              <a:t>simply, an opportunity cost is the potential benefit that someone loses out on when selecting a particular option over another. </a:t>
            </a:r>
            <a:endParaRPr lang="en-US" dirty="0" smtClean="0"/>
          </a:p>
          <a:p>
            <a:pPr>
              <a:buFont typeface="Wingdings" panose="05000000000000000000" pitchFamily="2" charset="2"/>
              <a:buChar char="Ø"/>
            </a:pPr>
            <a:r>
              <a:rPr lang="en-US" dirty="0" smtClean="0"/>
              <a:t>In </a:t>
            </a:r>
            <a:r>
              <a:rPr lang="en-US" dirty="0"/>
              <a:t>the case of comparative advantage, the opportunity cost (that is to say, the potential benefit which has been </a:t>
            </a:r>
            <a:r>
              <a:rPr lang="en-US" dirty="0" smtClean="0"/>
              <a:t>lost) </a:t>
            </a:r>
            <a:r>
              <a:rPr lang="en-US" dirty="0"/>
              <a:t>for one company is lower than that of another.</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2542" y="944079"/>
            <a:ext cx="1447801" cy="1427968"/>
          </a:xfrm>
          <a:prstGeom prst="rect">
            <a:avLst/>
          </a:prstGeom>
        </p:spPr>
      </p:pic>
    </p:spTree>
    <p:extLst>
      <p:ext uri="{BB962C8B-B14F-4D97-AF65-F5344CB8AC3E}">
        <p14:creationId xmlns:p14="http://schemas.microsoft.com/office/powerpoint/2010/main" val="1492329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630488"/>
            <a:ext cx="7886700" cy="1325563"/>
          </a:xfrm>
        </p:spPr>
        <p:txBody>
          <a:bodyPr>
            <a:noAutofit/>
          </a:bodyPr>
          <a:lstStyle/>
          <a:p>
            <a:pPr algn="ctr"/>
            <a:r>
              <a:rPr lang="en-US" sz="9600" b="1" dirty="0" smtClean="0"/>
              <a:t>Question Bank</a:t>
            </a:r>
            <a:endParaRPr lang="en-US" sz="9600" b="1"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237817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2386012"/>
            <a:ext cx="7886700" cy="3376823"/>
          </a:xfrm>
        </p:spPr>
        <p:txBody>
          <a:bodyPr/>
          <a:lstStyle/>
          <a:p>
            <a:pPr marL="0" indent="0">
              <a:buNone/>
            </a:pPr>
            <a:r>
              <a:rPr lang="en-US" dirty="0" smtClean="0"/>
              <a:t>Robinson can </a:t>
            </a:r>
            <a:r>
              <a:rPr lang="en-US" dirty="0"/>
              <a:t>gather 10 coconuts or catch </a:t>
            </a:r>
            <a:r>
              <a:rPr lang="en-US" dirty="0" smtClean="0"/>
              <a:t>2 </a:t>
            </a:r>
            <a:r>
              <a:rPr lang="en-US" dirty="0"/>
              <a:t>fish per hour. </a:t>
            </a:r>
            <a:r>
              <a:rPr lang="en-US" dirty="0" smtClean="0"/>
              <a:t>His friend </a:t>
            </a:r>
            <a:r>
              <a:rPr lang="en-US" dirty="0"/>
              <a:t>Friday can gather 30 coconuts or catch </a:t>
            </a:r>
            <a:r>
              <a:rPr lang="en-US" dirty="0" smtClean="0"/>
              <a:t>3 </a:t>
            </a:r>
            <a:r>
              <a:rPr lang="en-US" dirty="0"/>
              <a:t>fish per hour. What is </a:t>
            </a:r>
            <a:r>
              <a:rPr lang="en-US" dirty="0" err="1" smtClean="0"/>
              <a:t>Robisno’s</a:t>
            </a:r>
            <a:r>
              <a:rPr lang="en-US" dirty="0" smtClean="0"/>
              <a:t> opportunity cost </a:t>
            </a:r>
            <a:r>
              <a:rPr lang="en-US" dirty="0"/>
              <a:t>of catching 1 fish? What is Friday’s? Who has an absolute advantage in catching </a:t>
            </a:r>
            <a:r>
              <a:rPr lang="en-US" dirty="0" smtClean="0"/>
              <a:t>fish? Who </a:t>
            </a:r>
            <a:r>
              <a:rPr lang="en-US" dirty="0"/>
              <a:t>has a comparative advantage in catching fish?</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452802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30560658"/>
              </p:ext>
            </p:extLst>
          </p:nvPr>
        </p:nvGraphicFramePr>
        <p:xfrm>
          <a:off x="628650" y="3098800"/>
          <a:ext cx="7886700" cy="1259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0" lang="en-US" sz="2800" b="0" i="0" u="none" strike="noStrike" kern="1200" cap="none" spc="0" normalizeH="0" baseline="0" noProof="0" dirty="0" smtClean="0">
                          <a:ln>
                            <a:noFill/>
                          </a:ln>
                          <a:solidFill>
                            <a:srgbClr val="4472C4">
                              <a:lumMod val="50000"/>
                            </a:srgbClr>
                          </a:solidFill>
                          <a:effectLst/>
                          <a:uLnTx/>
                          <a:uFillTx/>
                          <a:latin typeface="+mn-lt"/>
                        </a:rPr>
                        <a:t>Coconuts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kumimoji="0" lang="en-US" sz="2800" b="0" i="0" u="none" strike="noStrike" kern="1200" cap="none" spc="0" normalizeH="0" baseline="0" noProof="0" dirty="0" smtClean="0">
                          <a:ln>
                            <a:noFill/>
                          </a:ln>
                          <a:solidFill>
                            <a:srgbClr val="4472C4">
                              <a:lumMod val="50000"/>
                            </a:srgbClr>
                          </a:solidFill>
                          <a:effectLst/>
                          <a:uLnTx/>
                          <a:uFillTx/>
                          <a:latin typeface="+mn-lt"/>
                        </a:rPr>
                        <a:t>Fish</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370840">
                <a:tc>
                  <a:txBody>
                    <a:bodyPr/>
                    <a:lstStyle/>
                    <a:p>
                      <a:r>
                        <a:rPr lang="en-US" dirty="0" smtClean="0"/>
                        <a:t>Robinson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smtClean="0"/>
                        <a:t>10</a:t>
                      </a:r>
                      <a:r>
                        <a:rPr lang="en-US" baseline="0" dirty="0" smtClean="0"/>
                        <a:t> / </a:t>
                      </a:r>
                      <a:r>
                        <a:rPr lang="en-US" dirty="0" err="1" smtClean="0"/>
                        <a:t>hr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smtClean="0"/>
                        <a:t>2/ </a:t>
                      </a:r>
                      <a:r>
                        <a:rPr lang="en-US" dirty="0" err="1" smtClean="0"/>
                        <a:t>hr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r>
                        <a:rPr lang="en-US" dirty="0" smtClean="0"/>
                        <a:t>Friday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smtClean="0"/>
                        <a:t>30</a:t>
                      </a:r>
                      <a:r>
                        <a:rPr lang="en-US" baseline="0" dirty="0" smtClean="0"/>
                        <a:t> / </a:t>
                      </a:r>
                      <a:r>
                        <a:rPr lang="en-US" dirty="0" err="1" smtClean="0"/>
                        <a:t>hr</a:t>
                      </a:r>
                      <a:r>
                        <a:rPr lang="en-US"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dirty="0" smtClean="0"/>
                        <a:t>3/ </a:t>
                      </a:r>
                      <a:r>
                        <a:rPr lang="en-US" dirty="0" err="1" smtClean="0"/>
                        <a:t>hr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112305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628650" y="2184611"/>
            <a:ext cx="7886700" cy="2901739"/>
          </a:xfrm>
        </p:spPr>
        <p:txBody>
          <a:bodyPr>
            <a:normAutofit/>
          </a:bodyPr>
          <a:lstStyle/>
          <a:p>
            <a:pPr marL="0" indent="0">
              <a:buNone/>
            </a:pPr>
            <a:r>
              <a:rPr lang="en-US" dirty="0" smtClean="0"/>
              <a:t>1) Robinson </a:t>
            </a:r>
            <a:r>
              <a:rPr lang="en-US" dirty="0"/>
              <a:t>would give up 5</a:t>
            </a:r>
            <a:r>
              <a:rPr lang="en-US" dirty="0" smtClean="0"/>
              <a:t> </a:t>
            </a:r>
            <a:r>
              <a:rPr lang="en-US" dirty="0"/>
              <a:t>coconuts to catch </a:t>
            </a:r>
            <a:r>
              <a:rPr lang="en-US" dirty="0" smtClean="0"/>
              <a:t>1 </a:t>
            </a:r>
            <a:r>
              <a:rPr lang="en-US" dirty="0"/>
              <a:t>fish. </a:t>
            </a:r>
            <a:endParaRPr lang="en-US" dirty="0" smtClean="0"/>
          </a:p>
          <a:p>
            <a:pPr marL="0" indent="0">
              <a:buNone/>
            </a:pPr>
            <a:r>
              <a:rPr lang="en-US" dirty="0" smtClean="0"/>
              <a:t>2</a:t>
            </a:r>
            <a:r>
              <a:rPr lang="en-US" dirty="0"/>
              <a:t>) Friday would give up </a:t>
            </a:r>
            <a:r>
              <a:rPr lang="en-US" dirty="0" smtClean="0"/>
              <a:t>10 </a:t>
            </a:r>
            <a:r>
              <a:rPr lang="en-US" dirty="0"/>
              <a:t>coconuts to catch 1 fish</a:t>
            </a:r>
            <a:r>
              <a:rPr lang="en-US" dirty="0" smtClean="0"/>
              <a:t>.</a:t>
            </a:r>
          </a:p>
          <a:p>
            <a:pPr marL="0" indent="0">
              <a:buNone/>
            </a:pPr>
            <a:r>
              <a:rPr lang="en-US" dirty="0" smtClean="0"/>
              <a:t>3) Friday </a:t>
            </a:r>
            <a:r>
              <a:rPr lang="en-US" dirty="0"/>
              <a:t>has an absolute advantage in catching fish because he catches more fish per hour. </a:t>
            </a:r>
          </a:p>
          <a:p>
            <a:pPr marL="0" indent="0">
              <a:buNone/>
            </a:pPr>
            <a:r>
              <a:rPr lang="en-US" dirty="0" smtClean="0"/>
              <a:t>4</a:t>
            </a:r>
            <a:r>
              <a:rPr lang="en-US" dirty="0"/>
              <a:t>) </a:t>
            </a:r>
            <a:r>
              <a:rPr lang="en-US" dirty="0" smtClean="0"/>
              <a:t>Robinson </a:t>
            </a:r>
            <a:r>
              <a:rPr lang="en-US" dirty="0"/>
              <a:t>has a comparative advantage in catching fish because he gives up less coconuts.</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41642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Specialization and Trade </a:t>
            </a:r>
            <a:endParaRPr lang="en-US" dirty="0"/>
          </a:p>
        </p:txBody>
      </p:sp>
      <p:sp>
        <p:nvSpPr>
          <p:cNvPr id="3" name="Content Placeholder 2"/>
          <p:cNvSpPr>
            <a:spLocks noGrp="1"/>
          </p:cNvSpPr>
          <p:nvPr>
            <p:ph idx="1"/>
          </p:nvPr>
        </p:nvSpPr>
        <p:spPr>
          <a:xfrm>
            <a:off x="628650" y="2157413"/>
            <a:ext cx="7886700" cy="4091198"/>
          </a:xfrm>
        </p:spPr>
        <p:txBody>
          <a:bodyPr>
            <a:normAutofit/>
          </a:bodyPr>
          <a:lstStyle/>
          <a:p>
            <a:pPr marL="0" indent="0">
              <a:buNone/>
            </a:pPr>
            <a:r>
              <a:rPr lang="en-US" sz="3200" dirty="0" smtClean="0"/>
              <a:t>What did you have for breakfast today? </a:t>
            </a:r>
          </a:p>
          <a:p>
            <a:pPr>
              <a:buFontTx/>
              <a:buChar char="-"/>
            </a:pPr>
            <a:r>
              <a:rPr lang="en-US" sz="3200" dirty="0" smtClean="0"/>
              <a:t>Coffee?</a:t>
            </a:r>
          </a:p>
          <a:p>
            <a:pPr>
              <a:buFontTx/>
              <a:buChar char="-"/>
            </a:pPr>
            <a:r>
              <a:rPr lang="en-US" sz="3200" dirty="0" smtClean="0"/>
              <a:t>Tea?</a:t>
            </a:r>
          </a:p>
          <a:p>
            <a:pPr>
              <a:buFontTx/>
              <a:buChar char="-"/>
            </a:pPr>
            <a:r>
              <a:rPr lang="en-US" sz="3200" dirty="0" smtClean="0"/>
              <a:t>Cheese? </a:t>
            </a:r>
          </a:p>
          <a:p>
            <a:pPr>
              <a:buFontTx/>
              <a:buChar char="-"/>
            </a:pPr>
            <a:r>
              <a:rPr lang="en-US" sz="3200" dirty="0" smtClean="0"/>
              <a:t>Bread? </a:t>
            </a:r>
          </a:p>
          <a:p>
            <a:pPr>
              <a:buFontTx/>
              <a:buChar char="-"/>
            </a:pPr>
            <a:r>
              <a:rPr lang="en-US" sz="3200" dirty="0" smtClean="0"/>
              <a:t>Juice? </a:t>
            </a:r>
            <a:endParaRPr lang="en-US" sz="3200" dirty="0"/>
          </a:p>
        </p:txBody>
      </p:sp>
      <p:sp>
        <p:nvSpPr>
          <p:cNvPr id="4" name="Footer Placeholder 3"/>
          <p:cNvSpPr>
            <a:spLocks noGrp="1"/>
          </p:cNvSpPr>
          <p:nvPr>
            <p:ph type="ftr" sz="quarter" idx="11"/>
          </p:nvPr>
        </p:nvSpPr>
        <p:spPr/>
        <p:txBody>
          <a:bodyPr/>
          <a:lstStyle/>
          <a:p>
            <a:r>
              <a:rPr lang="en-US" smtClean="0"/>
              <a:t>Prepared by Ms. Khadija Alaa, FASE, Ishik University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6307" y="2916464"/>
            <a:ext cx="4250693" cy="2573095"/>
          </a:xfrm>
          <a:prstGeom prst="rect">
            <a:avLst/>
          </a:prstGeom>
        </p:spPr>
      </p:pic>
    </p:spTree>
    <p:extLst>
      <p:ext uri="{BB962C8B-B14F-4D97-AF65-F5344CB8AC3E}">
        <p14:creationId xmlns:p14="http://schemas.microsoft.com/office/powerpoint/2010/main" val="8873624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925" y="1143001"/>
            <a:ext cx="7886700" cy="4600574"/>
          </a:xfrm>
        </p:spPr>
        <p:txBody>
          <a:bodyPr/>
          <a:lstStyle/>
          <a:p>
            <a:r>
              <a:rPr lang="en-US" dirty="0">
                <a:solidFill>
                  <a:srgbClr val="3D454A"/>
                </a:solidFill>
                <a:latin typeface="Open Sans"/>
              </a:rPr>
              <a:t>Assume two countries, UK and India</a:t>
            </a:r>
          </a:p>
          <a:p>
            <a:r>
              <a:rPr lang="en-US" dirty="0">
                <a:solidFill>
                  <a:srgbClr val="3D454A"/>
                </a:solidFill>
                <a:latin typeface="Open Sans"/>
              </a:rPr>
              <a:t>They both produce textiles and books.</a:t>
            </a:r>
          </a:p>
          <a:p>
            <a:r>
              <a:rPr lang="en-US" dirty="0">
                <a:solidFill>
                  <a:srgbClr val="3D454A"/>
                </a:solidFill>
                <a:latin typeface="Open Sans"/>
              </a:rPr>
              <a:t>Their relative production levels are shown in the table below</a:t>
            </a:r>
            <a:r>
              <a:rPr lang="en-US" dirty="0" smtClean="0">
                <a:solidFill>
                  <a:srgbClr val="3D454A"/>
                </a:solidFill>
                <a:latin typeface="Open Sans"/>
              </a:rPr>
              <a:t>.</a:t>
            </a:r>
          </a:p>
          <a:p>
            <a:r>
              <a:rPr lang="en-US" dirty="0" smtClean="0">
                <a:solidFill>
                  <a:srgbClr val="3D454A"/>
                </a:solidFill>
                <a:latin typeface="Open Sans"/>
              </a:rPr>
              <a:t>Which country should specialize in textiles and why? </a:t>
            </a:r>
            <a:endParaRPr lang="en-US" dirty="0">
              <a:solidFill>
                <a:srgbClr val="3D454A"/>
              </a:solidFill>
              <a:latin typeface="Open Sans"/>
            </a:endParaRP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325" r="367" b="19295"/>
          <a:stretch/>
        </p:blipFill>
        <p:spPr>
          <a:xfrm>
            <a:off x="614362" y="4070242"/>
            <a:ext cx="7815263" cy="1673332"/>
          </a:xfrm>
          <a:prstGeom prst="rect">
            <a:avLst/>
          </a:prstGeom>
        </p:spPr>
      </p:pic>
    </p:spTree>
    <p:extLst>
      <p:ext uri="{BB962C8B-B14F-4D97-AF65-F5344CB8AC3E}">
        <p14:creationId xmlns:p14="http://schemas.microsoft.com/office/powerpoint/2010/main" val="1959264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92500" lnSpcReduction="10000"/>
          </a:bodyPr>
          <a:lstStyle/>
          <a:p>
            <a:r>
              <a:rPr lang="en-US" dirty="0"/>
              <a:t>For the UK to produce 1 unit of textiles it has an opportunity cost of 4 books.</a:t>
            </a:r>
          </a:p>
          <a:p>
            <a:r>
              <a:rPr lang="en-US" dirty="0"/>
              <a:t>However for India to produce 1 unit of textiles it has an opportunity cost of 1.5 books</a:t>
            </a:r>
          </a:p>
          <a:p>
            <a:r>
              <a:rPr lang="en-US" dirty="0"/>
              <a:t>Therefore India has a comparative advantage in producing textiles because it has a lower opportunity cost</a:t>
            </a:r>
          </a:p>
          <a:p>
            <a:r>
              <a:rPr lang="en-US" dirty="0"/>
              <a:t>The UK has a comparative advantage in producing books. This is because it has a lower opportunity cost of 0.25 (1/4) compared to India’s 0.66 (2/3)</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3630894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694480920"/>
              </p:ext>
            </p:extLst>
          </p:nvPr>
        </p:nvGraphicFramePr>
        <p:xfrm>
          <a:off x="671513" y="2971800"/>
          <a:ext cx="7472361" cy="2143125"/>
        </p:xfrm>
        <a:graphic>
          <a:graphicData uri="http://schemas.openxmlformats.org/drawingml/2006/table">
            <a:tbl>
              <a:tblPr firstRow="1" bandRow="1">
                <a:tableStyleId>{5C22544A-7EE6-4342-B048-85BDC9FD1C3A}</a:tableStyleId>
              </a:tblPr>
              <a:tblGrid>
                <a:gridCol w="2490787">
                  <a:extLst>
                    <a:ext uri="{9D8B030D-6E8A-4147-A177-3AD203B41FA5}">
                      <a16:colId xmlns:a16="http://schemas.microsoft.com/office/drawing/2014/main" val="20000"/>
                    </a:ext>
                  </a:extLst>
                </a:gridCol>
                <a:gridCol w="2490787">
                  <a:extLst>
                    <a:ext uri="{9D8B030D-6E8A-4147-A177-3AD203B41FA5}">
                      <a16:colId xmlns:a16="http://schemas.microsoft.com/office/drawing/2014/main" val="20001"/>
                    </a:ext>
                  </a:extLst>
                </a:gridCol>
                <a:gridCol w="2490787">
                  <a:extLst>
                    <a:ext uri="{9D8B030D-6E8A-4147-A177-3AD203B41FA5}">
                      <a16:colId xmlns:a16="http://schemas.microsoft.com/office/drawing/2014/main" val="20002"/>
                    </a:ext>
                  </a:extLst>
                </a:gridCol>
              </a:tblGrid>
              <a:tr h="714375">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Cars</a:t>
                      </a:r>
                      <a:r>
                        <a:rPr lang="en-US" sz="2800" baseline="0" dirty="0" smtClean="0">
                          <a:solidFill>
                            <a:schemeClr val="tx1"/>
                          </a:solidFill>
                        </a:rPr>
                        <a:t>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dirty="0" smtClean="0">
                          <a:solidFill>
                            <a:schemeClr val="tx1"/>
                          </a:solidFill>
                        </a:rPr>
                        <a:t>Trucks </a:t>
                      </a:r>
                      <a:endParaRPr 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14375">
                <a:tc>
                  <a:txBody>
                    <a:bodyPr/>
                    <a:lstStyle/>
                    <a:p>
                      <a:r>
                        <a:rPr lang="en-US" sz="2800" b="1" dirty="0" smtClean="0"/>
                        <a:t>Country A </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b="1" dirty="0" smtClean="0"/>
                        <a:t>30 m </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b="1" dirty="0" smtClean="0"/>
                        <a:t>6</a:t>
                      </a:r>
                      <a:r>
                        <a:rPr lang="en-US" sz="2800" b="1" baseline="0" dirty="0" smtClean="0"/>
                        <a:t> </a:t>
                      </a:r>
                      <a:r>
                        <a:rPr lang="en-US" sz="2800" b="1" dirty="0" smtClean="0"/>
                        <a:t>m </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14375">
                <a:tc>
                  <a:txBody>
                    <a:bodyPr/>
                    <a:lstStyle/>
                    <a:p>
                      <a:r>
                        <a:rPr lang="en-US" sz="2800" b="1" dirty="0" smtClean="0"/>
                        <a:t>Country B </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b="1" dirty="0" smtClean="0"/>
                        <a:t>35 m </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800" b="1" dirty="0" smtClean="0"/>
                        <a:t>21 m </a:t>
                      </a:r>
                      <a:endParaRPr lang="en-US" sz="2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TextBox 5"/>
          <p:cNvSpPr txBox="1"/>
          <p:nvPr/>
        </p:nvSpPr>
        <p:spPr>
          <a:xfrm>
            <a:off x="671513" y="1157287"/>
            <a:ext cx="8229600" cy="1323439"/>
          </a:xfrm>
          <a:prstGeom prst="rect">
            <a:avLst/>
          </a:prstGeom>
          <a:noFill/>
        </p:spPr>
        <p:txBody>
          <a:bodyPr wrap="square" rtlCol="0">
            <a:spAutoFit/>
          </a:bodyPr>
          <a:lstStyle/>
          <a:p>
            <a:r>
              <a:rPr lang="en-US" sz="2000" dirty="0" smtClean="0">
                <a:solidFill>
                  <a:schemeClr val="accent5">
                    <a:lumMod val="50000"/>
                  </a:schemeClr>
                </a:solidFill>
              </a:rPr>
              <a:t>Look at the following table and answer the following questions:</a:t>
            </a:r>
          </a:p>
          <a:p>
            <a:pPr marL="342900" indent="-342900">
              <a:buFont typeface="Arial" panose="020B0604020202020204" pitchFamily="34" charset="0"/>
              <a:buChar char="•"/>
            </a:pPr>
            <a:r>
              <a:rPr lang="en-US" sz="2000" dirty="0" smtClean="0">
                <a:solidFill>
                  <a:schemeClr val="accent5">
                    <a:lumMod val="50000"/>
                  </a:schemeClr>
                </a:solidFill>
              </a:rPr>
              <a:t>Which country has absolute advantage in trucks?</a:t>
            </a:r>
          </a:p>
          <a:p>
            <a:pPr marL="342900" indent="-342900">
              <a:buFont typeface="Arial" panose="020B0604020202020204" pitchFamily="34" charset="0"/>
              <a:buChar char="•"/>
            </a:pPr>
            <a:r>
              <a:rPr lang="en-US" sz="2000" dirty="0" smtClean="0">
                <a:solidFill>
                  <a:schemeClr val="accent5">
                    <a:lumMod val="50000"/>
                  </a:schemeClr>
                </a:solidFill>
              </a:rPr>
              <a:t>Which country has comparative advantage in trucks?</a:t>
            </a:r>
          </a:p>
          <a:p>
            <a:pPr marL="342900" indent="-342900">
              <a:buFont typeface="Arial" panose="020B0604020202020204" pitchFamily="34" charset="0"/>
              <a:buChar char="•"/>
            </a:pPr>
            <a:r>
              <a:rPr lang="en-US" sz="2000" dirty="0" smtClean="0">
                <a:solidFill>
                  <a:schemeClr val="accent5">
                    <a:lumMod val="50000"/>
                  </a:schemeClr>
                </a:solidFill>
              </a:rPr>
              <a:t>What should be the specialization of each country? </a:t>
            </a:r>
            <a:endParaRPr lang="en-US" sz="2000" dirty="0">
              <a:solidFill>
                <a:schemeClr val="accent5">
                  <a:lumMod val="50000"/>
                </a:schemeClr>
              </a:solidFill>
            </a:endParaRPr>
          </a:p>
        </p:txBody>
      </p:sp>
    </p:spTree>
    <p:extLst>
      <p:ext uri="{BB962C8B-B14F-4D97-AF65-F5344CB8AC3E}">
        <p14:creationId xmlns:p14="http://schemas.microsoft.com/office/powerpoint/2010/main" val="2325342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In </a:t>
            </a:r>
            <a:r>
              <a:rPr lang="en-US" dirty="0"/>
              <a:t>this case, country B has the absolute advantage in producing both products, but it has a comparative advantage in trucks because it is relatively better at producing them. </a:t>
            </a:r>
            <a:endParaRPr lang="en-US" dirty="0" smtClean="0"/>
          </a:p>
          <a:p>
            <a:pPr>
              <a:buFont typeface="Wingdings" panose="05000000000000000000" pitchFamily="2" charset="2"/>
              <a:buChar char="Ø"/>
            </a:pPr>
            <a:r>
              <a:rPr lang="en-US" dirty="0" smtClean="0"/>
              <a:t>However</a:t>
            </a:r>
            <a:r>
              <a:rPr lang="en-US" dirty="0"/>
              <a:t>, the greatest advantage - and the widest gap - lies with truck production, hence Country B should </a:t>
            </a:r>
            <a:r>
              <a:rPr lang="en-US" dirty="0" smtClean="0"/>
              <a:t>specialize </a:t>
            </a:r>
            <a:r>
              <a:rPr lang="en-US" dirty="0"/>
              <a:t>in producing trucks, leaving Country A to produce cars.</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2766711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742617"/>
            <a:ext cx="7886700" cy="2258008"/>
          </a:xfrm>
        </p:spPr>
        <p:txBody>
          <a:bodyPr/>
          <a:lstStyle/>
          <a:p>
            <a:pPr marL="0" indent="0">
              <a:buNone/>
            </a:pPr>
            <a:r>
              <a:rPr lang="en-US" dirty="0"/>
              <a:t>I</a:t>
            </a:r>
            <a:r>
              <a:rPr lang="en-US" dirty="0" smtClean="0"/>
              <a:t>t </a:t>
            </a:r>
            <a:r>
              <a:rPr lang="en-US" dirty="0"/>
              <a:t>allows people to specialize in activities in which they have a comparative advantage</a:t>
            </a:r>
            <a:r>
              <a:rPr lang="en-US" dirty="0" smtClean="0"/>
              <a: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
        <p:nvSpPr>
          <p:cNvPr id="5" name="Title 1"/>
          <p:cNvSpPr>
            <a:spLocks noGrp="1"/>
          </p:cNvSpPr>
          <p:nvPr>
            <p:ph type="title"/>
          </p:nvPr>
        </p:nvSpPr>
        <p:spPr>
          <a:xfrm>
            <a:off x="628650" y="1030288"/>
            <a:ext cx="7886700" cy="1325563"/>
          </a:xfrm>
        </p:spPr>
        <p:txBody>
          <a:bodyPr>
            <a:normAutofit fontScale="90000"/>
          </a:bodyPr>
          <a:lstStyle/>
          <a:p>
            <a:r>
              <a:rPr lang="en-US" dirty="0" smtClean="0"/>
              <a:t/>
            </a:r>
            <a:br>
              <a:rPr lang="en-US" dirty="0" smtClean="0"/>
            </a:br>
            <a:r>
              <a:rPr lang="en-US" dirty="0" smtClean="0"/>
              <a:t>How </a:t>
            </a:r>
            <a:r>
              <a:rPr lang="en-US" dirty="0"/>
              <a:t>can Trade benefit everyone in society ?</a:t>
            </a:r>
            <a:br>
              <a:rPr lang="en-US" dirty="0"/>
            </a:br>
            <a:endParaRPr lang="en-US" dirty="0"/>
          </a:p>
        </p:txBody>
      </p:sp>
    </p:spTree>
    <p:extLst>
      <p:ext uri="{BB962C8B-B14F-4D97-AF65-F5344CB8AC3E}">
        <p14:creationId xmlns:p14="http://schemas.microsoft.com/office/powerpoint/2010/main" val="2305010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362" y="1530350"/>
            <a:ext cx="7886700" cy="1325563"/>
          </a:xfrm>
        </p:spPr>
        <p:txBody>
          <a:bodyPr>
            <a:normAutofit fontScale="90000"/>
          </a:bodyPr>
          <a:lstStyle/>
          <a:p>
            <a:r>
              <a:rPr lang="en-US" dirty="0"/>
              <a:t>For both parties to gain from trade, what terms has be included in the trade agreement ?</a:t>
            </a:r>
          </a:p>
        </p:txBody>
      </p:sp>
      <p:sp>
        <p:nvSpPr>
          <p:cNvPr id="3" name="Content Placeholder 2"/>
          <p:cNvSpPr>
            <a:spLocks noGrp="1"/>
          </p:cNvSpPr>
          <p:nvPr>
            <p:ph idx="1"/>
          </p:nvPr>
        </p:nvSpPr>
        <p:spPr>
          <a:xfrm>
            <a:off x="628650" y="3586163"/>
            <a:ext cx="7886700" cy="2662448"/>
          </a:xfrm>
        </p:spPr>
        <p:txBody>
          <a:bodyPr/>
          <a:lstStyle/>
          <a:p>
            <a:pPr marL="0" indent="0">
              <a:buNone/>
            </a:pPr>
            <a:r>
              <a:rPr lang="en-US" dirty="0"/>
              <a:t>T</a:t>
            </a:r>
            <a:r>
              <a:rPr lang="en-US" dirty="0" smtClean="0"/>
              <a:t>he </a:t>
            </a:r>
            <a:r>
              <a:rPr lang="en-US" dirty="0"/>
              <a:t>price at which they trade must lie between the two opportunity costs.</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4220889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58925"/>
            <a:ext cx="7886700" cy="1325563"/>
          </a:xfrm>
        </p:spPr>
        <p:txBody>
          <a:bodyPr>
            <a:normAutofit fontScale="90000"/>
          </a:bodyPr>
          <a:lstStyle/>
          <a:p>
            <a:r>
              <a:rPr lang="en-US" dirty="0"/>
              <a:t>The gains from trade are based on absolute advantage. True or False? Why?</a:t>
            </a:r>
          </a:p>
        </p:txBody>
      </p:sp>
      <p:sp>
        <p:nvSpPr>
          <p:cNvPr id="3" name="Content Placeholder 2"/>
          <p:cNvSpPr>
            <a:spLocks noGrp="1"/>
          </p:cNvSpPr>
          <p:nvPr>
            <p:ph idx="1"/>
          </p:nvPr>
        </p:nvSpPr>
        <p:spPr>
          <a:xfrm>
            <a:off x="628650" y="3299036"/>
            <a:ext cx="7886700" cy="2130214"/>
          </a:xfrm>
        </p:spPr>
        <p:txBody>
          <a:bodyPr/>
          <a:lstStyle/>
          <a:p>
            <a:pPr marL="0" indent="0">
              <a:buNone/>
            </a:pPr>
            <a:r>
              <a:rPr lang="en-US" dirty="0"/>
              <a:t>False; based on comparative advantage because each party produces a good in which his or her opportunity cost is lower than other parties (not in which his or her inputs is lower than other parties</a:t>
            </a:r>
            <a:r>
              <a:rPr lang="en-US" dirty="0" smtClean="0"/>
              <a: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2290247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7" y="1331912"/>
            <a:ext cx="7886700" cy="1325563"/>
          </a:xfrm>
        </p:spPr>
        <p:txBody>
          <a:bodyPr>
            <a:normAutofit fontScale="90000"/>
          </a:bodyPr>
          <a:lstStyle/>
          <a:p>
            <a:r>
              <a:rPr lang="en-US" dirty="0"/>
              <a:t>The principle of comparative advantage applies only to</a:t>
            </a:r>
            <a:br>
              <a:rPr lang="en-US" dirty="0"/>
            </a:br>
            <a:r>
              <a:rPr lang="en-US" dirty="0" smtClean="0"/>
              <a:t>countries. True or False?</a:t>
            </a:r>
            <a:endParaRPr lang="en-US" dirty="0"/>
          </a:p>
        </p:txBody>
      </p:sp>
      <p:sp>
        <p:nvSpPr>
          <p:cNvPr id="3" name="Content Placeholder 2"/>
          <p:cNvSpPr>
            <a:spLocks noGrp="1"/>
          </p:cNvSpPr>
          <p:nvPr>
            <p:ph idx="1"/>
          </p:nvPr>
        </p:nvSpPr>
        <p:spPr>
          <a:xfrm>
            <a:off x="642937" y="3600450"/>
            <a:ext cx="7886700" cy="1614488"/>
          </a:xfrm>
        </p:spPr>
        <p:txBody>
          <a:bodyPr>
            <a:normAutofit lnSpcReduction="10000"/>
          </a:bodyPr>
          <a:lstStyle/>
          <a:p>
            <a:pPr marL="0" indent="0">
              <a:buNone/>
            </a:pPr>
            <a:r>
              <a:rPr lang="en-US" dirty="0"/>
              <a:t>False; it applies to people as well because people also have </a:t>
            </a:r>
            <a:r>
              <a:rPr lang="en-US" dirty="0" smtClean="0"/>
              <a:t>opportunity. For example, the opportunity cost of having lunch at home is having lunch outside at a restaurant. </a:t>
            </a: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57330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28725"/>
            <a:ext cx="7886700" cy="5019886"/>
          </a:xfrm>
        </p:spPr>
        <p:txBody>
          <a:bodyPr>
            <a:normAutofit/>
          </a:bodyPr>
          <a:lstStyle/>
          <a:p>
            <a:pPr marL="0" indent="0">
              <a:buNone/>
            </a:pPr>
            <a:r>
              <a:rPr lang="en-US" dirty="0" smtClean="0"/>
              <a:t>Consider </a:t>
            </a:r>
            <a:r>
              <a:rPr lang="en-US" dirty="0"/>
              <a:t>your typical day. You wake up in the morning and pour </a:t>
            </a:r>
            <a:r>
              <a:rPr lang="en-US" dirty="0" smtClean="0"/>
              <a:t>yourself juice </a:t>
            </a:r>
            <a:r>
              <a:rPr lang="en-US" dirty="0"/>
              <a:t>from oranges grown in </a:t>
            </a:r>
            <a:r>
              <a:rPr lang="en-US" u="sng" dirty="0" smtClean="0">
                <a:solidFill>
                  <a:srgbClr val="FF0000"/>
                </a:solidFill>
              </a:rPr>
              <a:t>Turkey</a:t>
            </a:r>
            <a:r>
              <a:rPr lang="en-US" dirty="0" smtClean="0"/>
              <a:t> </a:t>
            </a:r>
            <a:r>
              <a:rPr lang="en-US" dirty="0"/>
              <a:t>and coffee from beans grown in </a:t>
            </a:r>
            <a:r>
              <a:rPr lang="en-US" u="sng" dirty="0" smtClean="0">
                <a:solidFill>
                  <a:srgbClr val="FF0000"/>
                </a:solidFill>
              </a:rPr>
              <a:t>Brazil</a:t>
            </a:r>
            <a:r>
              <a:rPr lang="en-US" dirty="0" smtClean="0"/>
              <a:t>. Over </a:t>
            </a:r>
            <a:r>
              <a:rPr lang="en-US" dirty="0"/>
              <a:t>breakfast, you watch a news program broadcast from </a:t>
            </a:r>
            <a:r>
              <a:rPr lang="en-US" u="sng" dirty="0" smtClean="0">
                <a:solidFill>
                  <a:srgbClr val="FF0000"/>
                </a:solidFill>
              </a:rPr>
              <a:t>Kurdistan</a:t>
            </a:r>
            <a:r>
              <a:rPr lang="en-US" dirty="0" smtClean="0"/>
              <a:t> on your </a:t>
            </a:r>
            <a:r>
              <a:rPr lang="en-US" dirty="0"/>
              <a:t>television made in </a:t>
            </a:r>
            <a:r>
              <a:rPr lang="en-US" u="sng" dirty="0">
                <a:solidFill>
                  <a:srgbClr val="FF0000"/>
                </a:solidFill>
              </a:rPr>
              <a:t>China</a:t>
            </a:r>
            <a:r>
              <a:rPr lang="en-US" dirty="0"/>
              <a:t>. You get dressed in clothes made of cotton </a:t>
            </a:r>
            <a:r>
              <a:rPr lang="en-US" dirty="0" smtClean="0"/>
              <a:t>grown in </a:t>
            </a:r>
            <a:r>
              <a:rPr lang="en-US" u="sng" dirty="0" smtClean="0">
                <a:solidFill>
                  <a:srgbClr val="FF0000"/>
                </a:solidFill>
              </a:rPr>
              <a:t>Pakistan</a:t>
            </a:r>
            <a:r>
              <a:rPr lang="en-US" dirty="0" smtClean="0"/>
              <a:t> </a:t>
            </a:r>
            <a:r>
              <a:rPr lang="en-US" dirty="0"/>
              <a:t>and sewn in factories in </a:t>
            </a:r>
            <a:r>
              <a:rPr lang="en-US" u="sng" dirty="0">
                <a:solidFill>
                  <a:srgbClr val="FF0000"/>
                </a:solidFill>
              </a:rPr>
              <a:t>Thailand</a:t>
            </a:r>
            <a:r>
              <a:rPr lang="en-US" dirty="0"/>
              <a:t>. You drive to class in a car made </a:t>
            </a:r>
            <a:r>
              <a:rPr lang="en-US" dirty="0" smtClean="0"/>
              <a:t>of parts </a:t>
            </a:r>
            <a:r>
              <a:rPr lang="en-US" dirty="0"/>
              <a:t>manufactured in more than a dozen countries around the world. Then </a:t>
            </a:r>
            <a:r>
              <a:rPr lang="en-US" dirty="0" smtClean="0"/>
              <a:t>you open </a:t>
            </a:r>
            <a:r>
              <a:rPr lang="en-US" dirty="0"/>
              <a:t>up your economics textbook written by an author living in Massachusetts</a:t>
            </a:r>
            <a:r>
              <a:rPr lang="en-US" dirty="0" smtClean="0"/>
              <a:t>, </a:t>
            </a:r>
            <a:r>
              <a:rPr lang="en-US" u="sng" dirty="0" smtClean="0">
                <a:solidFill>
                  <a:srgbClr val="FF0000"/>
                </a:solidFill>
              </a:rPr>
              <a:t>US</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endParaRPr lang="en-US" dirty="0"/>
          </a:p>
        </p:txBody>
      </p:sp>
    </p:spTree>
    <p:extLst>
      <p:ext uri="{BB962C8B-B14F-4D97-AF65-F5344CB8AC3E}">
        <p14:creationId xmlns:p14="http://schemas.microsoft.com/office/powerpoint/2010/main" val="3798774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people giving you these things? </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a:t>Such </a:t>
            </a:r>
            <a:r>
              <a:rPr lang="en-US" dirty="0" smtClean="0"/>
              <a:t>interdependence is </a:t>
            </a:r>
            <a:r>
              <a:rPr lang="en-US" dirty="0"/>
              <a:t>possible because people trade with one another. </a:t>
            </a:r>
            <a:endParaRPr lang="en-US" dirty="0" smtClean="0"/>
          </a:p>
          <a:p>
            <a:pPr>
              <a:buFont typeface="Wingdings" panose="05000000000000000000" pitchFamily="2" charset="2"/>
              <a:buChar char="Ø"/>
            </a:pPr>
            <a:r>
              <a:rPr lang="en-US" dirty="0" smtClean="0"/>
              <a:t>Those people providing </a:t>
            </a:r>
            <a:r>
              <a:rPr lang="en-US" dirty="0"/>
              <a:t>you with goods and services are not acting out of generosity. </a:t>
            </a:r>
            <a:r>
              <a:rPr lang="en-US" dirty="0" smtClean="0"/>
              <a:t>Nor is </a:t>
            </a:r>
            <a:r>
              <a:rPr lang="en-US" dirty="0"/>
              <a:t>some government agency directing them to satisfy your desires. </a:t>
            </a:r>
            <a:endParaRPr lang="en-US" dirty="0" smtClean="0"/>
          </a:p>
          <a:p>
            <a:pPr>
              <a:buFont typeface="Wingdings" panose="05000000000000000000" pitchFamily="2" charset="2"/>
              <a:buChar char="Ø"/>
            </a:pPr>
            <a:r>
              <a:rPr lang="en-US" dirty="0"/>
              <a:t>P</a:t>
            </a:r>
            <a:r>
              <a:rPr lang="en-US" dirty="0" smtClean="0"/>
              <a:t>eople </a:t>
            </a:r>
            <a:r>
              <a:rPr lang="en-US" dirty="0"/>
              <a:t>provide you and other consumers with the goods and services they </a:t>
            </a:r>
            <a:r>
              <a:rPr lang="en-US" dirty="0" smtClean="0"/>
              <a:t>produce because </a:t>
            </a:r>
            <a:r>
              <a:rPr lang="en-US" dirty="0"/>
              <a:t>they get something in return.</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99560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774700"/>
            <a:ext cx="7886700" cy="1325563"/>
          </a:xfrm>
        </p:spPr>
        <p:txBody>
          <a:bodyPr/>
          <a:lstStyle/>
          <a:p>
            <a:r>
              <a:rPr lang="en-US" dirty="0" smtClean="0"/>
              <a:t>You remember Chapter 1? </a:t>
            </a:r>
            <a:endParaRPr lang="en-US" dirty="0"/>
          </a:p>
        </p:txBody>
      </p:sp>
      <p:sp>
        <p:nvSpPr>
          <p:cNvPr id="3" name="Content Placeholder 2"/>
          <p:cNvSpPr>
            <a:spLocks noGrp="1"/>
          </p:cNvSpPr>
          <p:nvPr>
            <p:ph idx="1"/>
          </p:nvPr>
        </p:nvSpPr>
        <p:spPr>
          <a:xfrm>
            <a:off x="628650" y="2100263"/>
            <a:ext cx="7886700" cy="4148348"/>
          </a:xfrm>
        </p:spPr>
        <p:txBody>
          <a:bodyPr>
            <a:normAutofit lnSpcReduction="10000"/>
          </a:bodyPr>
          <a:lstStyle/>
          <a:p>
            <a:pPr>
              <a:buFont typeface="Wingdings" panose="05000000000000000000" pitchFamily="2" charset="2"/>
              <a:buChar char="Ø"/>
            </a:pPr>
            <a:r>
              <a:rPr lang="en-US" dirty="0" smtClean="0">
                <a:solidFill>
                  <a:srgbClr val="FF0000"/>
                </a:solidFill>
              </a:rPr>
              <a:t>One </a:t>
            </a:r>
            <a:r>
              <a:rPr lang="en-US" dirty="0">
                <a:solidFill>
                  <a:srgbClr val="FF0000"/>
                </a:solidFill>
              </a:rPr>
              <a:t>of the Ten Principles of Economics highlighted in Chapter 1 is that trade </a:t>
            </a:r>
            <a:r>
              <a:rPr lang="en-US" dirty="0" smtClean="0">
                <a:solidFill>
                  <a:srgbClr val="FF0000"/>
                </a:solidFill>
              </a:rPr>
              <a:t>can make </a:t>
            </a:r>
            <a:r>
              <a:rPr lang="en-US" dirty="0">
                <a:solidFill>
                  <a:srgbClr val="FF0000"/>
                </a:solidFill>
              </a:rPr>
              <a:t>everyone better off. </a:t>
            </a:r>
            <a:endParaRPr lang="en-US" dirty="0" smtClean="0">
              <a:solidFill>
                <a:srgbClr val="FF0000"/>
              </a:solidFill>
            </a:endParaRPr>
          </a:p>
          <a:p>
            <a:pPr>
              <a:buFont typeface="Wingdings" panose="05000000000000000000" pitchFamily="2" charset="2"/>
              <a:buChar char="Ø"/>
            </a:pPr>
            <a:r>
              <a:rPr lang="en-US" dirty="0" smtClean="0"/>
              <a:t>What exactly do </a:t>
            </a:r>
            <a:r>
              <a:rPr lang="en-US" dirty="0"/>
              <a:t>people gain when they trade with one another? Why do people choose </a:t>
            </a:r>
            <a:r>
              <a:rPr lang="en-US" dirty="0" smtClean="0"/>
              <a:t>to become </a:t>
            </a:r>
            <a:r>
              <a:rPr lang="en-US" dirty="0"/>
              <a:t>interdependent?</a:t>
            </a:r>
          </a:p>
          <a:p>
            <a:pPr>
              <a:buFont typeface="Wingdings" panose="05000000000000000000" pitchFamily="2" charset="2"/>
              <a:buChar char="Ø"/>
            </a:pPr>
            <a:r>
              <a:rPr lang="en-US" dirty="0" smtClean="0"/>
              <a:t>Most </a:t>
            </a:r>
            <a:r>
              <a:rPr lang="en-US" dirty="0"/>
              <a:t>countries today import from abroad many of the goods and </a:t>
            </a:r>
            <a:r>
              <a:rPr lang="en-US" dirty="0" smtClean="0"/>
              <a:t>services they </a:t>
            </a:r>
            <a:r>
              <a:rPr lang="en-US" dirty="0"/>
              <a:t>consume, and they export to foreign customers many of the goods </a:t>
            </a:r>
            <a:r>
              <a:rPr lang="en-US" dirty="0" smtClean="0"/>
              <a:t>and services </a:t>
            </a:r>
            <a:r>
              <a:rPr lang="en-US" dirty="0"/>
              <a:t>they produce. </a:t>
            </a:r>
          </a:p>
        </p:txBody>
      </p:sp>
      <p:sp>
        <p:nvSpPr>
          <p:cNvPr id="4" name="Footer Placeholder 3"/>
          <p:cNvSpPr>
            <a:spLocks noGrp="1"/>
          </p:cNvSpPr>
          <p:nvPr>
            <p:ph type="ftr" sz="quarter" idx="11"/>
          </p:nvPr>
        </p:nvSpPr>
        <p:spPr/>
        <p:txBody>
          <a:bodyPr/>
          <a:lstStyle/>
          <a:p>
            <a:r>
              <a:rPr lang="en-US" smtClean="0"/>
              <a:t>Prepared by Ms. Khadija Alaa, FASE, Ishik University    </a:t>
            </a:r>
            <a:endParaRPr lang="en-US" dirty="0"/>
          </a:p>
        </p:txBody>
      </p:sp>
    </p:spTree>
    <p:extLst>
      <p:ext uri="{BB962C8B-B14F-4D97-AF65-F5344CB8AC3E}">
        <p14:creationId xmlns:p14="http://schemas.microsoft.com/office/powerpoint/2010/main" val="3687113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3150"/>
            <a:ext cx="3286125" cy="1325563"/>
          </a:xfrm>
        </p:spPr>
        <p:txBody>
          <a:bodyPr/>
          <a:lstStyle/>
          <a:p>
            <a:r>
              <a:rPr lang="en-US" dirty="0"/>
              <a:t>Adam Smith</a:t>
            </a:r>
          </a:p>
        </p:txBody>
      </p:sp>
      <p:sp>
        <p:nvSpPr>
          <p:cNvPr id="3" name="Content Placeholder 2"/>
          <p:cNvSpPr>
            <a:spLocks noGrp="1"/>
          </p:cNvSpPr>
          <p:nvPr>
            <p:ph idx="1"/>
          </p:nvPr>
        </p:nvSpPr>
        <p:spPr>
          <a:xfrm>
            <a:off x="628650" y="2787649"/>
            <a:ext cx="7886700" cy="3460961"/>
          </a:xfrm>
        </p:spPr>
        <p:txBody>
          <a:bodyPr/>
          <a:lstStyle/>
          <a:p>
            <a:pPr marL="0" indent="0">
              <a:buNone/>
            </a:pPr>
            <a:endParaRPr lang="en-US" dirty="0" smtClean="0"/>
          </a:p>
          <a:p>
            <a:pPr marL="0" indent="0">
              <a:buNone/>
            </a:pPr>
            <a:r>
              <a:rPr lang="en-US" dirty="0" smtClean="0"/>
              <a:t>The father of modern economics. </a:t>
            </a:r>
          </a:p>
          <a:p>
            <a:pPr marL="0" indent="0">
              <a:buNone/>
            </a:pPr>
            <a:r>
              <a:rPr lang="en-US" dirty="0"/>
              <a:t>Adam Smith (1723-1790) was a Scottish philosopher and economist who is best known as the author of An Inquiry into the Nature and Causes of the Wealth Of Nations (1776), one of the most influential books </a:t>
            </a:r>
            <a:r>
              <a:rPr lang="en-US" dirty="0" smtClean="0"/>
              <a:t>written in modern times. </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2087" y="717946"/>
            <a:ext cx="2857500" cy="2035970"/>
          </a:xfrm>
          <a:prstGeom prst="rect">
            <a:avLst/>
          </a:prstGeom>
        </p:spPr>
      </p:pic>
    </p:spTree>
    <p:extLst>
      <p:ext uri="{BB962C8B-B14F-4D97-AF65-F5344CB8AC3E}">
        <p14:creationId xmlns:p14="http://schemas.microsoft.com/office/powerpoint/2010/main" val="364211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6806"/>
            <a:ext cx="3100388" cy="1325563"/>
          </a:xfrm>
        </p:spPr>
        <p:txBody>
          <a:bodyPr/>
          <a:lstStyle/>
          <a:p>
            <a:r>
              <a:rPr lang="en-US" dirty="0"/>
              <a:t>Adam Smith</a:t>
            </a:r>
          </a:p>
        </p:txBody>
      </p:sp>
      <p:sp>
        <p:nvSpPr>
          <p:cNvPr id="3" name="Content Placeholder 2"/>
          <p:cNvSpPr>
            <a:spLocks noGrp="1"/>
          </p:cNvSpPr>
          <p:nvPr>
            <p:ph idx="1"/>
          </p:nvPr>
        </p:nvSpPr>
        <p:spPr>
          <a:xfrm>
            <a:off x="457200" y="2612231"/>
            <a:ext cx="7886700" cy="3778250"/>
          </a:xfrm>
        </p:spPr>
        <p:txBody>
          <a:bodyPr>
            <a:normAutofit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In </a:t>
            </a:r>
            <a:r>
              <a:rPr lang="en-US" dirty="0"/>
              <a:t>Smith’s day, people saw national wealth in terms of a country’s stock of gold and silver. Importing goods from abroad was seen as damaging because it meant that this wealth must be given up to pay for them; exporting goods was seen as good because these precious metals came back.</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0550" y="834628"/>
            <a:ext cx="3627437" cy="3028950"/>
          </a:xfrm>
          <a:prstGeom prst="rect">
            <a:avLst/>
          </a:prstGeom>
        </p:spPr>
      </p:pic>
    </p:spTree>
    <p:extLst>
      <p:ext uri="{BB962C8B-B14F-4D97-AF65-F5344CB8AC3E}">
        <p14:creationId xmlns:p14="http://schemas.microsoft.com/office/powerpoint/2010/main" val="1993507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Adam </a:t>
            </a:r>
            <a:r>
              <a:rPr lang="en-US" dirty="0" smtClean="0"/>
              <a:t>Smith thinks trade is always good! </a:t>
            </a:r>
            <a:endParaRPr lang="en-US" dirty="0"/>
          </a:p>
        </p:txBody>
      </p:sp>
      <p:sp>
        <p:nvSpPr>
          <p:cNvPr id="3" name="Content Placeholder 2"/>
          <p:cNvSpPr>
            <a:spLocks noGrp="1"/>
          </p:cNvSpPr>
          <p:nvPr>
            <p:ph idx="1"/>
          </p:nvPr>
        </p:nvSpPr>
        <p:spPr>
          <a:xfrm>
            <a:off x="628650" y="2470361"/>
            <a:ext cx="4714875" cy="3244639"/>
          </a:xfrm>
        </p:spPr>
        <p:txBody>
          <a:bodyPr>
            <a:normAutofit fontScale="85000" lnSpcReduction="10000"/>
          </a:bodyPr>
          <a:lstStyle/>
          <a:p>
            <a:pPr marL="0" indent="0">
              <a:buNone/>
            </a:pPr>
            <a:r>
              <a:rPr lang="en-US" dirty="0" smtClean="0"/>
              <a:t>Adam Smith </a:t>
            </a:r>
            <a:r>
              <a:rPr lang="en-US" dirty="0"/>
              <a:t>argued that in a free exchange, both sides became better off. </a:t>
            </a:r>
            <a:endParaRPr lang="en-US" dirty="0" smtClean="0"/>
          </a:p>
          <a:p>
            <a:pPr>
              <a:buFont typeface="Wingdings" panose="05000000000000000000" pitchFamily="2" charset="2"/>
              <a:buChar char="Ø"/>
            </a:pPr>
            <a:r>
              <a:rPr lang="en-US" dirty="0" smtClean="0"/>
              <a:t>Quite </a:t>
            </a:r>
            <a:r>
              <a:rPr lang="en-US" dirty="0"/>
              <a:t>simply, nobody would trade if they expected to lose from it. </a:t>
            </a:r>
            <a:endParaRPr lang="en-US" dirty="0" smtClean="0"/>
          </a:p>
          <a:p>
            <a:pPr>
              <a:buFont typeface="Wingdings" panose="05000000000000000000" pitchFamily="2" charset="2"/>
              <a:buChar char="Ø"/>
            </a:pPr>
            <a:r>
              <a:rPr lang="en-US" dirty="0" smtClean="0"/>
              <a:t>The </a:t>
            </a:r>
            <a:r>
              <a:rPr lang="en-US" dirty="0"/>
              <a:t>buyer profits, just as the seller does. </a:t>
            </a:r>
            <a:endParaRPr lang="en-US" dirty="0" smtClean="0"/>
          </a:p>
          <a:p>
            <a:pPr>
              <a:buFont typeface="Wingdings" panose="05000000000000000000" pitchFamily="2" charset="2"/>
              <a:buChar char="Ø"/>
            </a:pPr>
            <a:r>
              <a:rPr lang="en-US" dirty="0" smtClean="0"/>
              <a:t>Imports </a:t>
            </a:r>
            <a:r>
              <a:rPr lang="en-US" dirty="0"/>
              <a:t>are just as valuable to us as our exports are to others.</a:t>
            </a:r>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3525" y="2286000"/>
            <a:ext cx="3286125" cy="3328987"/>
          </a:xfrm>
          <a:prstGeom prst="rect">
            <a:avLst/>
          </a:prstGeom>
        </p:spPr>
      </p:pic>
    </p:spTree>
    <p:extLst>
      <p:ext uri="{BB962C8B-B14F-4D97-AF65-F5344CB8AC3E}">
        <p14:creationId xmlns:p14="http://schemas.microsoft.com/office/powerpoint/2010/main" val="3591412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Adam </a:t>
            </a:r>
            <a:r>
              <a:rPr lang="en-US" dirty="0" smtClean="0"/>
              <a:t>Smith and Specialization </a:t>
            </a:r>
            <a:endParaRPr lang="en-US" dirty="0"/>
          </a:p>
        </p:txBody>
      </p:sp>
      <p:sp>
        <p:nvSpPr>
          <p:cNvPr id="3" name="Content Placeholder 2"/>
          <p:cNvSpPr>
            <a:spLocks noGrp="1"/>
          </p:cNvSpPr>
          <p:nvPr>
            <p:ph idx="1"/>
          </p:nvPr>
        </p:nvSpPr>
        <p:spPr/>
        <p:txBody>
          <a:bodyPr/>
          <a:lstStyle/>
          <a:p>
            <a:pPr marL="0" indent="0">
              <a:buNone/>
            </a:pPr>
            <a:r>
              <a:rPr lang="en-US" dirty="0"/>
              <a:t>The division of </a:t>
            </a:r>
            <a:r>
              <a:rPr lang="en-US" dirty="0" smtClean="0"/>
              <a:t>labor </a:t>
            </a:r>
            <a:r>
              <a:rPr lang="en-US" dirty="0"/>
              <a:t>is the separation of tasks in any system so that participants may specialize. Individuals, organizations, and nations are </a:t>
            </a:r>
            <a:r>
              <a:rPr lang="en-US" dirty="0" smtClean="0"/>
              <a:t>naturally given </a:t>
            </a:r>
            <a:r>
              <a:rPr lang="en-US" dirty="0"/>
              <a:t>or </a:t>
            </a:r>
            <a:r>
              <a:rPr lang="en-US" dirty="0" smtClean="0"/>
              <a:t>they choose to acquire </a:t>
            </a:r>
            <a:r>
              <a:rPr lang="en-US" dirty="0"/>
              <a:t>specialized </a:t>
            </a:r>
            <a:r>
              <a:rPr lang="en-US" dirty="0" smtClean="0"/>
              <a:t>capabilities.</a:t>
            </a:r>
            <a:endParaRPr lang="en-US" dirty="0"/>
          </a:p>
        </p:txBody>
      </p:sp>
      <p:sp>
        <p:nvSpPr>
          <p:cNvPr id="4" name="Footer Placeholder 3"/>
          <p:cNvSpPr>
            <a:spLocks noGrp="1"/>
          </p:cNvSpPr>
          <p:nvPr>
            <p:ph type="ftr" sz="quarter" idx="11"/>
          </p:nvPr>
        </p:nvSpPr>
        <p:spPr/>
        <p:txBody>
          <a:bodyPr/>
          <a:lstStyle/>
          <a:p>
            <a:r>
              <a:rPr lang="en-US" smtClean="0"/>
              <a:t>Prepared by Ms. Khadija Alaa, FASE, Ishik University    </a:t>
            </a:r>
          </a:p>
          <a:p>
            <a:endParaRPr lang="en-US" dirty="0"/>
          </a:p>
        </p:txBody>
      </p:sp>
    </p:spTree>
    <p:extLst>
      <p:ext uri="{BB962C8B-B14F-4D97-AF65-F5344CB8AC3E}">
        <p14:creationId xmlns:p14="http://schemas.microsoft.com/office/powerpoint/2010/main" val="2537176610"/>
      </p:ext>
    </p:extLst>
  </p:cSld>
  <p:clrMapOvr>
    <a:masterClrMapping/>
  </p:clrMapOvr>
</p:sld>
</file>

<file path=ppt/theme/theme1.xml><?xml version="1.0" encoding="utf-8"?>
<a:theme xmlns:a="http://schemas.openxmlformats.org/drawingml/2006/main" name="Econ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773</TotalTime>
  <Words>1623</Words>
  <Application>Microsoft Office PowerPoint</Application>
  <PresentationFormat>On-screen Show (4:3)</PresentationFormat>
  <Paragraphs>128</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Open Sans</vt:lpstr>
      <vt:lpstr>Wingdings</vt:lpstr>
      <vt:lpstr>Econ Theme</vt:lpstr>
      <vt:lpstr>       Introduction to Economics Chapter 4: Specialization and Gains from Trade  </vt:lpstr>
      <vt:lpstr>Specialization and Trade </vt:lpstr>
      <vt:lpstr>PowerPoint Presentation</vt:lpstr>
      <vt:lpstr>Why are people giving you these things? </vt:lpstr>
      <vt:lpstr>You remember Chapter 1? </vt:lpstr>
      <vt:lpstr>Adam Smith</vt:lpstr>
      <vt:lpstr>Adam Smith</vt:lpstr>
      <vt:lpstr>Adam Smith thinks trade is always good! </vt:lpstr>
      <vt:lpstr>Adam Smith and Specialization </vt:lpstr>
      <vt:lpstr>PowerPoint Presentation</vt:lpstr>
      <vt:lpstr>Absolute advantage  </vt:lpstr>
      <vt:lpstr>Comparative advantage  </vt:lpstr>
      <vt:lpstr>David Ricardo </vt:lpstr>
      <vt:lpstr>PowerPoint Presentation</vt:lpstr>
      <vt:lpstr>Key!</vt:lpstr>
      <vt:lpstr>Question Bank</vt:lpstr>
      <vt:lpstr>PowerPoint Presentation</vt:lpstr>
      <vt:lpstr>Opportunity Cost </vt:lpstr>
      <vt:lpstr>Answer</vt:lpstr>
      <vt:lpstr>PowerPoint Presentation</vt:lpstr>
      <vt:lpstr>Answer</vt:lpstr>
      <vt:lpstr>PowerPoint Presentation</vt:lpstr>
      <vt:lpstr>Answer</vt:lpstr>
      <vt:lpstr> How can Trade benefit everyone in society ? </vt:lpstr>
      <vt:lpstr>For both parties to gain from trade, what terms has be included in the trade agreement ?</vt:lpstr>
      <vt:lpstr>The gains from trade are based on absolute advantage. True or False? Why?</vt:lpstr>
      <vt:lpstr>The principle of comparative advantage applies only to countries. True or False?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khadija Alaa</dc:creator>
  <cp:lastModifiedBy>KHADIJA</cp:lastModifiedBy>
  <cp:revision>116</cp:revision>
  <dcterms:created xsi:type="dcterms:W3CDTF">2018-10-08T09:14:37Z</dcterms:created>
  <dcterms:modified xsi:type="dcterms:W3CDTF">2019-01-29T03:52:02Z</dcterms:modified>
</cp:coreProperties>
</file>