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60"/>
  </p:notesMasterIdLst>
  <p:sldIdLst>
    <p:sldId id="354" r:id="rId3"/>
    <p:sldId id="355" r:id="rId4"/>
    <p:sldId id="325" r:id="rId5"/>
    <p:sldId id="326" r:id="rId6"/>
    <p:sldId id="300" r:id="rId7"/>
    <p:sldId id="301" r:id="rId8"/>
    <p:sldId id="302" r:id="rId9"/>
    <p:sldId id="303" r:id="rId10"/>
    <p:sldId id="304" r:id="rId11"/>
    <p:sldId id="305" r:id="rId12"/>
    <p:sldId id="327" r:id="rId13"/>
    <p:sldId id="328" r:id="rId14"/>
    <p:sldId id="306" r:id="rId15"/>
    <p:sldId id="329" r:id="rId16"/>
    <p:sldId id="330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6" r:id="rId5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000000"/>
    <a:srgbClr val="66FF33"/>
    <a:srgbClr val="3366FF"/>
    <a:srgbClr val="FFCCCC"/>
    <a:srgbClr val="FF99FF"/>
    <a:srgbClr val="66FFFF"/>
    <a:srgbClr val="003399"/>
    <a:srgbClr val="99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681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16430-6224-42C7-BEE2-256CCF329FF9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E7FA7-FF59-4860-BBFF-429B0E3CD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6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CADC1E-EEF7-49DA-A8D3-FD3331845698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8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B976-A7B8-4255-8B4F-B285D0D93B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98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A70935-531D-4681-A16D-135724CBD734}" type="slidenum">
              <a:rPr lang="en-US" altLang="en-US" smtClean="0">
                <a:latin typeface="Calibri" panose="020F0502020204030204" pitchFamily="34" charset="0"/>
              </a:rPr>
              <a:pPr/>
              <a:t>57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5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642D-3537-4793-9AF1-E63A0D199AFE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24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9C9F-37C4-46B6-9683-F3E37403960F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53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13F4-D4CC-4F0A-9790-6B19967435A4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31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3"/>
          <p:cNvGrpSpPr>
            <a:grpSpLocks/>
          </p:cNvGrpSpPr>
          <p:nvPr userDrawn="1"/>
        </p:nvGrpSpPr>
        <p:grpSpPr bwMode="auto">
          <a:xfrm>
            <a:off x="9001125" y="0"/>
            <a:ext cx="142875" cy="6858000"/>
            <a:chOff x="9001124" y="0"/>
            <a:chExt cx="142876" cy="6858000"/>
          </a:xfrm>
        </p:grpSpPr>
        <p:sp>
          <p:nvSpPr>
            <p:cNvPr id="5" name="Rectangle 8"/>
            <p:cNvSpPr/>
            <p:nvPr/>
          </p:nvSpPr>
          <p:spPr>
            <a:xfrm>
              <a:off x="9001124" y="4846638"/>
              <a:ext cx="142876" cy="20113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9"/>
            <p:cNvSpPr/>
            <p:nvPr/>
          </p:nvSpPr>
          <p:spPr>
            <a:xfrm>
              <a:off x="9001124" y="0"/>
              <a:ext cx="142876" cy="4846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群組 22"/>
          <p:cNvGrpSpPr>
            <a:grpSpLocks/>
          </p:cNvGrpSpPr>
          <p:nvPr userDrawn="1"/>
        </p:nvGrpSpPr>
        <p:grpSpPr bwMode="auto">
          <a:xfrm>
            <a:off x="0" y="0"/>
            <a:ext cx="142875" cy="6872288"/>
            <a:chOff x="9001124" y="0"/>
            <a:chExt cx="142876" cy="6858000"/>
          </a:xfrm>
        </p:grpSpPr>
        <p:sp>
          <p:nvSpPr>
            <p:cNvPr id="13" name="Rectangle 6"/>
            <p:cNvSpPr/>
            <p:nvPr/>
          </p:nvSpPr>
          <p:spPr>
            <a:xfrm>
              <a:off x="9001124" y="0"/>
              <a:ext cx="142876" cy="137191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7"/>
            <p:cNvSpPr/>
            <p:nvPr/>
          </p:nvSpPr>
          <p:spPr>
            <a:xfrm>
              <a:off x="9001124" y="1371917"/>
              <a:ext cx="142876" cy="54860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群組 25"/>
          <p:cNvGrpSpPr>
            <a:grpSpLocks/>
          </p:cNvGrpSpPr>
          <p:nvPr userDrawn="1"/>
        </p:nvGrpSpPr>
        <p:grpSpPr bwMode="auto">
          <a:xfrm rot="5400000">
            <a:off x="4500562" y="2371726"/>
            <a:ext cx="142875" cy="8858250"/>
            <a:chOff x="9001124" y="0"/>
            <a:chExt cx="142876" cy="6858000"/>
          </a:xfrm>
        </p:grpSpPr>
        <p:sp>
          <p:nvSpPr>
            <p:cNvPr id="16" name="Rectangle 6"/>
            <p:cNvSpPr/>
            <p:nvPr/>
          </p:nvSpPr>
          <p:spPr>
            <a:xfrm>
              <a:off x="9001124" y="0"/>
              <a:ext cx="142876" cy="1371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7"/>
            <p:cNvSpPr/>
            <p:nvPr/>
          </p:nvSpPr>
          <p:spPr>
            <a:xfrm>
              <a:off x="9001124" y="1371600"/>
              <a:ext cx="142876" cy="548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群組 32"/>
          <p:cNvGrpSpPr>
            <a:grpSpLocks/>
          </p:cNvGrpSpPr>
          <p:nvPr userDrawn="1"/>
        </p:nvGrpSpPr>
        <p:grpSpPr bwMode="auto">
          <a:xfrm rot="16200000" flipH="1">
            <a:off x="4464844" y="-4393406"/>
            <a:ext cx="142875" cy="8929687"/>
            <a:chOff x="9001124" y="0"/>
            <a:chExt cx="142876" cy="6858000"/>
          </a:xfrm>
        </p:grpSpPr>
        <p:sp>
          <p:nvSpPr>
            <p:cNvPr id="19" name="Rectangle 6"/>
            <p:cNvSpPr/>
            <p:nvPr/>
          </p:nvSpPr>
          <p:spPr>
            <a:xfrm>
              <a:off x="8999536" y="1219"/>
              <a:ext cx="142877" cy="1371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7"/>
            <p:cNvSpPr/>
            <p:nvPr/>
          </p:nvSpPr>
          <p:spPr>
            <a:xfrm>
              <a:off x="9001125" y="1371599"/>
              <a:ext cx="142876" cy="548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3240360" cy="129614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509120"/>
            <a:ext cx="7704856" cy="914400"/>
          </a:xfrm>
        </p:spPr>
        <p:txBody>
          <a:bodyPr>
            <a:noAutofit/>
          </a:bodyPr>
          <a:lstStyle>
            <a:lvl1pPr marL="0" indent="0" algn="l">
              <a:buNone/>
              <a:defRPr sz="4000" b="0" cap="all" spc="12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5167313" y="6165850"/>
            <a:ext cx="3429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B3264-757A-4932-A3C9-4DE4799766B3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64809B-6E33-4F8A-805F-F2E7664E32F7}" type="slidenum">
              <a:rPr lang="zh-TW" altLang="en-US">
                <a:solidFill>
                  <a:srgbClr val="292934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2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82801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l"/>
              <a:defRPr b="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C6DB-17F3-4050-A20C-07282E39B439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8152-A7AF-4353-A28B-5D4E07F4265E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8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35FC-9D92-49CD-AD2D-FAE471A7D91F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0159-72D8-4AAE-8BC3-D59DA55BCAE5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2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1FE0-FA24-464F-AE1D-8C6DFCB73785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6191-B55C-4F4D-AF1E-6784D6E2D16D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6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1AA-B070-41A2-A3B0-7250883C48FD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6F56-D682-462D-BBB2-8EC767EB2272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5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5AED-3AE9-4559-835F-C782146A1CB5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A593-B95F-40D6-9E7F-6D5D9DCB118C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71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856C-A286-4FA2-924C-711BA3701623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5F69-A037-4D72-A678-99703CF98008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25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632F-2785-4CC8-941A-FD22AE2B9A98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3F40-1FC5-459F-AB0C-004149FD5365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5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A42B-3125-4A7B-A3F7-B1BB88D73281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215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FF54-534D-49DB-AB45-A047CF178097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24549F-3E04-4D90-864E-27BC2CA15DA9}" type="slidenum">
              <a:rPr lang="zh-TW" altLang="en-US">
                <a:solidFill>
                  <a:srgbClr val="292934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41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61BE-4097-49C2-A7C8-737151E099ED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D03BE-D60F-4240-BAF4-2A4AED169AF5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2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404F-C28A-431D-920F-EFF245F0E823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ACD4-E637-416D-88D5-DF9A3D1701A3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4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147D-2A1C-4235-8886-65CD6FEA6B9B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1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A43-44A1-4574-A7CD-28B355F4BD94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15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7DEE-3B70-46DD-8569-CC30C81777CE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69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C301-60D6-46E5-9682-F37A99EE1E4A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9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56F0-C274-4BD4-A9B0-266C377D7723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0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1F3C-E1AB-4976-B205-8451B3255C01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13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C037-8D54-4432-889A-20285FB18C5C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677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B94B-E3E7-4916-9457-CC511EA528DC}" type="datetime1">
              <a:rPr lang="zh-TW" altLang="en-US" smtClean="0"/>
              <a:t>2018/7/24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AMM WEEK 4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BEAB-AA0E-4252-B87A-E9ED6AB96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34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76200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20B5A2-90DA-4B05-9513-8D1D7BB6353B}" type="datetime1">
              <a:rPr lang="zh-TW" altLang="en-US" smtClean="0">
                <a:solidFill>
                  <a:srgbClr val="292934"/>
                </a:solidFill>
              </a:rPr>
              <a:t>2018/7/24</a:t>
            </a:fld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292934"/>
                </a:solidFill>
              </a:rPr>
              <a:t>AMM WEEK 4</a:t>
            </a:r>
            <a:endParaRPr lang="zh-TW" altLang="en-US">
              <a:solidFill>
                <a:srgbClr val="29293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 b="1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00F016-AC5B-4B6D-8F84-1ED3A7853385}" type="slidenum">
              <a:rPr lang="zh-TW" altLang="en-US">
                <a:solidFill>
                  <a:srgbClr val="D2533C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D2533C"/>
              </a:solidFill>
            </a:endParaRPr>
          </a:p>
        </p:txBody>
      </p:sp>
      <p:grpSp>
        <p:nvGrpSpPr>
          <p:cNvPr id="1031" name="群組 14"/>
          <p:cNvGrpSpPr>
            <a:grpSpLocks/>
          </p:cNvGrpSpPr>
          <p:nvPr userDrawn="1"/>
        </p:nvGrpSpPr>
        <p:grpSpPr bwMode="auto">
          <a:xfrm>
            <a:off x="9001125" y="0"/>
            <a:ext cx="142875" cy="6858000"/>
            <a:chOff x="9001124" y="0"/>
            <a:chExt cx="142876" cy="6858000"/>
          </a:xfrm>
        </p:grpSpPr>
        <p:sp>
          <p:nvSpPr>
            <p:cNvPr id="7" name="Rectangle 6"/>
            <p:cNvSpPr/>
            <p:nvPr/>
          </p:nvSpPr>
          <p:spPr>
            <a:xfrm>
              <a:off x="9001124" y="0"/>
              <a:ext cx="142876" cy="1371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001124" y="1371600"/>
              <a:ext cx="142876" cy="548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32" name="群組 26"/>
          <p:cNvGrpSpPr>
            <a:grpSpLocks/>
          </p:cNvGrpSpPr>
          <p:nvPr userDrawn="1"/>
        </p:nvGrpSpPr>
        <p:grpSpPr bwMode="auto">
          <a:xfrm>
            <a:off x="0" y="0"/>
            <a:ext cx="142875" cy="6858000"/>
            <a:chOff x="9001124" y="0"/>
            <a:chExt cx="142876" cy="6858000"/>
          </a:xfrm>
        </p:grpSpPr>
        <p:sp>
          <p:nvSpPr>
            <p:cNvPr id="28" name="Rectangle 8"/>
            <p:cNvSpPr/>
            <p:nvPr/>
          </p:nvSpPr>
          <p:spPr>
            <a:xfrm>
              <a:off x="9001124" y="4846638"/>
              <a:ext cx="142876" cy="20113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9"/>
            <p:cNvSpPr/>
            <p:nvPr/>
          </p:nvSpPr>
          <p:spPr>
            <a:xfrm>
              <a:off x="9001124" y="0"/>
              <a:ext cx="142876" cy="4846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98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600" b="1" kern="1200" cap="none" spc="-6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微軟正黑體" pitchFamily="34" charset="-12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pitchFamily="34" charset="0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tdbank.com/default.aspx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ngaporeair.com/saa/index.jsp?JSESSIONID=Jlk3N50HlF4vnsYX9Lngs93Nl1dTBYLp1yFhnvzLDh5L3zdyvMLL!251961949!NONE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068960"/>
            <a:ext cx="8534400" cy="3124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6600"/>
                </a:solidFill>
              </a:rPr>
              <a:t>Differentiation and </a:t>
            </a:r>
            <a:r>
              <a:rPr lang="en-US" sz="2800" b="1" dirty="0" smtClean="0">
                <a:solidFill>
                  <a:srgbClr val="006600"/>
                </a:solidFill>
              </a:rPr>
              <a:t>Positioning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Uma Shankar Singh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Faculty of administrative science and economics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ISHIK University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971600" y="-180020"/>
            <a:ext cx="6732240" cy="360040"/>
          </a:xfrm>
        </p:spPr>
        <p:txBody>
          <a:bodyPr/>
          <a:lstStyle/>
          <a:p>
            <a:pPr algn="ctr" eaLnBrk="1" hangingPunct="1"/>
            <a: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en-US" sz="5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</a:t>
            </a:r>
            <a:br>
              <a:rPr lang="en-US" alt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  <a:r>
              <a:rPr lang="en-US" altLang="en-US" sz="5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alt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</a:t>
            </a:r>
            <a:r>
              <a:rPr lang="en-US" alt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</a:t>
            </a:r>
            <a:r>
              <a:rPr lang="en-US" altLang="en-US" sz="5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alt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alt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4" descr="C:\Users\Uma\Desktop\ISHIK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53000"/>
            <a:ext cx="2667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8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Product Position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position products with or without the help of marketers.</a:t>
            </a:r>
          </a:p>
          <a:p>
            <a:endParaRPr lang="en-US" dirty="0" smtClean="0"/>
          </a:p>
          <a:p>
            <a:r>
              <a:rPr lang="en-US" dirty="0" smtClean="0"/>
              <a:t>Marketers must…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Plan</a:t>
            </a:r>
            <a:r>
              <a:rPr lang="en-US" b="1" dirty="0" smtClean="0"/>
              <a:t> positions </a:t>
            </a:r>
            <a:r>
              <a:rPr lang="en-US" dirty="0" smtClean="0"/>
              <a:t>that will give their products the greatest advantage in selected target markets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esign</a:t>
            </a:r>
            <a:r>
              <a:rPr lang="en-US" b="1" dirty="0" smtClean="0"/>
              <a:t> marketing mixes (4Ps) </a:t>
            </a:r>
            <a:r>
              <a:rPr lang="en-US" dirty="0" smtClean="0"/>
              <a:t>to create these planned positions.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marL="1016000" indent="-1016000"/>
            <a:r>
              <a:rPr lang="en-US" sz="3600"/>
              <a:t>Physical Positioning</a:t>
            </a:r>
            <a:endParaRPr lang="en-GB" sz="36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3000"/>
              <a:t>Physical positioning analysis can provide useful information in the early stages of identifying and designing new product offerings.	</a:t>
            </a:r>
          </a:p>
          <a:p>
            <a:pPr marL="609600" indent="-609600"/>
            <a:r>
              <a:rPr lang="en-GB"/>
              <a:t>Based primarily on technical rather than on market data</a:t>
            </a:r>
          </a:p>
          <a:p>
            <a:pPr marL="609600" indent="-609600"/>
            <a:r>
              <a:rPr lang="en-GB"/>
              <a:t>Physical comparisons can be an essential step in undertaking a positioning analysis.</a:t>
            </a:r>
            <a:endParaRPr lang="en-GB" sz="3000"/>
          </a:p>
        </p:txBody>
      </p:sp>
    </p:spTree>
    <p:extLst>
      <p:ext uri="{BB962C8B-B14F-4D97-AF65-F5344CB8AC3E}">
        <p14:creationId xmlns:p14="http://schemas.microsoft.com/office/powerpoint/2010/main" val="37494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Physical Positioning</a:t>
            </a:r>
            <a:endParaRPr lang="en-GB" sz="36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Limitations</a:t>
            </a:r>
          </a:p>
          <a:p>
            <a:pPr marL="990600" lvl="1" indent="-533400"/>
            <a:r>
              <a:rPr lang="en-US"/>
              <a:t>A comparison of the physical dimensions does not provide a complete picture of relative positions.</a:t>
            </a:r>
          </a:p>
          <a:p>
            <a:pPr marL="990600" lvl="1" indent="-533400"/>
            <a:r>
              <a:rPr lang="en-US"/>
              <a:t>Customers’ attitudes toward a product are often based on social or psychological attributes not amenable to objective comparison.</a:t>
            </a:r>
          </a:p>
          <a:p>
            <a:pPr marL="990600" lvl="1" indent="-533400"/>
            <a:r>
              <a:rPr lang="en-US"/>
              <a:t>Consequently, perceptual positioning analysis is critically important.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Positioning Maps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Perceptual positioning maps </a:t>
            </a:r>
            <a:r>
              <a:rPr lang="en-US" dirty="0" smtClean="0"/>
              <a:t>show consumer perceptions of their brands versus competing products on important buying dimensions. </a:t>
            </a:r>
          </a:p>
          <a:p>
            <a:endParaRPr lang="en-US" dirty="0" smtClean="0"/>
          </a:p>
          <a:p>
            <a:r>
              <a:rPr lang="en-US" b="1" dirty="0" smtClean="0"/>
              <a:t>Important buying dimension: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Service environment/ location</a:t>
            </a:r>
          </a:p>
          <a:p>
            <a:pPr lvl="1"/>
            <a:r>
              <a:rPr lang="en-US" dirty="0" smtClean="0"/>
              <a:t>Choice of products/services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marL="914400" indent="-914400"/>
            <a:r>
              <a:rPr lang="en-US" sz="3600"/>
              <a:t>Perceptual Positioning</a:t>
            </a:r>
            <a:endParaRPr lang="en-GB" sz="360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Consumers often know very little about the essential physical attributes of the brands they buy. </a:t>
            </a:r>
          </a:p>
          <a:p>
            <a:pPr marL="609600" indent="-609600"/>
            <a:r>
              <a:rPr lang="en-US"/>
              <a:t>The same is true for many services. </a:t>
            </a:r>
          </a:p>
          <a:p>
            <a:pPr marL="609600" indent="-609600"/>
            <a:r>
              <a:rPr lang="en-US"/>
              <a:t>Even if they did, they might not understand the physical attributes well enough to use them as a basis for choosing between competitive offerings. </a:t>
            </a:r>
          </a:p>
        </p:txBody>
      </p:sp>
    </p:spTree>
    <p:extLst>
      <p:ext uri="{BB962C8B-B14F-4D97-AF65-F5344CB8AC3E}">
        <p14:creationId xmlns:p14="http://schemas.microsoft.com/office/powerpoint/2010/main" val="38168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Perceptual Positioning</a:t>
            </a:r>
            <a:endParaRPr lang="en-GB" sz="36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A consumer can typically evaluate a product better on the basis of benefits it provides.</a:t>
            </a:r>
          </a:p>
          <a:p>
            <a:pPr marL="609600" indent="-609600"/>
            <a:r>
              <a:rPr lang="en-US"/>
              <a:t>The evaluation of many goods and services is subjective.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56" y="10447"/>
            <a:ext cx="896448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Positioning Map</a:t>
            </a:r>
            <a:r>
              <a:rPr lang="en-US" dirty="0" smtClean="0"/>
              <a:t>                                    </a:t>
            </a:r>
            <a:br>
              <a:rPr lang="en-US" dirty="0" smtClean="0"/>
            </a:br>
            <a:r>
              <a:rPr lang="en-US" sz="3100" dirty="0" smtClean="0"/>
              <a:t>“U.S. Large Luxury Sport Utility Vehicle Market”</a:t>
            </a:r>
            <a:endParaRPr lang="en-US" sz="31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6477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Orientation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1600200"/>
            <a:ext cx="7086600" cy="4941332"/>
            <a:chOff x="0" y="1600200"/>
            <a:chExt cx="7086600" cy="4941332"/>
          </a:xfrm>
        </p:grpSpPr>
        <p:sp>
          <p:nvSpPr>
            <p:cNvPr id="4" name="Rectangle 3"/>
            <p:cNvSpPr/>
            <p:nvPr/>
          </p:nvSpPr>
          <p:spPr>
            <a:xfrm>
              <a:off x="2438400" y="1600200"/>
              <a:ext cx="46482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52600" y="1600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160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0200" y="57912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9718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120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43434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38400" y="6172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luxury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8800" y="6172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Performance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0" y="3505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6600"/>
                  </a:solidFill>
                </a:rPr>
                <a:t>Price </a:t>
              </a:r>
              <a:r>
                <a:rPr lang="en-US" b="1" dirty="0" smtClean="0"/>
                <a:t>(thousands of $)</a:t>
              </a:r>
              <a:endParaRPr lang="en-US" b="1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048000" y="4953000"/>
              <a:ext cx="1066800" cy="10668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4191000" y="4800600"/>
              <a:ext cx="1066800" cy="1066800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5029200" y="5181600"/>
              <a:ext cx="685800" cy="685800"/>
            </a:xfrm>
            <a:prstGeom prst="flowChartConnector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5181600" y="5257800"/>
              <a:ext cx="228600" cy="228600"/>
            </a:xfrm>
            <a:prstGeom prst="flowChartConnector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4038600" y="4876800"/>
              <a:ext cx="381000" cy="381000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4343400" y="4419600"/>
              <a:ext cx="228600" cy="228600"/>
            </a:xfrm>
            <a:prstGeom prst="flowChartConnector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5029200" y="3886200"/>
              <a:ext cx="381000" cy="381000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657600" y="5486400"/>
              <a:ext cx="381000" cy="3810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6400800" y="1676400"/>
              <a:ext cx="76200" cy="76200"/>
            </a:xfrm>
            <a:prstGeom prst="flowChartConnector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315200" y="2286000"/>
            <a:ext cx="1752600" cy="2819400"/>
            <a:chOff x="7315200" y="2286000"/>
            <a:chExt cx="1752600" cy="2819400"/>
          </a:xfrm>
        </p:grpSpPr>
        <p:sp>
          <p:nvSpPr>
            <p:cNvPr id="22" name="Flowchart: Connector 21"/>
            <p:cNvSpPr/>
            <p:nvPr/>
          </p:nvSpPr>
          <p:spPr>
            <a:xfrm>
              <a:off x="7315200" y="4800600"/>
              <a:ext cx="228600" cy="228600"/>
            </a:xfrm>
            <a:prstGeom prst="flowChartConnector">
              <a:avLst/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7315200" y="4495800"/>
              <a:ext cx="228600" cy="2286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7315200" y="4191000"/>
              <a:ext cx="228600" cy="228600"/>
            </a:xfrm>
            <a:prstGeom prst="flowChartConnector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7315200" y="3886200"/>
              <a:ext cx="228600" cy="228600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7315200" y="3581400"/>
              <a:ext cx="228600" cy="2286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315200" y="3276600"/>
              <a:ext cx="228600" cy="228600"/>
            </a:xfrm>
            <a:prstGeom prst="flowChartConnector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7315200" y="2971800"/>
              <a:ext cx="228600" cy="228600"/>
            </a:xfrm>
            <a:prstGeom prst="flowChartConnector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7315200" y="2667000"/>
              <a:ext cx="228600" cy="228600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7315200" y="2362200"/>
              <a:ext cx="228600" cy="228600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00" y="22860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Escalade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43800" y="25908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Escalade ESV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43800" y="28956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Hummer H1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43800" y="32004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Hummer H2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43800" y="35052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Infiniti QX56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43800" y="38100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Range Rover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543800" y="41148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Lexus LX470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43800" y="44196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Navigator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543800" y="4724400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Land Cruiser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51520" y="1153447"/>
            <a:ext cx="2186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b="1" dirty="0" smtClean="0">
                <a:solidFill>
                  <a:srgbClr val="0070C0"/>
                </a:solidFill>
              </a:rPr>
              <a:t>Location</a:t>
            </a:r>
            <a:r>
              <a:rPr lang="en-US" dirty="0" smtClean="0">
                <a:solidFill>
                  <a:srgbClr val="0070C0"/>
                </a:solidFill>
              </a:rPr>
              <a:t> of each circle shows where consumers position a brand on two dimensions: price and luxury-performance orientation.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*Size</a:t>
            </a:r>
            <a:r>
              <a:rPr lang="en-US" dirty="0" smtClean="0">
                <a:solidFill>
                  <a:srgbClr val="0070C0"/>
                </a:solidFill>
              </a:rPr>
              <a:t> for each circle indicates the brand’s relative market share in the segment.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Choosing a Differentiation and Positioning Strategy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brand’s positioning </a:t>
            </a:r>
            <a:r>
              <a:rPr lang="en-US" b="1" dirty="0" smtClean="0"/>
              <a:t>must serve the needs and preferences of </a:t>
            </a:r>
            <a:r>
              <a:rPr lang="en-US" dirty="0" smtClean="0"/>
              <a:t>well-defined </a:t>
            </a:r>
            <a:r>
              <a:rPr lang="en-US" b="1" dirty="0" smtClean="0"/>
              <a:t>target markets.</a:t>
            </a:r>
          </a:p>
        </p:txBody>
      </p:sp>
    </p:spTree>
    <p:extLst>
      <p:ext uri="{BB962C8B-B14F-4D97-AF65-F5344CB8AC3E}">
        <p14:creationId xmlns:p14="http://schemas.microsoft.com/office/powerpoint/2010/main" val="368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Choosing a Differentiation and Positioning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 steps of differentiation and positioning task: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Identifying a set of differentiating competitive advantages upon which to build a position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Choosing the right competitive advantages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Selecting an overall positioning strategy  </a:t>
            </a:r>
          </a:p>
          <a:p>
            <a:endParaRPr lang="en-US" dirty="0" smtClean="0"/>
          </a:p>
          <a:p>
            <a:r>
              <a:rPr lang="en-US" dirty="0" smtClean="0"/>
              <a:t>Then the company must </a:t>
            </a:r>
            <a:r>
              <a:rPr lang="en-US" i="1" dirty="0" smtClean="0"/>
              <a:t>effectively communicate and deliver the chosen position to the market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1) Identifying Possible Value Differences and Competitive Advantages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Competitive Advantage: </a:t>
            </a:r>
            <a:r>
              <a:rPr lang="en-US" dirty="0" smtClean="0"/>
              <a:t>an advantage over competitors gained by offering greater customer value, either through lower prices or by providing more benefits that justify higher prices.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915400" cy="5330825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Objective: To know the differentiation and positioning in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marketing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Dos	: Ask questions.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Supplement or complement with learning.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Don’ts	: Break silence and discipline.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  Ring phones.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Talk friends.</a:t>
            </a:r>
          </a:p>
          <a:p>
            <a:pPr>
              <a:buFont typeface="Arial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		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8CABDC-29F1-44C5-BC8F-C48B95C9E551}" type="datetime1">
              <a:rPr lang="zh-TW" altLang="en-US" smtClean="0"/>
              <a:t>2018/7/24</a:t>
            </a:fld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C6907D-6667-4406-89E6-34CC9E6B165F}" type="slidenum">
              <a:rPr lang="en-US" altLang="en-US" sz="1600" smtClean="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 smtClean="0">
              <a:solidFill>
                <a:srgbClr val="7B98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AMM WEEK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1) Identifying Possible Value Differences and Competitive Advantages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</a:t>
            </a:r>
            <a:r>
              <a:rPr lang="en-US" b="1" dirty="0" smtClean="0"/>
              <a:t>points of differentiation</a:t>
            </a:r>
            <a:r>
              <a:rPr lang="en-US" dirty="0" smtClean="0"/>
              <a:t>, marketers must think through the </a:t>
            </a:r>
            <a:r>
              <a:rPr lang="en-US" b="1" dirty="0" smtClean="0"/>
              <a:t>customer’s entire experience with the company’s product or service.</a:t>
            </a:r>
          </a:p>
          <a:p>
            <a:endParaRPr lang="en-US" b="1" dirty="0" smtClean="0"/>
          </a:p>
          <a:p>
            <a:r>
              <a:rPr lang="en-US" dirty="0" smtClean="0"/>
              <a:t>It can differentiate along the line of </a:t>
            </a:r>
            <a:r>
              <a:rPr lang="en-US" b="1" dirty="0" smtClean="0"/>
              <a:t>product, services, channels, people, or image.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Product Differentiation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Brands can be differentiated on </a:t>
            </a:r>
            <a:r>
              <a:rPr lang="en-US" b="1" dirty="0" smtClean="0"/>
              <a:t>features, performance, or style and design.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Bose</a:t>
            </a:r>
            <a:r>
              <a:rPr lang="en-US" b="1" dirty="0" smtClean="0"/>
              <a:t> </a:t>
            </a:r>
            <a:r>
              <a:rPr lang="en-US" dirty="0" smtClean="0"/>
              <a:t>positions its </a:t>
            </a:r>
            <a:r>
              <a:rPr lang="en-US" u="sng" dirty="0" smtClean="0"/>
              <a:t>speakers</a:t>
            </a:r>
            <a:r>
              <a:rPr lang="en-US" dirty="0" smtClean="0"/>
              <a:t> on the </a:t>
            </a:r>
            <a:r>
              <a:rPr lang="en-US" i="1" dirty="0" smtClean="0">
                <a:solidFill>
                  <a:srgbClr val="C00000"/>
                </a:solidFill>
              </a:rPr>
              <a:t>striking design and sound characteristics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Panasonic</a:t>
            </a:r>
            <a:r>
              <a:rPr lang="en-US" dirty="0" smtClean="0"/>
              <a:t> positions its </a:t>
            </a:r>
            <a:r>
              <a:rPr lang="en-US" u="sng" dirty="0" err="1" smtClean="0"/>
              <a:t>Toughbook</a:t>
            </a:r>
            <a:r>
              <a:rPr lang="en-US" u="sng" dirty="0" smtClean="0"/>
              <a:t> PCs</a:t>
            </a:r>
            <a:r>
              <a:rPr lang="en-US" dirty="0" smtClean="0"/>
              <a:t>, designed to stand up to rugged use on the road or in the field, as “</a:t>
            </a:r>
            <a:r>
              <a:rPr lang="en-US" i="1" dirty="0" smtClean="0">
                <a:solidFill>
                  <a:srgbClr val="C00000"/>
                </a:solidFill>
              </a:rPr>
              <a:t>durable, reliable, wireless—protect your work no matter where you work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1026" name="Picture 2" descr="Computer MusicMonitor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0"/>
            <a:ext cx="1181100" cy="962026"/>
          </a:xfrm>
          <a:prstGeom prst="rect">
            <a:avLst/>
          </a:prstGeom>
          <a:noFill/>
        </p:spPr>
      </p:pic>
      <p:pic>
        <p:nvPicPr>
          <p:cNvPr id="1028" name="Picture 4" descr="Companion® 5 multimedia speaker sys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371600"/>
            <a:ext cx="1343025" cy="904875"/>
          </a:xfrm>
          <a:prstGeom prst="rect">
            <a:avLst/>
          </a:prstGeom>
          <a:noFill/>
        </p:spPr>
      </p:pic>
      <p:pic>
        <p:nvPicPr>
          <p:cNvPr id="1030" name="Picture 6" descr="Bo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743200"/>
            <a:ext cx="1285875" cy="485776"/>
          </a:xfrm>
          <a:prstGeom prst="rect">
            <a:avLst/>
          </a:prstGeom>
          <a:noFill/>
        </p:spPr>
      </p:pic>
      <p:pic>
        <p:nvPicPr>
          <p:cNvPr id="1032" name="Picture 8" descr="http://www.panasonic.com/business/toughbook/img/products/cf-31/31_Head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562599"/>
            <a:ext cx="1295400" cy="1295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7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Service Differentiation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companies gain service differentiation through </a:t>
            </a:r>
            <a:r>
              <a:rPr lang="en-US" b="1" dirty="0" smtClean="0"/>
              <a:t>speedy, convenient, or careful delivery.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TD Bank </a:t>
            </a:r>
            <a:r>
              <a:rPr lang="en-US" dirty="0" smtClean="0"/>
              <a:t>has positioned itself as 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i="1" dirty="0" smtClean="0">
                <a:solidFill>
                  <a:srgbClr val="C00000"/>
                </a:solidFill>
              </a:rPr>
              <a:t>the most convenient bank in America”—it remains access to the bank 24 hours a day, 7 days a week.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33796" name="Picture 4" descr="TD Bank, America's Most Convenient Ban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25217"/>
          <a:stretch>
            <a:fillRect/>
          </a:stretch>
        </p:blipFill>
        <p:spPr bwMode="auto">
          <a:xfrm>
            <a:off x="5029199" y="5410200"/>
            <a:ext cx="3276601" cy="876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0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Channel Differentiation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Firms that practice channel differentiation gain competitive advantage through </a:t>
            </a:r>
            <a:r>
              <a:rPr lang="en-US" b="1" dirty="0" smtClean="0"/>
              <a:t>the way they design their channel’s coverage, expertise, and performance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Amazon.com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GEICO </a:t>
            </a:r>
            <a:r>
              <a:rPr lang="en-US" dirty="0" smtClean="0"/>
              <a:t>set themselves apart with their </a:t>
            </a:r>
            <a:r>
              <a:rPr lang="en-US" i="1" dirty="0" smtClean="0">
                <a:solidFill>
                  <a:srgbClr val="C00000"/>
                </a:solidFill>
              </a:rPr>
              <a:t>smooth functioning direct channels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2770" name="Picture 2" descr="GE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5791200"/>
            <a:ext cx="1114425" cy="200026"/>
          </a:xfrm>
          <a:prstGeom prst="rect">
            <a:avLst/>
          </a:prstGeom>
          <a:noFill/>
        </p:spPr>
      </p:pic>
      <p:pic>
        <p:nvPicPr>
          <p:cNvPr id="32772" name="Picture 4" descr="Gec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5715000"/>
            <a:ext cx="342900" cy="400050"/>
          </a:xfrm>
          <a:prstGeom prst="rect">
            <a:avLst/>
          </a:prstGeom>
          <a:noFill/>
        </p:spPr>
      </p:pic>
      <p:sp>
        <p:nvSpPr>
          <p:cNvPr id="32774" name="AutoShape 6" descr="data:image/jpg;base64,/9j/4AAQSkZJRgABAQAAAQABAAD/2wCEAAkGBggGDhEIBxQUFRIQFxwRFBEYFxkWGRgaGRIcIBUeFBgXGyogHhkkHRYSHzEgIycpLDgsFh4yNTA2NSotLCkBCQoKDgwOGQ8OGDUkHCQyLC01MjUuNTUtNSwpKS4tNTU1NSo1NTU1MjUpLCk1KzU1NCkuNTY1MjYpMikqNjU2Nf/AABEIANAA8wMBIgACEQEDEQH/xAAcAAEAAwADAQEAAAAAAAAAAAAABQYHAwQIAgH/xABFEAABAwIEBAMDBwkGBwEAAAABAAIDBBEFBhIhBxMxQSJRYQhxkRQyYnOBscEVMzU2QlJyobMWJJKTtNEjNHR1orLTGP/EABkBAQADAQEAAAAAAAAAAAAAAAACAwQBBf/EACoRAQACAQEFBwUBAAAAAAAAAAABAgMRBCEyYYEFEiIxM6HwE0FRcdEU/9oADAMBAAIRAxEAPwDcUREBERAREQEREBERAREQEREBERAREQEREBERAREQEREBERAREQEREBERAREQEREBERAREQEREBERAREQEREBERAREQEREBERAREQEREBERAREQEREBERAREQEREBERAREQEREBERAREQEREBERAREQEREBERAREQEREBERAREQEREBERAREQEREBERAREQEREBERAREQEREBERAREQEREBERAREQEREBERAREQEREBERAREQEREBERAREQEREBERAREQEREBERB+EgblZtmHj1lnBZXUtIJKlzTYujADL97Pcd/eAR6q65qwmpx2hqMNo5OU+dhjEtr2B+dsCOo1D7Vj+A8N8qZEqJJc8VdJKbARQEm4N/E58fU7WA6jc+iC0YBx+y3i8raWsbLTlxsHyaSy56anNPh95FvMq+Y9jlNl2klxWt1GOFut2kXJFwPCLjzHdeWOJRy27EXPyiWmncxpIaHBofuHhocAQNmny3K2nFqiSqyTzZSS40cdye9iwb/BB3sP44ZWr4Z6wmaNtOGkh7BdxeSGtjDXG7tjtt59AV1sC49ZaxqoZQyNmh5h0tkkDdFydg4tcdN9tzssf4R5KpM7176TEi4QxRmZzWnSXHUGtF+w8RP2LpcTsq02TcUkw2gLjFpbIzUbuAc3cE97EH7LIN0zTxvy5liodhxEs0kZ0ycsN0tcOrS5zhdw72v8VYsm56wfPMTqjCHG7LCSJw0vZfpcXtY2NiCRsVkVXwewqDLhx975TV8gVZdqGjcBxbpt00m173vv6Lo+znK9uK1EYOzqZxI90rLfefig2nOGfsEyQxr8Xedb92QsGp7rdSB2HqSAqI32kcELrOpqgN/euwn/AA6vxXBxH4S1GPV0uP4jXQRQOLR/xbs5bGtA0tcTpvs49tyobiDHwxjwx9Ll90PyqLTynR63OcQ4B2t9rOBbq6n3INmyxmzCs4U/y/B36m30uBFnMd5Paeh/l5Kt5n4zZfynVyYTXtnMkWnUWMaW+JgcLEvHYjss79m2Z4rK2EE6TE1xHqJLA/BzvitMzXw6ydib5sezBFuG6pZebIwWYy1yGuA6AdAggv8A9E5U/cqv8tn/ANFdcoZvoM6035SwsPDA8x2eA112gX2BIt4h3XlSqo4My4j8jytAWMmfy4IdTnG3Yvc4k3Ni472G/YLdcx0Y4T5XkosOcec60ZlGxMkpAkc3ys0Ot/CO6CQzNxwyzlyZ1E3mTyMOl/KALWkdQXucASPS67WUOMGXM4Siip3Pimd82KUBur0Y4Egn0uCsi4GZLw3NdXUT4wwSR0zG2jN9Jc8mxdbrYMdt6qO4vZZpsl4uGYODHHIxlRG0E+B2og6Te4s5lx5XQeic4ZwoMk0wxLFA8sLxGAwBxu4EjqQLWae6rg435XNE7GDzQ0SGFsRYOY9waHHSA62kBwuSR916nxPxx2ZMpUOKSfOlkjL/AOMMka//AMmuVV4NcOaDPHyioxkvMVPZrY2u03e8G5J8gGjp5jy3DVcqcbMu5qqG4a0SwyyG0YkDdLz2Ac1xs49gbfFaCvH2YcK/sli8tBSOJFNOOW49bBwLL272svX0jxG0vd0Aufs6oKnnbihgeRSIK8ufM4ahBGAXW7FxJAaPeb+ih8tcc8vY/O3D6hstPI8hrDJp0EnoC5p2J26i3qqhweoI88YvX5pxcCQxuBjDhcB0hdoIB/cYwAeVx5K9cWuH/wDbWjBw9jDVwuBjeSGktvZ7S49rG+/dqC7VVXBQxuqapwYyMFznuNg0Abkk9lmNf7QuX6eR0dDDUTMZ1laGtbbzAcb294Cr/GLGMYw3BcNwHEjaedv94s7Vq5IaACR1u5zXH1atXyhlSiyrQx4ZTMaLNHNdYXkeR4y897m/2bIOLJ2fcGzxE6bCXnUy3MieNL2X6XF9wfMEhdSbidgFLW1WD1TnsdRRmWWRzbR2Abs0g3LvG0AW3JsFmWN0sfDfN1NNhY5cFZo1Rt2aGyvLJAB5agHgdja3RdebAKbMudp6GuF4tfMkZ2eGQNcGu8wXBtx5ILfB7QuXZJxDNFUMicbCdzW2tfqWg30+659FY84cUcDyeImzF00k7Q+OKKziWn5rib2DT28+y6/F3AqLEMDqeYxt6ZnNhNgNBaR823QEXFvIqvcAcAgNEcfqvHUSOMDJHblkUYDWtYT0Gx6dgB2QWLJHFrBM7yGhpw+KcAuEUlvEB10OBsSOpGx+BU3Fm6hlrTg7Q/WP2tPhvcg73vbU1zb26i3lfKeJFDBgmasLrqABj6h8TpLbanc/Q4m3ctNj7lsTcCw5k/5QbGObcnVv1IsTa9tRG17XQSCIiCn8WMx1WV8InrcPOmVxbEx/7pe6xcPUDVb1ssT4O5KoM+VlRJjrnPbC0SFmogyOe47ud86wsb23uRuvQOcsrwZxoJsIqDp5gBa8C+lzTdht33G48iVhdJwWz9gc5fhD2MO7efHPy7tPn0dbptZBB8X8JwbA8Vdh+AsayOKNgexpLrPNyblxJvYsWq1UrJcjB0ZBApGN28w8Aj3gghVzFPZ4xF1I2ogqBLXOfqlDiRG4O66Xkai4G5JPW5287pBwymwjLtTljD5eZNONRc82YHktJDBvpb4fjv3QUD2bv0hV/UD+q1Q3Hz9OyfVR/wDqtE4PcNMcyRVVFXi/K0yRCNuh+o35gO+w2sFH8U+EuYc34m7E8L5PLdGxvieWm7RY7aUFqxb9UHf9vb/QCzD2df0vP/0zv6sa2Svy1W1GAHL8enn/ACQU3Xw6xEB1t0uOtlSuEXC7Hsl18uIYtytDoTEND9RuZGHppG1mlBmPEzMdbmzGZqepeRHFMaaJhPhYGv03t5kjUT+AC0LiDw0ypknA5Z4maqnwRxzve7U55eL6W30jwh5sB0C4OI/A3E8TrZcWy2WObUOMj4XO0Oa8/O0k7FpNz1Frr4wXgnmXHnMGdqp4hhFmRCUyvG22km7Wjp5na3qgjvZvmjZiFVE4+J0FwPO0rb2+IXPx44hur5TlfDSeXEQahw/beNwz+FvU/S/hU7w44JV2Wa/8rYrMP7u4iFsRI5gItqkv0bY/M+Jt1/MY4JUWJYhVYtj1WGMnldIyKMAOs438Tn9/QNPvUbWisa2nSHYiZnSFR4OZmyflAvrsbe8VUnga7lOcyNnexbc6ndzboAPNX/jDV0WbMvPxDBZGzRwyskLmG/QlrrjqCOYDYqKm4H5LqRy6OrnY87Aucxwv6gsH3q3cP+HH9kqGqwTEnsnjqZHE2aW3Y6JrSHAnY7HoT71GmWmTfS0T+pdtS1OKNGeezXWxx1FdRuI1SRxyAeYY5wdb/Maor2h62KpxiOCMgmGnY1/oS97rH7HNP2rvYzwMzPgFV8ryfLqaCTG4ScqVgPYnYHba4O/ku3lHgPitdVDEc6PGnVrdFr5kkpve0j+gae+5Pu6qxFxZvw+XDMk4dBOLOMjJLfWc14/k4KZ9mz/k6361v9NW3ixk+vzhhrcMwfQHtlZJZx0jS1rhtYfSGy6fB3I2K5Hp6mDF+Xqlka9uh2rYMtvsEGIcTv1grfrx9zV6tqYudG+IftNLfiLLDc6cGcy49i1RitFyOVLIHtLpCDazeo0+hV/zJhmdqnF6SpwSdjKFmnnRkgdHnm6mkXddtgLHb06oKT7OlT8jkxHCJ9pGlj9PfwF7H/AlnxWpZxzbR5Ko3YrXhzmhzWBjbanFx2A1EDpc+4FUPOXC/G6TETmrIcjWTvJdJCSGguPzi3UNJDupa7vuPSOfw9z1xBqInZ7kZFTQnVyoy27vPS1lxqI21OO19ggiuONccdpcIzLTscyOVr7Nfa41aHMvbbcNceq3bD62LEYY6ynN2StbI0+jm3H8iofNOTMPzTh5wOcaGAAROaPzZYLMLR6Da3kSFmeF5d4s5PjOEYO6GWBtxG8uYdAJ/Z5lnAd9JBHkg63FE/l3NWHYZSbuj5LX27XmLzf3MsVz4H+vlV7n/wCmarPw34X1GXZ5MwZkkE1dNfcEuDNXzzqPV56XsABcDqvnDeH+LUmaJ80Scv5NIHabOOveFrd228we6CxcTv0JiH1DvuUFwG/QUX1kv9RWrOmEVGPYbV4bR25k0TmM1GwuRtc2UXwuyxXZRwuPDMT08xr3uOk6hZz7jew7IKHxe/WPBf4o/wDVhbUs4z/kLFsyYvhuL0HL5VKWGTU6zvDOHHSLb7LR0BERAREQFGYjhUkrvlVC8xy+f7Lrdnj8VJoqsuKuWvdsnS80nWquR5lnoXcjFoyD+83v62PX7Cpalxmhq/zUjb+R2PwK56mkhq28uoaHDyP4KArcnRP8VG7T9F24+PX7151423BwaZK891v5LZWdmy8XgnlvhZL3S6pTsFxqh/M6rfQf+F/wXz8sx6DZ3O+1pP3hUz2vanq4bR86LP8ABFuDJErvdLqk/lHHpNhzfsZ/s1fbaLH63Z3MA+k7T/K6R2v3/TxWnoT2f3ePJEdVunrIKUXnc1vvICrtXX4RLIfk0POkefI2J957e4WX5S5Oe46q1/2N3P8AiP8Asp+iw2lw8aaZoHmepPvJVmm1bVx0ilefinp9kNcGDhtNp5boVvFsOgM1NBTsDHybvaO24+6zt1bgujDhrWTvrZTqc7wt+i23Qevqu8Fp2TZvpWvfTTvT7Rujy/Pmpz5vqRWuuuke8/NBERb2UREQEREBERAREQEREBERAREQEREBERAREQEREBERAREQEREBERAREQEREBERAREQEREBERAREQEREBERARE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77788" y="-808038"/>
            <a:ext cx="19812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6" name="Picture 8" descr="http://thenextweb.com/uk/files/2009/12/amazon_crave.jpg"/>
          <p:cNvPicPr>
            <a:picLocks noChangeAspect="1" noChangeArrowheads="1"/>
          </p:cNvPicPr>
          <p:nvPr/>
        </p:nvPicPr>
        <p:blipFill>
          <a:blip r:embed="rId4" cstate="print"/>
          <a:srcRect t="37333" b="36000"/>
          <a:stretch>
            <a:fillRect/>
          </a:stretch>
        </p:blipFill>
        <p:spPr bwMode="auto">
          <a:xfrm>
            <a:off x="1009650" y="5638800"/>
            <a:ext cx="333375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53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People Differentiation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Companies can </a:t>
            </a:r>
            <a:r>
              <a:rPr lang="en-US" b="1" dirty="0" smtClean="0"/>
              <a:t>hire and train better people than their competitors </a:t>
            </a:r>
            <a:r>
              <a:rPr lang="en-US" dirty="0" smtClean="0"/>
              <a:t>do. People differentiation requires company select its </a:t>
            </a:r>
            <a:r>
              <a:rPr lang="en-US" i="1" dirty="0" smtClean="0"/>
              <a:t>customer-contact people </a:t>
            </a:r>
            <a:r>
              <a:rPr lang="en-US" dirty="0" smtClean="0"/>
              <a:t>carefully and train them well.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Singapore Airlines </a:t>
            </a:r>
            <a:r>
              <a:rPr lang="en-US" dirty="0" smtClean="0"/>
              <a:t>has an excellent reputation, largely because of the grace of its flight attendants.</a:t>
            </a:r>
            <a:endParaRPr lang="en-US" dirty="0"/>
          </a:p>
        </p:txBody>
      </p:sp>
      <p:pic>
        <p:nvPicPr>
          <p:cNvPr id="34818" name="Picture 2" descr="Singapore Airli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5333439"/>
            <a:ext cx="2095500" cy="1448361"/>
          </a:xfrm>
          <a:prstGeom prst="rect">
            <a:avLst/>
          </a:prstGeom>
          <a:noFill/>
        </p:spPr>
      </p:pic>
      <p:pic>
        <p:nvPicPr>
          <p:cNvPr id="34820" name="Picture 4" descr="Singapore Airlines">
            <a:hlinkClick r:id="rId3" tooltip="Singapore Airlines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715000"/>
            <a:ext cx="1143000" cy="857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4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6" name="Picture 16" descr="http://t3.gstatic.com/images?q=tbn:ANd9GcSt4odtCGXnf2eUZ9NKOJB582T6AjoKnulppmq7AZlXYJxHeQPW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073236"/>
            <a:ext cx="1466850" cy="12607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Image Differentiation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</a:t>
            </a:r>
            <a:r>
              <a:rPr lang="en-US" b="1" dirty="0" smtClean="0"/>
              <a:t>brand image should convey the product’s distinctive benefits and positioning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Developing a strong and distinctive image cannot do overnight using a few advertisements.</a:t>
            </a:r>
            <a:endParaRPr lang="en-US" dirty="0"/>
          </a:p>
        </p:txBody>
      </p:sp>
      <p:pic>
        <p:nvPicPr>
          <p:cNvPr id="35842" name="Picture 2" descr="http://t0.gstatic.com/images?q=tbn:ANd9GcRkQDdpJY0BwSVCxPVly91w17aekm06Dd1VlsLubgzVRnL3xw7o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352800"/>
            <a:ext cx="2400300" cy="1905000"/>
          </a:xfrm>
          <a:prstGeom prst="rect">
            <a:avLst/>
          </a:prstGeom>
          <a:noFill/>
        </p:spPr>
      </p:pic>
      <p:pic>
        <p:nvPicPr>
          <p:cNvPr id="35844" name="Picture 4" descr="http://t3.gstatic.com/images?q=tbn:ANd9GcQMNIDoWw7hJ47uFso951HPwQBG831ICeMKZAeHuNWnmhkT66l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264541"/>
            <a:ext cx="1752600" cy="1307710"/>
          </a:xfrm>
          <a:prstGeom prst="rect">
            <a:avLst/>
          </a:prstGeom>
          <a:noFill/>
        </p:spPr>
      </p:pic>
      <p:pic>
        <p:nvPicPr>
          <p:cNvPr id="35846" name="Picture 6" descr="http://t1.gstatic.com/images?q=tbn:ANd9GcTvkpdKNpVlG1r5jIEMxtAIN4DShgAGZ_IbVnYYePNxH7KhBdIhg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038600"/>
            <a:ext cx="1409700" cy="1366420"/>
          </a:xfrm>
          <a:prstGeom prst="rect">
            <a:avLst/>
          </a:prstGeom>
          <a:noFill/>
        </p:spPr>
      </p:pic>
      <p:pic>
        <p:nvPicPr>
          <p:cNvPr id="35848" name="Picture 8" descr="http://t2.gstatic.com/images?q=tbn:ANd9GcRe3UaSqThP-oS2SrmPntzOfsdesSw-U7NkczIxYoIWwcUh2fJ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267200"/>
            <a:ext cx="1347935" cy="1009651"/>
          </a:xfrm>
          <a:prstGeom prst="rect">
            <a:avLst/>
          </a:prstGeom>
          <a:noFill/>
        </p:spPr>
      </p:pic>
      <p:pic>
        <p:nvPicPr>
          <p:cNvPr id="35850" name="Picture 10" descr="http://www.google.com/images/srpr/nav_logo37.png"/>
          <p:cNvPicPr>
            <a:picLocks noChangeAspect="1" noChangeArrowheads="1"/>
          </p:cNvPicPr>
          <p:nvPr/>
        </p:nvPicPr>
        <p:blipFill>
          <a:blip r:embed="rId7" cstate="print"/>
          <a:srcRect b="84190"/>
          <a:stretch>
            <a:fillRect/>
          </a:stretch>
        </p:blipFill>
        <p:spPr bwMode="auto">
          <a:xfrm>
            <a:off x="4191000" y="5943600"/>
            <a:ext cx="1590675" cy="381000"/>
          </a:xfrm>
          <a:prstGeom prst="rect">
            <a:avLst/>
          </a:prstGeom>
          <a:noFill/>
        </p:spPr>
      </p:pic>
      <p:pic>
        <p:nvPicPr>
          <p:cNvPr id="35852" name="Picture 12" descr="http://t1.gstatic.com/images?q=tbn:ANd9GcS8Mrs_dFpJrZa5hDBiTjeDSWa-6VDhbgQlRMD5HXlXCZdXSq9R4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5562600"/>
            <a:ext cx="2028825" cy="1070222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ANd9GcTHy64OJjbRidQZmOXPf05_0Yqf2kx4geEtaWX_MruzXAFNEvj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5522668"/>
            <a:ext cx="1143000" cy="1335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63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TbDZiB2MOVo5CYMKR7cgu4gC1m4Lkkl3pwtPfkiSBzJRS5fCo0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5010149"/>
            <a:ext cx="2466975" cy="18478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2) Choosing the Right Competitive Advantages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Differences to Promote?</a:t>
            </a:r>
          </a:p>
          <a:p>
            <a:endParaRPr lang="en-US" dirty="0" smtClean="0"/>
          </a:p>
          <a:p>
            <a:r>
              <a:rPr lang="en-US" dirty="0" smtClean="0"/>
              <a:t>Many marketers think that </a:t>
            </a:r>
            <a:r>
              <a:rPr lang="en-US" i="1" dirty="0" smtClean="0">
                <a:solidFill>
                  <a:srgbClr val="C00000"/>
                </a:solidFill>
              </a:rPr>
              <a:t>companies should aggressively promote </a:t>
            </a:r>
            <a:r>
              <a:rPr lang="en-US" b="1" i="1" dirty="0" smtClean="0">
                <a:solidFill>
                  <a:srgbClr val="C00000"/>
                </a:solidFill>
              </a:rPr>
              <a:t>only one benefit </a:t>
            </a:r>
            <a:r>
              <a:rPr lang="en-US" i="1" dirty="0" smtClean="0"/>
              <a:t>(unique selling proposition: USP)</a:t>
            </a:r>
            <a:r>
              <a:rPr lang="en-US" i="1" dirty="0" smtClean="0">
                <a:solidFill>
                  <a:srgbClr val="C00000"/>
                </a:solidFill>
              </a:rPr>
              <a:t> to the target market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Buyers tend to remember number one better, esp. in this </a:t>
            </a:r>
            <a:r>
              <a:rPr lang="en-US" dirty="0" err="1" smtClean="0"/>
              <a:t>overcommunicated</a:t>
            </a:r>
            <a:r>
              <a:rPr lang="en-US" dirty="0" smtClean="0"/>
              <a:t> society.</a:t>
            </a:r>
          </a:p>
          <a:p>
            <a:endParaRPr lang="en-US" dirty="0"/>
          </a:p>
        </p:txBody>
      </p:sp>
      <p:sp>
        <p:nvSpPr>
          <p:cNvPr id="4100" name="AutoShape 4" descr="data:image/jpg;base64,/9j/4AAQSkZJRgABAQAAAQABAAD/2wCEAAkGBhASEBQPEhQWEBQVFB0WFxUXGR0YGxgaFBchFCAZFhgjGyseGxovHxocHy8hKDMqLDg4Fx4xNzAqQSksMCwBCQoKDgwOGg8PGSkkHyQwNTE0KjUvLC0vKjQsLCwyKi8uLS0yLDU2NTUsLCw1NDQuLCwtLzUuNS8sLCwvLywsLP/AABEIAFoAfQMBIgACEQEDEQH/xAAcAAACAgMBAQAAAAAAAAAAAAAABgUHAQIEAwj/xAA8EAACAQMCAwUHAgMGBwAAAAABAgMABBESIQUTMQZBUWFxBxQiMlKBkUJiFSNDJFNygsHRFjM0RHOSsf/EABoBAAIDAQEAAAAAAAAAAAAAAAAEAgMFAQb/xAAvEQABBAEBBQYFBQAAAAAAAAABAAIDEQQhBRIxQVEiYXGBkcEUobHR8BMjMuHx/9oADAMBAAIRAxEAPwC8aKKKEIooooQioDiHa+NZTbQI15cDrHH0TzlkPwoPyfKonjHGpr25bhtkxjRP+puV/QP7uM/Wdxn18DXbogsofdrZRGqDLsPmLN0ye9z1JPQD0FcmkZAzfk9FFgdK7dZ6olmvNmuLmKzB/pwrzH36ZkfIz1Gy4rwF5CP+4unPjqCj8aQKhZZSxLHqa2htXfZFLegzXmJNtTvdUTRXha2mbNjaLkcU12fFIwAeZKVHUth//YgZA/FTMMysAykMD3jelHh3CJ4m5xCxhQcl2wAMfqx3V5WXHrK2d3a8iYBS7xxfGMaguQRkdWA+9amLk5D6/UZ7V3pWTGZZEZv5p2opZ4H7RLG7mFvE7ayCVDIVDYGSAfHAJ+1M1aiUfG6M08UiiiihQRRRRQhFFFFCEUse0LtIbOzZk/5sh5cfkzDdvsMn1xTPVadrZBccesbQnKRYkI/dvLv4jCIPuatiaC7XlqqZnFrdOJ0TZ2L7PCzs0ix/Nb45T1LO3XJ78dPtXF/DQzmKadFclpjEpBkwRgnB3wBjfBpI7Y9tbv3q7gFybVYDiJY13lOQNJbqDgls9NuleXZziB/iqzXEiljY5eQsME8hTu3QnHX0NJ5ELMg3JqtyDBkhj3gQNL7+F+6mJO2toBCLK3N1JPIY0Mx0AMNI3GD15i+A67io/iHtQu3s3jVFt5+eIdaZwBgk6Qc4bIxnfrmlXg3C5JhYxLrQyXEgDKDlR/JUuPTBOf2mmaDsdIIH4feSQ2nLl5ltMXUcxm+EjTqBZcY36jpvXY4mRimNAWg+LHjPbNkHnZPE/lUuG6aKA3Fs1zdXE4gmSQMcRaljJPzMSwGDg+h2rxtYWHC5mItUDRDGkg3D/wBpT4n3JCjBG2B8tTnHuAi0X3rilxJeSSI1vGsQAIBUgnW3gGbqP1d/dH8XvuH2dtD7tbK09zAsjGUmXlo5DAb7MdS5x0+Hcd1WKTH74aGAmyNeRrj008lv2MmZOI2TXasdVsiWrL8uCmldW3xfMwPgTnpjF0iqXtrLtGUWdS6KMFEJjTAxthDsq47tvSrf4a7mGMyFS5RSxX5dWN9PlmuhZe0hbg62nlobXTRRRXVloooooQiiiihCKq55AO1Iz3oAPXkZ/wBDVo1U/tDb3TjFpf4wpClj1zy20OAP/Gw/NMY+pI6gpbJ0aD0IUfxng92b7iDrHGkMrGNrifCIikgkozdW2xkZ/OK9+O8B4Xa8Otp2Bu5GXShVmjEuWLliMZCjJx3/ACjNSHtscGK0IIILsQRvn4RuKryO/WeS2iuXMcESrFkb6UByxA8Sdyd+7rgUqdF7PGY+eJkt0BxA50KTF2m7XS+5WkdspsY3iclIzjOl9Aw+A2k4Leee/rUP2xBa5TqzNbweZJMK/cmp/wBsCRiS1EWOWLbCaemnVtjyxXBfW7PxS0RAWYpa7DyRST6Y3z5UFW4xY1rJAK0cf9Ki+J9qZLi0gtZcsYHJV+8oV0hW8x4+HpuXT8q5tZZVLIIrZ8fUixIDjyyrD7Gnzt77MjJN71aGNNZzIjtoAb61OMb94+/fUnd8B4fLaW9rNmaWGJY1kiyGyABgHoQT3HIqqSZkf83AKsZkO60xg0bsDlaQfaHeQSzmeG7NysjauVh8RAKPq2652Aq6uzEZWytlIwRAgI8MIKTeznYrhkWu5kRtMJzquHGlSO8gBV2265p6TiCmQRr8WV1BhuMf7efSpxPEjd9vBZGfkMLWwsvs8zXsuuiiirFloooooQiiiihCKU/aV2aN5ZMEGZYjzEHecDDKPMjOPMCmyipNcWkEKL2h7S0r554tx97jh1tE+7W8pjDfUrJlfuMEfYU5S+zcXXDbSVMW9wkK6tYIDLjOH7wR3Gt+3/ZG4ty97YkqhfmyogGpGH9SM4zp7yB069Om/Zf2vROohvhobGOaoyjf41G6n0yPSrpITIDJH6dExDtR0EbIOBbz6rng7IWaxQJcyPdNCGGiM6Y/jcvp1Eaio8iO/wBKmpOMHJaJEgOAuVUatIAAGrrgADw6VKDgVtOOZbTKVPTSwdfsQc15/wDB0n94v4NeVym7RcS0Ch3LWbk48nae6/H7DRQUszMcsSx8Sc1JcHtH1alGXx8A7lztrfwHgO+u2TgVvbrzLmcIo3OSEH5JzSb2q9qUYQ23DhpB2afGD58sHfP7jv4DvHcDYs8km/IlczacUbN1q5/ab2kRVHDIG1BDqnYH5nG4Tzwdz5gDuqf9jXDZ1tnnkZuU5xFGT8ICndwO7J2/ymknsJ2DkvpBLIClspyznrIfpT/Vu71q+IIVRVRQFVQFAGwAAwAPKvWy7kMYhZyXnoQ+WQzPW9FFFJp9FFFFCEUVjNGaELNFYzRmhCzSP2p9lVrdEyw/2aU7kqMox/cncfMY9DTxmsZqbHuYbaVB7GvFOCoi99mPFbdiY15o+uF8HHmCQ32Ga5P4fxsDTovseGJa+gs0bUz8W7mAUp8E3kSFQNt7POLXBBaFx++ZwMfkl/wKduznsbijIku355H9Ncqn+Y9W9Nh69KsijNRflSOFDRTZiRtNnVawwqihFAVQMAAYAA7gO6t6xms5pVNoorGaM0IWaKxms0IVY9p+NTpxSeKKZyotCxj94ESodO7KCCMgfFj71xSdoZTwqyRLqVrm4uMahMA+zEMuSRtuoAJ6stWq1pGSWKKSdiSoyR0wTWvuMW38tPh3HwjY9cjbailoNymANG4NK86Cqaz45c+4tMbmdpLK9HvC83JeFmA3wcY2I6kZD168QvrqLhENy91Mks9yGUGbSeW+QE1Hu0jVnoCc1aos4xkBFAb5vhG/rtvWZLWNgFZFYDoCAQO7Yd1FLvxjbvcHG/69Us9hLtHSfTdSXYDjJd+ZyyYwSqSdHGf1ACljgE73FreOeITKILljr52TykQ6fi/SGJOT0OjptVnRW6JkKqqD1wAP/larZxgFQigN1AUAH1GN6FSMgAuNca6cvJKfs0WR7Vbp7mS55qAMjtrEbqTqwe7u28qgJkuRxUcM9+l0s4n1c46xGFJMGPq7/wDCM4qz4oVUYUBR4AYH4rX3ZNWvSur6sDPh160IGTT3Orj4adFT83ae65ryG6lW8W85a2WDoMecfJ4Y7+u3nmjinGpo2voDeXCzLdxpAnNOsozHOkYyRg9Rt8tW/wC7Jq5mldf1YGfDr1rDWkZbWUUsP1FRnbz60UrxmM07H07u7h91VXbLiNwl7cRQ3M2IrQSlRcaNDKvxHTj4vh0uV2J1ZzvTdfNPPwUSQzvzvdlkEqHSzMi6jnB2zgg0ztZxkliiknYkqMkdME94r0WJQNIAA6YA2/FCpfkhzWgNGnzVOcA49dXV3GnPuI43la51GQ4FvGCCD4DUpHgM1rYdq5zeR3b3MwtJbx0CmYaQudhp1E4GoEjGMY33q4ktIx0RRtp2AGx3x6eVa/w+HAHLTAOQNI2PiNutcpXnNYSf2xwr6qtLZbn+K/ww30pVJDPq5x1smhWEBH1bZP7STinzhfDriMuZJi4bGO/pnJwflzkbDYY2qRFqmrXoXV9WBnw69ele1dSss+/QArT8K//Z"/>
          <p:cNvSpPr>
            <a:spLocks noChangeAspect="1" noChangeArrowheads="1"/>
          </p:cNvSpPr>
          <p:nvPr/>
        </p:nvSpPr>
        <p:spPr bwMode="auto">
          <a:xfrm>
            <a:off x="77788" y="-411163"/>
            <a:ext cx="11906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openminds.com/images/BurgerKing-Have-It-Your-Wa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410199"/>
            <a:ext cx="1828800" cy="1316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11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2) Choosing the Right Competitive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Which Differences to Promote?</a:t>
            </a:r>
          </a:p>
          <a:p>
            <a:endParaRPr lang="en-US" dirty="0" smtClean="0"/>
          </a:p>
          <a:p>
            <a:r>
              <a:rPr lang="en-US" dirty="0" smtClean="0"/>
              <a:t>Not every difference make a good differentiator. Each difference has the potential to create company costs as well as customer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2) Choosing the Right Competitive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Differences to Promote?</a:t>
            </a:r>
          </a:p>
          <a:p>
            <a:r>
              <a:rPr lang="en-US" dirty="0" smtClean="0"/>
              <a:t>A difference is worth establishing to extent that it satisfies the following criteria: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Important</a:t>
            </a:r>
            <a:r>
              <a:rPr lang="en-US" dirty="0" smtClean="0"/>
              <a:t>: the difference delivers a highly valued benefit to target buyers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Distinctive</a:t>
            </a:r>
            <a:r>
              <a:rPr lang="en-US" dirty="0" smtClean="0"/>
              <a:t>: competitors don’t offer the difference, or company can offer it in a more distinctive way.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Superior</a:t>
            </a:r>
            <a:r>
              <a:rPr lang="en-US" dirty="0" smtClean="0"/>
              <a:t>: the difference is superior to other ways that customers might obtain the same benefit.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2) Choosing the Right Competitive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Differences to Promote?</a:t>
            </a:r>
          </a:p>
          <a:p>
            <a:r>
              <a:rPr lang="en-US" dirty="0" smtClean="0"/>
              <a:t>A difference is worth establishing to extent that it satisfies the following criteria: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Communicable</a:t>
            </a:r>
            <a:r>
              <a:rPr lang="en-US" dirty="0" smtClean="0"/>
              <a:t>: the difference is communicable and visible to buyers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Preemptive</a:t>
            </a:r>
            <a:r>
              <a:rPr lang="en-US" dirty="0" smtClean="0"/>
              <a:t>: competitors can’t easily copy the difference.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Affordable</a:t>
            </a:r>
            <a:r>
              <a:rPr lang="en-US" dirty="0" smtClean="0"/>
              <a:t>: Buyers can afford to pay for the difference.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Profitable</a:t>
            </a:r>
            <a:r>
              <a:rPr lang="en-US" dirty="0" smtClean="0"/>
              <a:t>: the company can introduce the difference profitably.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Consumers or organizational customers choose what they buy for one of two reasons: </a:t>
            </a:r>
          </a:p>
          <a:p>
            <a:pPr marL="990600" lvl="1" indent="-533400"/>
            <a:r>
              <a:rPr lang="en-US"/>
              <a:t>What they choose is better. </a:t>
            </a:r>
          </a:p>
          <a:p>
            <a:pPr marL="990600" lvl="1" indent="-533400"/>
            <a:r>
              <a:rPr lang="en-US"/>
              <a:t>What they choose is cheaper. </a:t>
            </a:r>
          </a:p>
          <a:p>
            <a:pPr marL="609600" indent="-609600"/>
            <a:r>
              <a:rPr lang="en-US"/>
              <a:t>In either case, the choice is, in some way, almost always different from others they could have chosen.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/>
        </p:spPr>
        <p:txBody>
          <a:bodyPr/>
          <a:lstStyle/>
          <a:p>
            <a:r>
              <a:rPr lang="en-US" sz="3600"/>
              <a:t>Differentiation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9897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SAmqdibv3MPbMMYRWx9oWVfrGb9714_3vPpGenflWf4s6fq-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4725" y="5105400"/>
            <a:ext cx="1743075" cy="16449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3) Selecting an Overall Positioning Strategy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Value proposition: </a:t>
            </a:r>
            <a:r>
              <a:rPr lang="en-US" dirty="0" smtClean="0"/>
              <a:t>the full positioning of a brand—the full mix of benefits upon which it is positioned. </a:t>
            </a:r>
          </a:p>
          <a:p>
            <a:pPr lvl="1"/>
            <a:r>
              <a:rPr lang="en-US" dirty="0" smtClean="0"/>
              <a:t>It is the answer to the customer’s question </a:t>
            </a:r>
            <a:r>
              <a:rPr lang="en-US" b="1" dirty="0" smtClean="0">
                <a:solidFill>
                  <a:srgbClr val="00B050"/>
                </a:solidFill>
              </a:rPr>
              <a:t>“why should I buy your brand?”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Volvo’s value proposition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C00000"/>
                </a:solidFill>
              </a:rPr>
              <a:t>safety also include reliability, roominess, and styling</a:t>
            </a:r>
            <a:r>
              <a:rPr lang="en-US" dirty="0" smtClean="0"/>
              <a:t>, all for a price that is higher than average but seems fair for this mix of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a Positioning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Positioning statement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A statement that summarizes company or brand positioning</a:t>
            </a:r>
            <a:r>
              <a:rPr lang="en-US" dirty="0" smtClean="0"/>
              <a:t>—it</a:t>
            </a:r>
            <a:r>
              <a:rPr lang="en-US" b="1" dirty="0" smtClean="0"/>
              <a:t> </a:t>
            </a:r>
            <a:r>
              <a:rPr lang="en-US" dirty="0" smtClean="0"/>
              <a:t>takes this form: </a:t>
            </a:r>
            <a:r>
              <a:rPr lang="en-US" b="1" dirty="0" smtClean="0"/>
              <a:t>To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C00000"/>
                </a:solidFill>
              </a:rPr>
              <a:t>target segment and need</a:t>
            </a:r>
            <a:r>
              <a:rPr lang="en-US" dirty="0" smtClean="0"/>
              <a:t>) </a:t>
            </a:r>
            <a:r>
              <a:rPr lang="en-US" b="1" dirty="0" smtClean="0"/>
              <a:t>our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C00000"/>
                </a:solidFill>
              </a:rPr>
              <a:t>brand</a:t>
            </a:r>
            <a:r>
              <a:rPr lang="en-US" dirty="0" smtClean="0"/>
              <a:t>) </a:t>
            </a:r>
            <a:r>
              <a:rPr lang="en-US" b="1" dirty="0" smtClean="0"/>
              <a:t>is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C00000"/>
                </a:solidFill>
              </a:rPr>
              <a:t>concept</a:t>
            </a:r>
            <a:r>
              <a:rPr lang="en-US" dirty="0" smtClean="0"/>
              <a:t>)</a:t>
            </a:r>
            <a:r>
              <a:rPr lang="en-US" b="1" dirty="0" smtClean="0"/>
              <a:t> that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C00000"/>
                </a:solidFill>
              </a:rPr>
              <a:t>point-of-difference</a:t>
            </a:r>
            <a:r>
              <a:rPr lang="en-US" dirty="0" smtClean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mCRzpwlBbP5txixKTGKFQp3OVWieY5-YxBVxv0b0EVhfT-KMZ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343400"/>
            <a:ext cx="2143125" cy="21431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a Positioning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Positioning statement sample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To busy, mobile professionals who need to always be in the loop, </a:t>
            </a:r>
            <a:r>
              <a:rPr lang="en-US" b="1" i="1" dirty="0" smtClean="0"/>
              <a:t>Blackberry</a:t>
            </a:r>
            <a:r>
              <a:rPr lang="en-US" i="1" dirty="0" smtClean="0"/>
              <a:t> is a </a:t>
            </a:r>
            <a:r>
              <a:rPr lang="en-US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wireless connectivity solution</a:t>
            </a:r>
            <a:r>
              <a:rPr lang="en-US" i="1" dirty="0" smtClean="0"/>
              <a:t> that gives you an </a:t>
            </a:r>
            <a:r>
              <a:rPr lang="en-US" i="1" u="sng" dirty="0" smtClean="0">
                <a:ln>
                  <a:solidFill>
                    <a:srgbClr val="00B0F0"/>
                  </a:solidFill>
                </a:ln>
              </a:rPr>
              <a:t>easier, more reliable way to stay connected to data, people, and resources</a:t>
            </a:r>
            <a:r>
              <a:rPr lang="en-US" i="1" dirty="0" smtClean="0"/>
              <a:t> while on the go</a:t>
            </a:r>
            <a:r>
              <a:rPr lang="en-US" dirty="0" smtClean="0"/>
              <a:t>.”  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953000" y="5486400"/>
            <a:ext cx="2209800" cy="1219200"/>
          </a:xfrm>
          <a:prstGeom prst="wedgeRoundRectCallout">
            <a:avLst>
              <a:gd name="adj1" fmla="val -92542"/>
              <a:gd name="adj2" fmla="val -12314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Show its point of difference from other members of the category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781800" y="1371600"/>
            <a:ext cx="2057400" cy="838200"/>
          </a:xfrm>
          <a:prstGeom prst="wedgeRoundRectCallout">
            <a:avLst>
              <a:gd name="adj1" fmla="val 21097"/>
              <a:gd name="adj2" fmla="val 97374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State the product’s membership in a category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g;base64,/9j/4AAQSkZJRgABAQAAAQABAAD/2wCEAAkGBhQSERQUERQVFRQVFRQVFRgUFRUVFhQUFBIXFRQUFBUXGygeFxojGRQUHzAgIycpLCwsFR4xNTAqQSYrLCkBCQoKDgwOGg8PGCklGSUwKSksLDU1Ly0qNSkpKTU1NSwqKiwsNSwpKSwpLjEsKSwsKSkpLCk1KSwsKSwsKSwwLP/AABEIALYBFAMBIgACEQEDEQH/xAAcAAABBQEBAQAAAAAAAAAAAAAAAwQFBgcCCAH/xABKEAACAQIDAwkEBgYIBQUBAAABAgADEQQSIQUxQQYHEyJRYXGBsTKRocEjQlJyktEUM2KisvAVJGNzgrPC4UNTZHSDNHWTo+MW/8QAGQEBAQEBAQEAAAAAAAAAAAAAAAIBAwQF/8QAJBEBAAMAAgIBAwUAAAAAAAAAAAECEQMSITFBBFGhBSJxwfD/2gAMAwEAAhEDEQA/ANxhCEAhCEAhCEAhCEAhCEAhCcu4AuSABvJ0EDqEreK5x9nU2yNjKOYbwrZ7dxKXEWo8u8CwuuJpEeJHwIgT0JR9r87uEo3FNa1c/sKEX8dUr8LyPw3Pfhz+soVU/wDJQf0eBpEJmuI58sMPZpVG8So9LyNxHP2v1MOPNyfgFEDXITFKvPliW/V4dfJHPq0ZVedraTeymX/Co9RA3i8TGIW9sy37Liectp8p9oYkWrOSp+qahVfNUYA+YMiqOzqwN1FFT2rTBPvywPUbVQN5A8SIhU2pRX2qtMeLr+c83NSxJ9vEOB3XA9RGz4Vfr4gn/wAi/mYHoyvyuwie1XpjzkdX5y8Am+up8NZ5+alhh7VS/mx9FiTY/CL3+RP8TCBumJ548Cu5mbytI2tz6YYezTZv8Q/KYw+2aH1U+Cj0vEztUHcgHmfkBA23B88i1D+rRF/bqf7SZoc5uGZguamSSBZalzdjYb1A39889LiCfsjyJ9WnOKx7UyvEHTcotc6/VPdA9V4Da6VXenZkqU7ZkcANYi4YWNmU9o7DH0y/m9JFfCVDUqVDiMJULGq2ezU6pGVCR1Vso0E1CAQhCAQhCAQhCAQhG20No06CZ6rKi7rsQBfxPgT5GA5kHtTlnhaFw1TOw+rTGc+ZHVXzImf8qedTC1Cyo9Wog0HR06mRu8nQN56SlY3bXSq7LRxHRqly3QnKoJABOtgLm178YGl43nmpKbJRZuzNUAN/BQ04HONjqmtHAkDgXDge9igmU8n+UlHCmqclSo7LZWYU16MakkAuT2dm6O05b5f+CzE8XqD5AzRolblbtU8MLS+89MEe92jKrt7aLe3tDDp9yzH9yj85ntblo59mjTHizt6WjKvywxH9kPCnf+ImBodXGVz+s2pVPdTp1v8AU6j4RhXwtJ9KmIxlbuIpgH8RaZ9V5WYg/wDEI+6EX0WR+I5RVzvqP+N/zgaZ+g4dd1PEH71fKPciCNqz4Yb6VEf3ld2P71T5TLKu0Kh3sT46+sS/SW+0fLT0gac+Oww3DDj7qBvjYxpW2xhxvYeSZR8cszouTvJPnPhQ2vY27badvpGi9vygww4X/B8iYi3K+iPZUe8/JBKTPkwXB+Wy8F/dJ9anyjWpy1bgv8HzU+srMIE9U5YVju08yP4bRrV5R1m+t6t/ETIuEBy+0ah3t7gB6CJnEsfrN7zEoQF6ODqP7CM2oW4UnrNuFxxNo4TZFbq3psA7lFLWVcysFYFjoLFgNe2PeTFVy5o0qYd6xCnMbDIAcw0FxoTqD5HSzmtVxLV2wQVFd6yoFUBVVjVLgAjQrmYHrXtYWtNz5DLZexqtYuKai1MOzuT1AEBJ6w33tYW7ROMO0s+N2BiaGHuuMotSKMwGHDBSDmGpZEJvkbUA6AX4Sq4czBKYcX8oltb2Aew/6l/OK4TcfL0MS2n+rP8APYflJifMw7XpEUraPnfxLZebvEXXZTd+NpfAOB8ZrsxLm0r/ANX2cfs46sv48Ms22U4iEIQCEIQCEIQCZDz47QLVMPhr9UI9eoO3XIgPub4zXphXOzWzbSqD7FCiv4iz/OBmuNJJ+H5TQsQ/RbGxFvrPh6I8AS5/glKazVaai3tBjbQDLewt/O+W3lbUybKoL/zMS7eVOkB6vAzy+reFveY8eM6Gp8WX1jt4CbRGvw8/WKtEq3Dz+UCX5M8maeKV2qVhSysq2JVbhra3IN7E7rSZHIzAoLvWLaA72+yhIzDKB7TC9vqSgVcU6mysyg2uFJF+G4HWXXktyHw+Iq1hVasyrSo1EKkA/Shr5yAbgFbaWkcl446zafUKrWbTkKJi1UVGCMWQMwViLFlBOVrcLixtJqrXw5oadDmPRdXJUzKy0+u+cDi1hlzWvmNt055bbKXD4o00CgBKZshJAJQX1Ot+PnICVWe0RMFo6zMLWnKlKLsaf0llTI2QUrutKohZwpBGrru+qoGttWO2+U5xFJaZQLZka4PtFaQp6jd7IUC1tFHjIKE1IhCS+B5OtUF86qbU2sQSctWp0anTvsfAwIiEsmzeSIq0kfpgrOL5ctyLVXVtL3bqqCLDUtl4XnVLkxRGXpMQoBKXuRT6pzZsufW910uBffArMJazsnB0whdmctkIAYgMmezP1aZK3t7OumoMgqmzXZ26NGK5jlJUrdb6aE6acLmAxhJFNg1TwA8WHyi1Lk8xFy6jwBP5QEuT+2mwldKygMU4E24dtjY3sfKfK+26hxP6SpyVekFRSv1GUgrl8LD3SUwfJA1L5BUqW35EJ3+F49xXIs0UFSrRqBSbXckWJJABAsRfKZvbxjEJtblTicS2avVLnKE9lF6g+qMiiy6nTdrEcOZJYrD0lptZFBsbHfrwsTIvDGY1J4epa+l7/wA3n3G/qz4N/A0SpRTGfqz5/wAJmYqbTMRE/DSObKp/VsL3bSpfv0gJvMwDmyP9Wo920cKfep/Kb/NSIQhAIQhAIQhAJ5+5x6ubaWMPY1Ffw0h+c9Azzly6rXx+OP8A1BH4aaCBWdmLetfsHqZZOcKpbC4BP2a7++oF/wBMr+yB1ye8CS/OTU/9EvZhb/irVD8oFQwm8fe9FjlzE9mYYudOGYn3R/itnMg1tuB98BgYjV4efyipiVT8/lAjMYet5Cc1MW7MWZ2LNvJYkm3aTvll2LsalWDNVBJBAFmIFrX4Sw4Hk1QJslFCbE9Y3sALkkubAeM7V4ZtGom8R4ZpF6OAqP7NN28FY+gmrU9nUk+vhk+6Q5/+pWi1Siv6F+kdKC3SZQoz+ze1ipUW49e9r2G/SZelaZ2l04qX5d6x6ZZ//P17XNJgBxaw9Z2nJ6pxKjzv6CW7a+OApvx0MrL7dXgG+EcvH0nHOlu0O8LyVLG3SAaXJ3AAbyWY6bx7xJldjFEsMRfKtwFzLmFO7+10dmy3Jtm4DsETwu0R0ChUUVKyEhmJvdK98ua9lGWl2bzqY1x+2cma7LmyuuVVa/0iFQSzIugDX3GcluF2dSFure3aSePjPtFKYFwq+Nh29sr749zvY+WnpEnY+npAuuAxFNVqO2U5Mlgxsl3JF3C6sAF9kWvfyj/G7So1AS4+k/R0bNcrmIw5cFKaAKAMgBGu+UvAITQrKoJLPQAAFyTd7AAb5LkECoOqCtBUYEdYsmEqKwU8cp0J8BLpG7/EpmTF9urwBPwjf+mmAtlHvkXOn3yFLfgeUNfo6FJKrUldardTLq/SNa+Y66KBYamwtEMTtOoaFe9Wo10wp67XsXu7Wtpa/wApH4TE0ujTNVqU2VWQhEBLKzlrh82ntW3cIlisdRFJqdIVCXKXaoQdEvYAAab5PWu7nlmQjjVJOpJ8TeO8LujFY+wu6U1MbL2ZVrEikhcqLm1uO4akXJ1sBqbaAxDFn6M/zwknsXaFNERWBDfpeHqlvqinTDBtBqWu1/fI7aTXVyOJY+8kwL/zXn6Cl/7hg/Rp6CnnrmxP0NHv2hhPR56DvA6hCEAhCEAhCEAnmblhUvjMb/3Vb4ED5T0zPL/Kpv63i/8AusR/mGAw2VvH3o85w6169IfZw1EfAt/qjHZx1X+eM75a1L4nwpUR7qYgROzq7KeqSLhr9+ojqtiGb2mJ8TGWD3+R9RHLQEmiT/n8o8oYGpUDlEZggBfKLlVP1iBrbTfw4xm0CR2HVIzAdoliwVRrVdT+pqd3FSPSV3YY1by+csmEfLclcwKspF7aMO0g+hn1/p6bxPHyTlibAaF1u1r6G2a+7OOHbcbx43nD4FsjlmJANPKB7NmdiQO6/wBXgY9FYbxRW51Jd3cnxsVHwnFaozCxCKtwSEQLcjcSd53neZ3nhi2bCa8s13J9oLayfRv90+kpMvm2V+jf7p9JRAJ876yMvDvw+k/Qp1DRpdHSaoOjcAhSQj9O5DZrHUA7tN4kbtpr1347hob6hQDqN+oMSTB1DoEc2Aa2U7mIVWt3kqPMR1g+Tlao2ULlOXN1zl6oYKTbfoT7tZ4ndGTp9/8APZJXanJ1qCZmdGOYAhTcC5exubX9jcL2vraRTDWA72ftepQzdEQM4AN1VtB2Zgbbzu7YYjbNZ1KtUOU71FlU+KrYGSlDDUbKehqObJoAyi9hnzMTqb5t2ns9hBeUxYg08NTTtzspzdfNusSBuGhGnboQFSnbDWTA5PXN2cC+tlBPqYtT2LS3sWN+8Aa+AgILyWqWJLIoBIuxIBK2DWuL6E77W0PZOMRsiklMt+kKzW0VNSxO7jccL3A4jsJn8NsRHGZsgGl2qs7BVJygm9/smyjrHKbDSd4uilKmGDIRe10y5D2hTocw0urKD1gYFM/RXsWytYcbG3vjnCjSPdqbTVkKg3Jt8DffGmGGkB5Shjj9GYU5ztA/RmBofNiPo8KO3aND9ykzT0JaYDzV07nAjtxlRvwYW/zm/wAAhCEAhCEAhCEAnljlNWvjcYvZiax99Rp6nnlXlQLbQxw/6ip/mNAaYI6iHKp74g/cp/5azjCnUTjb7XrH7qfwCA0wY18vnJ3bexRQpowYklsrXtbVSdLd6n3yCwh18vnLfyt/Uqf7Rfir/nAa8j3s1bK2SpkU02VqSVVs9n6N6oyr1Tr1lNtx3iV7GV2d2ZzdiTc6am1rnLpw4S4832Hb6eotyMopkKlRm+3mvTYEDQabm7rAynYoHpHuQTne5X2Sbm5Xu7O6A92ENW8vnLds3Zj1QSlura9zbeGIt+G3iR2ym7Jq5S27hv8AOSn9KOBYNbwAHrftn0+D6mnHxxE+3mvxWtbVsTYbfWZBrY63tqQezdbd3+Nk8VgqVMdeqL5bgAC2qkjjuJt39oEhKOCqVFD1ay0w2q9K7ZmBFwQigmxFyCbX4SO2lQaiRmKkNcq6m6tbfYkA3HEEAi/eJVv1D7R/vymPp/u72tUDU3Cm5Kkaa8O3dIrY7V6CZVRA2bMC5BtcC4yrv9kHW9raW1vxidqrY6gnsBvEH26vC58p4ObmnlnZh6KU6RiQJrEljVVSyhWyJmLAX9pn1J6x17h2CJ1MGGINSpUcgAe0F0BuNw7h7hHWAxgq4cqiKzE1NT+sWtYGigP2XUOADva/HLes1Nq1O4eX5zitNrg6I+oD43b1nVLFqqi2UeFhK0+Lc72Pvib74GlYDC4ZqNNqjVC9RWN1YEIc7opCZbtqoNswvfhE6OAwxZVNWsxYhbhadMAk2vqzE6+EgcHtIU/0TMbKqIT4dPUJ0jxtovWxCVVpFaasCWykDKpuWqPa26dOtenbfO+v7Ts9szwrlTbjHcAPO8QbaVTcG3abheNJ9fefGc1Jz9MBGHWsXakabM2U2YFqjqXXgSoRRY6aW0jSrXJoNfQNVTIOwU6bhreTpc8bxLD7RAp5HprUAN1zFwUuOsFKEGx0Nj2cLmJYzGmpluFUKMqqoyqBcndxNydTqeMNI0xrJCkJH0t8kKUMWjYvJw1cO9UpWJ6/RGmEKHJTcnPc3HXA8gZXdonqeJEk6O1gMP0QpqGvfpQzB7FiSthpaxy+Ei8fqFHawgarzTJ9PgR2NjKnuoU19Zu0xTmco5sXS/s8LXfzfEBB8BNrgEIQgEIQgEIQgE8t8tEttPHD+3c+9ifnPUk8yc41PLtfGDtYN71U/OBXqDaicbXN6p+6n8InKtYiG0vbB/ZX4XEBKhx8JbuU5vhlP7dP0P5yo0ZbOUBvhF8aR9PzgN+RwUvUvSNWyA236dIigimKbFmDOrdllN7gkSBx1PLVqKTcio4vcG9mYXuAAd3YPKTvIpT0zMEVyEy2Yi652AzKGUgm111+1IPaFumqZQAOkewGgAzNYAWFh5CAyq440zoL3Hb2GLbHxzVcRSRgMpcZh2qDdgSToLAi8YbT3r5xPAY40nzLv9xGoIIPA3AmTueBb32/Y3ZxUdyqlhTACsVU5qYFr+0xDE8dABIzG44rhTmLsXZVHScQEe5y67l6H92crt6gRdlqo2hyUiqpcXtZvaC6nQg2Fhc2Eh9o7RNUjTKqiyqDew7yd5PE+gAAmKQ3TVN4nM6TePGcy2HOBxzUmzLY3FmU6q6nerDiNB3ggEWIBkptHalKojEgs7AZbooqI4OrPXGtUWuNRc6E2OpjsPsis6Z0psy3tcC432ilfYdVKZqOoCjLvZb9bcAAezXwIMCPnT75zF1wrseqrHwBgOKW26yqFVyoUWBAUMBcm2e2a1yePGI4itVcZqhdh2sWI48T4H3Sc2Sa1JCgpUusSSalidy6C2u9QfEDzXxVOrVXLUqKFOW6og+rcjU621Om4cLboFUE+vvMsC7HoqNczeJt6Wi6imguEUab7D1MCO2bRolFzpUc63yBr3voL+yBl8TffpPuL2U1QjJTFMBbHMwGY3PWtckaW013b5dq2AwwUL0lQPZCSArjVQSoQWtv0OY7pD7delSpZqfSlg6qekygEMrm4AFxqvad83PkVrE7JNJcxYE3AsL8e8+EKRieK2iamlrAazulMDunPlYXZO439YsuDYUxUsMhYre4JDAXsVvcbja++0QqHreAMyJifQ2nmNo3q12+xh6CfjZ3PpNgmX8xWGtQxNT7VWmn/wAdIH/XNQmghCEAhCEAhCEAnnHncw2XbFc8GSkffTX8jPR0wbnww+XaCt9vD0z+Go6n5QMyqNuimN1ynu+f+8QxB9YrVN0U/wA7v9oHFGWrbTf1Ne8UiPgfQH3Sq0Is9ZiLFiQNwJNh4dkCU2BinQVAuSzWvnNQX6riymmRwcj/ABrIjE4k1KjO3tOxY8NWJJ+JjjD7SamhVSwN7ghyLHq2NhvN1H8iMQdfOA02n9Xz+URwOCatUWmlszXtc2GgJJJ8AZIVMA1UgKQLXJv5dkcYTYnRsG6UhhuKCxFxY6nu7oCNLknWN8xppa987gbvnwt3i9onjtk0qSE9OrvwVBpvGpN7jS5tbiO8CybL5L0qnWruVS1Qq1RmYu6r9VF6zDNlDNawA7ZxidniiFZRTKNcK9PVSRvUkgMrDsIBgU+hhHNiFYjtsbe+O6ewap3gL4sPQXkpidqKAesCey9zG1Tbq8Ln4QHeD2bVGVFrNoTlWmpvcm/V43v3Xi2J2HkP0y1SSM30hYXF7XtppcEeU5/p9qaUxSVEz0jUeplzVf1jqVUk2AIULYDW5vvMTocoa9RyTWqZKiYlmS4Vc3QOCSqAKQerw4d14Ha9GmoVV77D1MR/pdAou3D+dJXGqE7yT46wfeYGk7H2pTNKmoWj16dRnasEQFelqJ1qh6w0AAykHdaI4/alNQyUhhmDUq+tJCbMlIsOvUXMdSpuJV6FZOjpXq0xamyMrCoxv0zv7KD9pTvnFXaNJQcpZjldRZEpIM65WNgSW08NwgRz4920Lad2kQZp8XfAwLli6tTUdG1gfaJFNCMoHtOLH/YSH2xi70gpZC2dSFRs+VVVhqw0uS3afKRq4Sq5ACOxtcdVicttCO60MZs+pSy9IpXNe1+7f4b5U3mYxmQRSPaUZ0xHlKS1LU9MN96t/BS//SMd7+YHxvHVbGZ1RQqqqA6LfrMbZnYk7zlHdpGeHPXv2XPuFpFInPI9K8zeEybLRv8Am1K1Ty6QoPggl4kHyHwPQ7OwlM6EUKZP3mUM3xYyclghCEAhCEAhCEAmNc/mF+lwlTtp1k/CUcepmyzMuffCXwmHqfYr5T4VKbD1UQMCr7vOd02vT8IV13xPDHQiB3RnbRKkdYo5gcMZwp1n1jOFOsDv9N6M3IJuCNPKONmYh8TWSjTABdgLswFhxNzYbpGY/cPExojEEEbxqIFjxm0XfFPdlVKYNglrCmmqU8y3vwHje8R2dik/RcT0/SPfowgDAAVbt0bXIO5emuLbj3zuhicNXdmqs1FnVjUsuZGcBnuhzArmYA5SLXAF7HSKx+PDhUQFaaXygm5JO93PEnuFgN3EnM86rt+3qaJvHjOZ0m8eInyalKriaWWkWdwyIUKrTDX67nezAWIYcJw+06YuadNs2VkDOwsoZSpyoigDRjvJ3z7h+T9Rxe6BbIWLEgJ0gzJm04ix0vbMLxRtkUUHXxCklCwyAtrZsoJ7SQotbS57NQh4p0ZJIAJOp0F9ALk+4E+U4Cx5gsY9Fy6WDWIuQG0Oh0PaLjwJgfaOxazAkIwA3lhlHG517LGPDybKD6aolPS5BNyBqbAcTpuHFgDbg3xm2qtQ3ZyN+idUasW4dmYxgTf+bwF8ZRRHtTfOtl61ra21FvGNopTw7MbKpJ7AL/AR7T2BVPtAIP2yF+B1+ED7W5QVmXLmCjecigXNrXJ3neffGNbEM5u7Mx/aJPrLPszkDVq+ytR/7um1vxvYS37J5mKzWzIif3jlz+GmAPjAyukh7JJUdnVCL5Dbtbqj3tabpsrmYprbpKreFNVpD4Xb4y07N5tsHSN+iVj2v1z72vA89bL5LV6xtTRn7qSPU/eACj3zQuSHMczOr41clMalC93fjYhNFHbck9w3zasPg0QWVQB3RaByiAAAaAAADsA3TqEIBCEIBCEIBCBiTVoCspHO1Q6TZlccUyVR/gcE/AmW84mV3lXT6XD1qf26br71IHxgeZsTGtI2aPmTfm3ga79LaHhGVVLMR2QOho0UeJVDqDFHgIsYmp1nTxNTrATxp0Hj8o0EdV1uNO2I9D2n3QJjDcmQyIxr0lzgGxOqgjTNcjUnQDjffGG1MJTpkClU6TQ5tLWIO4WuD4gnd4RqQJ8ymB8TeIW746w+yar+yjEdttPedI+o8nG+syjuBzH3Lf1gRb4liAGZmAAABY2AG4AcBORfgPh+cteD5I33LUbyFMfG5lg2fyEqN7NNV/wlz73gZ5QwVR/ZBbwBPpHlPk+/1sq+LC/uW5mv4Hm0ZrdIWI7CbD3CWjZnN5Tp/VA8AIGH4DkSz7lqP91ci/if8padl81rta600+9mqt7tFmz4Xk/TThJCnhANwgZxszmrpgDpGdu4EU1/Cg+ctOzORGGo+xSQHtygn8RuZZVpRRacBnSwSjcI5SlFhTnYSByiRQCAE+wCEIQCEIQCEIQCEIQCIVqPZF4QIqrTMj8ZTJEsbUwY1rYG8Dzzzh8l2oVTWpg5GN2t9VjvPgZRGa5nqjaewhUUhgCD2zKOVXNUQS9Ad+XcfI7j5698DL96+E7vpJTEcnHpmz517b0yfiG1iabKH2qjdwp2+OYwIdzE09oS04Xk2zezh6jd7k29wsPWWLZnIPEvuVaY/ZUA+8fnAz2nsmq2uQgdrdUe9rRzR5PX9px4IGc/Cw+M2PZvNONDVJY/tflLRguQdGmN3uFoGF4PkeTupO33yEH4V1+MsGz+QdU+yir9xNfxNrNsw+waSbkEephQNwEDKcFzYM1jUufvEn4Sy7P5uqab7eQtLsKU7FKBB4XkxRTcokjSwSruA90fCnOhTgNlpTsUo4CToJAQFKdinFbT7aBwEn0LOoQPlp9hCAQhCAQhCAQhCAQhCAQhCAQhCAQhCBw6xrVw4O8QhAYV9jU23qI3HJyj9ge6fIQHNLY9MblEeU8MBuAEIQFRSnQpQhA6FOdBIQgdZJ9CwhA+5YWn2EAhCEAhCEAhCEAhCEAhCEAhCEAhCEAhCEAhCED/2Q=="/>
          <p:cNvSpPr>
            <a:spLocks noChangeAspect="1" noChangeArrowheads="1"/>
          </p:cNvSpPr>
          <p:nvPr/>
        </p:nvSpPr>
        <p:spPr bwMode="auto">
          <a:xfrm>
            <a:off x="77788" y="-830263"/>
            <a:ext cx="2628900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mages.intomobile.com/wp-content/uploads/2010/04/BlackBerry-Storm2-95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701284"/>
            <a:ext cx="1752600" cy="11567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88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Communicating and Delivering the Chosen Position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Positioning the company calls for </a:t>
            </a:r>
            <a:r>
              <a:rPr lang="en-US" b="1" dirty="0" smtClean="0"/>
              <a:t>concrete action, not just talk</a:t>
            </a:r>
            <a:r>
              <a:rPr lang="en-US" dirty="0" smtClean="0"/>
              <a:t>. If the company decides to build a position on better quality and service, it must </a:t>
            </a:r>
            <a:r>
              <a:rPr lang="en-US" b="1" i="1" dirty="0" smtClean="0"/>
              <a:t>deliver</a:t>
            </a:r>
            <a:r>
              <a:rPr lang="en-US" dirty="0" smtClean="0"/>
              <a:t> that 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/>
              <a:t>Marketing decision makers seek to endow their brand with various kinds of attributes:</a:t>
            </a:r>
          </a:p>
          <a:p>
            <a:pPr marL="1035050" lvl="1" indent="-577850"/>
            <a:r>
              <a:rPr lang="en-US"/>
              <a:t>Simple physically based attributes.</a:t>
            </a:r>
          </a:p>
          <a:p>
            <a:pPr marL="1035050" lvl="1" indent="-577850"/>
            <a:r>
              <a:rPr lang="en-US"/>
              <a:t>Complex physically based attributes.</a:t>
            </a:r>
          </a:p>
          <a:p>
            <a:pPr marL="1035050" lvl="1" indent="-577850"/>
            <a:r>
              <a:rPr lang="en-US"/>
              <a:t>Essentially abstract attributes.</a:t>
            </a:r>
          </a:p>
          <a:p>
            <a:pPr marL="1035050" lvl="1" indent="-577850"/>
            <a:r>
              <a:rPr lang="en-US"/>
              <a:t>Price.</a:t>
            </a:r>
          </a:p>
          <a:p>
            <a:pPr marL="660400" indent="-660400"/>
            <a:r>
              <a:rPr lang="en-US"/>
              <a:t>Perceptual attributes must be considered in positioning most products.</a:t>
            </a:r>
            <a:endParaRPr lang="en-GB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/>
        </p:spPr>
        <p:txBody>
          <a:bodyPr/>
          <a:lstStyle/>
          <a:p>
            <a:r>
              <a:rPr lang="en-GB" sz="3600"/>
              <a:t>Levers Marketers Can Use to Establish Brand Positioning</a:t>
            </a:r>
          </a:p>
        </p:txBody>
      </p:sp>
    </p:spTree>
    <p:extLst>
      <p:ext uri="{BB962C8B-B14F-4D97-AF65-F5344CB8AC3E}">
        <p14:creationId xmlns:p14="http://schemas.microsoft.com/office/powerpoint/2010/main" val="12861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/>
              <a:t>Step 1: Identify a relevant set of competitive products</a:t>
            </a:r>
          </a:p>
          <a:p>
            <a:pPr marL="1035050" lvl="1" indent="-577850"/>
            <a:r>
              <a:rPr lang="en-US"/>
              <a:t>A positioning analysis at the product or brand level can be helpful.</a:t>
            </a:r>
          </a:p>
          <a:p>
            <a:pPr marL="1035050" lvl="1" indent="-577850"/>
            <a:r>
              <a:rPr lang="en-US"/>
              <a:t>Marketers who omit important substitute products or potential competitors risk being blindsided by unforeseen competition.</a:t>
            </a:r>
            <a:endParaRPr lang="en-GB"/>
          </a:p>
          <a:p>
            <a:pPr marL="1035050" lvl="1" indent="-577850"/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/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10911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The Brand Positioning Process</a:t>
            </a:r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/>
              <a:t>Step 2: Identify determinant attributes</a:t>
            </a:r>
          </a:p>
          <a:p>
            <a:pPr marL="1035050" lvl="1" indent="-577850"/>
            <a:r>
              <a:rPr lang="en-US"/>
              <a:t>Positioning can be based on a variety of attributes:</a:t>
            </a:r>
          </a:p>
          <a:p>
            <a:pPr marL="1409700" lvl="2" indent="-495300"/>
            <a:r>
              <a:rPr lang="en-US"/>
              <a:t>Features, benefits, parentage, manufacturing process, ingredients, endorsements, comparison with a competitor’s product, proenvironment positioning, and price/quality.</a:t>
            </a:r>
          </a:p>
          <a:p>
            <a:pPr marL="1035050" lvl="1" indent="-577850"/>
            <a:r>
              <a:rPr lang="en-US"/>
              <a:t>Marketers should rely primarily on determinant attributes.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The Brand Positioning Process</a:t>
            </a:r>
            <a:endParaRPr lang="en-GB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Step 3: Collect data about customers’ perceptions for brands in the competitive set</a:t>
            </a:r>
          </a:p>
          <a:p>
            <a:pPr marL="990600" lvl="1" indent="-533400"/>
            <a:r>
              <a:rPr lang="en-US"/>
              <a:t>The marketer needs to know what attributes are determinant for the target market and the product category under consideration.</a:t>
            </a:r>
          </a:p>
          <a:p>
            <a:pPr marL="990600" lvl="1" indent="-533400"/>
            <a:r>
              <a:rPr lang="en-US"/>
              <a:t>The marketer also needs to know how different brands in the competitive set are viewed on these attributes.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9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The Brand Positioning Process</a:t>
            </a:r>
            <a:endParaRPr lang="en-GB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Step 4: Analyze the current positions of products in the competitive set</a:t>
            </a:r>
          </a:p>
          <a:p>
            <a:pPr marL="990600" lvl="1" indent="-533400"/>
            <a:r>
              <a:rPr lang="en-US"/>
              <a:t>The positioning grid, also called a perceptual map provides a visual representation of the positions of various products or brands in the competitive set in terms of two determinant attributes.</a:t>
            </a:r>
          </a:p>
          <a:p>
            <a:pPr marL="990600" lvl="1" indent="-533400"/>
            <a:r>
              <a:rPr lang="en-US"/>
              <a:t>Value curve  comprises more than just two dimensions.</a:t>
            </a:r>
          </a:p>
        </p:txBody>
      </p:sp>
    </p:spTree>
    <p:extLst>
      <p:ext uri="{BB962C8B-B14F-4D97-AF65-F5344CB8AC3E}">
        <p14:creationId xmlns:p14="http://schemas.microsoft.com/office/powerpoint/2010/main" val="164674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The Brand Positioning Process</a:t>
            </a:r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/>
            <a:r>
              <a:rPr lang="en-US"/>
              <a:t>Building a positioning grid</a:t>
            </a:r>
          </a:p>
          <a:p>
            <a:pPr marL="1409700" lvl="2" indent="-495300"/>
            <a:r>
              <a:rPr lang="en-US"/>
              <a:t>Positioning for a new store could be done by examining the positioning map for empty spaces (competitive gaps) where no existing store is currently located .</a:t>
            </a:r>
          </a:p>
          <a:p>
            <a:pPr marL="1035050" lvl="1" indent="-577850"/>
            <a:r>
              <a:rPr lang="en-US"/>
              <a:t>Building a value curve</a:t>
            </a:r>
          </a:p>
          <a:p>
            <a:pPr marL="1409700" lvl="2" indent="-495300"/>
            <a:r>
              <a:rPr lang="en-US"/>
              <a:t>Value curves indicate how products within a category compare in terms of the level—high or low.</a:t>
            </a:r>
          </a:p>
          <a:p>
            <a:pPr marL="1409700" lvl="2" indent="-495300"/>
            <a:r>
              <a:rPr lang="en-US"/>
              <a:t>Value curves are more multidimensional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Differentiation</a:t>
            </a:r>
            <a:endParaRPr lang="en-GB" sz="36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Most of the time, differentiation is why people buy.</a:t>
            </a:r>
          </a:p>
          <a:p>
            <a:pPr marL="609600" indent="-609600"/>
            <a:r>
              <a:rPr lang="en-US"/>
              <a:t>Differentiation among competing brands</a:t>
            </a:r>
          </a:p>
          <a:p>
            <a:pPr marL="990600" lvl="1" indent="-533400"/>
            <a:r>
              <a:rPr lang="en-US"/>
              <a:t>Differences can be physical or perceptual.</a:t>
            </a:r>
          </a:p>
          <a:p>
            <a:pPr marL="990600" lvl="1" indent="-533400"/>
            <a:r>
              <a:rPr lang="en-US"/>
              <a:t>Brand positioning seeks to create both physical and perceptual differences using all the elements of the marketing mix.</a:t>
            </a:r>
            <a:endParaRPr lang="en-GB"/>
          </a:p>
          <a:p>
            <a:pPr marL="609600" indent="-60960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1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2400"/>
              <a:t>Perceptual Map of Women’s Clothing Retailers in Washington, D.C.</a:t>
            </a:r>
            <a:endParaRPr lang="en-GB" sz="2400"/>
          </a:p>
        </p:txBody>
      </p:sp>
      <p:pic>
        <p:nvPicPr>
          <p:cNvPr id="114692" name="Picture 4" descr="Exhibit 8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257800" cy="477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GB" sz="2800"/>
              <a:t>Value Curves for Neiman Marcus, JC Penney, and Sears</a:t>
            </a:r>
          </a:p>
        </p:txBody>
      </p:sp>
      <p:pic>
        <p:nvPicPr>
          <p:cNvPr id="147461" name="Picture 5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7437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4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/>
            <a:r>
              <a:rPr lang="en-US"/>
              <a:t>Marketing opportunities to gain a distinct position</a:t>
            </a:r>
          </a:p>
          <a:p>
            <a:pPr marL="1409700" lvl="2" indent="-495300"/>
            <a:r>
              <a:rPr lang="en-US"/>
              <a:t>Competing head-on against the leaders on the basis of attributes appropriated by larger competitors is not likely to be effective.</a:t>
            </a:r>
          </a:p>
          <a:p>
            <a:pPr marL="1409700" lvl="2" indent="-495300"/>
            <a:r>
              <a:rPr lang="en-US"/>
              <a:t>A better option is to concentrate on an attribute prized by members of a given market segment.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/>
            <a:r>
              <a:rPr lang="en-US"/>
              <a:t>Constraints imposed by an intense position</a:t>
            </a:r>
          </a:p>
          <a:p>
            <a:pPr marL="1409700" lvl="2" indent="-495300"/>
            <a:r>
              <a:rPr lang="en-US"/>
              <a:t>Threat of alienating part or all of the product’s current users regardless of success with its newly targeted group. </a:t>
            </a:r>
          </a:p>
          <a:p>
            <a:pPr marL="1409700" lvl="2" indent="-495300"/>
            <a:r>
              <a:rPr lang="en-US"/>
              <a:t>Dilution of an existing intense position as a result of consolidation.</a:t>
            </a:r>
          </a:p>
          <a:p>
            <a:pPr marL="1409700" lvl="2" indent="-495300"/>
            <a:r>
              <a:rPr lang="en-US"/>
              <a:t>Temptation to overexploit the position by using the brand name on line extensions and new products.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/>
            <a:r>
              <a:rPr lang="en-US"/>
              <a:t>Limitations of product positioning analysis</a:t>
            </a:r>
          </a:p>
          <a:p>
            <a:pPr marL="1409700" lvl="2" indent="-495300"/>
            <a:r>
              <a:rPr lang="en-US"/>
              <a:t>It does not tell the marketer which positions are most appealing to customers.</a:t>
            </a:r>
          </a:p>
          <a:p>
            <a:pPr marL="1409700" lvl="2" indent="-495300"/>
            <a:r>
              <a:rPr lang="en-US"/>
              <a:t>There is no way to determine if there is a market for a new brand or store.</a:t>
            </a:r>
          </a:p>
          <a:p>
            <a:pPr marL="1409700" lvl="2" indent="-495300"/>
            <a:r>
              <a:rPr lang="en-US"/>
              <a:t>To solve such problems it is necessary to measure customers’ preferences and locate them in the product space along with their perceptions of the positions of existing brands. </a:t>
            </a:r>
          </a:p>
          <a:p>
            <a:pPr marL="1409700" lvl="2" indent="-495300"/>
            <a:r>
              <a:rPr lang="en-US"/>
              <a:t>This is called a market positioning analysis.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/>
              <a:t>Step 5: Determine customers’ most preferred combination of attributes</a:t>
            </a:r>
          </a:p>
          <a:p>
            <a:pPr marL="1035050" lvl="1" indent="-577850"/>
            <a:r>
              <a:rPr lang="en-US"/>
              <a:t>Survey respondents can be asked to think of the ideal brand within a category.</a:t>
            </a:r>
          </a:p>
          <a:p>
            <a:pPr marL="1035050" lvl="1" indent="-577850"/>
            <a:r>
              <a:rPr lang="en-US"/>
              <a:t>Respondents could be asked not only to judge the degree of similarity among pairs of existing brands but also to indicate their degree of preference for each.</a:t>
            </a:r>
          </a:p>
          <a:p>
            <a:pPr marL="1035050" lvl="1" indent="-577850"/>
            <a:r>
              <a:rPr lang="en-US"/>
              <a:t>Conjoint analysis</a:t>
            </a:r>
          </a:p>
          <a:p>
            <a:pPr marL="1409700" lvl="2" indent="-49530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Step 6: Consider fit of possible positions with customer needs and segment attractiveness</a:t>
            </a:r>
          </a:p>
          <a:p>
            <a:pPr marL="990600" lvl="1" indent="-533400"/>
            <a:r>
              <a:rPr lang="en-US"/>
              <a:t>A market positioning analysis can simultaneously identify distinct market segments as well as the perceived positions of different brands.</a:t>
            </a:r>
          </a:p>
        </p:txBody>
      </p:sp>
    </p:spTree>
    <p:extLst>
      <p:ext uri="{BB962C8B-B14F-4D97-AF65-F5344CB8AC3E}">
        <p14:creationId xmlns:p14="http://schemas.microsoft.com/office/powerpoint/2010/main" val="1042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/>
            <a:r>
              <a:rPr lang="en-US"/>
              <a:t>By examining the preferences of customers in different segments along with their perceptions of the positions of existing brands, analysts can learn much about:</a:t>
            </a:r>
            <a:endParaRPr lang="en-GB"/>
          </a:p>
          <a:p>
            <a:pPr marL="1409700" lvl="2" indent="-495300"/>
            <a:r>
              <a:rPr lang="en-US"/>
              <a:t>The competitive strength of different brands in different segments.</a:t>
            </a:r>
          </a:p>
          <a:p>
            <a:pPr marL="1409700" lvl="2" indent="-495300"/>
            <a:r>
              <a:rPr lang="en-US"/>
              <a:t>The intensity of the rivalry between brands in a given segment.</a:t>
            </a:r>
          </a:p>
          <a:p>
            <a:pPr marL="1409700" lvl="2" indent="-495300"/>
            <a:r>
              <a:rPr lang="en-US"/>
              <a:t>The opportunities for gaining a differentiated position within a specific target segment.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Step 7: Write positioning statement or value proposition to guide development of marketing strategy</a:t>
            </a:r>
          </a:p>
          <a:p>
            <a:pPr lvl="1">
              <a:lnSpc>
                <a:spcPct val="90000"/>
              </a:lnSpc>
            </a:pPr>
            <a:r>
              <a:rPr lang="en-GB"/>
              <a:t>A positioning statement identifies the target market for which the product is intended and the product category in which it competes and states the unique benefit.</a:t>
            </a:r>
          </a:p>
          <a:p>
            <a:pPr lvl="1">
              <a:lnSpc>
                <a:spcPct val="90000"/>
              </a:lnSpc>
            </a:pPr>
            <a:r>
              <a:rPr lang="en-GB"/>
              <a:t>A value proposition is similarly explicit about what the product does for the customer and typically also includes information about pricing relative to competitors.</a:t>
            </a:r>
          </a:p>
        </p:txBody>
      </p:sp>
    </p:spTree>
    <p:extLst>
      <p:ext uri="{BB962C8B-B14F-4D97-AF65-F5344CB8AC3E}">
        <p14:creationId xmlns:p14="http://schemas.microsoft.com/office/powerpoint/2010/main" val="31180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Both positioning statements and value propositions should generally reflect a unique selling proposition (USP) that the product embodies.</a:t>
            </a:r>
          </a:p>
          <a:p>
            <a:pPr lvl="1"/>
            <a:r>
              <a:rPr lang="en-US"/>
              <a:t>In its shortest form, a value proposition typically looks like this:</a:t>
            </a:r>
          </a:p>
          <a:p>
            <a:pPr lvl="2"/>
            <a:r>
              <a:rPr lang="en-US"/>
              <a:t>Target market</a:t>
            </a:r>
          </a:p>
          <a:p>
            <a:pPr lvl="2"/>
            <a:r>
              <a:rPr lang="en-US"/>
              <a:t>Benefits offered (and not offered)</a:t>
            </a:r>
          </a:p>
          <a:p>
            <a:pPr lvl="2"/>
            <a:r>
              <a:rPr lang="en-US"/>
              <a:t>Price range (relative to competitors)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37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Product Position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The way the product is defined by consumers on important attributes-</a:t>
            </a:r>
            <a:r>
              <a:rPr lang="en-US" dirty="0" smtClean="0"/>
              <a:t>-the place the product occupied in consumers’ minds relative to competing products. </a:t>
            </a:r>
          </a:p>
          <a:p>
            <a:endParaRPr lang="en-US" dirty="0"/>
          </a:p>
          <a:p>
            <a:r>
              <a:rPr lang="en-US" dirty="0" smtClean="0"/>
              <a:t>“Products are created in the factory, but </a:t>
            </a:r>
            <a:r>
              <a:rPr lang="en-US" b="1" dirty="0" smtClean="0"/>
              <a:t>brands are created in the mind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Brand Positioning Process</a:t>
            </a:r>
            <a:endParaRPr lang="en-GB" sz="360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Positioning statement or value proposition should state benefits that the user of the product will obtain, rather than features or attributes of the product itself. </a:t>
            </a:r>
          </a:p>
          <a:p>
            <a:pPr lvl="1"/>
            <a:r>
              <a:rPr lang="en-GB"/>
              <a:t>Typically not written in catchy consumer language.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Outcome of Effective Positioning: Building Brand Equity</a:t>
            </a:r>
            <a:endParaRPr lang="en-GB" sz="360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Brand equity reflects how consumers feel, think, and act toward the brand.</a:t>
            </a:r>
          </a:p>
          <a:p>
            <a:r>
              <a:rPr lang="en-GB"/>
              <a:t>When companies create differences between their brands and other brands, differences that consumers view as meaningful, brand equity is the result.</a:t>
            </a:r>
          </a:p>
        </p:txBody>
      </p:sp>
    </p:spTree>
    <p:extLst>
      <p:ext uri="{BB962C8B-B14F-4D97-AF65-F5344CB8AC3E}">
        <p14:creationId xmlns:p14="http://schemas.microsoft.com/office/powerpoint/2010/main" val="30335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The Outcome of Effective Positioning: Building Brand Equity</a:t>
            </a:r>
            <a:endParaRPr lang="en-GB" sz="3600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/>
              <a:t>Managing brand equity</a:t>
            </a:r>
          </a:p>
          <a:p>
            <a:pPr lvl="1"/>
            <a:r>
              <a:rPr lang="en-GB"/>
              <a:t>Brand reinforcement</a:t>
            </a:r>
          </a:p>
          <a:p>
            <a:pPr lvl="1"/>
            <a:r>
              <a:rPr lang="en-GB"/>
              <a:t>Brand revitalization</a:t>
            </a:r>
          </a:p>
          <a:p>
            <a:pPr lvl="1"/>
            <a:r>
              <a:rPr lang="en-GB"/>
              <a:t>The emergence of new competitors or changes in consumer tastes and preferences can affect a brand’s fortunes.</a:t>
            </a:r>
          </a:p>
          <a:p>
            <a:pPr lvl="1"/>
            <a:r>
              <a:rPr lang="en-GB"/>
              <a:t>Brand positioning is an ongoing, never-ending process.</a:t>
            </a:r>
          </a:p>
        </p:txBody>
      </p:sp>
    </p:spTree>
    <p:extLst>
      <p:ext uri="{BB962C8B-B14F-4D97-AF65-F5344CB8AC3E}">
        <p14:creationId xmlns:p14="http://schemas.microsoft.com/office/powerpoint/2010/main" val="19653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/>
              <a:t>Marketing strategists should focus their efforts on delivering the benefits that matter most to the target customer.</a:t>
            </a:r>
          </a:p>
          <a:p>
            <a:r>
              <a:rPr lang="en-GB"/>
              <a:t>For customers, it’s the benefits that matter.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/>
        </p:spPr>
        <p:txBody>
          <a:bodyPr/>
          <a:lstStyle/>
          <a:p>
            <a:r>
              <a:rPr lang="en-GB" sz="3600"/>
              <a:t>Some Caveats In Positioning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6392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Take-Aways</a:t>
            </a:r>
            <a:endParaRPr lang="en-GB" sz="360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/>
              <a:t>Clear and distinctive positioning that differentiates a brand from others with which it competes is usually essential for developing a winning marketing strategy.</a:t>
            </a:r>
          </a:p>
          <a:p>
            <a:r>
              <a:rPr lang="en-GB"/>
              <a:t>The positioning process outlined in this chapter helps decision makers choose a position that maximizes their chance of establishing sustainable competitive advantage.</a:t>
            </a:r>
          </a:p>
        </p:txBody>
      </p:sp>
    </p:spTree>
    <p:extLst>
      <p:ext uri="{BB962C8B-B14F-4D97-AF65-F5344CB8AC3E}">
        <p14:creationId xmlns:p14="http://schemas.microsoft.com/office/powerpoint/2010/main" val="300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Take-Aways</a:t>
            </a:r>
            <a:endParaRPr lang="en-GB" sz="3600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/>
              <a:t>Distinctive and intense positioning is best accomplished when based on one or at most two attributes. More are likely to be confusing to customers.</a:t>
            </a:r>
          </a:p>
          <a:p>
            <a:r>
              <a:rPr lang="en-GB"/>
              <a:t>Writing clear and succinct positioning statements or value propositions can play an important role in ensuring effective development and execution of a marketing strategy. </a:t>
            </a:r>
          </a:p>
        </p:txBody>
      </p:sp>
    </p:spTree>
    <p:extLst>
      <p:ext uri="{BB962C8B-B14F-4D97-AF65-F5344CB8AC3E}">
        <p14:creationId xmlns:p14="http://schemas.microsoft.com/office/powerpoint/2010/main" val="141981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3600"/>
              <a:t>Take-Aways</a:t>
            </a:r>
            <a:endParaRPr lang="en-GB" sz="36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/>
              <a:t>Effective brand positioning decisions establish the foundation upon which successful marketing strategies and programs are built, thereby setting the stage for the creation of brand equity.</a:t>
            </a:r>
          </a:p>
        </p:txBody>
      </p:sp>
    </p:spTree>
    <p:extLst>
      <p:ext uri="{BB962C8B-B14F-4D97-AF65-F5344CB8AC3E}">
        <p14:creationId xmlns:p14="http://schemas.microsoft.com/office/powerpoint/2010/main" val="15410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0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Ask Questions !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Contact: Room No. 417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Mail: umashankar.singh@ishik.edu.iq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umabrain@gmail.com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…….Thank You…….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E686E7-A80A-49F2-9E76-9C9BB5791237}" type="datetime1">
              <a:rPr lang="zh-TW" altLang="en-US" smtClean="0"/>
              <a:t>2018/7/24</a:t>
            </a:fld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5EC086-FD29-4D25-8420-01F60F1062F0}" type="slidenum">
              <a:rPr lang="en-US" altLang="en-US" smtClean="0">
                <a:solidFill>
                  <a:srgbClr val="7B9899"/>
                </a:solidFill>
                <a:latin typeface="Georgia" panose="02040502050405020303" pitchFamily="18" charset="0"/>
              </a:rPr>
              <a:pPr/>
              <a:t>57</a:t>
            </a:fld>
            <a:endParaRPr lang="en-US" altLang="en-US" smtClean="0">
              <a:solidFill>
                <a:srgbClr val="7B9899"/>
              </a:solidFill>
              <a:latin typeface="Georgia" panose="02040502050405020303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AMM WEEK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 Position Samples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Tide</a:t>
            </a:r>
            <a:r>
              <a:rPr lang="en-US" dirty="0" smtClean="0"/>
              <a:t>: a powerful, all-purpose family detergent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Ivory</a:t>
            </a:r>
            <a:r>
              <a:rPr lang="en-US" dirty="0" smtClean="0"/>
              <a:t>: the gentle detergent for fine washables and baby clothes.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Subway </a:t>
            </a:r>
            <a:r>
              <a:rPr lang="en-US" dirty="0" smtClean="0"/>
              <a:t>restaurants: eat fresh</a:t>
            </a:r>
          </a:p>
        </p:txBody>
      </p:sp>
      <p:pic>
        <p:nvPicPr>
          <p:cNvPr id="1026" name="Picture 2" descr="http://t2.gstatic.com/images?q=tbn:ANd9GcSf_W-rb8RtGoh_6h9fMPuj-iF37mWrRlvTsxTd4x1z50PUUOm0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1304925" cy="1304925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XKYdGScTLzXXFKgr7xTonuPAFCXeX_EryoMagq4AtYIdKbCxZ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14800"/>
            <a:ext cx="1276350" cy="127635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TGBWy-eBpDA4wWD_PYPZ7mkiBpg3JAwFWhTgH1LyXJMJ_JDrC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486400"/>
            <a:ext cx="2162175" cy="1044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68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 Position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Nissan March </a:t>
            </a:r>
            <a:r>
              <a:rPr lang="en-US" dirty="0" smtClean="0"/>
              <a:t>and </a:t>
            </a:r>
            <a:r>
              <a:rPr lang="en-US" b="1" dirty="0" smtClean="0"/>
              <a:t>Honda Jazz</a:t>
            </a:r>
            <a:r>
              <a:rPr lang="en-US" dirty="0" smtClean="0"/>
              <a:t>: economy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Mercedes</a:t>
            </a:r>
            <a:r>
              <a:rPr lang="en-US" dirty="0" smtClean="0"/>
              <a:t> and </a:t>
            </a:r>
            <a:r>
              <a:rPr lang="en-US" b="1" dirty="0" smtClean="0"/>
              <a:t>Cadillac</a:t>
            </a:r>
            <a:r>
              <a:rPr lang="en-US" dirty="0" smtClean="0"/>
              <a:t>: luxury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8" descr="http://t0.gstatic.com/images?q=tbn:ANd9GcQ_A5y75JkAaXpLd65V-ij6l0J4lfGINm5lTKG1umxMOckQ8PRw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2819400" cy="1619251"/>
          </a:xfrm>
          <a:prstGeom prst="rect">
            <a:avLst/>
          </a:prstGeom>
          <a:noFill/>
        </p:spPr>
      </p:pic>
      <p:pic>
        <p:nvPicPr>
          <p:cNvPr id="17410" name="Picture 2" descr="http://t2.gstatic.com/images?q=tbn:ANd9GcQC4ias4_fm6U6zZ5n-3vsddRxyTAVLzQLLD0yG8QzZchI-CIPrfoDVibx2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362200"/>
            <a:ext cx="1857375" cy="126682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QFqZwXIYL65poewa2OAJbN4Q0AqvYDaL_lvEsuAtPvLFnv2RMw3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2571750" cy="1781176"/>
          </a:xfrm>
          <a:prstGeom prst="rect">
            <a:avLst/>
          </a:prstGeom>
          <a:noFill/>
        </p:spPr>
      </p:pic>
      <p:pic>
        <p:nvPicPr>
          <p:cNvPr id="17416" name="Picture 8" descr="http://t1.gstatic.com/images?q=tbn:ANd9GcS60OYFUtG9vfntzIE6zhhqpXgudEZt32SMuSP9t3ylJDJv9qQ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648200"/>
            <a:ext cx="2428875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7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 Position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Porsche</a:t>
            </a:r>
            <a:r>
              <a:rPr lang="en-US" dirty="0" smtClean="0"/>
              <a:t> and </a:t>
            </a:r>
            <a:r>
              <a:rPr lang="en-US" b="1" dirty="0" smtClean="0"/>
              <a:t>BMW</a:t>
            </a:r>
            <a:r>
              <a:rPr lang="en-US" dirty="0" smtClean="0"/>
              <a:t>: performance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Volvo</a:t>
            </a:r>
            <a:r>
              <a:rPr lang="en-US" dirty="0" smtClean="0"/>
              <a:t>: safety</a:t>
            </a:r>
          </a:p>
          <a:p>
            <a:endParaRPr lang="en-US" dirty="0"/>
          </a:p>
        </p:txBody>
      </p:sp>
      <p:pic>
        <p:nvPicPr>
          <p:cNvPr id="18434" name="Picture 2" descr="http://t3.gstatic.com/images?q=tbn:ANd9GcR14bY0Bi75wgp4COMN8fpAVfFOPae1MfTC-eNFJFWq8OvB58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1"/>
            <a:ext cx="2466975" cy="1727448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SvCPRzbMdvtL7DcH9IIQAjsouJ3hQluR8y2A4V4QOQy2QiZvsH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09800"/>
            <a:ext cx="2543175" cy="1800225"/>
          </a:xfrm>
          <a:prstGeom prst="rect">
            <a:avLst/>
          </a:prstGeom>
          <a:noFill/>
        </p:spPr>
      </p:pic>
      <p:pic>
        <p:nvPicPr>
          <p:cNvPr id="18438" name="Picture 6" descr="http://t1.gstatic.com/images?q=tbn:ANd9GcR2XRJKhelY8kMcD6bkpYOGgdV__fjZm1nUXqWA_z0gUTp-R4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572000"/>
            <a:ext cx="2514600" cy="1819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05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 Position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Toyota’s</a:t>
            </a:r>
            <a:r>
              <a:rPr lang="en-US" dirty="0" smtClean="0"/>
              <a:t> </a:t>
            </a:r>
            <a:r>
              <a:rPr lang="en-US" b="1" dirty="0" smtClean="0"/>
              <a:t>fuel-efficient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/>
              <a:t>Hybrid </a:t>
            </a:r>
            <a:r>
              <a:rPr lang="en-US" b="1" dirty="0" err="1" smtClean="0"/>
              <a:t>Prius</a:t>
            </a:r>
            <a:r>
              <a:rPr lang="en-US" dirty="0" smtClean="0"/>
              <a:t>: high-tech solution to the energy shortage</a:t>
            </a:r>
            <a:endParaRPr lang="en-US" dirty="0"/>
          </a:p>
        </p:txBody>
      </p:sp>
      <p:pic>
        <p:nvPicPr>
          <p:cNvPr id="19458" name="Picture 2" descr="http://t1.gstatic.com/images?q=tbn:ANd9GcQsridWoQD1feYfCezSRyldEoRDe3fRVoxRkf32uYqJNG8cY3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354965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71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本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PT字型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2480</Words>
  <Application>Microsoft Office PowerPoint</Application>
  <PresentationFormat>On-screen Show (4:3)</PresentationFormat>
  <Paragraphs>295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9" baseType="lpstr">
      <vt:lpstr>微軟正黑體</vt:lpstr>
      <vt:lpstr>Arial</vt:lpstr>
      <vt:lpstr>Arial Black</vt:lpstr>
      <vt:lpstr>Calibri</vt:lpstr>
      <vt:lpstr>標楷體</vt:lpstr>
      <vt:lpstr>Georgia</vt:lpstr>
      <vt:lpstr>新細明體</vt:lpstr>
      <vt:lpstr>Times New Roman</vt:lpstr>
      <vt:lpstr>Wingdings</vt:lpstr>
      <vt:lpstr>Wingdings 2</vt:lpstr>
      <vt:lpstr>Office 佈景主題</vt:lpstr>
      <vt:lpstr>基本</vt:lpstr>
      <vt:lpstr>      ADVANCED MARKETING MANAGEMENT </vt:lpstr>
      <vt:lpstr>Instructions</vt:lpstr>
      <vt:lpstr>Differentiation</vt:lpstr>
      <vt:lpstr>Differentiation</vt:lpstr>
      <vt:lpstr>Product Position</vt:lpstr>
      <vt:lpstr>Product Position Samples</vt:lpstr>
      <vt:lpstr>Product Position Samples</vt:lpstr>
      <vt:lpstr>Product Position Samples</vt:lpstr>
      <vt:lpstr>Product Position Samples</vt:lpstr>
      <vt:lpstr>Product Position</vt:lpstr>
      <vt:lpstr>Physical Positioning</vt:lpstr>
      <vt:lpstr>Physical Positioning</vt:lpstr>
      <vt:lpstr>Positioning Maps</vt:lpstr>
      <vt:lpstr>Perceptual Positioning</vt:lpstr>
      <vt:lpstr>Perceptual Positioning</vt:lpstr>
      <vt:lpstr>Positioning Map                                     “U.S. Large Luxury Sport Utility Vehicle Market”</vt:lpstr>
      <vt:lpstr>Choosing a Differentiation and Positioning Strategy</vt:lpstr>
      <vt:lpstr>Choosing a Differentiation and Positioning Strategy</vt:lpstr>
      <vt:lpstr>1) Identifying Possible Value Differences and Competitive Advantages</vt:lpstr>
      <vt:lpstr>1) Identifying Possible Value Differences and Competitive Advantages</vt:lpstr>
      <vt:lpstr>Product Differentiation</vt:lpstr>
      <vt:lpstr>Service Differentiation</vt:lpstr>
      <vt:lpstr>Channel Differentiation</vt:lpstr>
      <vt:lpstr>People Differentiation</vt:lpstr>
      <vt:lpstr>Image Differentiation</vt:lpstr>
      <vt:lpstr>2) Choosing the Right Competitive Advantages</vt:lpstr>
      <vt:lpstr>2) Choosing the Right Competitive Advantages</vt:lpstr>
      <vt:lpstr>2) Choosing the Right Competitive Advantages</vt:lpstr>
      <vt:lpstr>2) Choosing the Right Competitive Advantages</vt:lpstr>
      <vt:lpstr>3) Selecting an Overall Positioning Strategy</vt:lpstr>
      <vt:lpstr>Developing a Positioning Statement</vt:lpstr>
      <vt:lpstr>Developing a Positioning Statement</vt:lpstr>
      <vt:lpstr>Communicating and Delivering the Chosen Position</vt:lpstr>
      <vt:lpstr>Levers Marketers Can Use to Establish Brand Positioning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Perceptual Map of Women’s Clothing Retailers in Washington, D.C.</vt:lpstr>
      <vt:lpstr>Value Curves for Neiman Marcus, JC Penney, and Sears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The Brand Positioning Process</vt:lpstr>
      <vt:lpstr>The Outcome of Effective Positioning: Building Brand Equity</vt:lpstr>
      <vt:lpstr>The Outcome of Effective Positioning: Building Brand Equity</vt:lpstr>
      <vt:lpstr>Some Caveats In Positioning Decision Making</vt:lpstr>
      <vt:lpstr>Take-Aways</vt:lpstr>
      <vt:lpstr>Take-Aways</vt:lpstr>
      <vt:lpstr>Take-Aways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Austin</dc:creator>
  <cp:lastModifiedBy>Uma Shankar Singh</cp:lastModifiedBy>
  <cp:revision>63</cp:revision>
  <dcterms:created xsi:type="dcterms:W3CDTF">2013-10-30T01:27:56Z</dcterms:created>
  <dcterms:modified xsi:type="dcterms:W3CDTF">2018-07-24T06:24:18Z</dcterms:modified>
</cp:coreProperties>
</file>