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721" r:id="rId3"/>
    <p:sldMasterId id="2147483746" r:id="rId4"/>
  </p:sldMasterIdLst>
  <p:notesMasterIdLst>
    <p:notesMasterId r:id="rId33"/>
  </p:notesMasterIdLst>
  <p:sldIdLst>
    <p:sldId id="340" r:id="rId5"/>
    <p:sldId id="341" r:id="rId6"/>
    <p:sldId id="297" r:id="rId7"/>
    <p:sldId id="317" r:id="rId8"/>
    <p:sldId id="318" r:id="rId9"/>
    <p:sldId id="319" r:id="rId10"/>
    <p:sldId id="320" r:id="rId11"/>
    <p:sldId id="345" r:id="rId12"/>
    <p:sldId id="298" r:id="rId13"/>
    <p:sldId id="299" r:id="rId14"/>
    <p:sldId id="300" r:id="rId15"/>
    <p:sldId id="349" r:id="rId16"/>
    <p:sldId id="346" r:id="rId17"/>
    <p:sldId id="347" r:id="rId18"/>
    <p:sldId id="348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22" r:id="rId31"/>
    <p:sldId id="323" r:id="rId3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C5C56-5A5D-4E6D-950B-63044BD05CE9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3AC79-5BFC-4AB6-AFE2-EDDBCE35A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98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3D9836-A45E-4BC3-99FB-BC3283BAA7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861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3D9836-A45E-4BC3-99FB-BC3283BAA7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731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3D9836-A45E-4BC3-99FB-BC3283BAA7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369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6-</a:t>
            </a:r>
            <a:fld id="{F2AB5EDA-09BB-4C01-8022-89362E9FF7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252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6-</a:t>
            </a:r>
            <a:fld id="{7F1B8B21-2CAF-40F2-95E8-5E062FFC1E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425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6-</a:t>
            </a:r>
            <a:fld id="{2B5377C7-B330-471E-A37F-00877084FF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0150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6-</a:t>
            </a:r>
            <a:fld id="{5D73C5E9-61C0-436D-A092-B864BD0C58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367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6-</a:t>
            </a:r>
            <a:fld id="{7F66DD65-BD7D-4408-9FF7-1ACDBD739D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18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FF82C-3118-4FDD-A8D5-1F4D9BC83092}" type="datetimeFigureOut">
              <a:rPr lang="en-US"/>
              <a:pPr>
                <a:defRPr/>
              </a:pPr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26C54-5721-4032-B971-4C0C50966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27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FF82C-3118-4FDD-A8D5-1F4D9BC83092}" type="datetimeFigureOut">
              <a:rPr lang="en-US"/>
              <a:pPr>
                <a:defRPr/>
              </a:pPr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24CE5-08AD-4325-8D77-C8973C0A3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09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FF82C-3118-4FDD-A8D5-1F4D9BC83092}" type="datetimeFigureOut">
              <a:rPr lang="en-US"/>
              <a:pPr>
                <a:defRPr/>
              </a:pPr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C9DE9-C4FF-46F5-A646-EAFE11C0E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97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FF82C-3118-4FDD-A8D5-1F4D9BC83092}" type="datetimeFigureOut">
              <a:rPr lang="en-US"/>
              <a:pPr>
                <a:defRPr/>
              </a:pPr>
              <a:t>12/21/2018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99FAE-E3D7-4E2C-87DB-3AA7E04D0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13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FF82C-3118-4FDD-A8D5-1F4D9BC83092}" type="datetimeFigureOut">
              <a:rPr lang="en-US"/>
              <a:pPr>
                <a:defRPr/>
              </a:pPr>
              <a:t>12/21/2018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C3181-C68C-444E-9B12-296C4E54D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4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FF82C-3118-4FDD-A8D5-1F4D9BC83092}" type="datetimeFigureOut">
              <a:rPr lang="en-US"/>
              <a:pPr>
                <a:defRPr/>
              </a:pPr>
              <a:t>12/21/2018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19A3A-1256-4991-8124-83623D7D3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81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FF82C-3118-4FDD-A8D5-1F4D9BC83092}" type="datetimeFigureOut">
              <a:rPr lang="en-US"/>
              <a:pPr>
                <a:defRPr/>
              </a:pPr>
              <a:t>12/21/2018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B166E-4A63-42B0-9687-17A9B5F7F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43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FF82C-3118-4FDD-A8D5-1F4D9BC83092}" type="datetimeFigureOut">
              <a:rPr lang="en-US"/>
              <a:pPr>
                <a:defRPr/>
              </a:pPr>
              <a:t>12/21/2018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D916D-BC5C-46DE-9EA1-DD78BEF97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98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FF82C-3118-4FDD-A8D5-1F4D9BC83092}" type="datetimeFigureOut">
              <a:rPr lang="en-US"/>
              <a:pPr>
                <a:defRPr/>
              </a:pPr>
              <a:t>12/21/2018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98616-2CAC-4BF8-BEC2-4952F51AA3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27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FF82C-3118-4FDD-A8D5-1F4D9BC83092}" type="datetimeFigureOut">
              <a:rPr lang="en-US"/>
              <a:pPr>
                <a:defRPr/>
              </a:pPr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4EFC5-BFE0-4B6F-AC51-B71A8C71B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43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FF82C-3118-4FDD-A8D5-1F4D9BC83092}" type="datetimeFigureOut">
              <a:rPr lang="en-US"/>
              <a:pPr>
                <a:defRPr/>
              </a:pPr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08BE5-6536-476C-A618-CE6DE0120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24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D6465-5FD8-48E1-8652-764EBFAC3D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614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D4252-41F6-40B6-ADFE-E9CF4F323A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37639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6CD8A-53FF-4313-AB47-72E85EDC7F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838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D13DD-BBF6-4E3B-B2C4-C397E3C3C8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06194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AAC92-9B1C-4982-B5CD-C5B88B6CBB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15213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919EF-34AC-4517-BEB4-F838875888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53982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C82B2-FF2D-4F4D-B530-8EA9C320CC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07781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AADD6-AF02-4C8D-9238-3D65E9F901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60672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50893-32E7-48D5-A72A-6A479CFF41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57358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4E99A-B666-45FC-A09B-1E85EAE2E9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84858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EC34B-C77C-4560-AD30-F0A06A17E2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70355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190500" y="6313488"/>
            <a:ext cx="48307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solidFill>
                  <a:srgbClr val="161616"/>
                </a:solidFill>
              </a:rPr>
              <a:t>Copyright ©2010 Pearson Education, Inc. Publishing as Prentice Hall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99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34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6-</a:t>
            </a:r>
            <a:fld id="{1E4C869A-324F-4319-A500-EBF7B1FCD1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7406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6-</a:t>
            </a:r>
            <a:fld id="{26D19217-F652-426F-B3F7-D5877601A3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041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6-</a:t>
            </a:r>
            <a:fld id="{D2E2A274-BF65-4E37-9B77-5A2159B176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819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463" y="1981200"/>
            <a:ext cx="40973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973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6-</a:t>
            </a:r>
            <a:fld id="{3812A47F-F87E-4BE3-B517-55429E36FD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7479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6904" y="191465"/>
            <a:ext cx="7470190" cy="1245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545081"/>
            <a:ext cx="8015605" cy="3455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8463" y="1981200"/>
            <a:ext cx="83470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7075" y="623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161616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en-US"/>
              <a:t>6-</a:t>
            </a:r>
            <a:fld id="{48B265F2-1651-483F-B936-0FDBE149CE7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169863" y="1455738"/>
            <a:ext cx="880427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Text Box 6"/>
          <p:cNvSpPr txBox="1">
            <a:spLocks noChangeArrowheads="1"/>
          </p:cNvSpPr>
          <p:nvPr userDrawn="1"/>
        </p:nvSpPr>
        <p:spPr bwMode="auto">
          <a:xfrm>
            <a:off x="190500" y="6313488"/>
            <a:ext cx="48307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solidFill>
                  <a:srgbClr val="161616"/>
                </a:solidFill>
              </a:rPr>
              <a:t>Copyright ©2010 Pearson Education, Inc. Publishing as Prentice Hall</a:t>
            </a:r>
          </a:p>
        </p:txBody>
      </p:sp>
    </p:spTree>
    <p:extLst>
      <p:ext uri="{BB962C8B-B14F-4D97-AF65-F5344CB8AC3E}">
        <p14:creationId xmlns:p14="http://schemas.microsoft.com/office/powerpoint/2010/main" val="21825944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Tahoma" pitchFamily="34" charset="0"/>
          <a:cs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Tahoma" pitchFamily="34" charset="0"/>
          <a:cs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Tahoma" pitchFamily="34" charset="0"/>
          <a:cs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rgbClr val="990000"/>
          </a:solidFill>
          <a:latin typeface="Tahoma" pitchFamily="34" charset="0"/>
          <a:cs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161616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>
          <a:solidFill>
            <a:srgbClr val="161616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161616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161616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61616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CFF82C-3118-4FDD-A8D5-1F4D9BC83092}" type="datetimeFigureOut">
              <a:rPr lang="en-US"/>
              <a:pPr>
                <a:defRPr/>
              </a:pPr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549B977-C6DE-4BC8-B7B4-7D081237D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9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dirty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dirty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199956A-7D86-4209-B775-B1ECE17E3F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6282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19200"/>
            <a:ext cx="7315200" cy="2590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Chapter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8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Motivation-From Concept  to Application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7525" y="4005263"/>
            <a:ext cx="6858000" cy="1481137"/>
          </a:xfrm>
        </p:spPr>
        <p:txBody>
          <a:bodyPr rtlCol="0">
            <a:noAutofit/>
          </a:bodyPr>
          <a:lstStyle/>
          <a:p>
            <a:pPr algn="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Dr. </a:t>
            </a:r>
            <a:r>
              <a:rPr lang="en-US" sz="27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Mohsin</a:t>
            </a:r>
            <a:r>
              <a:rPr lang="en-US" sz="27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Uddin</a:t>
            </a:r>
          </a:p>
          <a:p>
            <a:pPr algn="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Department of Accounting</a:t>
            </a:r>
          </a:p>
          <a:p>
            <a:pPr algn="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Faculty of Economics and Administrative Sciences</a:t>
            </a:r>
          </a:p>
          <a:p>
            <a:pPr algn="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Ishik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University, Erbil </a:t>
            </a:r>
          </a:p>
        </p:txBody>
      </p:sp>
      <p:pic>
        <p:nvPicPr>
          <p:cNvPr id="1434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857250"/>
            <a:ext cx="11430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34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6-</a:t>
            </a:r>
            <a:fld id="{C8DBBE01-230E-4849-8AAC-A517336BA97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Job Characteristics </a:t>
            </a:r>
            <a:r>
              <a:rPr lang="en-US" altLang="en-US" sz="3200" dirty="0" smtClean="0"/>
              <a:t>Model(JCM) </a:t>
            </a:r>
            <a:r>
              <a:rPr lang="en-US" altLang="en-US" sz="3200" dirty="0"/>
              <a:t>: </a:t>
            </a:r>
            <a:r>
              <a:rPr lang="en-US" altLang="en-US" sz="3200" dirty="0" smtClean="0"/>
              <a:t>Designing </a:t>
            </a:r>
            <a:br>
              <a:rPr lang="en-US" altLang="en-US" sz="3200" dirty="0" smtClean="0"/>
            </a:br>
            <a:r>
              <a:rPr lang="en-US" altLang="en-US" sz="3200" dirty="0" smtClean="0"/>
              <a:t>Motivational Jobs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98463" y="1600200"/>
            <a:ext cx="8347075" cy="4495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dirty="0" smtClean="0"/>
              <a:t>JCM-designed jobs give internal rewards</a:t>
            </a:r>
          </a:p>
          <a:p>
            <a:pPr>
              <a:spcAft>
                <a:spcPts val="1200"/>
              </a:spcAft>
            </a:pPr>
            <a:r>
              <a:rPr lang="en-US" altLang="en-US" dirty="0" smtClean="0"/>
              <a:t>Individual’s growth needs are moderating factors</a:t>
            </a:r>
          </a:p>
          <a:p>
            <a:r>
              <a:rPr lang="en-US" altLang="en-US" dirty="0" smtClean="0"/>
              <a:t>Motivating jobs must be: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 smtClean="0"/>
              <a:t>Autonomous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 smtClean="0"/>
              <a:t>Provide feedback, and </a:t>
            </a:r>
          </a:p>
          <a:p>
            <a:pPr lvl="1">
              <a:spcAft>
                <a:spcPts val="600"/>
              </a:spcAft>
            </a:pPr>
            <a:r>
              <a:rPr lang="en-US" altLang="en-US" sz="2400" dirty="0" smtClean="0"/>
              <a:t>Have at least one of the three significance factors</a:t>
            </a:r>
          </a:p>
        </p:txBody>
      </p:sp>
      <p:pic>
        <p:nvPicPr>
          <p:cNvPr id="54285" name="Picture 13" descr="C:\Users\Bob Stretch\AppData\Local\Microsoft\Windows\Temporary Internet Files\Content.IE5\SEQ5QILQ\MPj0409402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3048000"/>
            <a:ext cx="1981200" cy="1981200"/>
          </a:xfrm>
          <a:prstGeom prst="rect">
            <a:avLst/>
          </a:prstGeom>
          <a:noFill/>
          <a:ln w="15875">
            <a:solidFill>
              <a:schemeClr val="accent4">
                <a:lumMod val="10000"/>
              </a:schemeClr>
            </a:solidFill>
          </a:ln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858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6-</a:t>
            </a:r>
            <a:fld id="{D05893B5-5DD2-4B86-BB1C-12BAA38F97E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How Can Jobs be Redesigned?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676400"/>
            <a:ext cx="7754938" cy="44196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b="1" dirty="0" smtClean="0"/>
              <a:t>Job Rotation </a:t>
            </a:r>
          </a:p>
          <a:p>
            <a:pPr marL="400050" lvl="1" indent="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altLang="en-US" sz="2400" dirty="0" smtClean="0"/>
              <a:t>The periodic shifting of an employee from one task to another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b="1" dirty="0" smtClean="0"/>
              <a:t>Job Enlargement</a:t>
            </a:r>
          </a:p>
          <a:p>
            <a:pPr marL="400050" lvl="1" indent="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altLang="en-US" sz="2400" dirty="0" smtClean="0"/>
              <a:t>Increasing the number and variety of tasks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b="1" dirty="0" smtClean="0"/>
              <a:t>Job Enrichment </a:t>
            </a:r>
          </a:p>
          <a:p>
            <a:pPr marL="400050" lvl="1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 smtClean="0"/>
              <a:t>Increasing the degree to which the worker controls the planning, execution and evaluation of the work</a:t>
            </a:r>
          </a:p>
        </p:txBody>
      </p:sp>
    </p:spTree>
    <p:extLst>
      <p:ext uri="{BB962C8B-B14F-4D97-AF65-F5344CB8AC3E}">
        <p14:creationId xmlns:p14="http://schemas.microsoft.com/office/powerpoint/2010/main" val="168603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/>
              <a:t>6-</a:t>
            </a:r>
            <a:fld id="{26D19217-F652-426F-B3F7-D5877601A37A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2170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i="1" dirty="0" smtClean="0"/>
              <a:t>Job Enrichment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000" dirty="0" smtClean="0"/>
              <a:t>Managers can provide employees with greater opportunities to exercise preference by making the following changes: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 Narrow" pitchFamily="34" charset="0"/>
              </a:rPr>
              <a:t>Direct feedback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 Narrow" pitchFamily="34" charset="0"/>
              </a:rPr>
              <a:t>New learning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 Narrow" pitchFamily="34" charset="0"/>
              </a:rPr>
              <a:t>Uniqueness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 Narrow" pitchFamily="34" charset="0"/>
              </a:rPr>
              <a:t>Control over resources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 Narrow" pitchFamily="34" charset="0"/>
              </a:rPr>
              <a:t>Personal accountability</a:t>
            </a:r>
          </a:p>
        </p:txBody>
      </p:sp>
    </p:spTree>
    <p:extLst>
      <p:ext uri="{BB962C8B-B14F-4D97-AF65-F5344CB8AC3E}">
        <p14:creationId xmlns:p14="http://schemas.microsoft.com/office/powerpoint/2010/main" val="29422568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 an enriched jobs Effects of job enrichment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 employee errors</a:t>
            </a:r>
          </a:p>
          <a:p>
            <a:r>
              <a:rPr lang="en-US" dirty="0" smtClean="0"/>
              <a:t>Less employee overload</a:t>
            </a:r>
          </a:p>
          <a:p>
            <a:r>
              <a:rPr lang="en-US" dirty="0" smtClean="0"/>
              <a:t>More employee creativity</a:t>
            </a:r>
          </a:p>
          <a:p>
            <a:pPr lvl="0"/>
            <a:r>
              <a:rPr lang="en-US" dirty="0" smtClean="0"/>
              <a:t>Growth of the </a:t>
            </a:r>
            <a:r>
              <a:rPr lang="en-US" b="1" dirty="0" smtClean="0"/>
              <a:t>individual</a:t>
            </a:r>
            <a:r>
              <a:rPr lang="en-US" dirty="0" smtClean="0"/>
              <a:t> </a:t>
            </a:r>
          </a:p>
          <a:p>
            <a:pPr lvl="0"/>
            <a:r>
              <a:rPr lang="en-US" b="1" dirty="0" smtClean="0"/>
              <a:t>Individuals</a:t>
            </a:r>
            <a:r>
              <a:rPr lang="en-US" dirty="0" smtClean="0"/>
              <a:t> have better job satisfaction </a:t>
            </a:r>
          </a:p>
          <a:p>
            <a:pPr lvl="0"/>
            <a:r>
              <a:rPr lang="en-US" dirty="0" smtClean="0"/>
              <a:t>Self-actualization of the </a:t>
            </a:r>
            <a:r>
              <a:rPr lang="en-US" b="1" dirty="0" smtClean="0"/>
              <a:t>individual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5597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Better employee performance for the </a:t>
            </a:r>
            <a:r>
              <a:rPr lang="en-US" b="1" dirty="0" smtClean="0"/>
              <a:t>organization</a:t>
            </a:r>
            <a:r>
              <a:rPr lang="en-US" dirty="0" smtClean="0"/>
              <a:t> </a:t>
            </a:r>
          </a:p>
          <a:p>
            <a:pPr lvl="0"/>
            <a:r>
              <a:rPr lang="en-US" b="1" dirty="0" smtClean="0"/>
              <a:t>Organization</a:t>
            </a:r>
            <a:r>
              <a:rPr lang="en-US" dirty="0" smtClean="0"/>
              <a:t> gets intrinsically motivated employees </a:t>
            </a:r>
          </a:p>
          <a:p>
            <a:pPr lvl="0"/>
            <a:r>
              <a:rPr lang="en-US" dirty="0" smtClean="0"/>
              <a:t>Less absenteeism, and grievances for the </a:t>
            </a:r>
            <a:r>
              <a:rPr lang="en-US" b="1" dirty="0" smtClean="0"/>
              <a:t>organization</a:t>
            </a:r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Full use of human resources for </a:t>
            </a:r>
            <a:r>
              <a:rPr lang="en-US" b="1" dirty="0" smtClean="0"/>
              <a:t>society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Society</a:t>
            </a:r>
            <a:r>
              <a:rPr lang="en-US" dirty="0" smtClean="0"/>
              <a:t> gains more effective organizations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55660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6-</a:t>
            </a:r>
            <a:fld id="{B6ABFA3F-BBBD-4ADD-B41F-9232184B15A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Guidelines for Enriching a Job Using JCM</a:t>
            </a:r>
          </a:p>
        </p:txBody>
      </p:sp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76400"/>
            <a:ext cx="7681913" cy="3552825"/>
          </a:xfrm>
          <a:prstGeom prst="rect">
            <a:avLst/>
          </a:prstGeom>
          <a:noFill/>
          <a:ln w="1587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82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6-</a:t>
            </a:r>
            <a:fld id="{1E3CE497-E84A-43B1-8882-EC3F313C098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228600"/>
            <a:ext cx="5410200" cy="1143000"/>
          </a:xfrm>
        </p:spPr>
        <p:txBody>
          <a:bodyPr/>
          <a:lstStyle/>
          <a:p>
            <a:r>
              <a:rPr lang="en-US" altLang="en-US" smtClean="0"/>
              <a:t>Alternate Work Arrangements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3200400" y="1828800"/>
            <a:ext cx="5545138" cy="4267200"/>
          </a:xfrm>
        </p:spPr>
        <p:txBody>
          <a:bodyPr/>
          <a:lstStyle/>
          <a:p>
            <a:r>
              <a:rPr lang="en-US" altLang="en-US" b="1" dirty="0" smtClean="0"/>
              <a:t>Flextime</a:t>
            </a:r>
            <a:r>
              <a:rPr lang="en-US" altLang="en-US" dirty="0" smtClean="0"/>
              <a:t> </a:t>
            </a:r>
          </a:p>
          <a:p>
            <a:pPr lvl="1"/>
            <a:r>
              <a:rPr lang="en-US" altLang="en-US" sz="2400" dirty="0" smtClean="0"/>
              <a:t>Some discretion(Option) over when worker starts and leaves</a:t>
            </a:r>
          </a:p>
          <a:p>
            <a:r>
              <a:rPr lang="en-US" altLang="en-US" b="1" dirty="0" smtClean="0"/>
              <a:t>Job Sharing</a:t>
            </a:r>
          </a:p>
          <a:p>
            <a:pPr lvl="1"/>
            <a:r>
              <a:rPr lang="en-US" altLang="en-US" sz="2400" dirty="0" smtClean="0"/>
              <a:t>Two or more individuals split a traditional job</a:t>
            </a:r>
          </a:p>
          <a:p>
            <a:r>
              <a:rPr lang="en-US" altLang="en-US" b="1" dirty="0" smtClean="0"/>
              <a:t>Telecommuting</a:t>
            </a:r>
            <a:r>
              <a:rPr lang="en-US" altLang="en-US" dirty="0" smtClean="0"/>
              <a:t> (Homeworking)</a:t>
            </a:r>
          </a:p>
          <a:p>
            <a:pPr lvl="1"/>
            <a:r>
              <a:rPr lang="en-US" altLang="en-US" sz="2400" dirty="0" smtClean="0"/>
              <a:t>Work remotely at least two days per week</a:t>
            </a:r>
          </a:p>
        </p:txBody>
      </p:sp>
      <p:pic>
        <p:nvPicPr>
          <p:cNvPr id="59396" name="Picture 4" descr="C:\Users\Bob Stretch\AppData\Local\Microsoft\Windows\Temporary Internet Files\Content.IE5\K0JS0KIR\MPj0284939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9" r="13223"/>
          <a:stretch>
            <a:fillRect/>
          </a:stretch>
        </p:blipFill>
        <p:spPr bwMode="auto">
          <a:xfrm>
            <a:off x="398463" y="620713"/>
            <a:ext cx="2590800" cy="5638800"/>
          </a:xfrm>
          <a:prstGeom prst="rect">
            <a:avLst/>
          </a:prstGeom>
          <a:noFill/>
          <a:ln w="15875">
            <a:solidFill>
              <a:srgbClr val="161616"/>
            </a:solidFill>
            <a:miter lim="800000"/>
            <a:headEnd/>
            <a:tailEnd/>
          </a:ln>
          <a:effectLst>
            <a:outerShdw dist="76201" dir="8100000" algn="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27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6-</a:t>
            </a:r>
            <a:fld id="{163BF651-4EB3-4EBD-A4B0-F3620F78D3D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5410200" cy="1143000"/>
          </a:xfrm>
        </p:spPr>
        <p:txBody>
          <a:bodyPr/>
          <a:lstStyle/>
          <a:p>
            <a:r>
              <a:rPr lang="en-US" altLang="en-US" smtClean="0"/>
              <a:t>Employee Involvement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98463" y="1752600"/>
            <a:ext cx="5545137" cy="4343400"/>
          </a:xfrm>
        </p:spPr>
        <p:txBody>
          <a:bodyPr/>
          <a:lstStyle/>
          <a:p>
            <a:pPr marL="0" indent="0" algn="ctr">
              <a:buFontTx/>
              <a:buNone/>
              <a:tabLst>
                <a:tab pos="117475" algn="l"/>
              </a:tabLst>
            </a:pPr>
            <a:r>
              <a:rPr lang="en-US" altLang="en-US" smtClean="0"/>
              <a:t>A participative process that uses the input of employees to increase their commitment to the organization’s success</a:t>
            </a:r>
          </a:p>
          <a:p>
            <a:pPr marL="0" indent="0" algn="ctr">
              <a:buFontTx/>
              <a:buNone/>
              <a:tabLst>
                <a:tab pos="117475" algn="l"/>
              </a:tabLst>
            </a:pPr>
            <a:endParaRPr lang="en-US" altLang="en-US" sz="2400" smtClean="0"/>
          </a:p>
          <a:p>
            <a:pPr marL="0" indent="0" algn="ctr">
              <a:buFontTx/>
              <a:buNone/>
              <a:tabLst>
                <a:tab pos="117475" algn="l"/>
              </a:tabLst>
            </a:pPr>
            <a:r>
              <a:rPr lang="en-US" altLang="en-US" smtClean="0"/>
              <a:t>Two types:</a:t>
            </a:r>
          </a:p>
          <a:p>
            <a:pPr marL="0" indent="0" algn="ctr">
              <a:buFontTx/>
              <a:buNone/>
              <a:tabLst>
                <a:tab pos="117475" algn="l"/>
              </a:tabLst>
            </a:pPr>
            <a:r>
              <a:rPr lang="en-US" altLang="en-US" smtClean="0"/>
              <a:t>Participative Management</a:t>
            </a:r>
          </a:p>
          <a:p>
            <a:pPr marL="0" indent="0" algn="ctr">
              <a:buFontTx/>
              <a:buNone/>
              <a:tabLst>
                <a:tab pos="117475" algn="l"/>
              </a:tabLst>
            </a:pPr>
            <a:r>
              <a:rPr lang="en-US" altLang="en-US" smtClean="0"/>
              <a:t>Representative Participation</a:t>
            </a:r>
          </a:p>
        </p:txBody>
      </p:sp>
      <p:pic>
        <p:nvPicPr>
          <p:cNvPr id="60423" name="Picture 7" descr="C:\Users\Bob Stretch\AppData\Local\Microsoft\Windows\Temporary Internet Files\Content.IE5\K0JS0KIR\MPj0439373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685800"/>
            <a:ext cx="2517775" cy="5486400"/>
          </a:xfrm>
          <a:prstGeom prst="rect">
            <a:avLst/>
          </a:prstGeom>
          <a:noFill/>
          <a:ln w="15875">
            <a:solidFill>
              <a:schemeClr val="accent4">
                <a:lumMod val="10000"/>
              </a:schemeClr>
            </a:solidFill>
          </a:ln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845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6-</a:t>
            </a:r>
            <a:fld id="{DD103A34-FF44-4615-BD1F-E5ADAE7AEEF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Participative Management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7848600" cy="45720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dirty="0" smtClean="0"/>
              <a:t>Subordinates share a significant degree of decision-making power with superiors</a:t>
            </a:r>
          </a:p>
          <a:p>
            <a:r>
              <a:rPr lang="en-US" altLang="en-US" dirty="0" smtClean="0"/>
              <a:t>Required conditions:</a:t>
            </a:r>
          </a:p>
          <a:p>
            <a:pPr lvl="1"/>
            <a:r>
              <a:rPr lang="en-US" altLang="en-US" sz="2400" dirty="0" smtClean="0"/>
              <a:t>Issues must be relevant</a:t>
            </a:r>
          </a:p>
          <a:p>
            <a:pPr lvl="1"/>
            <a:r>
              <a:rPr lang="en-US" altLang="en-US" sz="2400" dirty="0" smtClean="0"/>
              <a:t>Employees must be competent and knowledgeable</a:t>
            </a:r>
          </a:p>
          <a:p>
            <a:pPr lvl="1">
              <a:spcAft>
                <a:spcPts val="1200"/>
              </a:spcAft>
            </a:pPr>
            <a:r>
              <a:rPr lang="en-US" altLang="en-US" sz="2400" dirty="0" smtClean="0"/>
              <a:t>All parties must act in good faith </a:t>
            </a:r>
          </a:p>
          <a:p>
            <a:r>
              <a:rPr lang="en-US" altLang="en-US" dirty="0" smtClean="0"/>
              <a:t>Only a modest influence on productivity, motivation, and job satisfaction	</a:t>
            </a:r>
          </a:p>
        </p:txBody>
      </p:sp>
    </p:spTree>
    <p:extLst>
      <p:ext uri="{BB962C8B-B14F-4D97-AF65-F5344CB8AC3E}">
        <p14:creationId xmlns:p14="http://schemas.microsoft.com/office/powerpoint/2010/main" val="328328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6-</a:t>
            </a:r>
            <a:fld id="{C288A059-4C2A-4DAB-B91B-623E4A7532E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After studying this chapter, you should be able to: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idx="1"/>
          </p:nvPr>
        </p:nvSpPr>
        <p:spPr>
          <a:xfrm>
            <a:off x="398463" y="1600200"/>
            <a:ext cx="8347075" cy="44958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spcAft>
                <a:spcPts val="1200"/>
              </a:spcAft>
              <a:buFontTx/>
              <a:buAutoNum type="arabicPeriod"/>
            </a:pPr>
            <a:r>
              <a:rPr lang="en-US" altLang="en-US" sz="2400" dirty="0" smtClean="0"/>
              <a:t>Describe the way in which employees can be motivated by changing their work environment.</a:t>
            </a:r>
          </a:p>
          <a:p>
            <a:pPr marL="609600" indent="-609600">
              <a:lnSpc>
                <a:spcPct val="80000"/>
              </a:lnSpc>
              <a:spcAft>
                <a:spcPts val="1200"/>
              </a:spcAft>
              <a:buFontTx/>
              <a:buAutoNum type="arabicPeriod"/>
            </a:pPr>
            <a:r>
              <a:rPr lang="en-US" altLang="en-US" sz="2400" dirty="0" smtClean="0"/>
              <a:t>Compare and contrast the three main ways jobs can be redesigned.</a:t>
            </a:r>
          </a:p>
          <a:p>
            <a:pPr marL="609600" indent="-609600">
              <a:lnSpc>
                <a:spcPct val="80000"/>
              </a:lnSpc>
              <a:spcAft>
                <a:spcPts val="1200"/>
              </a:spcAft>
              <a:buFontTx/>
              <a:buAutoNum type="arabicPeriod"/>
            </a:pPr>
            <a:r>
              <a:rPr lang="en-US" altLang="en-US" sz="2400" dirty="0" smtClean="0"/>
              <a:t>Give examples of employee involvement measures and how they can motivate employees.</a:t>
            </a:r>
          </a:p>
          <a:p>
            <a:pPr marL="609600" indent="-609600">
              <a:lnSpc>
                <a:spcPct val="80000"/>
              </a:lnSpc>
              <a:spcAft>
                <a:spcPts val="1200"/>
              </a:spcAft>
              <a:buFontTx/>
              <a:buAutoNum type="arabicPeriod"/>
            </a:pPr>
            <a:r>
              <a:rPr lang="en-US" altLang="en-US" sz="2400" dirty="0" smtClean="0"/>
              <a:t>Describe the four major strategic rewards decisions.</a:t>
            </a:r>
          </a:p>
          <a:p>
            <a:pPr marL="609600" indent="-609600">
              <a:lnSpc>
                <a:spcPct val="80000"/>
              </a:lnSpc>
              <a:spcAft>
                <a:spcPts val="1200"/>
              </a:spcAft>
              <a:buFontTx/>
              <a:buAutoNum type="arabicPeriod"/>
            </a:pPr>
            <a:r>
              <a:rPr lang="en-US" altLang="en-US" sz="2400" dirty="0" smtClean="0"/>
              <a:t>Demonstrate how the different types of variable-pay programs can increase employee motivation.</a:t>
            </a: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7145338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70498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6-</a:t>
            </a:r>
            <a:fld id="{B28455BD-BCF2-4F90-96C7-BAF16CC4418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Representative Participation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907338" cy="4419600"/>
          </a:xfrm>
        </p:spPr>
        <p:txBody>
          <a:bodyPr/>
          <a:lstStyle/>
          <a:p>
            <a:r>
              <a:rPr lang="en-US" altLang="en-US" dirty="0" smtClean="0"/>
              <a:t>Workers are represented by a small group of employees who participate in decisions affecting personnel</a:t>
            </a:r>
          </a:p>
          <a:p>
            <a:pPr lvl="1"/>
            <a:r>
              <a:rPr lang="en-US" altLang="en-US" sz="2400" dirty="0" smtClean="0"/>
              <a:t>Works Councils</a:t>
            </a:r>
          </a:p>
          <a:p>
            <a:pPr lvl="1"/>
            <a:r>
              <a:rPr lang="en-US" altLang="en-US" sz="2400" dirty="0" smtClean="0"/>
              <a:t>Board membership</a:t>
            </a:r>
          </a:p>
          <a:p>
            <a:r>
              <a:rPr lang="en-US" altLang="en-US" dirty="0" smtClean="0"/>
              <a:t>Desires to redistribute/reallocate power within an organization</a:t>
            </a:r>
          </a:p>
          <a:p>
            <a:r>
              <a:rPr lang="en-US" altLang="en-US" dirty="0" smtClean="0"/>
              <a:t>Does not appear to be very motivational</a:t>
            </a:r>
          </a:p>
        </p:txBody>
      </p:sp>
    </p:spTree>
    <p:extLst>
      <p:ext uri="{BB962C8B-B14F-4D97-AF65-F5344CB8AC3E}">
        <p14:creationId xmlns:p14="http://schemas.microsoft.com/office/powerpoint/2010/main" val="313283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6-</a:t>
            </a:r>
            <a:fld id="{0C07164A-0336-4F0D-9F9D-6967E99D8C4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5943600" cy="1143000"/>
          </a:xfrm>
        </p:spPr>
        <p:txBody>
          <a:bodyPr/>
          <a:lstStyle/>
          <a:p>
            <a:r>
              <a:rPr lang="en-US" altLang="en-US" smtClean="0"/>
              <a:t>Rewarding Employees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5697538" cy="4114800"/>
          </a:xfrm>
        </p:spPr>
        <p:txBody>
          <a:bodyPr/>
          <a:lstStyle/>
          <a:p>
            <a:pPr marL="0" indent="0" algn="ctr">
              <a:spcAft>
                <a:spcPts val="1200"/>
              </a:spcAft>
              <a:buFontTx/>
              <a:buNone/>
            </a:pPr>
            <a:r>
              <a:rPr lang="en-US" altLang="en-US" smtClean="0"/>
              <a:t>Major strategic rewards decisions:</a:t>
            </a:r>
          </a:p>
          <a:p>
            <a:pPr marL="971550" lvl="1" indent="-514350">
              <a:buFont typeface="Arial" panose="020B0604020202020204" pitchFamily="34" charset="0"/>
              <a:buAutoNum type="arabicPeriod"/>
            </a:pPr>
            <a:r>
              <a:rPr lang="en-US" altLang="en-US" sz="2400" smtClean="0"/>
              <a:t>What to pay employees</a:t>
            </a:r>
          </a:p>
          <a:p>
            <a:pPr marL="971550" lvl="1" indent="-514350">
              <a:buFont typeface="Arial" panose="020B0604020202020204" pitchFamily="34" charset="0"/>
              <a:buAutoNum type="arabicPeriod"/>
            </a:pPr>
            <a:r>
              <a:rPr lang="en-US" altLang="en-US" sz="2400" smtClean="0"/>
              <a:t>How to pay individual employees</a:t>
            </a:r>
          </a:p>
          <a:p>
            <a:pPr marL="971550" lvl="1" indent="-514350">
              <a:buFont typeface="Arial" panose="020B0604020202020204" pitchFamily="34" charset="0"/>
              <a:buAutoNum type="arabicPeriod"/>
            </a:pPr>
            <a:r>
              <a:rPr lang="en-US" altLang="en-US" sz="2400" smtClean="0"/>
              <a:t>What benefits to offer</a:t>
            </a:r>
          </a:p>
          <a:p>
            <a:pPr marL="971550" lvl="1" indent="-514350">
              <a:buFont typeface="Arial" panose="020B0604020202020204" pitchFamily="34" charset="0"/>
              <a:buAutoNum type="arabicPeriod"/>
            </a:pPr>
            <a:r>
              <a:rPr lang="en-US" altLang="en-US" sz="2400" smtClean="0"/>
              <a:t>How to construct employee </a:t>
            </a:r>
            <a:br>
              <a:rPr lang="en-US" altLang="en-US" sz="2400" smtClean="0"/>
            </a:br>
            <a:r>
              <a:rPr lang="en-US" altLang="en-US" sz="2400" smtClean="0"/>
              <a:t>recognition programs</a:t>
            </a:r>
          </a:p>
        </p:txBody>
      </p:sp>
      <p:pic>
        <p:nvPicPr>
          <p:cNvPr id="62472" name="Picture 8" descr="C:\Users\Bob Stretch\AppData\Local\Microsoft\Windows\Temporary Internet Files\Content.IE5\K0JS0KIR\MPj04251980000[1].jpg"/>
          <p:cNvPicPr>
            <a:picLocks noChangeAspect="1" noChangeArrowheads="1"/>
          </p:cNvPicPr>
          <p:nvPr/>
        </p:nvPicPr>
        <p:blipFill>
          <a:blip r:embed="rId2"/>
          <a:srcRect l="21697" t="3333" r="18867" b="6667"/>
          <a:stretch>
            <a:fillRect/>
          </a:stretch>
        </p:blipFill>
        <p:spPr bwMode="auto">
          <a:xfrm>
            <a:off x="6400800" y="838200"/>
            <a:ext cx="2366963" cy="5181600"/>
          </a:xfrm>
          <a:prstGeom prst="rect">
            <a:avLst/>
          </a:prstGeom>
          <a:noFill/>
          <a:ln w="15875">
            <a:solidFill>
              <a:schemeClr val="accent4">
                <a:lumMod val="10000"/>
              </a:schemeClr>
            </a:solidFill>
          </a:ln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975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6-</a:t>
            </a:r>
            <a:fld id="{88843135-8681-4E15-818C-8197780F94B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1. What to Pay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7983538" cy="4495800"/>
          </a:xfrm>
        </p:spPr>
        <p:txBody>
          <a:bodyPr/>
          <a:lstStyle/>
          <a:p>
            <a:r>
              <a:rPr lang="en-US" altLang="en-US" dirty="0" smtClean="0"/>
              <a:t>Need to establish a pay structure</a:t>
            </a:r>
          </a:p>
          <a:p>
            <a:r>
              <a:rPr lang="en-US" altLang="en-US" dirty="0" smtClean="0"/>
              <a:t>Balance between:</a:t>
            </a:r>
          </a:p>
          <a:p>
            <a:pPr lvl="1"/>
            <a:r>
              <a:rPr lang="en-US" altLang="en-US" sz="2400" dirty="0" smtClean="0"/>
              <a:t>Internal equity – the worth of the job to the organization</a:t>
            </a:r>
          </a:p>
          <a:p>
            <a:pPr lvl="1"/>
            <a:r>
              <a:rPr lang="en-US" altLang="en-US" sz="2400" dirty="0" smtClean="0"/>
              <a:t>External equity – the external competitiveness of an organization’s pay relative to pay elsewhere in its industry</a:t>
            </a:r>
          </a:p>
          <a:p>
            <a:r>
              <a:rPr lang="en-US" altLang="en-US" dirty="0" smtClean="0"/>
              <a:t>A strategic decision with trade-offs(</a:t>
            </a:r>
            <a:r>
              <a:rPr lang="en-US" dirty="0"/>
              <a:t>a </a:t>
            </a:r>
            <a:r>
              <a:rPr lang="en-US" dirty="0" smtClean="0"/>
              <a:t>compromise)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78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6-</a:t>
            </a:r>
            <a:fld id="{36465849-D9D5-4766-BB80-89B2E08387C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2. How to Pay: </a:t>
            </a:r>
            <a:br>
              <a:rPr lang="en-US" altLang="en-US" sz="3600" smtClean="0"/>
            </a:br>
            <a:r>
              <a:rPr lang="en-US" altLang="en-US" sz="3600" smtClean="0"/>
              <a:t>Variable-Pay Programs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398463" y="1600200"/>
            <a:ext cx="8347075" cy="4724400"/>
          </a:xfrm>
        </p:spPr>
        <p:txBody>
          <a:bodyPr/>
          <a:lstStyle/>
          <a:p>
            <a:pPr marL="58738" indent="-58738" algn="ctr">
              <a:buFontTx/>
              <a:buNone/>
            </a:pPr>
            <a:r>
              <a:rPr lang="en-US" altLang="en-US" dirty="0" smtClean="0"/>
              <a:t>Bases a portion of the pay on a given measure of performance</a:t>
            </a:r>
          </a:p>
          <a:p>
            <a:pPr lvl="1"/>
            <a:r>
              <a:rPr lang="en-US" altLang="en-US" sz="2400" b="1" dirty="0" smtClean="0"/>
              <a:t>Piece-Rate Pay </a:t>
            </a:r>
            <a:r>
              <a:rPr lang="en-US" altLang="en-US" sz="2400" dirty="0" smtClean="0"/>
              <a:t>– workers are paid a fixed sum for each unit of production completed</a:t>
            </a:r>
          </a:p>
          <a:p>
            <a:pPr lvl="1"/>
            <a:r>
              <a:rPr lang="en-US" altLang="en-US" sz="2400" b="1" dirty="0" smtClean="0"/>
              <a:t>Merit-Based Pay </a:t>
            </a:r>
            <a:r>
              <a:rPr lang="en-US" altLang="en-US" sz="2400" dirty="0" smtClean="0"/>
              <a:t>– pay is based on individual performance assessment ratings</a:t>
            </a:r>
          </a:p>
          <a:p>
            <a:pPr lvl="1"/>
            <a:r>
              <a:rPr lang="en-US" altLang="en-US" sz="2400" b="1" dirty="0" smtClean="0"/>
              <a:t>Bonuses</a:t>
            </a:r>
            <a:r>
              <a:rPr lang="en-US" altLang="en-US" sz="2400" dirty="0" smtClean="0"/>
              <a:t> – rewards employees for recent performance</a:t>
            </a:r>
          </a:p>
          <a:p>
            <a:pPr lvl="1"/>
            <a:r>
              <a:rPr lang="en-US" altLang="en-US" sz="2400" b="1" dirty="0" smtClean="0"/>
              <a:t>Skill-Based Pay </a:t>
            </a:r>
            <a:r>
              <a:rPr lang="en-US" altLang="en-US" sz="2400" dirty="0" smtClean="0"/>
              <a:t>– pay is based on skills acquired instead of job title or rank – doesn’t address the level of performance</a:t>
            </a:r>
          </a:p>
          <a:p>
            <a:pPr lvl="1"/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4713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6-</a:t>
            </a:r>
            <a:fld id="{790A715B-9F35-4C3C-BD38-5D472CC8750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More Variable Pay Programs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98463" y="1600200"/>
            <a:ext cx="8347075" cy="3276600"/>
          </a:xfrm>
        </p:spPr>
        <p:txBody>
          <a:bodyPr/>
          <a:lstStyle/>
          <a:p>
            <a:r>
              <a:rPr lang="en-US" altLang="en-US" sz="2400" b="1" dirty="0" smtClean="0"/>
              <a:t>Profit-Sharing Plans </a:t>
            </a:r>
            <a:r>
              <a:rPr lang="en-US" altLang="en-US" sz="2400" dirty="0" smtClean="0"/>
              <a:t>– organization-wide programs that distribute compensation based on an established formula designed around profitability</a:t>
            </a:r>
          </a:p>
          <a:p>
            <a:r>
              <a:rPr lang="en-US" altLang="en-US" sz="2400" b="1" dirty="0" smtClean="0"/>
              <a:t>Gainsharing</a:t>
            </a:r>
            <a:r>
              <a:rPr lang="en-US" altLang="en-US" sz="2400" dirty="0" smtClean="0"/>
              <a:t> – compensation based on sharing of gains from improved productivity</a:t>
            </a:r>
          </a:p>
        </p:txBody>
      </p:sp>
    </p:spTree>
    <p:extLst>
      <p:ext uri="{BB962C8B-B14F-4D97-AF65-F5344CB8AC3E}">
        <p14:creationId xmlns:p14="http://schemas.microsoft.com/office/powerpoint/2010/main" val="261607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6-</a:t>
            </a:r>
            <a:fld id="{9CACB132-32C9-436F-9392-B780C6AF2F0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What Benefit to Offer:</a:t>
            </a:r>
            <a:br>
              <a:rPr lang="en-US" altLang="en-US" dirty="0" smtClean="0"/>
            </a:br>
            <a:r>
              <a:rPr lang="en-US" altLang="en-US" dirty="0" smtClean="0"/>
              <a:t>Flexible Benefits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276600" y="1524000"/>
            <a:ext cx="5468938" cy="4724400"/>
          </a:xfrm>
        </p:spPr>
        <p:txBody>
          <a:bodyPr/>
          <a:lstStyle/>
          <a:p>
            <a:pPr marL="0" indent="0" algn="ctr">
              <a:spcAft>
                <a:spcPts val="600"/>
              </a:spcAft>
              <a:buFontTx/>
              <a:buNone/>
            </a:pPr>
            <a:r>
              <a:rPr lang="en-US" altLang="en-US" sz="2800" smtClean="0"/>
              <a:t>Each employee creates a benefit package tailored to their own needs and situation</a:t>
            </a:r>
          </a:p>
          <a:p>
            <a:pPr lvl="1"/>
            <a:r>
              <a:rPr lang="en-US" altLang="en-US" sz="2400" b="1" smtClean="0"/>
              <a:t>Modular plans </a:t>
            </a:r>
            <a:r>
              <a:rPr lang="en-US" altLang="en-US" sz="2400" smtClean="0"/>
              <a:t>– predesigned packages to meet the needs of a specific group</a:t>
            </a:r>
          </a:p>
          <a:p>
            <a:pPr lvl="1"/>
            <a:r>
              <a:rPr lang="en-US" altLang="en-US" sz="2400" b="1" smtClean="0"/>
              <a:t>Core-plus plans </a:t>
            </a:r>
            <a:r>
              <a:rPr lang="en-US" altLang="en-US" sz="2400" smtClean="0"/>
              <a:t>– core of essential benefits and menu of options to choose from</a:t>
            </a:r>
          </a:p>
          <a:p>
            <a:pPr lvl="1"/>
            <a:r>
              <a:rPr lang="en-US" altLang="en-US" sz="2400" b="1" smtClean="0"/>
              <a:t>Flexible spending plans </a:t>
            </a:r>
            <a:r>
              <a:rPr lang="en-US" altLang="en-US" sz="2400" smtClean="0"/>
              <a:t>– full choice from menu of options</a:t>
            </a:r>
          </a:p>
        </p:txBody>
      </p:sp>
      <p:pic>
        <p:nvPicPr>
          <p:cNvPr id="67590" name="Picture 6" descr="C:\Users\Bob Stretch\AppData\Local\Microsoft\Windows\Temporary Internet Files\Content.IE5\IXMKAPG7\MPj0409367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85913"/>
            <a:ext cx="2590800" cy="4662487"/>
          </a:xfrm>
          <a:prstGeom prst="rect">
            <a:avLst/>
          </a:prstGeom>
          <a:noFill/>
          <a:ln w="15875">
            <a:solidFill>
              <a:schemeClr val="accent4">
                <a:lumMod val="10000"/>
              </a:schemeClr>
            </a:solidFill>
          </a:ln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043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6-</a:t>
            </a:r>
            <a:fld id="{EE20AD45-6F88-460C-8071-F35B59D484D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 smtClean="0"/>
              <a:t>How to Recognize Them: Employee Recognition Programs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347075" cy="4114800"/>
          </a:xfrm>
        </p:spPr>
        <p:txBody>
          <a:bodyPr/>
          <a:lstStyle/>
          <a:p>
            <a:r>
              <a:rPr lang="en-US" altLang="en-US" dirty="0" smtClean="0"/>
              <a:t>In addition to pay there are intrinsic rewards</a:t>
            </a:r>
          </a:p>
          <a:p>
            <a:pPr lvl="1"/>
            <a:r>
              <a:rPr lang="en-US" altLang="en-US" sz="2400" dirty="0" smtClean="0"/>
              <a:t>Can be as simple as a spontaneous comment</a:t>
            </a:r>
          </a:p>
          <a:p>
            <a:pPr lvl="1"/>
            <a:r>
              <a:rPr lang="en-US" altLang="en-US" sz="2400" dirty="0" smtClean="0"/>
              <a:t>Can be formalized in a program</a:t>
            </a:r>
          </a:p>
          <a:p>
            <a:r>
              <a:rPr lang="en-US" altLang="en-US" dirty="0" smtClean="0"/>
              <a:t>Recognition is the most powerful workplace motivator – and the least expensive!</a:t>
            </a:r>
          </a:p>
        </p:txBody>
      </p:sp>
      <p:pic>
        <p:nvPicPr>
          <p:cNvPr id="19462" name="Picture 6" descr="C:\Users\Bob Stretch\AppData\Local\Microsoft\Windows\Temporary Internet Files\Content.IE5\A7X84Z83\MPj03848390000[1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495800"/>
            <a:ext cx="2591041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20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6-</a:t>
            </a:r>
            <a:fld id="{789741CD-31BB-456E-97F1-51AA486263E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Implications for Managers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idx="1"/>
          </p:nvPr>
        </p:nvSpPr>
        <p:spPr>
          <a:xfrm>
            <a:off x="1295400" y="1600200"/>
            <a:ext cx="7450138" cy="4495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smtClean="0"/>
              <a:t>Recognize and allow for individual differences</a:t>
            </a:r>
          </a:p>
          <a:p>
            <a:pPr>
              <a:spcAft>
                <a:spcPts val="1200"/>
              </a:spcAft>
            </a:pPr>
            <a:r>
              <a:rPr lang="en-US" altLang="en-US" smtClean="0"/>
              <a:t>Use specific goals and feedback</a:t>
            </a:r>
          </a:p>
          <a:p>
            <a:pPr>
              <a:spcAft>
                <a:spcPts val="1200"/>
              </a:spcAft>
            </a:pPr>
            <a:r>
              <a:rPr lang="en-US" altLang="en-US" smtClean="0"/>
              <a:t>Allow employees to participate in decisions that affect them</a:t>
            </a:r>
          </a:p>
          <a:p>
            <a:pPr>
              <a:spcAft>
                <a:spcPts val="1200"/>
              </a:spcAft>
            </a:pPr>
            <a:r>
              <a:rPr lang="en-US" altLang="en-US" smtClean="0"/>
              <a:t>Link rewards to performance</a:t>
            </a:r>
          </a:p>
          <a:p>
            <a:pPr>
              <a:spcAft>
                <a:spcPts val="1200"/>
              </a:spcAft>
            </a:pPr>
            <a:r>
              <a:rPr lang="en-US" altLang="en-US" smtClean="0"/>
              <a:t>Check the reward system for equity</a:t>
            </a:r>
          </a:p>
        </p:txBody>
      </p:sp>
    </p:spTree>
    <p:extLst>
      <p:ext uri="{BB962C8B-B14F-4D97-AF65-F5344CB8AC3E}">
        <p14:creationId xmlns:p14="http://schemas.microsoft.com/office/powerpoint/2010/main" val="325955451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6-</a:t>
            </a:r>
            <a:fld id="{494465C0-95FE-4CA5-BBB8-D950B9E3E4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Keep in Mind…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143000" y="1981200"/>
            <a:ext cx="7391400" cy="4114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i="1" dirty="0" smtClean="0"/>
              <a:t>Variable-pay plans can enhance motivation</a:t>
            </a:r>
          </a:p>
        </p:txBody>
      </p:sp>
    </p:spTree>
    <p:extLst>
      <p:ext uri="{BB962C8B-B14F-4D97-AF65-F5344CB8AC3E}">
        <p14:creationId xmlns:p14="http://schemas.microsoft.com/office/powerpoint/2010/main" val="193539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6-</a:t>
            </a:r>
            <a:fld id="{DD1CF4B0-41BE-4264-A661-24530384158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Motivating by Changing the Work Environment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98463" y="1676400"/>
            <a:ext cx="8347075" cy="4419600"/>
          </a:xfrm>
        </p:spPr>
        <p:txBody>
          <a:bodyPr/>
          <a:lstStyle/>
          <a:p>
            <a:pPr marL="0" indent="0" algn="ctr">
              <a:spcAft>
                <a:spcPts val="2400"/>
              </a:spcAft>
              <a:buFontTx/>
              <a:buNone/>
            </a:pPr>
            <a:r>
              <a:rPr lang="en-US" altLang="en-US" dirty="0" smtClean="0"/>
              <a:t>The Job Characteristics Model - jobs are described in terms of five core dimensions:</a:t>
            </a:r>
          </a:p>
          <a:p>
            <a:pPr marL="1200150" lvl="1">
              <a:spcAft>
                <a:spcPts val="600"/>
              </a:spcAft>
            </a:pPr>
            <a:r>
              <a:rPr lang="en-US" altLang="en-US" sz="2400" dirty="0" smtClean="0"/>
              <a:t>Skill variety</a:t>
            </a:r>
          </a:p>
          <a:p>
            <a:pPr marL="1200150" lvl="1">
              <a:spcAft>
                <a:spcPts val="600"/>
              </a:spcAft>
            </a:pPr>
            <a:r>
              <a:rPr lang="en-US" altLang="en-US" sz="2400" dirty="0" smtClean="0"/>
              <a:t>Task identity</a:t>
            </a:r>
          </a:p>
          <a:p>
            <a:pPr marL="1200150" lvl="1">
              <a:spcAft>
                <a:spcPts val="600"/>
              </a:spcAft>
            </a:pPr>
            <a:r>
              <a:rPr lang="en-US" altLang="en-US" sz="2400" dirty="0" smtClean="0"/>
              <a:t>Task significance</a:t>
            </a:r>
          </a:p>
          <a:p>
            <a:pPr marL="1200150" lvl="1">
              <a:spcAft>
                <a:spcPts val="600"/>
              </a:spcAft>
            </a:pPr>
            <a:r>
              <a:rPr lang="en-US" altLang="en-US" sz="2400" dirty="0" smtClean="0"/>
              <a:t>Autonomy</a:t>
            </a:r>
          </a:p>
          <a:p>
            <a:pPr marL="1200150" lvl="1">
              <a:spcAft>
                <a:spcPts val="600"/>
              </a:spcAft>
            </a:pPr>
            <a:r>
              <a:rPr lang="en-US" altLang="en-US" sz="2400" dirty="0" smtClean="0"/>
              <a:t>Feedback</a:t>
            </a:r>
          </a:p>
        </p:txBody>
      </p:sp>
      <p:pic>
        <p:nvPicPr>
          <p:cNvPr id="52228" name="Picture 4" descr="MPj0400941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971800"/>
            <a:ext cx="3429000" cy="2743200"/>
          </a:xfrm>
          <a:prstGeom prst="rect">
            <a:avLst/>
          </a:prstGeom>
          <a:noFill/>
          <a:ln w="15875">
            <a:solidFill>
              <a:schemeClr val="accent4">
                <a:lumMod val="10000"/>
              </a:schemeClr>
            </a:solidFill>
          </a:ln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884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56155" marR="5080" indent="-2240915">
              <a:lnSpc>
                <a:spcPct val="100000"/>
              </a:lnSpc>
              <a:spcBef>
                <a:spcPts val="95"/>
              </a:spcBef>
            </a:pPr>
            <a:r>
              <a:rPr spc="-375" dirty="0">
                <a:solidFill>
                  <a:srgbClr val="FF0000"/>
                </a:solidFill>
              </a:rPr>
              <a:t>MOTIVATION </a:t>
            </a:r>
            <a:r>
              <a:rPr spc="-235" dirty="0">
                <a:solidFill>
                  <a:srgbClr val="FF0000"/>
                </a:solidFill>
              </a:rPr>
              <a:t>– </a:t>
            </a:r>
            <a:r>
              <a:rPr spc="-440" dirty="0">
                <a:solidFill>
                  <a:srgbClr val="FF0000"/>
                </a:solidFill>
              </a:rPr>
              <a:t>FROM </a:t>
            </a:r>
            <a:r>
              <a:rPr spc="-630" dirty="0">
                <a:solidFill>
                  <a:srgbClr val="FF0000"/>
                </a:solidFill>
              </a:rPr>
              <a:t>CONCEPTS </a:t>
            </a:r>
            <a:r>
              <a:rPr spc="-535" dirty="0">
                <a:solidFill>
                  <a:srgbClr val="FF0000"/>
                </a:solidFill>
              </a:rPr>
              <a:t>TO  </a:t>
            </a:r>
            <a:r>
              <a:rPr spc="-490" dirty="0">
                <a:solidFill>
                  <a:srgbClr val="FF0000"/>
                </a:solidFill>
              </a:rPr>
              <a:t>APPLICATIONS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4671" y="2286000"/>
            <a:ext cx="8034655" cy="35804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lvl="0" indent="-34290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3200" b="1" i="0" u="heavy" strike="noStrike" kern="1200" cap="none" spc="-13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Skill </a:t>
            </a:r>
            <a:r>
              <a:rPr kumimoji="0" sz="3200" b="1" i="0" u="heavy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variety</a:t>
            </a:r>
            <a:r>
              <a:rPr kumimoji="0" sz="3200" b="1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</a:t>
            </a:r>
            <a:r>
              <a:rPr kumimoji="0" sz="32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3200" b="1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degree </a:t>
            </a:r>
            <a:r>
              <a:rPr kumimoji="0" sz="3200" b="1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3200" b="1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which </a:t>
            </a:r>
            <a:r>
              <a:rPr kumimoji="0" sz="3200" b="1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3200" b="1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job </a:t>
            </a:r>
            <a:r>
              <a:rPr kumimoji="0" sz="3200" b="1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requires </a:t>
            </a:r>
            <a:r>
              <a:rPr kumimoji="0" sz="3200" b="1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3200" b="1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variety </a:t>
            </a:r>
            <a:r>
              <a:rPr kumimoji="0" sz="3200" b="1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3200" b="1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different </a:t>
            </a:r>
            <a:r>
              <a:rPr kumimoji="0" sz="3200" b="1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activities</a:t>
            </a:r>
            <a:r>
              <a:rPr kumimoji="0" sz="2400" b="1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  </a:t>
            </a:r>
            <a:endParaRPr kumimoji="0" lang="en-US" sz="2400" b="1" i="0" u="none" strike="noStrike" kern="1200" cap="none" spc="-95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>
                <a:tab pos="354965" algn="l"/>
                <a:tab pos="355600" algn="l"/>
              </a:tabLst>
              <a:defRPr/>
            </a:pPr>
            <a:r>
              <a:rPr kumimoji="0" sz="2400" b="1" i="0" u="none" strike="noStrike" kern="1200" cap="none" spc="-22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lang="en-US" sz="2400" b="1" i="0" u="none" strike="noStrike" kern="1200" cap="none" spc="-22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xample</a:t>
            </a:r>
            <a:r>
              <a:rPr kumimoji="0" sz="2400" b="1" i="0" u="none" strike="noStrike" kern="1200" cap="none" spc="-229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</a:t>
            </a:r>
            <a:r>
              <a:rPr kumimoji="0" sz="24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24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work </a:t>
            </a:r>
            <a:r>
              <a:rPr kumimoji="0" sz="2400" b="1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2400" b="1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2400" b="1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garage </a:t>
            </a:r>
            <a:r>
              <a:rPr kumimoji="0" sz="24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owner-operator </a:t>
            </a:r>
            <a:r>
              <a:rPr kumimoji="0" sz="2400" b="1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who </a:t>
            </a:r>
            <a:r>
              <a:rPr kumimoji="0" sz="2400" b="1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does </a:t>
            </a:r>
            <a:r>
              <a:rPr kumimoji="0" sz="2400" b="1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electrical </a:t>
            </a:r>
            <a:r>
              <a:rPr kumimoji="0" sz="2400" b="1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repairs, </a:t>
            </a:r>
            <a:r>
              <a:rPr kumimoji="0" sz="2400" b="1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rebuilds  </a:t>
            </a:r>
            <a:r>
              <a:rPr kumimoji="0" sz="2400" b="1" i="0" u="none" strike="noStrike" kern="1200" cap="none" spc="-1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engines, </a:t>
            </a:r>
            <a:r>
              <a:rPr kumimoji="0" sz="2400" b="1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does </a:t>
            </a:r>
            <a:r>
              <a:rPr kumimoji="0" sz="2400" b="1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bodywork, </a:t>
            </a:r>
            <a:r>
              <a:rPr kumimoji="0" sz="2400" b="1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2400" b="1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interacts 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</a:t>
            </a:r>
            <a:r>
              <a:rPr kumimoji="0" sz="2400" b="1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customers </a:t>
            </a:r>
            <a:r>
              <a:rPr kumimoji="0" sz="2400" b="1" i="0" u="none" strike="noStrike" kern="1200" cap="none" spc="-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 </a:t>
            </a:r>
            <a:r>
              <a:rPr kumimoji="0" sz="2400" b="1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high </a:t>
            </a:r>
            <a:r>
              <a:rPr kumimoji="0" sz="2400" b="1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</a:t>
            </a:r>
            <a:r>
              <a:rPr kumimoji="0" sz="2400" b="1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skill  </a:t>
            </a:r>
            <a:r>
              <a:rPr kumimoji="0" sz="24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variety. </a:t>
            </a:r>
            <a:endParaRPr kumimoji="0" lang="en-US" sz="2400" b="1" i="0" u="none" strike="noStrike" kern="1200" cap="none" spc="-10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>
                <a:tab pos="354965" algn="l"/>
                <a:tab pos="355600" algn="l"/>
              </a:tabLst>
              <a:defRPr/>
            </a:pPr>
            <a:endParaRPr lang="en-US" sz="2400" b="1" spc="-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80" lvl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tabLst>
                <a:tab pos="354965" algn="l"/>
                <a:tab pos="355600" algn="l"/>
              </a:tabLst>
              <a:defRPr/>
            </a:pPr>
            <a:r>
              <a:rPr kumimoji="0" sz="2400" b="1" i="0" u="none" strike="noStrike" kern="12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2400" b="1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job </a:t>
            </a:r>
            <a:r>
              <a:rPr kumimoji="0" sz="2400" b="1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2400" b="1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2400" b="1" i="0" u="none" strike="noStrike" kern="1200" cap="none" spc="-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bodyshop </a:t>
            </a:r>
            <a:r>
              <a:rPr kumimoji="0" sz="2400" b="1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worker </a:t>
            </a:r>
            <a:r>
              <a:rPr kumimoji="0" sz="2400" b="1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who </a:t>
            </a:r>
            <a:r>
              <a:rPr kumimoji="0" sz="2400" b="1" i="0" u="none" strike="noStrike" kern="1200" cap="none" spc="-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sprays </a:t>
            </a:r>
            <a:r>
              <a:rPr kumimoji="0" sz="2400" b="1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paint </a:t>
            </a:r>
            <a:r>
              <a:rPr kumimoji="0" sz="2400" b="1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 </a:t>
            </a:r>
            <a:r>
              <a:rPr kumimoji="0" sz="2400" b="1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hours </a:t>
            </a:r>
            <a:r>
              <a:rPr kumimoji="0" sz="2400" b="1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2400" b="1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day </a:t>
            </a:r>
            <a:r>
              <a:rPr kumimoji="0" sz="2400" b="1" i="0" u="none" strike="noStrike" kern="1200" cap="none" spc="-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 </a:t>
            </a:r>
            <a:r>
              <a:rPr lang="en-US" sz="2400" b="1" spc="-8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400" b="1" spc="-85" dirty="0" smtClean="0">
                <a:solidFill>
                  <a:prstClr val="black"/>
                </a:solidFill>
                <a:latin typeface="Arial"/>
                <a:cs typeface="Arial"/>
              </a:rPr>
              <a:t>high</a:t>
            </a:r>
            <a:r>
              <a:rPr kumimoji="0" sz="2400" b="1" i="0" u="none" strike="noStrike" kern="1200" cap="none" spc="-8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  <a:r>
              <a:rPr kumimoji="0" sz="2400" b="1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</a:t>
            </a:r>
            <a:r>
              <a:rPr kumimoji="0" sz="2400" b="1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skill</a:t>
            </a:r>
            <a:r>
              <a:rPr kumimoji="0" sz="2400" b="1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variety.</a:t>
            </a:r>
          </a:p>
          <a:p>
            <a:pPr marL="12700" marR="60325" lvl="0" algn="l" defTabSz="914400" rtl="0" eaLnBrk="1" fontAlgn="auto" latinLnBrk="0" hangingPunct="1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Tx/>
              <a:buSzTx/>
              <a:tabLst>
                <a:tab pos="354965" algn="l"/>
                <a:tab pos="355600" algn="l"/>
              </a:tabLst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0572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762000"/>
            <a:ext cx="8015605" cy="5052665"/>
          </a:xfrm>
        </p:spPr>
        <p:txBody>
          <a:bodyPr/>
          <a:lstStyle/>
          <a:p>
            <a:pPr marL="355600" marR="60325" lvl="0" indent="-342900" algn="l" defTabSz="914400" rtl="0" eaLnBrk="1" fontAlgn="auto" latinLnBrk="0" hangingPunct="1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lang="en-US" sz="3600" b="1" u="heavy" kern="1200" spc="-22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</a:rPr>
              <a:t>Task </a:t>
            </a:r>
            <a:r>
              <a:rPr lang="en-US" sz="3600" b="1" u="heavy" kern="1200" spc="-8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</a:rPr>
              <a:t>identity</a:t>
            </a:r>
            <a:r>
              <a:rPr lang="en-US" sz="3600" b="1" kern="1200" spc="-80" dirty="0">
                <a:solidFill>
                  <a:prstClr val="black"/>
                </a:solidFill>
              </a:rPr>
              <a:t>: </a:t>
            </a:r>
            <a:r>
              <a:rPr lang="en-US" sz="3600" b="1" kern="1200" spc="-150" dirty="0">
                <a:solidFill>
                  <a:prstClr val="black"/>
                </a:solidFill>
              </a:rPr>
              <a:t>The </a:t>
            </a:r>
            <a:r>
              <a:rPr lang="en-US" sz="3600" b="1" kern="1200" spc="-130" dirty="0">
                <a:solidFill>
                  <a:prstClr val="black"/>
                </a:solidFill>
              </a:rPr>
              <a:t>degree </a:t>
            </a:r>
            <a:r>
              <a:rPr lang="en-US" sz="3600" b="1" kern="1200" spc="-65" dirty="0">
                <a:solidFill>
                  <a:prstClr val="black"/>
                </a:solidFill>
              </a:rPr>
              <a:t>to </a:t>
            </a:r>
            <a:r>
              <a:rPr lang="en-US" sz="3600" b="1" kern="1200" spc="-130" dirty="0">
                <a:solidFill>
                  <a:prstClr val="black"/>
                </a:solidFill>
              </a:rPr>
              <a:t>which </a:t>
            </a:r>
            <a:r>
              <a:rPr lang="en-US" sz="3600" b="1" kern="1200" spc="-114" dirty="0">
                <a:solidFill>
                  <a:prstClr val="black"/>
                </a:solidFill>
              </a:rPr>
              <a:t>a </a:t>
            </a:r>
            <a:r>
              <a:rPr lang="en-US" sz="3600" b="1" kern="1200" spc="-110" dirty="0">
                <a:solidFill>
                  <a:prstClr val="black"/>
                </a:solidFill>
              </a:rPr>
              <a:t>job </a:t>
            </a:r>
            <a:r>
              <a:rPr lang="en-US" sz="3600" b="1" kern="1200" spc="-125" dirty="0">
                <a:solidFill>
                  <a:prstClr val="black"/>
                </a:solidFill>
              </a:rPr>
              <a:t>requires </a:t>
            </a:r>
            <a:r>
              <a:rPr lang="en-US" sz="3600" b="1" kern="1200" spc="-114" dirty="0">
                <a:solidFill>
                  <a:prstClr val="black"/>
                </a:solidFill>
              </a:rPr>
              <a:t>completion </a:t>
            </a:r>
            <a:r>
              <a:rPr lang="en-US" sz="3600" b="1" kern="1200" spc="-85" dirty="0">
                <a:solidFill>
                  <a:prstClr val="black"/>
                </a:solidFill>
              </a:rPr>
              <a:t>of </a:t>
            </a:r>
            <a:r>
              <a:rPr lang="en-US" sz="3600" b="1" kern="1200" spc="-114" dirty="0">
                <a:solidFill>
                  <a:prstClr val="black"/>
                </a:solidFill>
              </a:rPr>
              <a:t>a </a:t>
            </a:r>
            <a:r>
              <a:rPr lang="en-US" sz="3600" b="1" kern="1200" spc="-100" dirty="0">
                <a:solidFill>
                  <a:prstClr val="black"/>
                </a:solidFill>
              </a:rPr>
              <a:t>whole </a:t>
            </a:r>
            <a:r>
              <a:rPr lang="en-US" sz="3600" b="1" kern="1200" spc="-130" dirty="0">
                <a:solidFill>
                  <a:prstClr val="black"/>
                </a:solidFill>
              </a:rPr>
              <a:t>and  </a:t>
            </a:r>
            <a:r>
              <a:rPr lang="en-US" sz="3600" b="1" kern="1200" spc="-85" dirty="0" smtClean="0">
                <a:solidFill>
                  <a:prstClr val="black"/>
                </a:solidFill>
              </a:rPr>
              <a:t>recognizable </a:t>
            </a:r>
            <a:r>
              <a:rPr lang="en-US" sz="3600" b="1" kern="1200" spc="-130" dirty="0">
                <a:solidFill>
                  <a:prstClr val="black"/>
                </a:solidFill>
              </a:rPr>
              <a:t>piece </a:t>
            </a:r>
            <a:r>
              <a:rPr lang="en-US" sz="3600" b="1" kern="1200" spc="-85" dirty="0">
                <a:solidFill>
                  <a:prstClr val="black"/>
                </a:solidFill>
              </a:rPr>
              <a:t>of work. </a:t>
            </a:r>
            <a:endParaRPr lang="en-US" sz="3600" b="1" kern="1200" spc="-85" dirty="0" smtClean="0">
              <a:solidFill>
                <a:prstClr val="black"/>
              </a:solidFill>
            </a:endParaRPr>
          </a:p>
          <a:p>
            <a:pPr marL="355600" marR="60325" lvl="0" indent="-342900" algn="l" defTabSz="914400" rtl="0" eaLnBrk="1" fontAlgn="auto" latinLnBrk="0" hangingPunct="1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lang="en-US" sz="3200" b="1" kern="1200" spc="-180" dirty="0" smtClean="0">
                <a:solidFill>
                  <a:prstClr val="black"/>
                </a:solidFill>
              </a:rPr>
              <a:t>Example: </a:t>
            </a:r>
            <a:r>
              <a:rPr lang="en-US" sz="3200" b="1" kern="1200" spc="-210" dirty="0">
                <a:solidFill>
                  <a:prstClr val="black"/>
                </a:solidFill>
              </a:rPr>
              <a:t>A </a:t>
            </a:r>
            <a:r>
              <a:rPr lang="en-US" sz="3200" b="1" kern="1200" spc="-114" dirty="0">
                <a:solidFill>
                  <a:prstClr val="black"/>
                </a:solidFill>
              </a:rPr>
              <a:t>cabinet </a:t>
            </a:r>
            <a:r>
              <a:rPr lang="en-US" sz="3200" b="1" kern="1200" spc="-125" dirty="0" smtClean="0">
                <a:solidFill>
                  <a:prstClr val="black"/>
                </a:solidFill>
              </a:rPr>
              <a:t>maker/</a:t>
            </a:r>
            <a:r>
              <a:rPr lang="en-US" sz="3200" b="1" kern="1200" spc="-114" dirty="0">
                <a:solidFill>
                  <a:prstClr val="black"/>
                </a:solidFill>
              </a:rPr>
              <a:t>carpenter</a:t>
            </a:r>
            <a:r>
              <a:rPr lang="en-US" sz="3200" b="1" kern="1200" spc="-125" dirty="0" smtClean="0">
                <a:solidFill>
                  <a:prstClr val="black"/>
                </a:solidFill>
              </a:rPr>
              <a:t> </a:t>
            </a:r>
            <a:r>
              <a:rPr lang="en-US" sz="3200" b="1" kern="1200" spc="-110" dirty="0">
                <a:solidFill>
                  <a:prstClr val="black"/>
                </a:solidFill>
              </a:rPr>
              <a:t>who </a:t>
            </a:r>
            <a:r>
              <a:rPr lang="en-US" sz="3200" b="1" kern="1200" spc="-180" dirty="0">
                <a:solidFill>
                  <a:prstClr val="black"/>
                </a:solidFill>
              </a:rPr>
              <a:t>designs </a:t>
            </a:r>
            <a:r>
              <a:rPr lang="en-US" sz="3200" b="1" kern="1200" spc="-114" dirty="0">
                <a:solidFill>
                  <a:prstClr val="black"/>
                </a:solidFill>
              </a:rPr>
              <a:t>a </a:t>
            </a:r>
            <a:r>
              <a:rPr lang="en-US" sz="3200" b="1" kern="1200" spc="-130" dirty="0">
                <a:solidFill>
                  <a:prstClr val="black"/>
                </a:solidFill>
              </a:rPr>
              <a:t>piece </a:t>
            </a:r>
            <a:r>
              <a:rPr lang="en-US" sz="3200" b="1" kern="1200" spc="-85" dirty="0">
                <a:solidFill>
                  <a:prstClr val="black"/>
                </a:solidFill>
              </a:rPr>
              <a:t>of </a:t>
            </a:r>
            <a:r>
              <a:rPr lang="en-US" sz="3200" b="1" kern="1200" spc="-80" dirty="0">
                <a:solidFill>
                  <a:prstClr val="black"/>
                </a:solidFill>
              </a:rPr>
              <a:t>furniture,  </a:t>
            </a:r>
            <a:r>
              <a:rPr lang="en-US" sz="3200" b="1" kern="1200" spc="-150" dirty="0">
                <a:solidFill>
                  <a:prstClr val="black"/>
                </a:solidFill>
              </a:rPr>
              <a:t>selects </a:t>
            </a:r>
            <a:r>
              <a:rPr lang="en-US" sz="3200" b="1" kern="1200" spc="-70" dirty="0">
                <a:solidFill>
                  <a:prstClr val="black"/>
                </a:solidFill>
              </a:rPr>
              <a:t>the </a:t>
            </a:r>
            <a:r>
              <a:rPr lang="en-US" sz="3200" b="1" kern="1200" spc="-100" dirty="0">
                <a:solidFill>
                  <a:prstClr val="black"/>
                </a:solidFill>
              </a:rPr>
              <a:t>wood, </a:t>
            </a:r>
            <a:r>
              <a:rPr lang="en-US" sz="3200" b="1" kern="1200" spc="-135" dirty="0">
                <a:solidFill>
                  <a:prstClr val="black"/>
                </a:solidFill>
              </a:rPr>
              <a:t>builds </a:t>
            </a:r>
            <a:r>
              <a:rPr lang="en-US" sz="3200" b="1" kern="1200" spc="-70" dirty="0">
                <a:solidFill>
                  <a:prstClr val="black"/>
                </a:solidFill>
              </a:rPr>
              <a:t>the </a:t>
            </a:r>
            <a:r>
              <a:rPr lang="en-US" sz="3200" b="1" kern="1200" spc="-95" dirty="0">
                <a:solidFill>
                  <a:prstClr val="black"/>
                </a:solidFill>
              </a:rPr>
              <a:t>object, </a:t>
            </a:r>
            <a:r>
              <a:rPr lang="en-US" sz="3200" b="1" kern="1200" spc="-130" dirty="0">
                <a:solidFill>
                  <a:prstClr val="black"/>
                </a:solidFill>
              </a:rPr>
              <a:t>and </a:t>
            </a:r>
            <a:r>
              <a:rPr lang="en-US" sz="3200" b="1" kern="1200" spc="-140" dirty="0">
                <a:solidFill>
                  <a:prstClr val="black"/>
                </a:solidFill>
              </a:rPr>
              <a:t>finishes </a:t>
            </a:r>
            <a:r>
              <a:rPr lang="en-US" sz="3200" b="1" kern="1200" spc="-20" dirty="0">
                <a:solidFill>
                  <a:prstClr val="black"/>
                </a:solidFill>
              </a:rPr>
              <a:t>it </a:t>
            </a:r>
            <a:r>
              <a:rPr lang="en-US" sz="3200" b="1" kern="1200" spc="-65" dirty="0">
                <a:solidFill>
                  <a:prstClr val="black"/>
                </a:solidFill>
              </a:rPr>
              <a:t>to </a:t>
            </a:r>
            <a:r>
              <a:rPr lang="en-US" sz="3200" b="1" kern="1200" spc="-105" dirty="0">
                <a:solidFill>
                  <a:prstClr val="black"/>
                </a:solidFill>
              </a:rPr>
              <a:t>perfection – </a:t>
            </a:r>
            <a:r>
              <a:rPr lang="en-US" sz="3200" b="1" kern="1200" spc="-145" dirty="0">
                <a:solidFill>
                  <a:prstClr val="black"/>
                </a:solidFill>
              </a:rPr>
              <a:t>high </a:t>
            </a:r>
            <a:r>
              <a:rPr lang="en-US" sz="3200" b="1" kern="1200" spc="-135" dirty="0">
                <a:solidFill>
                  <a:prstClr val="black"/>
                </a:solidFill>
              </a:rPr>
              <a:t>task  </a:t>
            </a:r>
            <a:r>
              <a:rPr lang="en-US" sz="3200" b="1" kern="1200" spc="-85" dirty="0">
                <a:solidFill>
                  <a:prstClr val="black"/>
                </a:solidFill>
              </a:rPr>
              <a:t>identity. </a:t>
            </a:r>
            <a:r>
              <a:rPr lang="en-US" sz="3200" b="1" kern="1200" spc="-140" dirty="0">
                <a:solidFill>
                  <a:prstClr val="black"/>
                </a:solidFill>
              </a:rPr>
              <a:t>Only </a:t>
            </a:r>
            <a:r>
              <a:rPr lang="en-US" sz="3200" b="1" kern="1200" spc="-145" dirty="0">
                <a:solidFill>
                  <a:prstClr val="black"/>
                </a:solidFill>
              </a:rPr>
              <a:t>making </a:t>
            </a:r>
            <a:r>
              <a:rPr lang="en-US" sz="3200" b="1" kern="1200" spc="-70" dirty="0">
                <a:solidFill>
                  <a:prstClr val="black"/>
                </a:solidFill>
              </a:rPr>
              <a:t>the </a:t>
            </a:r>
            <a:r>
              <a:rPr lang="en-US" sz="3200" b="1" kern="1200" spc="-175" dirty="0">
                <a:solidFill>
                  <a:prstClr val="black"/>
                </a:solidFill>
              </a:rPr>
              <a:t>legs </a:t>
            </a:r>
            <a:r>
              <a:rPr lang="en-US" sz="3200" b="1" kern="1200" spc="-85" dirty="0">
                <a:solidFill>
                  <a:prstClr val="black"/>
                </a:solidFill>
              </a:rPr>
              <a:t>of </a:t>
            </a:r>
            <a:r>
              <a:rPr lang="en-US" sz="3200" b="1" kern="1200" spc="-70" dirty="0">
                <a:solidFill>
                  <a:prstClr val="black"/>
                </a:solidFill>
              </a:rPr>
              <a:t>the table- </a:t>
            </a:r>
            <a:r>
              <a:rPr lang="en-US" sz="3200" b="1" kern="1200" spc="-85" dirty="0">
                <a:solidFill>
                  <a:prstClr val="black"/>
                </a:solidFill>
              </a:rPr>
              <a:t>low </a:t>
            </a:r>
            <a:r>
              <a:rPr lang="en-US" sz="3200" b="1" kern="1200" spc="-135" dirty="0">
                <a:solidFill>
                  <a:prstClr val="black"/>
                </a:solidFill>
              </a:rPr>
              <a:t>task</a:t>
            </a:r>
            <a:r>
              <a:rPr lang="en-US" sz="3200" b="1" kern="1200" spc="-170" dirty="0">
                <a:solidFill>
                  <a:prstClr val="black"/>
                </a:solidFill>
              </a:rPr>
              <a:t> </a:t>
            </a:r>
            <a:r>
              <a:rPr lang="en-US" sz="3200" b="1" kern="1200" spc="-80" dirty="0">
                <a:solidFill>
                  <a:prstClr val="black"/>
                </a:solidFill>
              </a:rPr>
              <a:t>identity.</a:t>
            </a:r>
            <a:endParaRPr lang="en-US" sz="3200" kern="12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19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940" y="1545081"/>
            <a:ext cx="8015605" cy="3154710"/>
          </a:xfrm>
        </p:spPr>
        <p:txBody>
          <a:bodyPr/>
          <a:lstStyle/>
          <a:p>
            <a:pPr marL="12700" marR="325120" lvl="0" algn="just" defTabSz="914400" rtl="0" eaLnBrk="1" fontAlgn="auto" latinLnBrk="0" hangingPunct="1">
              <a:lnSpc>
                <a:spcPct val="100000"/>
              </a:lnSpc>
              <a:spcBef>
                <a:spcPts val="430"/>
              </a:spcBef>
              <a:spcAft>
                <a:spcPts val="0"/>
              </a:spcAft>
              <a:buClrTx/>
              <a:buSzTx/>
              <a:tabLst>
                <a:tab pos="354965" algn="l"/>
                <a:tab pos="355600" algn="l"/>
              </a:tabLst>
              <a:defRPr/>
            </a:pPr>
            <a:r>
              <a:rPr lang="en-US" sz="3600" b="1" u="heavy" kern="1200" spc="-225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</a:rPr>
              <a:t>Task </a:t>
            </a:r>
            <a:r>
              <a:rPr lang="en-US" sz="3600" b="1" u="heavy" kern="1200" spc="-14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</a:rPr>
              <a:t>significance</a:t>
            </a:r>
            <a:r>
              <a:rPr lang="en-US" sz="3600" b="1" kern="1200" spc="-145" dirty="0">
                <a:solidFill>
                  <a:prstClr val="black"/>
                </a:solidFill>
              </a:rPr>
              <a:t>: </a:t>
            </a:r>
            <a:r>
              <a:rPr lang="en-US" sz="3600" b="1" kern="1200" spc="-150" dirty="0">
                <a:solidFill>
                  <a:prstClr val="black"/>
                </a:solidFill>
              </a:rPr>
              <a:t>The </a:t>
            </a:r>
            <a:r>
              <a:rPr lang="en-US" sz="3600" b="1" kern="1200" spc="-130" dirty="0">
                <a:solidFill>
                  <a:prstClr val="black"/>
                </a:solidFill>
              </a:rPr>
              <a:t>degree </a:t>
            </a:r>
            <a:r>
              <a:rPr lang="en-US" sz="3600" b="1" kern="1200" spc="-65" dirty="0">
                <a:solidFill>
                  <a:prstClr val="black"/>
                </a:solidFill>
              </a:rPr>
              <a:t>to </a:t>
            </a:r>
            <a:r>
              <a:rPr lang="en-US" sz="3600" b="1" kern="1200" spc="-130" dirty="0">
                <a:solidFill>
                  <a:prstClr val="black"/>
                </a:solidFill>
              </a:rPr>
              <a:t>which </a:t>
            </a:r>
            <a:r>
              <a:rPr lang="en-US" sz="3600" b="1" kern="1200" spc="-114" dirty="0">
                <a:solidFill>
                  <a:prstClr val="black"/>
                </a:solidFill>
              </a:rPr>
              <a:t>a </a:t>
            </a:r>
            <a:r>
              <a:rPr lang="en-US" sz="3600" b="1" kern="1200" spc="-110" dirty="0">
                <a:solidFill>
                  <a:prstClr val="black"/>
                </a:solidFill>
              </a:rPr>
              <a:t>job </a:t>
            </a:r>
            <a:r>
              <a:rPr lang="en-US" sz="3600" b="1" kern="1200" spc="-175" dirty="0">
                <a:solidFill>
                  <a:prstClr val="black"/>
                </a:solidFill>
              </a:rPr>
              <a:t>has </a:t>
            </a:r>
            <a:r>
              <a:rPr lang="en-US" sz="3600" b="1" kern="1200" spc="-114" dirty="0">
                <a:solidFill>
                  <a:prstClr val="black"/>
                </a:solidFill>
              </a:rPr>
              <a:t>a </a:t>
            </a:r>
            <a:r>
              <a:rPr lang="en-US" sz="3600" b="1" kern="1200" spc="-120" dirty="0" smtClean="0">
                <a:solidFill>
                  <a:prstClr val="black"/>
                </a:solidFill>
              </a:rPr>
              <a:t>important </a:t>
            </a:r>
            <a:r>
              <a:rPr lang="en-US" sz="3600" b="1" kern="1200" spc="-114" dirty="0">
                <a:solidFill>
                  <a:prstClr val="black"/>
                </a:solidFill>
              </a:rPr>
              <a:t>impact </a:t>
            </a:r>
            <a:r>
              <a:rPr lang="en-US" sz="3600" b="1" kern="1200" spc="-135" dirty="0">
                <a:solidFill>
                  <a:prstClr val="black"/>
                </a:solidFill>
              </a:rPr>
              <a:t>on </a:t>
            </a:r>
            <a:r>
              <a:rPr lang="en-US" sz="3600" b="1" kern="1200" spc="-70" dirty="0">
                <a:solidFill>
                  <a:prstClr val="black"/>
                </a:solidFill>
              </a:rPr>
              <a:t>the  </a:t>
            </a:r>
            <a:r>
              <a:rPr lang="en-US" sz="3600" b="1" kern="1200" spc="-135" dirty="0">
                <a:solidFill>
                  <a:prstClr val="black"/>
                </a:solidFill>
              </a:rPr>
              <a:t>lives </a:t>
            </a:r>
            <a:r>
              <a:rPr lang="en-US" sz="3600" b="1" kern="1200" spc="-100" dirty="0">
                <a:solidFill>
                  <a:prstClr val="black"/>
                </a:solidFill>
              </a:rPr>
              <a:t>or work </a:t>
            </a:r>
            <a:r>
              <a:rPr lang="en-US" sz="3600" b="1" kern="1200" spc="-85" dirty="0">
                <a:solidFill>
                  <a:prstClr val="black"/>
                </a:solidFill>
              </a:rPr>
              <a:t>of </a:t>
            </a:r>
            <a:r>
              <a:rPr lang="en-US" sz="3600" b="1" kern="1200" spc="-80" dirty="0">
                <a:solidFill>
                  <a:prstClr val="black"/>
                </a:solidFill>
              </a:rPr>
              <a:t>other </a:t>
            </a:r>
            <a:r>
              <a:rPr lang="en-US" sz="3600" b="1" kern="1200" spc="-95" dirty="0">
                <a:solidFill>
                  <a:prstClr val="black"/>
                </a:solidFill>
              </a:rPr>
              <a:t>people. </a:t>
            </a:r>
            <a:r>
              <a:rPr lang="en-US" sz="3600" b="1" kern="1200" spc="-180" dirty="0" smtClean="0">
                <a:solidFill>
                  <a:prstClr val="black"/>
                </a:solidFill>
              </a:rPr>
              <a:t>Example: </a:t>
            </a:r>
            <a:r>
              <a:rPr lang="en-US" sz="3600" b="1" kern="1200" spc="-210" dirty="0">
                <a:solidFill>
                  <a:prstClr val="black"/>
                </a:solidFill>
              </a:rPr>
              <a:t>A </a:t>
            </a:r>
            <a:r>
              <a:rPr lang="en-US" sz="3600" b="1" kern="1200" spc="-150" dirty="0">
                <a:solidFill>
                  <a:prstClr val="black"/>
                </a:solidFill>
              </a:rPr>
              <a:t>nurse </a:t>
            </a:r>
            <a:r>
              <a:rPr lang="en-US" sz="3600" b="1" kern="1200" spc="-100" dirty="0">
                <a:solidFill>
                  <a:prstClr val="black"/>
                </a:solidFill>
              </a:rPr>
              <a:t>in </a:t>
            </a:r>
            <a:r>
              <a:rPr lang="en-US" sz="3600" b="1" kern="1200" spc="-125" dirty="0">
                <a:solidFill>
                  <a:prstClr val="black"/>
                </a:solidFill>
              </a:rPr>
              <a:t>an </a:t>
            </a:r>
            <a:r>
              <a:rPr lang="en-US" sz="3600" b="1" kern="1200" spc="-110" dirty="0">
                <a:solidFill>
                  <a:prstClr val="black"/>
                </a:solidFill>
              </a:rPr>
              <a:t>I.C.U. </a:t>
            </a:r>
            <a:r>
              <a:rPr lang="en-US" sz="3600" b="1" kern="1200" spc="-175" dirty="0">
                <a:solidFill>
                  <a:prstClr val="black"/>
                </a:solidFill>
              </a:rPr>
              <a:t>score </a:t>
            </a:r>
            <a:r>
              <a:rPr lang="en-US" sz="3600" b="1" kern="1200" spc="-145" dirty="0">
                <a:solidFill>
                  <a:prstClr val="black"/>
                </a:solidFill>
              </a:rPr>
              <a:t>high </a:t>
            </a:r>
            <a:r>
              <a:rPr lang="en-US" sz="3600" b="1" kern="1200" spc="-135" dirty="0">
                <a:solidFill>
                  <a:prstClr val="black"/>
                </a:solidFill>
              </a:rPr>
              <a:t>on task  </a:t>
            </a:r>
            <a:r>
              <a:rPr lang="en-US" sz="3600" b="1" kern="1200" spc="-140" dirty="0">
                <a:solidFill>
                  <a:prstClr val="black"/>
                </a:solidFill>
              </a:rPr>
              <a:t>significance.</a:t>
            </a:r>
            <a:endParaRPr lang="en-US" sz="3600" kern="12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834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914400"/>
            <a:ext cx="8015605" cy="5093702"/>
          </a:xfrm>
        </p:spPr>
        <p:txBody>
          <a:bodyPr/>
          <a:lstStyle/>
          <a:p>
            <a:pPr marL="355600" marR="666750" lvl="0" indent="-342900" algn="just" defTabSz="914400" rtl="0" eaLnBrk="1" fontAlgn="auto" latinLnBrk="0" hangingPunct="1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5600" algn="l"/>
              </a:tabLst>
              <a:defRPr/>
            </a:pPr>
            <a:r>
              <a:rPr lang="en-US" sz="2800" b="1" u="heavy" kern="1200" spc="-130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</a:rPr>
              <a:t>Autonomy</a:t>
            </a:r>
            <a:r>
              <a:rPr lang="en-US" sz="2800" b="1" kern="1200" spc="-130" dirty="0">
                <a:solidFill>
                  <a:prstClr val="black"/>
                </a:solidFill>
              </a:rPr>
              <a:t>: </a:t>
            </a:r>
            <a:r>
              <a:rPr lang="en-US" sz="2800" b="1" kern="1200" spc="-150" dirty="0">
                <a:solidFill>
                  <a:prstClr val="black"/>
                </a:solidFill>
              </a:rPr>
              <a:t>The </a:t>
            </a:r>
            <a:r>
              <a:rPr lang="en-US" sz="2800" b="1" kern="1200" spc="-130" dirty="0" smtClean="0">
                <a:solidFill>
                  <a:prstClr val="black"/>
                </a:solidFill>
              </a:rPr>
              <a:t>degree/step </a:t>
            </a:r>
            <a:r>
              <a:rPr lang="en-US" sz="2800" b="1" kern="1200" spc="-65" dirty="0">
                <a:solidFill>
                  <a:prstClr val="black"/>
                </a:solidFill>
              </a:rPr>
              <a:t>to </a:t>
            </a:r>
            <a:r>
              <a:rPr lang="en-US" sz="2800" b="1" kern="1200" spc="-130" dirty="0">
                <a:solidFill>
                  <a:prstClr val="black"/>
                </a:solidFill>
              </a:rPr>
              <a:t>which </a:t>
            </a:r>
            <a:r>
              <a:rPr lang="en-US" sz="2800" b="1" kern="1200" spc="-114" dirty="0">
                <a:solidFill>
                  <a:prstClr val="black"/>
                </a:solidFill>
              </a:rPr>
              <a:t>a </a:t>
            </a:r>
            <a:r>
              <a:rPr lang="en-US" sz="2800" b="1" kern="1200" spc="-110" dirty="0">
                <a:solidFill>
                  <a:prstClr val="black"/>
                </a:solidFill>
              </a:rPr>
              <a:t>job </a:t>
            </a:r>
            <a:r>
              <a:rPr lang="en-US" sz="2800" b="1" kern="1200" spc="-135" dirty="0">
                <a:solidFill>
                  <a:prstClr val="black"/>
                </a:solidFill>
              </a:rPr>
              <a:t>provides </a:t>
            </a:r>
            <a:r>
              <a:rPr lang="en-US" sz="2800" b="1" kern="1200" spc="-120" dirty="0" smtClean="0">
                <a:solidFill>
                  <a:prstClr val="black"/>
                </a:solidFill>
              </a:rPr>
              <a:t>significant </a:t>
            </a:r>
            <a:r>
              <a:rPr lang="en-US" sz="2800" b="1" kern="1200" spc="-110" dirty="0">
                <a:solidFill>
                  <a:prstClr val="black"/>
                </a:solidFill>
              </a:rPr>
              <a:t>freedom </a:t>
            </a:r>
            <a:r>
              <a:rPr lang="en-US" sz="2800" b="1" kern="1200" spc="-130" dirty="0">
                <a:solidFill>
                  <a:prstClr val="black"/>
                </a:solidFill>
              </a:rPr>
              <a:t>and  </a:t>
            </a:r>
            <a:r>
              <a:rPr lang="en-US" sz="2800" b="1" kern="1200" spc="-125" dirty="0" smtClean="0">
                <a:solidFill>
                  <a:prstClr val="black"/>
                </a:solidFill>
              </a:rPr>
              <a:t>pleasure </a:t>
            </a:r>
            <a:r>
              <a:rPr lang="en-US" sz="2800" b="1" kern="1200" spc="-65" dirty="0">
                <a:solidFill>
                  <a:prstClr val="black"/>
                </a:solidFill>
              </a:rPr>
              <a:t>to </a:t>
            </a:r>
            <a:r>
              <a:rPr lang="en-US" sz="2800" b="1" kern="1200" spc="-70" dirty="0">
                <a:solidFill>
                  <a:prstClr val="black"/>
                </a:solidFill>
              </a:rPr>
              <a:t>the </a:t>
            </a:r>
            <a:r>
              <a:rPr lang="en-US" sz="2800" b="1" kern="1200" spc="-105" dirty="0">
                <a:solidFill>
                  <a:prstClr val="black"/>
                </a:solidFill>
              </a:rPr>
              <a:t>individual </a:t>
            </a:r>
            <a:r>
              <a:rPr lang="en-US" sz="2800" b="1" kern="1200" spc="-95" dirty="0">
                <a:solidFill>
                  <a:prstClr val="black"/>
                </a:solidFill>
              </a:rPr>
              <a:t>in </a:t>
            </a:r>
            <a:r>
              <a:rPr lang="en-US" sz="2800" b="1" kern="1200" spc="-155" dirty="0">
                <a:solidFill>
                  <a:prstClr val="black"/>
                </a:solidFill>
              </a:rPr>
              <a:t>scheduling </a:t>
            </a:r>
            <a:r>
              <a:rPr lang="en-US" sz="2800" b="1" kern="1200" spc="-70" dirty="0">
                <a:solidFill>
                  <a:prstClr val="black"/>
                </a:solidFill>
              </a:rPr>
              <a:t>the </a:t>
            </a:r>
            <a:r>
              <a:rPr lang="en-US" sz="2800" b="1" kern="1200" spc="-100" dirty="0">
                <a:solidFill>
                  <a:prstClr val="black"/>
                </a:solidFill>
              </a:rPr>
              <a:t>work </a:t>
            </a:r>
            <a:r>
              <a:rPr lang="en-US" sz="2800" b="1" kern="1200" spc="-130" dirty="0">
                <a:solidFill>
                  <a:prstClr val="black"/>
                </a:solidFill>
              </a:rPr>
              <a:t>and </a:t>
            </a:r>
            <a:r>
              <a:rPr lang="en-US" sz="2800" b="1" kern="1200" spc="-95" dirty="0">
                <a:solidFill>
                  <a:prstClr val="black"/>
                </a:solidFill>
              </a:rPr>
              <a:t>in </a:t>
            </a:r>
            <a:r>
              <a:rPr lang="en-US" sz="2800" b="1" kern="1200" spc="-110" dirty="0">
                <a:solidFill>
                  <a:prstClr val="black"/>
                </a:solidFill>
              </a:rPr>
              <a:t>determining </a:t>
            </a:r>
            <a:r>
              <a:rPr lang="en-US" sz="2800" b="1" kern="1200" spc="-70" dirty="0">
                <a:solidFill>
                  <a:prstClr val="black"/>
                </a:solidFill>
              </a:rPr>
              <a:t>the  </a:t>
            </a:r>
            <a:r>
              <a:rPr lang="en-US" sz="2800" b="1" kern="1200" spc="-145" dirty="0">
                <a:solidFill>
                  <a:prstClr val="black"/>
                </a:solidFill>
              </a:rPr>
              <a:t>procedures </a:t>
            </a:r>
            <a:r>
              <a:rPr lang="en-US" sz="2800" b="1" kern="1200" spc="-65" dirty="0">
                <a:solidFill>
                  <a:prstClr val="black"/>
                </a:solidFill>
              </a:rPr>
              <a:t>to </a:t>
            </a:r>
            <a:r>
              <a:rPr lang="en-US" sz="2800" b="1" kern="1200" spc="-114" dirty="0">
                <a:solidFill>
                  <a:prstClr val="black"/>
                </a:solidFill>
              </a:rPr>
              <a:t>be </a:t>
            </a:r>
            <a:r>
              <a:rPr lang="en-US" sz="2800" b="1" kern="1200" spc="-160" dirty="0">
                <a:solidFill>
                  <a:prstClr val="black"/>
                </a:solidFill>
              </a:rPr>
              <a:t>used </a:t>
            </a:r>
            <a:r>
              <a:rPr lang="en-US" sz="2800" b="1" kern="1200" spc="-100" dirty="0">
                <a:solidFill>
                  <a:prstClr val="black"/>
                </a:solidFill>
              </a:rPr>
              <a:t>in </a:t>
            </a:r>
            <a:r>
              <a:rPr lang="en-US" sz="2800" b="1" kern="1200" spc="-135" dirty="0">
                <a:solidFill>
                  <a:prstClr val="black"/>
                </a:solidFill>
              </a:rPr>
              <a:t>carrying </a:t>
            </a:r>
            <a:r>
              <a:rPr lang="en-US" sz="2800" b="1" kern="1200" spc="-20" dirty="0">
                <a:solidFill>
                  <a:prstClr val="black"/>
                </a:solidFill>
              </a:rPr>
              <a:t>it</a:t>
            </a:r>
            <a:r>
              <a:rPr lang="en-US" sz="2800" b="1" kern="1200" spc="-70" dirty="0">
                <a:solidFill>
                  <a:prstClr val="black"/>
                </a:solidFill>
              </a:rPr>
              <a:t> </a:t>
            </a:r>
            <a:r>
              <a:rPr lang="en-US" sz="2800" b="1" kern="1200" spc="-65" dirty="0">
                <a:solidFill>
                  <a:prstClr val="black"/>
                </a:solidFill>
              </a:rPr>
              <a:t>out</a:t>
            </a:r>
            <a:r>
              <a:rPr lang="en-US" sz="2800" b="1" kern="1200" spc="-65" dirty="0" smtClean="0">
                <a:solidFill>
                  <a:prstClr val="black"/>
                </a:solidFill>
              </a:rPr>
              <a:t>.</a:t>
            </a:r>
          </a:p>
          <a:p>
            <a:pPr marL="355600" marR="666750" lvl="0" indent="-342900" algn="just" defTabSz="914400" rtl="0" eaLnBrk="1" fontAlgn="auto" latinLnBrk="0" hangingPunct="1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5600" algn="l"/>
              </a:tabLst>
              <a:defRPr/>
            </a:pPr>
            <a:r>
              <a:rPr lang="en-US" b="1" dirty="0"/>
              <a:t>Autonomy</a:t>
            </a:r>
            <a:r>
              <a:rPr lang="en-US" dirty="0"/>
              <a:t> in the workplace refers to how much freedom employees have while working. </a:t>
            </a:r>
            <a:endParaRPr lang="en-US" dirty="0" smtClean="0"/>
          </a:p>
          <a:p>
            <a:pPr marL="355600" marR="666750" lvl="0" indent="-342900" algn="just" defTabSz="914400" rtl="0" eaLnBrk="1" fontAlgn="auto" latinLnBrk="0" hangingPunct="1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5600" algn="l"/>
              </a:tabLst>
              <a:defRPr/>
            </a:pPr>
            <a:r>
              <a:rPr lang="en-US" dirty="0" smtClean="0">
                <a:solidFill>
                  <a:srgbClr val="FF0000"/>
                </a:solidFill>
              </a:rPr>
              <a:t>For </a:t>
            </a:r>
            <a:r>
              <a:rPr lang="en-US" dirty="0">
                <a:solidFill>
                  <a:srgbClr val="FF0000"/>
                </a:solidFill>
              </a:rPr>
              <a:t>some organizations, </a:t>
            </a:r>
            <a:r>
              <a:rPr lang="en-US" b="1" dirty="0">
                <a:solidFill>
                  <a:srgbClr val="FF0000"/>
                </a:solidFill>
              </a:rPr>
              <a:t>autonomy</a:t>
            </a:r>
            <a:r>
              <a:rPr lang="en-US" dirty="0">
                <a:solidFill>
                  <a:srgbClr val="FF0000"/>
                </a:solidFill>
              </a:rPr>
              <a:t> means employees are allowed to set their own </a:t>
            </a:r>
            <a:r>
              <a:rPr lang="en-US" dirty="0" smtClean="0">
                <a:solidFill>
                  <a:srgbClr val="FF0000"/>
                </a:solidFill>
              </a:rPr>
              <a:t>schedules.</a:t>
            </a:r>
            <a:endParaRPr lang="en-US" sz="2800" b="1" kern="1200" spc="-65" dirty="0" smtClean="0">
              <a:solidFill>
                <a:srgbClr val="FF0000"/>
              </a:solidFill>
            </a:endParaRPr>
          </a:p>
          <a:p>
            <a:pPr marL="12700" marR="666750" lvl="0" algn="just" defTabSz="914400" rtl="0" eaLnBrk="1" fontAlgn="auto" latinLnBrk="0" hangingPunct="1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Tx/>
              <a:buSzTx/>
              <a:tabLst>
                <a:tab pos="355600" algn="l"/>
              </a:tabLst>
              <a:defRPr/>
            </a:pPr>
            <a:endParaRPr lang="en-US" sz="2800" kern="1200" dirty="0">
              <a:solidFill>
                <a:prstClr val="black"/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28502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524000"/>
            <a:ext cx="8015605" cy="4226798"/>
          </a:xfrm>
        </p:spPr>
        <p:txBody>
          <a:bodyPr/>
          <a:lstStyle/>
          <a:p>
            <a:pPr marL="355600" marR="162560" lvl="0" indent="-342900" algn="l" defTabSz="914400" rtl="0" eaLnBrk="1" fontAlgn="auto" latinLnBrk="0" hangingPunct="1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lang="en-US" sz="2800" b="1" u="heavy" kern="1200" spc="-16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</a:rPr>
              <a:t>Feedback</a:t>
            </a:r>
            <a:r>
              <a:rPr lang="en-US" sz="2800" b="1" kern="1200" spc="-160" dirty="0">
                <a:solidFill>
                  <a:srgbClr val="FF0000"/>
                </a:solidFill>
              </a:rPr>
              <a:t> </a:t>
            </a:r>
            <a:r>
              <a:rPr lang="en-US" sz="2800" b="1" kern="1200" spc="-105" dirty="0">
                <a:solidFill>
                  <a:prstClr val="black"/>
                </a:solidFill>
              </a:rPr>
              <a:t>: </a:t>
            </a:r>
            <a:r>
              <a:rPr lang="en-US" sz="2800" b="1" kern="1200" spc="-150" dirty="0">
                <a:solidFill>
                  <a:prstClr val="black"/>
                </a:solidFill>
              </a:rPr>
              <a:t>The </a:t>
            </a:r>
            <a:r>
              <a:rPr lang="en-US" sz="2800" b="1" kern="1200" spc="-130" dirty="0" smtClean="0">
                <a:solidFill>
                  <a:prstClr val="black"/>
                </a:solidFill>
              </a:rPr>
              <a:t>degree/step </a:t>
            </a:r>
            <a:r>
              <a:rPr lang="en-US" sz="2800" b="1" kern="1200" spc="-65" dirty="0">
                <a:solidFill>
                  <a:prstClr val="black"/>
                </a:solidFill>
              </a:rPr>
              <a:t>to </a:t>
            </a:r>
            <a:r>
              <a:rPr lang="en-US" sz="2800" b="1" kern="1200" spc="-130" dirty="0">
                <a:solidFill>
                  <a:prstClr val="black"/>
                </a:solidFill>
              </a:rPr>
              <a:t>which </a:t>
            </a:r>
            <a:r>
              <a:rPr lang="en-US" sz="2800" b="1" kern="1200" spc="-135" dirty="0">
                <a:solidFill>
                  <a:prstClr val="black"/>
                </a:solidFill>
              </a:rPr>
              <a:t>carrying </a:t>
            </a:r>
            <a:r>
              <a:rPr lang="en-US" sz="2800" b="1" kern="1200" spc="-80" dirty="0">
                <a:solidFill>
                  <a:prstClr val="black"/>
                </a:solidFill>
              </a:rPr>
              <a:t>out </a:t>
            </a:r>
            <a:r>
              <a:rPr lang="en-US" sz="2800" b="1" kern="1200" spc="-70" dirty="0">
                <a:solidFill>
                  <a:prstClr val="black"/>
                </a:solidFill>
              </a:rPr>
              <a:t>the </a:t>
            </a:r>
            <a:r>
              <a:rPr lang="en-US" sz="2800" b="1" kern="1200" spc="-100" dirty="0">
                <a:solidFill>
                  <a:prstClr val="black"/>
                </a:solidFill>
              </a:rPr>
              <a:t>work </a:t>
            </a:r>
            <a:r>
              <a:rPr lang="en-US" sz="2800" b="1" kern="1200" spc="-105" dirty="0">
                <a:solidFill>
                  <a:prstClr val="black"/>
                </a:solidFill>
              </a:rPr>
              <a:t>activities required </a:t>
            </a:r>
            <a:r>
              <a:rPr lang="en-US" sz="2800" b="1" kern="1200" spc="-150" dirty="0">
                <a:solidFill>
                  <a:prstClr val="black"/>
                </a:solidFill>
              </a:rPr>
              <a:t>by </a:t>
            </a:r>
            <a:r>
              <a:rPr lang="en-US" sz="2800" b="1" kern="1200" spc="-114" dirty="0">
                <a:solidFill>
                  <a:prstClr val="black"/>
                </a:solidFill>
              </a:rPr>
              <a:t>a  </a:t>
            </a:r>
            <a:r>
              <a:rPr lang="en-US" sz="2800" b="1" kern="1200" spc="-110" dirty="0">
                <a:solidFill>
                  <a:prstClr val="black"/>
                </a:solidFill>
              </a:rPr>
              <a:t>job </a:t>
            </a:r>
            <a:r>
              <a:rPr lang="en-US" sz="2800" b="1" kern="1200" spc="-135" dirty="0">
                <a:solidFill>
                  <a:prstClr val="black"/>
                </a:solidFill>
              </a:rPr>
              <a:t>results </a:t>
            </a:r>
            <a:r>
              <a:rPr lang="en-US" sz="2800" b="1" kern="1200" spc="-100" dirty="0">
                <a:solidFill>
                  <a:prstClr val="black"/>
                </a:solidFill>
              </a:rPr>
              <a:t>in </a:t>
            </a:r>
            <a:r>
              <a:rPr lang="en-US" sz="2800" b="1" kern="1200" spc="-70" dirty="0">
                <a:solidFill>
                  <a:prstClr val="black"/>
                </a:solidFill>
              </a:rPr>
              <a:t>the </a:t>
            </a:r>
            <a:r>
              <a:rPr lang="en-US" sz="2800" b="1" kern="1200" spc="-105" dirty="0">
                <a:solidFill>
                  <a:prstClr val="black"/>
                </a:solidFill>
              </a:rPr>
              <a:t>individual </a:t>
            </a:r>
            <a:r>
              <a:rPr lang="en-US" sz="2800" b="1" kern="1200" spc="-114" dirty="0">
                <a:solidFill>
                  <a:prstClr val="black"/>
                </a:solidFill>
              </a:rPr>
              <a:t>obtaining </a:t>
            </a:r>
            <a:r>
              <a:rPr lang="en-US" sz="2800" b="1" kern="1200" spc="-105" dirty="0">
                <a:solidFill>
                  <a:prstClr val="black"/>
                </a:solidFill>
              </a:rPr>
              <a:t>direct </a:t>
            </a:r>
            <a:r>
              <a:rPr lang="en-US" sz="2800" b="1" kern="1200" spc="-130" dirty="0">
                <a:solidFill>
                  <a:prstClr val="black"/>
                </a:solidFill>
              </a:rPr>
              <a:t>and </a:t>
            </a:r>
            <a:r>
              <a:rPr lang="en-US" sz="2800" b="1" kern="1200" spc="-120" dirty="0">
                <a:solidFill>
                  <a:prstClr val="black"/>
                </a:solidFill>
              </a:rPr>
              <a:t>clear </a:t>
            </a:r>
            <a:r>
              <a:rPr lang="en-US" sz="2800" b="1" kern="1200" spc="-95" dirty="0">
                <a:solidFill>
                  <a:prstClr val="black"/>
                </a:solidFill>
              </a:rPr>
              <a:t>information </a:t>
            </a:r>
            <a:r>
              <a:rPr lang="en-US" sz="2800" b="1" kern="1200" spc="-100" dirty="0">
                <a:solidFill>
                  <a:prstClr val="black"/>
                </a:solidFill>
              </a:rPr>
              <a:t>about </a:t>
            </a:r>
            <a:r>
              <a:rPr lang="en-US" sz="2800" b="1" kern="1200" spc="-70" dirty="0">
                <a:solidFill>
                  <a:prstClr val="black"/>
                </a:solidFill>
              </a:rPr>
              <a:t>the  </a:t>
            </a:r>
            <a:r>
              <a:rPr lang="en-US" sz="2800" b="1" kern="1200" spc="-130" dirty="0">
                <a:solidFill>
                  <a:prstClr val="black"/>
                </a:solidFill>
              </a:rPr>
              <a:t>effectiveness </a:t>
            </a:r>
            <a:r>
              <a:rPr lang="en-US" sz="2800" b="1" kern="1200" spc="-85" dirty="0">
                <a:solidFill>
                  <a:prstClr val="black"/>
                </a:solidFill>
              </a:rPr>
              <a:t>of </a:t>
            </a:r>
            <a:r>
              <a:rPr lang="en-US" sz="2800" b="1" kern="1200" spc="-160" dirty="0">
                <a:solidFill>
                  <a:prstClr val="black"/>
                </a:solidFill>
              </a:rPr>
              <a:t>his </a:t>
            </a:r>
            <a:r>
              <a:rPr lang="en-US" sz="2800" b="1" kern="1200" spc="-100" dirty="0">
                <a:solidFill>
                  <a:prstClr val="black"/>
                </a:solidFill>
              </a:rPr>
              <a:t>or </a:t>
            </a:r>
            <a:r>
              <a:rPr lang="en-US" sz="2800" b="1" kern="1200" spc="-95" dirty="0">
                <a:solidFill>
                  <a:prstClr val="black"/>
                </a:solidFill>
              </a:rPr>
              <a:t>her</a:t>
            </a:r>
            <a:r>
              <a:rPr lang="en-US" sz="2800" b="1" kern="1200" spc="-85" dirty="0">
                <a:solidFill>
                  <a:prstClr val="black"/>
                </a:solidFill>
              </a:rPr>
              <a:t> </a:t>
            </a:r>
            <a:r>
              <a:rPr lang="en-US" sz="2800" b="1" kern="1200" spc="-110" dirty="0">
                <a:solidFill>
                  <a:prstClr val="black"/>
                </a:solidFill>
              </a:rPr>
              <a:t>performance</a:t>
            </a:r>
            <a:r>
              <a:rPr lang="en-US" sz="2800" b="1" kern="1200" spc="-110" dirty="0" smtClean="0">
                <a:solidFill>
                  <a:prstClr val="black"/>
                </a:solidFill>
              </a:rPr>
              <a:t>.</a:t>
            </a:r>
          </a:p>
          <a:p>
            <a:pPr marL="355600" marR="162560" lvl="0" indent="-342900" algn="l" defTabSz="914400" rtl="0" eaLnBrk="1" fontAlgn="auto" latinLnBrk="0" hangingPunct="1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endParaRPr lang="en-US" sz="2800" b="1" kern="1200" spc="-110" dirty="0">
              <a:solidFill>
                <a:prstClr val="black"/>
              </a:solidFill>
            </a:endParaRPr>
          </a:p>
          <a:p>
            <a:pPr marL="355600" marR="162560" lvl="0" indent="-342900" algn="l" defTabSz="914400" rtl="0" eaLnBrk="1" fontAlgn="auto" latinLnBrk="0" hangingPunct="1">
              <a:lnSpc>
                <a:spcPct val="100000"/>
              </a:lnSpc>
              <a:spcBef>
                <a:spcPts val="434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lang="en-US" dirty="0"/>
              <a:t>The degree to which the employees </a:t>
            </a:r>
            <a:r>
              <a:rPr lang="en-US" b="1" dirty="0"/>
              <a:t>work</a:t>
            </a:r>
            <a:r>
              <a:rPr lang="en-US" dirty="0"/>
              <a:t> receives direct </a:t>
            </a:r>
            <a:r>
              <a:rPr lang="en-US" b="1" dirty="0"/>
              <a:t>feedback</a:t>
            </a:r>
            <a:r>
              <a:rPr lang="en-US" dirty="0"/>
              <a:t> on their performance. Employees need </a:t>
            </a:r>
            <a:r>
              <a:rPr lang="en-US" b="1" dirty="0"/>
              <a:t>feedback</a:t>
            </a:r>
            <a:r>
              <a:rPr lang="en-US" dirty="0"/>
              <a:t> (both positive and negative) in order to stay motivated.</a:t>
            </a:r>
            <a:endParaRPr lang="en-US" sz="28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080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6-</a:t>
            </a:r>
            <a:fld id="{3614FD37-008F-44B9-824E-50F3620CCAE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6161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161616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Job Characteristics Model</a:t>
            </a:r>
          </a:p>
        </p:txBody>
      </p:sp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24000"/>
            <a:ext cx="7831138" cy="4516438"/>
          </a:xfrm>
          <a:prstGeom prst="rect">
            <a:avLst/>
          </a:prstGeom>
          <a:noFill/>
          <a:ln w="15875">
            <a:solidFill>
              <a:schemeClr val="accent4">
                <a:lumMod val="10000"/>
              </a:schemeClr>
            </a:solidFill>
            <a:miter lim="800000"/>
            <a:headEnd/>
            <a:tailEnd/>
          </a:ln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823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obbins Judge EOB 10">
  <a:themeElements>
    <a:clrScheme name="Default Design 8">
      <a:dk1>
        <a:srgbClr val="FFFFFF"/>
      </a:dk1>
      <a:lt1>
        <a:srgbClr val="FFFFFF"/>
      </a:lt1>
      <a:dk2>
        <a:srgbClr val="FFFF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50000">
              <a:srgbClr val="A50021">
                <a:gamma/>
                <a:shade val="46275"/>
                <a:invGamma/>
              </a:srgbClr>
            </a:gs>
            <a:gs pos="100000">
              <a:srgbClr val="A50021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50000">
              <a:srgbClr val="A50021">
                <a:gamma/>
                <a:shade val="46275"/>
                <a:invGamma/>
              </a:srgbClr>
            </a:gs>
            <a:gs pos="100000">
              <a:srgbClr val="A50021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FFFFFF"/>
        </a:dk1>
        <a:lt1>
          <a:srgbClr val="FFFFFF"/>
        </a:lt1>
        <a:dk2>
          <a:srgbClr val="FFFF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</TotalTime>
  <Words>1022</Words>
  <Application>Microsoft Office PowerPoint</Application>
  <PresentationFormat>On-screen Show (4:3)</PresentationFormat>
  <Paragraphs>154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Arial</vt:lpstr>
      <vt:lpstr>Arial Narrow</vt:lpstr>
      <vt:lpstr>Calibri</vt:lpstr>
      <vt:lpstr>Calibri Light</vt:lpstr>
      <vt:lpstr>Constantia</vt:lpstr>
      <vt:lpstr>Tahoma</vt:lpstr>
      <vt:lpstr>Verdana</vt:lpstr>
      <vt:lpstr>Wingdings</vt:lpstr>
      <vt:lpstr>Wingdings 2</vt:lpstr>
      <vt:lpstr>Office Theme</vt:lpstr>
      <vt:lpstr>Robbins Judge EOB 10</vt:lpstr>
      <vt:lpstr>2_Office Theme</vt:lpstr>
      <vt:lpstr>Flow</vt:lpstr>
      <vt:lpstr>   Chapter 8  Motivation-From Concept  to Application  </vt:lpstr>
      <vt:lpstr>After studying this chapter, you should be able to:</vt:lpstr>
      <vt:lpstr>Motivating by Changing the Work Environment</vt:lpstr>
      <vt:lpstr>MOTIVATION – FROM CONCEPTS TO  APPLICATIONS</vt:lpstr>
      <vt:lpstr>PowerPoint Presentation</vt:lpstr>
      <vt:lpstr>PowerPoint Presentation</vt:lpstr>
      <vt:lpstr>PowerPoint Presentation</vt:lpstr>
      <vt:lpstr>PowerPoint Presentation</vt:lpstr>
      <vt:lpstr>The Job Characteristics Model</vt:lpstr>
      <vt:lpstr>Job Characteristics Model(JCM) : Designing  Motivational Jobs</vt:lpstr>
      <vt:lpstr>How Can Jobs be Redesigned?</vt:lpstr>
      <vt:lpstr>PowerPoint Presentation</vt:lpstr>
      <vt:lpstr>Job Enrichment</vt:lpstr>
      <vt:lpstr>Benefits of  an enriched jobs Effects of job enrichment</vt:lpstr>
      <vt:lpstr>PowerPoint Presentation</vt:lpstr>
      <vt:lpstr>Guidelines for Enriching a Job Using JCM</vt:lpstr>
      <vt:lpstr>Alternate Work Arrangements</vt:lpstr>
      <vt:lpstr>Employee Involvement</vt:lpstr>
      <vt:lpstr>Participative Management</vt:lpstr>
      <vt:lpstr>Representative Participation</vt:lpstr>
      <vt:lpstr>Rewarding Employees</vt:lpstr>
      <vt:lpstr>1. What to Pay</vt:lpstr>
      <vt:lpstr>2. How to Pay:  Variable-Pay Programs</vt:lpstr>
      <vt:lpstr>More Variable Pay Programs</vt:lpstr>
      <vt:lpstr>What Benefit to Offer: Flexible Benefits</vt:lpstr>
      <vt:lpstr>How to Recognize Them: Employee Recognition Programs</vt:lpstr>
      <vt:lpstr>Implications for Managers</vt:lpstr>
      <vt:lpstr>Keep in Mind…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MOTIVATION – FROM  CONCEPTS TO  APPLICATIONS</dc:title>
  <dc:creator>Ilma</dc:creator>
  <cp:lastModifiedBy>Windows User</cp:lastModifiedBy>
  <cp:revision>21</cp:revision>
  <dcterms:created xsi:type="dcterms:W3CDTF">2018-12-01T14:38:09Z</dcterms:created>
  <dcterms:modified xsi:type="dcterms:W3CDTF">2018-12-21T21:08:54Z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2014-04-01T00:00:00Z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2018-12-01T00:00:00Z</vt:filetime>
  </property>
</Properties>
</file>