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2" r:id="rId3"/>
    <p:sldId id="264" r:id="rId4"/>
    <p:sldId id="257" r:id="rId5"/>
    <p:sldId id="258" r:id="rId6"/>
    <p:sldId id="259" r:id="rId7"/>
    <p:sldId id="260" r:id="rId8"/>
    <p:sldId id="261" r:id="rId9"/>
    <p:sldId id="263" r:id="rId10"/>
    <p:sldId id="272" r:id="rId11"/>
    <p:sldId id="273" r:id="rId12"/>
    <p:sldId id="274" r:id="rId13"/>
    <p:sldId id="275"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6" d="100"/>
          <a:sy n="56" d="100"/>
        </p:scale>
        <p:origin x="40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F02F5-E3ED-4F36-AE09-3786F01F40E0}" type="datetimeFigureOut">
              <a:rPr lang="en-GB" smtClean="0"/>
              <a:t>07/12/2018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BC18A-436B-4CBE-92BF-D68FDF72382E}" type="slidenum">
              <a:rPr lang="en-GB" smtClean="0"/>
              <a:t>‹#›</a:t>
            </a:fld>
            <a:endParaRPr lang="en-GB"/>
          </a:p>
        </p:txBody>
      </p:sp>
    </p:spTree>
    <p:extLst>
      <p:ext uri="{BB962C8B-B14F-4D97-AF65-F5344CB8AC3E}">
        <p14:creationId xmlns:p14="http://schemas.microsoft.com/office/powerpoint/2010/main" val="4127680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C48387-2AF0-469C-870B-67889F958806}" type="datetime1">
              <a:rPr lang="en-GB" smtClean="0"/>
              <a:t>07/12/2018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CE0ED8-61A7-48A5-BFD2-E090DBD97572}" type="slidenum">
              <a:rPr lang="en-GB" smtClean="0"/>
              <a:t>‹#›</a:t>
            </a:fld>
            <a:endParaRPr lang="en-GB"/>
          </a:p>
        </p:txBody>
      </p:sp>
    </p:spTree>
    <p:extLst>
      <p:ext uri="{BB962C8B-B14F-4D97-AF65-F5344CB8AC3E}">
        <p14:creationId xmlns:p14="http://schemas.microsoft.com/office/powerpoint/2010/main" val="273882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D12A945-87D3-4C02-8120-2D2CA9D5C346}" type="datetime1">
              <a:rPr lang="en-GB" smtClean="0"/>
              <a:t>07/12/2018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CE0ED8-61A7-48A5-BFD2-E090DBD97572}" type="slidenum">
              <a:rPr lang="en-GB" smtClean="0"/>
              <a:t>‹#›</a:t>
            </a:fld>
            <a:endParaRPr lang="en-GB"/>
          </a:p>
        </p:txBody>
      </p:sp>
    </p:spTree>
    <p:extLst>
      <p:ext uri="{BB962C8B-B14F-4D97-AF65-F5344CB8AC3E}">
        <p14:creationId xmlns:p14="http://schemas.microsoft.com/office/powerpoint/2010/main" val="357896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044DF1C-FD0B-4976-913B-6127A338F5A6}" type="datetime1">
              <a:rPr lang="en-GB" smtClean="0"/>
              <a:t>07/12/2018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CE0ED8-61A7-48A5-BFD2-E090DBD97572}" type="slidenum">
              <a:rPr lang="en-GB" smtClean="0"/>
              <a:t>‹#›</a:t>
            </a:fld>
            <a:endParaRPr lang="en-GB"/>
          </a:p>
        </p:txBody>
      </p:sp>
    </p:spTree>
    <p:extLst>
      <p:ext uri="{BB962C8B-B14F-4D97-AF65-F5344CB8AC3E}">
        <p14:creationId xmlns:p14="http://schemas.microsoft.com/office/powerpoint/2010/main" val="1705062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361482B-11A9-424D-84BB-06F28B5058C8}" type="datetime1">
              <a:rPr lang="en-GB" smtClean="0"/>
              <a:t>07/12/2018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CE0ED8-61A7-48A5-BFD2-E090DBD97572}"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52440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2DB6D8-8853-4F67-8880-DFD7C1726231}" type="datetime1">
              <a:rPr lang="en-GB" smtClean="0"/>
              <a:t>07/12/2018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CE0ED8-61A7-48A5-BFD2-E090DBD97572}" type="slidenum">
              <a:rPr lang="en-GB" smtClean="0"/>
              <a:t>‹#›</a:t>
            </a:fld>
            <a:endParaRPr lang="en-GB"/>
          </a:p>
        </p:txBody>
      </p:sp>
    </p:spTree>
    <p:extLst>
      <p:ext uri="{BB962C8B-B14F-4D97-AF65-F5344CB8AC3E}">
        <p14:creationId xmlns:p14="http://schemas.microsoft.com/office/powerpoint/2010/main" val="3197887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774FB17-294B-431C-A279-224B0E9ADF4A}" type="datetime1">
              <a:rPr lang="en-GB" smtClean="0"/>
              <a:t>07/12/2018</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CE0ED8-61A7-48A5-BFD2-E090DBD97572}" type="slidenum">
              <a:rPr lang="en-GB" smtClean="0"/>
              <a:t>‹#›</a:t>
            </a:fld>
            <a:endParaRPr lang="en-GB"/>
          </a:p>
        </p:txBody>
      </p:sp>
    </p:spTree>
    <p:extLst>
      <p:ext uri="{BB962C8B-B14F-4D97-AF65-F5344CB8AC3E}">
        <p14:creationId xmlns:p14="http://schemas.microsoft.com/office/powerpoint/2010/main" val="159341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1BB186-9EA5-4B75-806F-24EEE999DB7B}" type="datetime1">
              <a:rPr lang="en-GB" smtClean="0"/>
              <a:t>07/12/2018</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CE0ED8-61A7-48A5-BFD2-E090DBD97572}" type="slidenum">
              <a:rPr lang="en-GB" smtClean="0"/>
              <a:t>‹#›</a:t>
            </a:fld>
            <a:endParaRPr lang="en-GB"/>
          </a:p>
        </p:txBody>
      </p:sp>
    </p:spTree>
    <p:extLst>
      <p:ext uri="{BB962C8B-B14F-4D97-AF65-F5344CB8AC3E}">
        <p14:creationId xmlns:p14="http://schemas.microsoft.com/office/powerpoint/2010/main" val="237600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604D72-B074-40E5-BC4A-4ED16BD337D6}" type="datetime1">
              <a:rPr lang="en-GB" smtClean="0"/>
              <a:t>07/12/2018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CE0ED8-61A7-48A5-BFD2-E090DBD97572}" type="slidenum">
              <a:rPr lang="en-GB" smtClean="0"/>
              <a:t>‹#›</a:t>
            </a:fld>
            <a:endParaRPr lang="en-GB"/>
          </a:p>
        </p:txBody>
      </p:sp>
    </p:spTree>
    <p:extLst>
      <p:ext uri="{BB962C8B-B14F-4D97-AF65-F5344CB8AC3E}">
        <p14:creationId xmlns:p14="http://schemas.microsoft.com/office/powerpoint/2010/main" val="1713009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2E9C93-77C9-4967-86CB-C06606715430}" type="datetime1">
              <a:rPr lang="en-GB" smtClean="0"/>
              <a:t>07/12/2018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CE0ED8-61A7-48A5-BFD2-E090DBD97572}" type="slidenum">
              <a:rPr lang="en-GB" smtClean="0"/>
              <a:t>‹#›</a:t>
            </a:fld>
            <a:endParaRPr lang="en-GB"/>
          </a:p>
        </p:txBody>
      </p:sp>
    </p:spTree>
    <p:extLst>
      <p:ext uri="{BB962C8B-B14F-4D97-AF65-F5344CB8AC3E}">
        <p14:creationId xmlns:p14="http://schemas.microsoft.com/office/powerpoint/2010/main" val="352813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DFCB2E0-0AE6-4376-8FF2-5838065F29E9}" type="datetime1">
              <a:rPr lang="en-GB" smtClean="0"/>
              <a:t>07/12/2018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CE0ED8-61A7-48A5-BFD2-E090DBD97572}" type="slidenum">
              <a:rPr lang="en-GB" smtClean="0"/>
              <a:t>‹#›</a:t>
            </a:fld>
            <a:endParaRPr lang="en-GB"/>
          </a:p>
        </p:txBody>
      </p:sp>
    </p:spTree>
    <p:extLst>
      <p:ext uri="{BB962C8B-B14F-4D97-AF65-F5344CB8AC3E}">
        <p14:creationId xmlns:p14="http://schemas.microsoft.com/office/powerpoint/2010/main" val="4205072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B5C554-B49D-4D53-9E43-EA4EC311D9C9}" type="datetime1">
              <a:rPr lang="en-GB" smtClean="0"/>
              <a:t>07/12/2018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CE0ED8-61A7-48A5-BFD2-E090DBD97572}" type="slidenum">
              <a:rPr lang="en-GB" smtClean="0"/>
              <a:t>‹#›</a:t>
            </a:fld>
            <a:endParaRPr lang="en-GB"/>
          </a:p>
        </p:txBody>
      </p:sp>
    </p:spTree>
    <p:extLst>
      <p:ext uri="{BB962C8B-B14F-4D97-AF65-F5344CB8AC3E}">
        <p14:creationId xmlns:p14="http://schemas.microsoft.com/office/powerpoint/2010/main" val="263796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FFBB01-A41B-4B57-935A-F76161A7D8A8}" type="datetime1">
              <a:rPr lang="en-GB" smtClean="0"/>
              <a:t>07/12/2018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CE0ED8-61A7-48A5-BFD2-E090DBD97572}" type="slidenum">
              <a:rPr lang="en-GB" smtClean="0"/>
              <a:t>‹#›</a:t>
            </a:fld>
            <a:endParaRPr lang="en-GB"/>
          </a:p>
        </p:txBody>
      </p:sp>
    </p:spTree>
    <p:extLst>
      <p:ext uri="{BB962C8B-B14F-4D97-AF65-F5344CB8AC3E}">
        <p14:creationId xmlns:p14="http://schemas.microsoft.com/office/powerpoint/2010/main" val="29137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679EE1-076D-4E98-871E-6BE979B48304}" type="datetime1">
              <a:rPr lang="en-GB" smtClean="0"/>
              <a:t>07/12/2018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CE0ED8-61A7-48A5-BFD2-E090DBD97572}" type="slidenum">
              <a:rPr lang="en-GB" smtClean="0"/>
              <a:t>‹#›</a:t>
            </a:fld>
            <a:endParaRPr lang="en-GB"/>
          </a:p>
        </p:txBody>
      </p:sp>
    </p:spTree>
    <p:extLst>
      <p:ext uri="{BB962C8B-B14F-4D97-AF65-F5344CB8AC3E}">
        <p14:creationId xmlns:p14="http://schemas.microsoft.com/office/powerpoint/2010/main" val="64577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4548799-B1ED-426E-B960-5E31CF6AB62A}" type="datetime1">
              <a:rPr lang="en-GB" smtClean="0"/>
              <a:t>07/12/2018</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10CE0ED8-61A7-48A5-BFD2-E090DBD97572}" type="slidenum">
              <a:rPr lang="en-GB" smtClean="0"/>
              <a:t>‹#›</a:t>
            </a:fld>
            <a:endParaRPr lang="en-GB"/>
          </a:p>
        </p:txBody>
      </p:sp>
    </p:spTree>
    <p:extLst>
      <p:ext uri="{BB962C8B-B14F-4D97-AF65-F5344CB8AC3E}">
        <p14:creationId xmlns:p14="http://schemas.microsoft.com/office/powerpoint/2010/main" val="3943977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FD7F0FF-33A9-4DB2-9396-154ED8D89FF4}" type="datetime1">
              <a:rPr lang="en-GB" smtClean="0"/>
              <a:t>07/12/2018</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10CE0ED8-61A7-48A5-BFD2-E090DBD97572}" type="slidenum">
              <a:rPr lang="en-GB" smtClean="0"/>
              <a:t>‹#›</a:t>
            </a:fld>
            <a:endParaRPr lang="en-GB"/>
          </a:p>
        </p:txBody>
      </p:sp>
    </p:spTree>
    <p:extLst>
      <p:ext uri="{BB962C8B-B14F-4D97-AF65-F5344CB8AC3E}">
        <p14:creationId xmlns:p14="http://schemas.microsoft.com/office/powerpoint/2010/main" val="207635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8F97CF9-E80E-4C03-B82C-EAC836745853}" type="datetime1">
              <a:rPr lang="en-GB" smtClean="0"/>
              <a:t>07/12/2018</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10CE0ED8-61A7-48A5-BFD2-E090DBD97572}" type="slidenum">
              <a:rPr lang="en-GB" smtClean="0"/>
              <a:t>‹#›</a:t>
            </a:fld>
            <a:endParaRPr lang="en-GB"/>
          </a:p>
        </p:txBody>
      </p:sp>
    </p:spTree>
    <p:extLst>
      <p:ext uri="{BB962C8B-B14F-4D97-AF65-F5344CB8AC3E}">
        <p14:creationId xmlns:p14="http://schemas.microsoft.com/office/powerpoint/2010/main" val="334623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9C6713-1357-4D03-BD02-03DB5CF33F12}" type="datetime1">
              <a:rPr lang="en-GB" smtClean="0"/>
              <a:t>07/12/2018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CE0ED8-61A7-48A5-BFD2-E090DBD97572}" type="slidenum">
              <a:rPr lang="en-GB" smtClean="0"/>
              <a:t>‹#›</a:t>
            </a:fld>
            <a:endParaRPr lang="en-GB"/>
          </a:p>
        </p:txBody>
      </p:sp>
    </p:spTree>
    <p:extLst>
      <p:ext uri="{BB962C8B-B14F-4D97-AF65-F5344CB8AC3E}">
        <p14:creationId xmlns:p14="http://schemas.microsoft.com/office/powerpoint/2010/main" val="408544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2165274-FE64-4511-BB84-233A113EF72B}" type="datetime1">
              <a:rPr lang="en-GB" smtClean="0"/>
              <a:t>07/12/2018</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0CE0ED8-61A7-48A5-BFD2-E090DBD97572}" type="slidenum">
              <a:rPr lang="en-GB" smtClean="0"/>
              <a:t>‹#›</a:t>
            </a:fld>
            <a:endParaRPr lang="en-GB"/>
          </a:p>
        </p:txBody>
      </p:sp>
    </p:spTree>
    <p:extLst>
      <p:ext uri="{BB962C8B-B14F-4D97-AF65-F5344CB8AC3E}">
        <p14:creationId xmlns:p14="http://schemas.microsoft.com/office/powerpoint/2010/main" val="1835726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50128"/>
          </a:xfrm>
        </p:spPr>
        <p:txBody>
          <a:bodyPr>
            <a:normAutofit fontScale="90000"/>
          </a:bodyPr>
          <a:lstStyle/>
          <a:p>
            <a:r>
              <a:rPr lang="en-US" b="1" dirty="0"/>
              <a:t>International Law</a:t>
            </a:r>
            <a:endParaRPr lang="en-GB" b="1" dirty="0"/>
          </a:p>
        </p:txBody>
      </p:sp>
      <p:sp>
        <p:nvSpPr>
          <p:cNvPr id="3" name="Subtitle 2"/>
          <p:cNvSpPr>
            <a:spLocks noGrp="1"/>
          </p:cNvSpPr>
          <p:nvPr>
            <p:ph type="subTitle" idx="1"/>
          </p:nvPr>
        </p:nvSpPr>
        <p:spPr>
          <a:xfrm>
            <a:off x="1524000" y="4385809"/>
            <a:ext cx="9144000" cy="1655762"/>
          </a:xfrm>
        </p:spPr>
        <p:txBody>
          <a:bodyPr>
            <a:normAutofit lnSpcReduction="10000"/>
          </a:bodyPr>
          <a:lstStyle/>
          <a:p>
            <a:pPr algn="l"/>
            <a:r>
              <a:rPr lang="en-US" b="1" dirty="0"/>
              <a:t>Introduction to IR (IRD211)</a:t>
            </a:r>
          </a:p>
          <a:p>
            <a:pPr algn="l"/>
            <a:r>
              <a:rPr lang="en-US" b="1" dirty="0"/>
              <a:t>Lecture 5</a:t>
            </a:r>
          </a:p>
          <a:p>
            <a:pPr algn="l"/>
            <a:r>
              <a:rPr lang="en-US" b="1" dirty="0" err="1"/>
              <a:t>Dilshad</a:t>
            </a:r>
            <a:r>
              <a:rPr lang="en-US" b="1" dirty="0"/>
              <a:t> Hamad</a:t>
            </a:r>
          </a:p>
          <a:p>
            <a:pPr algn="l"/>
            <a:r>
              <a:rPr lang="en-US" b="1" dirty="0"/>
              <a:t>December 2017</a:t>
            </a:r>
            <a:endParaRPr lang="en-GB" b="1" dirty="0"/>
          </a:p>
        </p:txBody>
      </p:sp>
      <p:sp>
        <p:nvSpPr>
          <p:cNvPr id="4" name="Slide Number Placeholder 3"/>
          <p:cNvSpPr>
            <a:spLocks noGrp="1"/>
          </p:cNvSpPr>
          <p:nvPr>
            <p:ph type="sldNum" sz="quarter" idx="12"/>
          </p:nvPr>
        </p:nvSpPr>
        <p:spPr/>
        <p:txBody>
          <a:bodyPr/>
          <a:lstStyle/>
          <a:p>
            <a:fld id="{10CE0ED8-61A7-48A5-BFD2-E090DBD97572}" type="slidenum">
              <a:rPr lang="en-GB" smtClean="0"/>
              <a:t>1</a:t>
            </a:fld>
            <a:endParaRPr lang="en-GB"/>
          </a:p>
        </p:txBody>
      </p:sp>
    </p:spTree>
    <p:extLst>
      <p:ext uri="{BB962C8B-B14F-4D97-AF65-F5344CB8AC3E}">
        <p14:creationId xmlns:p14="http://schemas.microsoft.com/office/powerpoint/2010/main" val="159173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6205122-6340-4C66-AF39-BD1A291085C7}"/>
              </a:ext>
            </a:extLst>
          </p:cNvPr>
          <p:cNvSpPr>
            <a:spLocks noGrp="1" noChangeArrowheads="1"/>
          </p:cNvSpPr>
          <p:nvPr>
            <p:ph type="title"/>
          </p:nvPr>
        </p:nvSpPr>
        <p:spPr/>
        <p:txBody>
          <a:bodyPr/>
          <a:lstStyle/>
          <a:p>
            <a:r>
              <a:rPr lang="en-US" altLang="en-US"/>
              <a:t>Main “commercial” conventions:</a:t>
            </a:r>
          </a:p>
        </p:txBody>
      </p:sp>
      <p:sp>
        <p:nvSpPr>
          <p:cNvPr id="10243" name="Rectangle 3">
            <a:extLst>
              <a:ext uri="{FF2B5EF4-FFF2-40B4-BE49-F238E27FC236}">
                <a16:creationId xmlns:a16="http://schemas.microsoft.com/office/drawing/2014/main" id="{8630DDEC-029B-4308-B5E3-965D718C9832}"/>
              </a:ext>
            </a:extLst>
          </p:cNvPr>
          <p:cNvSpPr>
            <a:spLocks noGrp="1" noChangeArrowheads="1"/>
          </p:cNvSpPr>
          <p:nvPr>
            <p:ph type="body" idx="1"/>
          </p:nvPr>
        </p:nvSpPr>
        <p:spPr>
          <a:xfrm>
            <a:off x="1103312" y="1853248"/>
            <a:ext cx="8946541" cy="4395151"/>
          </a:xfrm>
        </p:spPr>
        <p:txBody>
          <a:bodyPr>
            <a:noAutofit/>
          </a:bodyPr>
          <a:lstStyle/>
          <a:p>
            <a:r>
              <a:rPr lang="en-US" altLang="en-US" sz="2800" dirty="0"/>
              <a:t>CONVENTION ON THE INTERNATIONAL SALE OF GOODS (CISG)</a:t>
            </a:r>
          </a:p>
          <a:p>
            <a:endParaRPr lang="en-US" altLang="en-US" sz="2800" dirty="0"/>
          </a:p>
          <a:p>
            <a:r>
              <a:rPr lang="en-US" altLang="en-US" sz="2800" dirty="0"/>
              <a:t>HAGUE CONVENTIONS</a:t>
            </a:r>
          </a:p>
          <a:p>
            <a:endParaRPr lang="en-US" altLang="en-US" sz="2800" dirty="0"/>
          </a:p>
          <a:p>
            <a:r>
              <a:rPr lang="en-US" altLang="en-US" sz="2800" dirty="0"/>
              <a:t>NEW YORK CONVENTION</a:t>
            </a:r>
          </a:p>
          <a:p>
            <a:endParaRPr lang="en-US" altLang="en-US" sz="2800" dirty="0"/>
          </a:p>
          <a:p>
            <a:r>
              <a:rPr lang="en-US" altLang="en-US" sz="2800" dirty="0"/>
              <a:t>CONVENTIONS ON THE TRANSPORT OF GOODS (CMR)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DBB5073-7C22-4A7B-8B8A-3C279C9150EF}"/>
              </a:ext>
            </a:extLst>
          </p:cNvPr>
          <p:cNvSpPr>
            <a:spLocks noGrp="1" noChangeArrowheads="1"/>
          </p:cNvSpPr>
          <p:nvPr>
            <p:ph type="title"/>
          </p:nvPr>
        </p:nvSpPr>
        <p:spPr/>
        <p:txBody>
          <a:bodyPr/>
          <a:lstStyle/>
          <a:p>
            <a:r>
              <a:rPr lang="en-US" altLang="en-US" sz="2400"/>
              <a:t>CONVENTION ON THE INTERNATIONAL SALE OF GOODS (CISG)</a:t>
            </a:r>
          </a:p>
        </p:txBody>
      </p:sp>
      <p:sp>
        <p:nvSpPr>
          <p:cNvPr id="11267" name="Rectangle 3">
            <a:extLst>
              <a:ext uri="{FF2B5EF4-FFF2-40B4-BE49-F238E27FC236}">
                <a16:creationId xmlns:a16="http://schemas.microsoft.com/office/drawing/2014/main" id="{E6D2E515-E499-486A-8AF5-8B65F9BC9068}"/>
              </a:ext>
            </a:extLst>
          </p:cNvPr>
          <p:cNvSpPr>
            <a:spLocks noGrp="1" noChangeArrowheads="1"/>
          </p:cNvSpPr>
          <p:nvPr>
            <p:ph type="body" idx="1"/>
          </p:nvPr>
        </p:nvSpPr>
        <p:spPr/>
        <p:txBody>
          <a:bodyPr>
            <a:normAutofit/>
          </a:bodyPr>
          <a:lstStyle/>
          <a:p>
            <a:pPr>
              <a:lnSpc>
                <a:spcPct val="90000"/>
              </a:lnSpc>
            </a:pPr>
            <a:r>
              <a:rPr lang="en-US" altLang="en-US" sz="3200" dirty="0"/>
              <a:t>DEVELOPED BY UNCITRAL</a:t>
            </a:r>
          </a:p>
          <a:p>
            <a:pPr>
              <a:lnSpc>
                <a:spcPct val="90000"/>
              </a:lnSpc>
              <a:buFont typeface="Wingdings" panose="05000000000000000000" pitchFamily="2" charset="2"/>
              <a:buNone/>
            </a:pPr>
            <a:r>
              <a:rPr lang="en-US" altLang="en-US" dirty="0"/>
              <a:t>   </a:t>
            </a:r>
            <a:r>
              <a:rPr lang="en-US" altLang="en-US" sz="2400" dirty="0"/>
              <a:t>(UN Commission on International Trade Law</a:t>
            </a:r>
            <a:r>
              <a:rPr lang="en-US" altLang="en-US" dirty="0"/>
              <a:t>)</a:t>
            </a:r>
          </a:p>
          <a:p>
            <a:pPr lvl="3">
              <a:lnSpc>
                <a:spcPct val="90000"/>
              </a:lnSpc>
            </a:pPr>
            <a:r>
              <a:rPr lang="en-US" altLang="en-US" sz="2000" dirty="0"/>
              <a:t>HQ in Vienna, Austria</a:t>
            </a:r>
          </a:p>
          <a:p>
            <a:pPr lvl="3">
              <a:lnSpc>
                <a:spcPct val="90000"/>
              </a:lnSpc>
            </a:pPr>
            <a:r>
              <a:rPr lang="en-US" altLang="en-US" sz="2000" dirty="0"/>
              <a:t>60 representatives from nations in every world region</a:t>
            </a:r>
          </a:p>
          <a:p>
            <a:pPr lvl="3">
              <a:lnSpc>
                <a:spcPct val="90000"/>
              </a:lnSpc>
              <a:buFont typeface="Wingdings" panose="05000000000000000000" pitchFamily="2" charset="2"/>
              <a:buNone/>
            </a:pPr>
            <a:endParaRPr lang="en-US" altLang="en-US" sz="2100" dirty="0"/>
          </a:p>
          <a:p>
            <a:pPr>
              <a:lnSpc>
                <a:spcPct val="90000"/>
              </a:lnSpc>
              <a:buFont typeface="Wingdings" panose="05000000000000000000" pitchFamily="2" charset="2"/>
              <a:buNone/>
            </a:pPr>
            <a:endParaRPr lang="en-US" altLang="en-US" sz="3200" dirty="0"/>
          </a:p>
          <a:p>
            <a:pPr>
              <a:lnSpc>
                <a:spcPct val="90000"/>
              </a:lnSpc>
            </a:pPr>
            <a:r>
              <a:rPr lang="en-US" altLang="en-US" sz="3200" dirty="0"/>
              <a:t>69 COUNTRIES</a:t>
            </a:r>
            <a:endParaRPr lang="en-US" altLang="en-US" dirty="0"/>
          </a:p>
          <a:p>
            <a:pPr lvl="3">
              <a:lnSpc>
                <a:spcPct val="90000"/>
              </a:lnSpc>
            </a:pPr>
            <a:r>
              <a:rPr lang="en-US" altLang="en-US" sz="2000" dirty="0"/>
              <a:t>2/3 of all world trade</a:t>
            </a:r>
          </a:p>
          <a:p>
            <a:pPr lvl="3">
              <a:lnSpc>
                <a:spcPct val="90000"/>
              </a:lnSpc>
            </a:pPr>
            <a:r>
              <a:rPr lang="en-US" altLang="en-US" sz="2000" dirty="0"/>
              <a:t>5 continents</a:t>
            </a:r>
          </a:p>
          <a:p>
            <a:pPr>
              <a:lnSpc>
                <a:spcPct val="90000"/>
              </a:lnSpc>
            </a:pP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ECF11DE-4C66-4761-B419-B19AFF3C0B4A}"/>
              </a:ext>
            </a:extLst>
          </p:cNvPr>
          <p:cNvSpPr>
            <a:spLocks noGrp="1" noChangeArrowheads="1"/>
          </p:cNvSpPr>
          <p:nvPr>
            <p:ph type="title"/>
          </p:nvPr>
        </p:nvSpPr>
        <p:spPr/>
        <p:txBody>
          <a:bodyPr/>
          <a:lstStyle/>
          <a:p>
            <a:r>
              <a:rPr lang="en-US" altLang="en-US" b="1"/>
              <a:t>ICC INCOTERMS 2000</a:t>
            </a:r>
          </a:p>
        </p:txBody>
      </p:sp>
      <p:sp>
        <p:nvSpPr>
          <p:cNvPr id="21507" name="Rectangle 3">
            <a:extLst>
              <a:ext uri="{FF2B5EF4-FFF2-40B4-BE49-F238E27FC236}">
                <a16:creationId xmlns:a16="http://schemas.microsoft.com/office/drawing/2014/main" id="{36D7321A-44DF-48BD-B3E5-04BF06A6E81F}"/>
              </a:ext>
            </a:extLst>
          </p:cNvPr>
          <p:cNvSpPr>
            <a:spLocks noGrp="1" noChangeArrowheads="1"/>
          </p:cNvSpPr>
          <p:nvPr>
            <p:ph type="body" idx="1"/>
          </p:nvPr>
        </p:nvSpPr>
        <p:spPr/>
        <p:txBody>
          <a:bodyPr/>
          <a:lstStyle/>
          <a:p>
            <a:r>
              <a:rPr lang="en-US" altLang="en-US" dirty="0"/>
              <a:t>STANDARD CONTRACT TERMS</a:t>
            </a:r>
          </a:p>
          <a:p>
            <a:pPr>
              <a:buFont typeface="Wingdings" panose="05000000000000000000" pitchFamily="2" charset="2"/>
              <a:buNone/>
            </a:pPr>
            <a:endParaRPr lang="en-US" altLang="en-US" sz="2100" dirty="0"/>
          </a:p>
          <a:p>
            <a:r>
              <a:rPr lang="en-US" altLang="en-US" dirty="0"/>
              <a:t>CREATED BY ICC IN 1936</a:t>
            </a:r>
          </a:p>
          <a:p>
            <a:pPr marL="0" indent="0">
              <a:buNone/>
            </a:pPr>
            <a:r>
              <a:rPr lang="en-US" altLang="en-US" dirty="0"/>
              <a:t>- Amended in 1953, 1967, 1976,1980, 1990,2000, 2010</a:t>
            </a:r>
          </a:p>
          <a:p>
            <a:pPr>
              <a:buFont typeface="Wingdings" panose="05000000000000000000" pitchFamily="2" charset="2"/>
              <a:buNone/>
            </a:pPr>
            <a:endParaRPr lang="en-US" altLang="en-US" sz="2100" dirty="0"/>
          </a:p>
          <a:p>
            <a:pPr eaLnBrk="0" hangingPunct="0">
              <a:spcBef>
                <a:spcPct val="0"/>
              </a:spcBef>
              <a:buFont typeface="Wingdings" panose="05000000000000000000" pitchFamily="2" charset="2"/>
              <a:buNone/>
            </a:pPr>
            <a:r>
              <a:rPr lang="en-US" altLang="en-US" sz="1300" dirty="0"/>
              <a:t>						</a:t>
            </a:r>
            <a:endParaRPr lang="en-US" altLang="en-US" dirty="0"/>
          </a:p>
          <a:p>
            <a:r>
              <a:rPr lang="en-US" altLang="en-US" dirty="0"/>
              <a:t>13 TERMS</a:t>
            </a:r>
          </a:p>
          <a:p>
            <a:pPr>
              <a:buFont typeface="Wingdings" panose="05000000000000000000" pitchFamily="2" charset="2"/>
              <a:buNone/>
            </a:pPr>
            <a:endParaRPr lang="en-US" altLang="en-US" sz="2100" dirty="0"/>
          </a:p>
          <a:p>
            <a:r>
              <a:rPr lang="en-US" altLang="en-US" dirty="0"/>
              <a:t>4 GROUPS: C, D, E, F</a:t>
            </a:r>
          </a:p>
          <a:p>
            <a:pPr>
              <a:buFont typeface="Wingdings" panose="05000000000000000000" pitchFamily="2" charset="2"/>
              <a:buNone/>
            </a:pP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ACAB878-75EC-41B2-A821-0312A4099373}"/>
              </a:ext>
            </a:extLst>
          </p:cNvPr>
          <p:cNvSpPr>
            <a:spLocks noGrp="1" noChangeArrowheads="1"/>
          </p:cNvSpPr>
          <p:nvPr>
            <p:ph type="title"/>
          </p:nvPr>
        </p:nvSpPr>
        <p:spPr/>
        <p:txBody>
          <a:bodyPr/>
          <a:lstStyle/>
          <a:p>
            <a:r>
              <a:rPr lang="en-US" altLang="en-US"/>
              <a:t>HAGUE CONVENTIONS</a:t>
            </a:r>
          </a:p>
        </p:txBody>
      </p:sp>
      <p:sp>
        <p:nvSpPr>
          <p:cNvPr id="12291" name="Rectangle 3">
            <a:extLst>
              <a:ext uri="{FF2B5EF4-FFF2-40B4-BE49-F238E27FC236}">
                <a16:creationId xmlns:a16="http://schemas.microsoft.com/office/drawing/2014/main" id="{E5C89FB8-AA0B-4D58-B6A8-4C297134CB9D}"/>
              </a:ext>
            </a:extLst>
          </p:cNvPr>
          <p:cNvSpPr>
            <a:spLocks noGrp="1" noChangeArrowheads="1"/>
          </p:cNvSpPr>
          <p:nvPr>
            <p:ph type="body" idx="1"/>
          </p:nvPr>
        </p:nvSpPr>
        <p:spPr/>
        <p:txBody>
          <a:bodyPr/>
          <a:lstStyle/>
          <a:p>
            <a:r>
              <a:rPr lang="en-US" altLang="en-US" dirty="0"/>
              <a:t>SERVICE OF PROCESS</a:t>
            </a:r>
          </a:p>
          <a:p>
            <a:pPr>
              <a:buFont typeface="Wingdings" panose="05000000000000000000" pitchFamily="2" charset="2"/>
              <a:buNone/>
            </a:pPr>
            <a:endParaRPr lang="en-US" altLang="en-US" sz="1000" dirty="0"/>
          </a:p>
          <a:p>
            <a:r>
              <a:rPr lang="en-US" altLang="en-US" dirty="0"/>
              <a:t>DISCOVERY</a:t>
            </a:r>
          </a:p>
          <a:p>
            <a:pPr>
              <a:buFont typeface="Wingdings" panose="05000000000000000000" pitchFamily="2" charset="2"/>
              <a:buNone/>
            </a:pPr>
            <a:endParaRPr lang="en-US" altLang="en-US" sz="1000" dirty="0"/>
          </a:p>
          <a:p>
            <a:r>
              <a:rPr lang="en-US" altLang="en-US" dirty="0"/>
              <a:t>CHOICE OF COURTS AGREEMENT</a:t>
            </a:r>
          </a:p>
          <a:p>
            <a:pPr>
              <a:buFont typeface="Wingdings" panose="05000000000000000000" pitchFamily="2" charset="2"/>
              <a:buNone/>
            </a:pP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0A979E1-9D27-4B81-B08C-F166A7A546E1}"/>
              </a:ext>
            </a:extLst>
          </p:cNvPr>
          <p:cNvSpPr>
            <a:spLocks noGrp="1" noChangeArrowheads="1"/>
          </p:cNvSpPr>
          <p:nvPr>
            <p:ph type="title"/>
          </p:nvPr>
        </p:nvSpPr>
        <p:spPr/>
        <p:txBody>
          <a:bodyPr/>
          <a:lstStyle/>
          <a:p>
            <a:r>
              <a:rPr lang="en-US" altLang="en-US"/>
              <a:t>NEW YORK CONVENTION</a:t>
            </a:r>
          </a:p>
        </p:txBody>
      </p:sp>
      <p:sp>
        <p:nvSpPr>
          <p:cNvPr id="13315" name="Rectangle 3">
            <a:extLst>
              <a:ext uri="{FF2B5EF4-FFF2-40B4-BE49-F238E27FC236}">
                <a16:creationId xmlns:a16="http://schemas.microsoft.com/office/drawing/2014/main" id="{B97D615C-A9B4-4504-9893-59932F4533ED}"/>
              </a:ext>
            </a:extLst>
          </p:cNvPr>
          <p:cNvSpPr>
            <a:spLocks noGrp="1" noChangeArrowheads="1"/>
          </p:cNvSpPr>
          <p:nvPr>
            <p:ph type="body" idx="1"/>
          </p:nvPr>
        </p:nvSpPr>
        <p:spPr/>
        <p:txBody>
          <a:bodyPr>
            <a:normAutofit fontScale="92500" lnSpcReduction="20000"/>
          </a:bodyPr>
          <a:lstStyle/>
          <a:p>
            <a:r>
              <a:rPr lang="en-US" altLang="en-US" sz="2600"/>
              <a:t>arbitration 1958</a:t>
            </a:r>
          </a:p>
          <a:p>
            <a:pPr>
              <a:buFont typeface="Wingdings" panose="05000000000000000000" pitchFamily="2" charset="2"/>
              <a:buNone/>
            </a:pPr>
            <a:endParaRPr lang="en-US" altLang="en-US" sz="1000"/>
          </a:p>
          <a:p>
            <a:r>
              <a:rPr lang="en-US" altLang="en-US" sz="2600"/>
              <a:t>139 countries </a:t>
            </a:r>
          </a:p>
          <a:p>
            <a:pPr>
              <a:buFont typeface="Wingdings" panose="05000000000000000000" pitchFamily="2" charset="2"/>
              <a:buNone/>
            </a:pPr>
            <a:r>
              <a:rPr lang="en-US" altLang="en-US" sz="2600"/>
              <a:t>	(Gabon &amp; Bahamas 3/07)</a:t>
            </a:r>
          </a:p>
          <a:p>
            <a:pPr>
              <a:buFont typeface="Wingdings" panose="05000000000000000000" pitchFamily="2" charset="2"/>
              <a:buNone/>
            </a:pPr>
            <a:endParaRPr lang="en-US" altLang="en-US" sz="1000"/>
          </a:p>
          <a:p>
            <a:r>
              <a:rPr lang="en-US" altLang="en-US" sz="2600"/>
              <a:t>presumption of enforcement</a:t>
            </a:r>
          </a:p>
          <a:p>
            <a:pPr>
              <a:buFont typeface="Wingdings" panose="05000000000000000000" pitchFamily="2" charset="2"/>
              <a:buNone/>
            </a:pPr>
            <a:endParaRPr lang="en-US" altLang="en-US" sz="1000"/>
          </a:p>
          <a:p>
            <a:r>
              <a:rPr lang="en-US" altLang="en-US" sz="2600"/>
              <a:t>award in country member of treaty</a:t>
            </a:r>
          </a:p>
          <a:p>
            <a:pPr>
              <a:buFont typeface="Wingdings" panose="05000000000000000000" pitchFamily="2" charset="2"/>
              <a:buNone/>
            </a:pPr>
            <a:endParaRPr lang="en-US" altLang="en-US" sz="1000"/>
          </a:p>
          <a:p>
            <a:r>
              <a:rPr lang="en-US" altLang="en-US" sz="2600"/>
              <a:t>arbitration agreement in writing signed by the parties</a:t>
            </a:r>
          </a:p>
          <a:p>
            <a:pPr>
              <a:buFont typeface="Wingdings" panose="05000000000000000000" pitchFamily="2" charset="2"/>
              <a:buNone/>
            </a:pPr>
            <a:endParaRPr lang="en-US" altLang="en-US" sz="1000"/>
          </a:p>
          <a:p>
            <a:r>
              <a:rPr lang="en-US" altLang="en-US" sz="2600"/>
              <a:t>authenticated original or certified copy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Definition</a:t>
            </a:r>
            <a:endParaRPr lang="en-GB" b="1" dirty="0"/>
          </a:p>
        </p:txBody>
      </p:sp>
      <p:sp>
        <p:nvSpPr>
          <p:cNvPr id="3" name="Content Placeholder 2"/>
          <p:cNvSpPr>
            <a:spLocks noGrp="1"/>
          </p:cNvSpPr>
          <p:nvPr>
            <p:ph idx="1"/>
          </p:nvPr>
        </p:nvSpPr>
        <p:spPr/>
        <p:txBody>
          <a:bodyPr>
            <a:normAutofit lnSpcReduction="10000"/>
          </a:bodyPr>
          <a:lstStyle/>
          <a:p>
            <a:r>
              <a:rPr lang="en-US" sz="3200" dirty="0">
                <a:latin typeface="Times New Roman" panose="02020603050405020304" pitchFamily="18" charset="0"/>
                <a:cs typeface="Times New Roman" panose="02020603050405020304" pitchFamily="18" charset="0"/>
              </a:rPr>
              <a:t>A set of rules and regulation (both formal and informal) that regulate the conduct of states and non-state actors internationally</a:t>
            </a:r>
          </a:p>
          <a:p>
            <a:r>
              <a:rPr lang="en-US" sz="3200" dirty="0">
                <a:latin typeface="Times New Roman" panose="02020603050405020304" pitchFamily="18" charset="0"/>
                <a:cs typeface="Times New Roman" panose="02020603050405020304" pitchFamily="18" charset="0"/>
              </a:rPr>
              <a:t>UN definition</a:t>
            </a:r>
          </a:p>
          <a:p>
            <a:pPr marL="0" indent="0">
              <a:buNone/>
            </a:pPr>
            <a:r>
              <a:rPr lang="en-GB" sz="3200" dirty="0">
                <a:latin typeface="Times New Roman" panose="02020603050405020304" pitchFamily="18" charset="0"/>
                <a:cs typeface="Times New Roman" panose="02020603050405020304" pitchFamily="18" charset="0"/>
              </a:rPr>
              <a:t>International law consists of ‘conventions, treaties and standards—central to promoting economic and social development, as well as to advancing international peace and security’.</a:t>
            </a:r>
          </a:p>
        </p:txBody>
      </p:sp>
      <p:sp>
        <p:nvSpPr>
          <p:cNvPr id="4" name="Slide Number Placeholder 3"/>
          <p:cNvSpPr>
            <a:spLocks noGrp="1"/>
          </p:cNvSpPr>
          <p:nvPr>
            <p:ph type="sldNum" sz="quarter" idx="12"/>
          </p:nvPr>
        </p:nvSpPr>
        <p:spPr/>
        <p:txBody>
          <a:bodyPr/>
          <a:lstStyle/>
          <a:p>
            <a:fld id="{10CE0ED8-61A7-48A5-BFD2-E090DBD97572}" type="slidenum">
              <a:rPr lang="en-GB" smtClean="0"/>
              <a:t>2</a:t>
            </a:fld>
            <a:endParaRPr lang="en-GB"/>
          </a:p>
        </p:txBody>
      </p:sp>
    </p:spTree>
    <p:extLst>
      <p:ext uri="{BB962C8B-B14F-4D97-AF65-F5344CB8AC3E}">
        <p14:creationId xmlns:p14="http://schemas.microsoft.com/office/powerpoint/2010/main" val="317670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E0ED8-61A7-48A5-BFD2-E090DBD97572}" type="slidenum">
              <a:rPr lang="en-GB" smtClean="0"/>
              <a:t>3</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180" y="783772"/>
            <a:ext cx="5166733" cy="28192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146" y="3603036"/>
            <a:ext cx="4876800" cy="30289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0515" y="687024"/>
            <a:ext cx="4222025" cy="316651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5302" y="3853543"/>
            <a:ext cx="4435565" cy="2851435"/>
          </a:xfrm>
          <a:prstGeom prst="rect">
            <a:avLst/>
          </a:prstGeom>
        </p:spPr>
      </p:pic>
    </p:spTree>
    <p:extLst>
      <p:ext uri="{BB962C8B-B14F-4D97-AF65-F5344CB8AC3E}">
        <p14:creationId xmlns:p14="http://schemas.microsoft.com/office/powerpoint/2010/main" val="293262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scope of IL</a:t>
            </a:r>
            <a:endParaRPr lang="en-GB" b="1" dirty="0"/>
          </a:p>
        </p:txBody>
      </p:sp>
      <p:sp>
        <p:nvSpPr>
          <p:cNvPr id="3" name="Content Placeholder 2"/>
          <p:cNvSpPr>
            <a:spLocks noGrp="1"/>
          </p:cNvSpPr>
          <p:nvPr>
            <p:ph idx="1"/>
          </p:nvPr>
        </p:nvSpPr>
        <p:spPr/>
        <p:txBody>
          <a:bodyPr/>
          <a:lstStyle/>
          <a:p>
            <a:r>
              <a:rPr lang="en-US" dirty="0"/>
              <a:t>from regulating international travel to waging wars</a:t>
            </a:r>
          </a:p>
          <a:p>
            <a:r>
              <a:rPr lang="en-US" dirty="0"/>
              <a:t>Regulating the international system</a:t>
            </a:r>
          </a:p>
          <a:p>
            <a:pPr>
              <a:buFontTx/>
              <a:buChar char="-"/>
            </a:pPr>
            <a:r>
              <a:rPr lang="en-US" dirty="0"/>
              <a:t>War and peace making</a:t>
            </a:r>
          </a:p>
          <a:p>
            <a:pPr>
              <a:buFontTx/>
              <a:buChar char="-"/>
            </a:pPr>
            <a:r>
              <a:rPr lang="en-US" dirty="0"/>
              <a:t>Economics, trade, market and business</a:t>
            </a:r>
          </a:p>
          <a:p>
            <a:pPr>
              <a:buFontTx/>
              <a:buChar char="-"/>
            </a:pPr>
            <a:r>
              <a:rPr lang="en-US" dirty="0"/>
              <a:t>Geographical borders of states, waterways, aviation and natural resources</a:t>
            </a:r>
          </a:p>
          <a:p>
            <a:pPr>
              <a:buFontTx/>
              <a:buChar char="-"/>
            </a:pPr>
            <a:r>
              <a:rPr lang="en-US" dirty="0"/>
              <a:t>International crime and policing</a:t>
            </a:r>
            <a:endParaRPr lang="en-GB" dirty="0"/>
          </a:p>
        </p:txBody>
      </p:sp>
      <p:sp>
        <p:nvSpPr>
          <p:cNvPr id="4" name="Slide Number Placeholder 3"/>
          <p:cNvSpPr>
            <a:spLocks noGrp="1"/>
          </p:cNvSpPr>
          <p:nvPr>
            <p:ph type="sldNum" sz="quarter" idx="12"/>
          </p:nvPr>
        </p:nvSpPr>
        <p:spPr/>
        <p:txBody>
          <a:bodyPr/>
          <a:lstStyle/>
          <a:p>
            <a:fld id="{10CE0ED8-61A7-48A5-BFD2-E090DBD97572}" type="slidenum">
              <a:rPr lang="en-GB" smtClean="0"/>
              <a:t>4</a:t>
            </a:fld>
            <a:endParaRPr lang="en-GB"/>
          </a:p>
        </p:txBody>
      </p:sp>
    </p:spTree>
    <p:extLst>
      <p:ext uri="{BB962C8B-B14F-4D97-AF65-F5344CB8AC3E}">
        <p14:creationId xmlns:p14="http://schemas.microsoft.com/office/powerpoint/2010/main" val="3961558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Subjects of IL</a:t>
            </a:r>
            <a:endParaRPr lang="en-GB" b="1" dirty="0"/>
          </a:p>
        </p:txBody>
      </p:sp>
      <p:sp>
        <p:nvSpPr>
          <p:cNvPr id="3" name="Content Placeholder 2"/>
          <p:cNvSpPr>
            <a:spLocks noGrp="1"/>
          </p:cNvSpPr>
          <p:nvPr>
            <p:ph idx="1"/>
          </p:nvPr>
        </p:nvSpPr>
        <p:spPr/>
        <p:txBody>
          <a:bodyPr/>
          <a:lstStyle/>
          <a:p>
            <a:pPr marL="0" indent="0">
              <a:buNone/>
            </a:pPr>
            <a:r>
              <a:rPr lang="en-US" dirty="0"/>
              <a:t>Each of these entities may be the subject of IL:</a:t>
            </a:r>
            <a:endParaRPr lang="en-GB" dirty="0"/>
          </a:p>
        </p:txBody>
      </p:sp>
      <p:sp>
        <p:nvSpPr>
          <p:cNvPr id="5" name="Rectangle 4"/>
          <p:cNvSpPr/>
          <p:nvPr/>
        </p:nvSpPr>
        <p:spPr>
          <a:xfrm>
            <a:off x="1933303" y="2231579"/>
            <a:ext cx="6975566" cy="3970318"/>
          </a:xfrm>
          <a:prstGeom prst="rect">
            <a:avLst/>
          </a:prstGeom>
        </p:spPr>
        <p:txBody>
          <a:bodyPr wrap="square">
            <a:spAutoFit/>
          </a:bodyPr>
          <a:lstStyle/>
          <a:p>
            <a:pPr>
              <a:defRPr/>
            </a:pPr>
            <a:r>
              <a:rPr lang="en-GB" sz="2800" dirty="0">
                <a:latin typeface="Times New Roman" panose="02020603050405020304" pitchFamily="18" charset="0"/>
                <a:cs typeface="Times New Roman" panose="02020603050405020304" pitchFamily="18" charset="0"/>
              </a:rPr>
              <a:t>1-</a:t>
            </a:r>
            <a:r>
              <a:rPr lang="en-GB" sz="2800" dirty="0">
                <a:solidFill>
                  <a:srgbClr val="0070C0"/>
                </a:solidFill>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States</a:t>
            </a:r>
          </a:p>
          <a:p>
            <a:pPr>
              <a:defRPr/>
            </a:pPr>
            <a:r>
              <a:rPr lang="en-GB" sz="2800" dirty="0">
                <a:latin typeface="Times New Roman" panose="02020603050405020304" pitchFamily="18" charset="0"/>
                <a:cs typeface="Times New Roman" panose="02020603050405020304" pitchFamily="18" charset="0"/>
              </a:rPr>
              <a:t>2- Inter-governmental Organizations           </a:t>
            </a:r>
            <a:endParaRPr lang="en-GB" sz="2800" dirty="0">
              <a:solidFill>
                <a:srgbClr val="00B050"/>
              </a:solidFill>
              <a:latin typeface="Times New Roman" panose="02020603050405020304" pitchFamily="18" charset="0"/>
              <a:cs typeface="Times New Roman" panose="02020603050405020304" pitchFamily="18" charset="0"/>
            </a:endParaRPr>
          </a:p>
          <a:p>
            <a:pPr marL="514350" indent="-514350">
              <a:defRPr/>
            </a:pPr>
            <a:r>
              <a:rPr lang="en-GB" sz="2800" dirty="0">
                <a:latin typeface="Times New Roman" panose="02020603050405020304" pitchFamily="18" charset="0"/>
                <a:cs typeface="Times New Roman" panose="02020603050405020304" pitchFamily="18" charset="0"/>
              </a:rPr>
              <a:t>          (constituted by States and have States as their               </a:t>
            </a:r>
            <a:endParaRPr lang="en-GB" sz="2800" dirty="0">
              <a:solidFill>
                <a:srgbClr val="00B050"/>
              </a:solidFill>
              <a:latin typeface="Times New Roman" panose="02020603050405020304" pitchFamily="18" charset="0"/>
              <a:cs typeface="Times New Roman" panose="02020603050405020304" pitchFamily="18" charset="0"/>
            </a:endParaRPr>
          </a:p>
          <a:p>
            <a:pPr marL="514350" indent="-514350">
              <a:defRPr/>
            </a:pPr>
            <a:r>
              <a:rPr lang="en-GB" sz="2800" dirty="0">
                <a:latin typeface="Times New Roman" panose="02020603050405020304" pitchFamily="18" charset="0"/>
                <a:cs typeface="Times New Roman" panose="02020603050405020304" pitchFamily="18" charset="0"/>
              </a:rPr>
              <a:t>          members and are based on constitutive treaty –                                  </a:t>
            </a:r>
            <a:endParaRPr lang="en-GB" sz="2800" dirty="0">
              <a:solidFill>
                <a:srgbClr val="00B050"/>
              </a:solidFill>
              <a:latin typeface="Times New Roman" panose="02020603050405020304" pitchFamily="18" charset="0"/>
              <a:cs typeface="Times New Roman" panose="02020603050405020304" pitchFamily="18" charset="0"/>
            </a:endParaRPr>
          </a:p>
          <a:p>
            <a:pPr marL="514350" indent="-514350">
              <a:defRPr/>
            </a:pPr>
            <a:r>
              <a:rPr lang="en-GB" sz="2800" dirty="0">
                <a:latin typeface="Times New Roman" panose="02020603050405020304" pitchFamily="18" charset="0"/>
                <a:cs typeface="Times New Roman" panose="02020603050405020304" pitchFamily="18" charset="0"/>
              </a:rPr>
              <a:t>          e.g. the United Nations)                                                                              </a:t>
            </a:r>
            <a:endParaRPr lang="en-GB" sz="2800" dirty="0">
              <a:solidFill>
                <a:srgbClr val="00B050"/>
              </a:solidFill>
              <a:latin typeface="Times New Roman" panose="02020603050405020304" pitchFamily="18" charset="0"/>
              <a:cs typeface="Times New Roman" panose="02020603050405020304" pitchFamily="18" charset="0"/>
            </a:endParaRPr>
          </a:p>
          <a:p>
            <a:pPr marL="514350" indent="-514350">
              <a:defRPr/>
            </a:pPr>
            <a:r>
              <a:rPr lang="en-GB" sz="2800" dirty="0">
                <a:latin typeface="Times New Roman" panose="02020603050405020304" pitchFamily="18" charset="0"/>
                <a:cs typeface="Times New Roman" panose="02020603050405020304" pitchFamily="18" charset="0"/>
              </a:rPr>
              <a:t>3- The Individual                                                              </a:t>
            </a:r>
            <a:endParaRPr lang="en-GB" sz="2800" dirty="0">
              <a:solidFill>
                <a:srgbClr val="00B050"/>
              </a:solidFill>
              <a:latin typeface="Times New Roman" panose="02020603050405020304" pitchFamily="18" charset="0"/>
              <a:cs typeface="Times New Roman" panose="02020603050405020304" pitchFamily="18" charset="0"/>
            </a:endParaRPr>
          </a:p>
          <a:p>
            <a:pPr marL="514350" indent="-514350">
              <a:defRPr/>
            </a:pPr>
            <a:r>
              <a:rPr lang="en-GB" sz="2800" dirty="0">
                <a:latin typeface="Times New Roman" panose="02020603050405020304" pitchFamily="18" charset="0"/>
                <a:cs typeface="Times New Roman" panose="02020603050405020304" pitchFamily="18" charset="0"/>
              </a:rPr>
              <a:t>4- Multi-national Corporations</a:t>
            </a:r>
          </a:p>
        </p:txBody>
      </p:sp>
      <p:sp>
        <p:nvSpPr>
          <p:cNvPr id="6" name="Slide Number Placeholder 5"/>
          <p:cNvSpPr>
            <a:spLocks noGrp="1"/>
          </p:cNvSpPr>
          <p:nvPr>
            <p:ph type="sldNum" sz="quarter" idx="12"/>
          </p:nvPr>
        </p:nvSpPr>
        <p:spPr/>
        <p:txBody>
          <a:bodyPr/>
          <a:lstStyle/>
          <a:p>
            <a:fld id="{10CE0ED8-61A7-48A5-BFD2-E090DBD97572}" type="slidenum">
              <a:rPr lang="en-GB" smtClean="0"/>
              <a:t>5</a:t>
            </a:fld>
            <a:endParaRPr lang="en-GB"/>
          </a:p>
        </p:txBody>
      </p:sp>
    </p:spTree>
    <p:extLst>
      <p:ext uri="{BB962C8B-B14F-4D97-AF65-F5344CB8AC3E}">
        <p14:creationId xmlns:p14="http://schemas.microsoft.com/office/powerpoint/2010/main" val="1676463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269" y="274638"/>
            <a:ext cx="9531531" cy="835705"/>
          </a:xfrm>
        </p:spPr>
        <p:txBody>
          <a:bodyPr rtlCol="0">
            <a:normAutofit fontScale="90000"/>
          </a:bodyPr>
          <a:lstStyle/>
          <a:p>
            <a:pPr algn="ctr">
              <a:defRPr/>
            </a:pPr>
            <a:r>
              <a:rPr lang="en-US" b="1" dirty="0">
                <a:latin typeface="Times New Roman" panose="02020603050405020304" pitchFamily="18" charset="0"/>
                <a:cs typeface="Times New Roman" panose="02020603050405020304" pitchFamily="18" charset="0"/>
              </a:rPr>
              <a:t>Sources of IL</a:t>
            </a:r>
            <a:br>
              <a:rPr lang="hr-HR" dirty="0"/>
            </a:br>
            <a:endParaRPr lang="en-GB" sz="3600" dirty="0">
              <a:solidFill>
                <a:srgbClr val="C00000"/>
              </a:solidFill>
            </a:endParaRPr>
          </a:p>
        </p:txBody>
      </p:sp>
      <p:sp>
        <p:nvSpPr>
          <p:cNvPr id="3" name="Content Placeholder 2"/>
          <p:cNvSpPr>
            <a:spLocks noGrp="1"/>
          </p:cNvSpPr>
          <p:nvPr>
            <p:ph idx="1"/>
          </p:nvPr>
        </p:nvSpPr>
        <p:spPr>
          <a:xfrm>
            <a:off x="1332411" y="1306287"/>
            <a:ext cx="9084764" cy="5408840"/>
          </a:xfrm>
        </p:spPr>
        <p:txBody>
          <a:bodyPr rtlCol="0">
            <a:normAutofit fontScale="70000" lnSpcReduction="20000"/>
          </a:bodyPr>
          <a:lstStyle/>
          <a:p>
            <a:pPr>
              <a:buNone/>
              <a:defRPr/>
            </a:pPr>
            <a:r>
              <a:rPr lang="en-GB" sz="3600" b="1" dirty="0">
                <a:latin typeface="Times New Roman" panose="02020603050405020304" pitchFamily="18" charset="0"/>
                <a:cs typeface="Times New Roman" panose="02020603050405020304" pitchFamily="18" charset="0"/>
              </a:rPr>
              <a:t>Primary sources</a:t>
            </a:r>
            <a:br>
              <a:rPr lang="en-GB"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a:p>
            <a:pPr>
              <a:buNone/>
              <a:defRPr/>
            </a:pPr>
            <a:r>
              <a:rPr lang="en-GB" sz="3400" dirty="0">
                <a:latin typeface="Times New Roman" panose="02020603050405020304" pitchFamily="18" charset="0"/>
                <a:cs typeface="Times New Roman" panose="02020603050405020304" pitchFamily="18" charset="0"/>
              </a:rPr>
              <a:t>1- </a:t>
            </a:r>
            <a:r>
              <a:rPr lang="en-GB" sz="3400" b="1" dirty="0">
                <a:latin typeface="Times New Roman" panose="02020603050405020304" pitchFamily="18" charset="0"/>
                <a:cs typeface="Times New Roman" panose="02020603050405020304" pitchFamily="18" charset="0"/>
              </a:rPr>
              <a:t>Customary law </a:t>
            </a:r>
            <a:r>
              <a:rPr lang="en-GB" sz="3400" dirty="0">
                <a:latin typeface="Times New Roman" panose="02020603050405020304" pitchFamily="18" charset="0"/>
                <a:cs typeface="Times New Roman" panose="02020603050405020304" pitchFamily="18" charset="0"/>
              </a:rPr>
              <a:t>– states follow certain practices generally and consistently out of a sense of legal obligation</a:t>
            </a:r>
            <a:r>
              <a:rPr lang="hr-HR" sz="3400" dirty="0">
                <a:latin typeface="Times New Roman" panose="020206030504050203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(Law of the Sea)</a:t>
            </a:r>
            <a:endParaRPr lang="en-GB" sz="3400" dirty="0">
              <a:latin typeface="Times New Roman" panose="02020603050405020304" pitchFamily="18" charset="0"/>
              <a:cs typeface="Times New Roman" panose="02020603050405020304" pitchFamily="18" charset="0"/>
            </a:endParaRPr>
          </a:p>
          <a:p>
            <a:pPr>
              <a:buNone/>
              <a:defRPr/>
            </a:pPr>
            <a:r>
              <a:rPr lang="en-GB" sz="3400" dirty="0">
                <a:latin typeface="Times New Roman" panose="02020603050405020304" pitchFamily="18" charset="0"/>
                <a:cs typeface="Times New Roman" panose="02020603050405020304" pitchFamily="18" charset="0"/>
              </a:rPr>
              <a:t>2- </a:t>
            </a:r>
            <a:r>
              <a:rPr lang="en-GB" sz="3400" b="1" dirty="0">
                <a:latin typeface="Times New Roman" panose="02020603050405020304" pitchFamily="18" charset="0"/>
                <a:cs typeface="Times New Roman" panose="02020603050405020304" pitchFamily="18" charset="0"/>
              </a:rPr>
              <a:t>Conventional Law </a:t>
            </a:r>
            <a:r>
              <a:rPr lang="en-GB" sz="3400" dirty="0">
                <a:latin typeface="Times New Roman" panose="02020603050405020304" pitchFamily="18" charset="0"/>
                <a:cs typeface="Times New Roman" panose="02020603050405020304" pitchFamily="18" charset="0"/>
              </a:rPr>
              <a:t>– derives  from national agreements</a:t>
            </a:r>
            <a:r>
              <a:rPr lang="hr-HR" sz="3400" dirty="0">
                <a:latin typeface="Times New Roman" panose="02020603050405020304" pitchFamily="18" charset="0"/>
                <a:cs typeface="Times New Roman" panose="02020603050405020304" pitchFamily="18" charset="0"/>
              </a:rPr>
              <a:t> (</a:t>
            </a:r>
            <a:r>
              <a:rPr lang="hr-HR" sz="3400" dirty="0" err="1">
                <a:latin typeface="Times New Roman" panose="02020603050405020304" pitchFamily="18" charset="0"/>
                <a:cs typeface="Times New Roman" panose="02020603050405020304" pitchFamily="18" charset="0"/>
              </a:rPr>
              <a:t>bilateral</a:t>
            </a:r>
            <a:r>
              <a:rPr lang="hr-HR" sz="3400" dirty="0">
                <a:latin typeface="Times New Roman" panose="02020603050405020304" pitchFamily="18" charset="0"/>
                <a:cs typeface="Times New Roman" panose="02020603050405020304" pitchFamily="18" charset="0"/>
              </a:rPr>
              <a:t> or </a:t>
            </a:r>
            <a:r>
              <a:rPr lang="hr-HR" sz="3400" dirty="0" err="1">
                <a:latin typeface="Times New Roman" panose="02020603050405020304" pitchFamily="18" charset="0"/>
                <a:cs typeface="Times New Roman" panose="02020603050405020304" pitchFamily="18" charset="0"/>
              </a:rPr>
              <a:t>multilateral</a:t>
            </a:r>
            <a:r>
              <a:rPr lang="hr-HR" sz="3400" dirty="0">
                <a:latin typeface="Times New Roman" panose="02020603050405020304" pitchFamily="18" charset="0"/>
                <a:cs typeface="Times New Roman" panose="02020603050405020304" pitchFamily="18" charset="0"/>
              </a:rPr>
              <a:t>)</a:t>
            </a:r>
            <a:endParaRPr lang="en-GB" sz="3400" dirty="0">
              <a:latin typeface="Times New Roman" panose="02020603050405020304" pitchFamily="18" charset="0"/>
              <a:cs typeface="Times New Roman" panose="02020603050405020304" pitchFamily="18" charset="0"/>
            </a:endParaRPr>
          </a:p>
          <a:p>
            <a:pPr>
              <a:buNone/>
              <a:defRPr/>
            </a:pPr>
            <a:r>
              <a:rPr lang="en-GB" sz="3400" dirty="0">
                <a:latin typeface="Times New Roman" panose="02020603050405020304" pitchFamily="18" charset="0"/>
                <a:cs typeface="Times New Roman" panose="02020603050405020304" pitchFamily="18" charset="0"/>
              </a:rPr>
              <a:t>          - established by</a:t>
            </a:r>
          </a:p>
          <a:p>
            <a:pPr>
              <a:buNone/>
              <a:defRPr/>
            </a:pPr>
            <a:r>
              <a:rPr lang="en-GB" dirty="0">
                <a:latin typeface="Times New Roman" panose="02020603050405020304" pitchFamily="18" charset="0"/>
                <a:cs typeface="Times New Roman" panose="02020603050405020304" pitchFamily="18" charset="0"/>
              </a:rPr>
              <a:t>            </a:t>
            </a:r>
            <a:r>
              <a:rPr lang="en-GB" sz="2300" dirty="0">
                <a:latin typeface="Times New Roman" panose="02020603050405020304" pitchFamily="18" charset="0"/>
                <a:cs typeface="Times New Roman" panose="02020603050405020304" pitchFamily="18" charset="0"/>
              </a:rPr>
              <a:t>A) </a:t>
            </a:r>
            <a:r>
              <a:rPr lang="en-GB" sz="2300" b="1" dirty="0">
                <a:latin typeface="Times New Roman" panose="02020603050405020304" pitchFamily="18" charset="0"/>
                <a:cs typeface="Times New Roman" panose="02020603050405020304" pitchFamily="18" charset="0"/>
              </a:rPr>
              <a:t>the United Nations</a:t>
            </a:r>
          </a:p>
          <a:p>
            <a:pPr marL="514350" indent="-514350">
              <a:buNone/>
              <a:defRPr/>
            </a:pPr>
            <a:r>
              <a:rPr lang="en-GB" sz="2300" dirty="0">
                <a:latin typeface="Times New Roman" panose="02020603050405020304" pitchFamily="18" charset="0"/>
                <a:cs typeface="Times New Roman" panose="02020603050405020304" pitchFamily="18" charset="0"/>
              </a:rPr>
              <a:t>                     – advisory standards</a:t>
            </a:r>
          </a:p>
          <a:p>
            <a:pPr marL="514350" indent="-514350">
              <a:buNone/>
              <a:defRPr/>
            </a:pPr>
            <a:r>
              <a:rPr lang="en-GB" sz="2300" dirty="0">
                <a:latin typeface="Times New Roman" panose="02020603050405020304" pitchFamily="18" charset="0"/>
                <a:cs typeface="Times New Roman" panose="02020603050405020304" pitchFamily="18" charset="0"/>
              </a:rPr>
              <a:t>                    (the Universal Declaration of </a:t>
            </a:r>
          </a:p>
          <a:p>
            <a:pPr marL="514350" indent="-514350">
              <a:buNone/>
              <a:defRPr/>
            </a:pPr>
            <a:r>
              <a:rPr lang="en-GB" sz="2300" dirty="0">
                <a:latin typeface="Times New Roman" panose="02020603050405020304" pitchFamily="18" charset="0"/>
                <a:cs typeface="Times New Roman" panose="02020603050405020304" pitchFamily="18" charset="0"/>
              </a:rPr>
              <a:t>                    Human Rights)</a:t>
            </a:r>
          </a:p>
          <a:p>
            <a:pPr>
              <a:buNone/>
              <a:defRPr/>
            </a:pPr>
            <a:endParaRPr lang="en-GB" dirty="0">
              <a:latin typeface="Times New Roman" panose="02020603050405020304" pitchFamily="18" charset="0"/>
              <a:cs typeface="Times New Roman" panose="02020603050405020304" pitchFamily="18" charset="0"/>
            </a:endParaRPr>
          </a:p>
          <a:p>
            <a:pPr>
              <a:buNone/>
              <a:defRPr/>
            </a:pPr>
            <a:endParaRPr lang="en-GB" dirty="0">
              <a:latin typeface="Times New Roman" panose="02020603050405020304" pitchFamily="18" charset="0"/>
              <a:cs typeface="Times New Roman" panose="02020603050405020304" pitchFamily="18" charset="0"/>
            </a:endParaRPr>
          </a:p>
          <a:p>
            <a:pPr>
              <a:buNone/>
              <a:defRPr/>
            </a:pPr>
            <a:endParaRPr lang="en-GB" dirty="0">
              <a:solidFill>
                <a:srgbClr val="00B050"/>
              </a:solidFill>
              <a:latin typeface="Times New Roman" panose="02020603050405020304" pitchFamily="18" charset="0"/>
              <a:cs typeface="Times New Roman" panose="02020603050405020304" pitchFamily="18" charset="0"/>
            </a:endParaRPr>
          </a:p>
          <a:p>
            <a:pPr>
              <a:buNone/>
              <a:defRPr/>
            </a:pPr>
            <a:r>
              <a:rPr lang="en-GB" sz="3400" b="1" dirty="0">
                <a:latin typeface="Times New Roman" panose="02020603050405020304" pitchFamily="18" charset="0"/>
                <a:cs typeface="Times New Roman" panose="02020603050405020304" pitchFamily="18" charset="0"/>
              </a:rPr>
              <a:t>Secondary source </a:t>
            </a:r>
          </a:p>
          <a:p>
            <a:pPr>
              <a:buNone/>
              <a:defRPr/>
            </a:pPr>
            <a:r>
              <a:rPr lang="en-GB" dirty="0">
                <a:latin typeface="Times New Roman" panose="02020603050405020304" pitchFamily="18" charset="0"/>
                <a:cs typeface="Times New Roman" panose="02020603050405020304" pitchFamily="18" charset="0"/>
              </a:rPr>
              <a:t>    – general principles common to systems of national law</a:t>
            </a:r>
          </a:p>
        </p:txBody>
      </p:sp>
      <p:sp>
        <p:nvSpPr>
          <p:cNvPr id="4" name="Content Placeholder 3"/>
          <p:cNvSpPr>
            <a:spLocks noGrp="1"/>
          </p:cNvSpPr>
          <p:nvPr>
            <p:ph sz="half" idx="4294967295"/>
          </p:nvPr>
        </p:nvSpPr>
        <p:spPr>
          <a:xfrm>
            <a:off x="7691438" y="3571875"/>
            <a:ext cx="4500562" cy="2357438"/>
          </a:xfrm>
        </p:spPr>
        <p:txBody>
          <a:bodyPr rtlCol="0">
            <a:normAutofit fontScale="25000" lnSpcReduction="20000"/>
          </a:bodyPr>
          <a:lstStyle/>
          <a:p>
            <a:pPr>
              <a:buNone/>
              <a:defRPr/>
            </a:pPr>
            <a:r>
              <a:rPr lang="hr-HR" sz="7200" dirty="0"/>
              <a:t>B</a:t>
            </a:r>
            <a:r>
              <a:rPr lang="en-GB" sz="7200" dirty="0"/>
              <a:t>)   through  </a:t>
            </a:r>
            <a:r>
              <a:rPr lang="en-GB" sz="7200" dirty="0">
                <a:solidFill>
                  <a:srgbClr val="660066"/>
                </a:solidFill>
              </a:rPr>
              <a:t>international treaties </a:t>
            </a:r>
            <a:r>
              <a:rPr lang="en-GB" sz="7200" dirty="0"/>
              <a:t>e.g. </a:t>
            </a:r>
          </a:p>
          <a:p>
            <a:pPr>
              <a:buNone/>
              <a:defRPr/>
            </a:pPr>
            <a:r>
              <a:rPr lang="en-GB" sz="7200" dirty="0"/>
              <a:t>- the Geneva Conventions on the conduct of war or armed conflict</a:t>
            </a:r>
          </a:p>
          <a:p>
            <a:pPr>
              <a:buNone/>
              <a:defRPr/>
            </a:pPr>
            <a:r>
              <a:rPr lang="en-GB" sz="7200" dirty="0"/>
              <a:t>- The World Health Organisation</a:t>
            </a:r>
          </a:p>
          <a:p>
            <a:pPr>
              <a:buNone/>
              <a:defRPr/>
            </a:pPr>
            <a:r>
              <a:rPr lang="en-GB" sz="7200" dirty="0"/>
              <a:t>- UNESCO</a:t>
            </a:r>
          </a:p>
          <a:p>
            <a:pPr>
              <a:buNone/>
              <a:defRPr/>
            </a:pPr>
            <a:r>
              <a:rPr lang="en-GB" sz="7200" dirty="0"/>
              <a:t>- The World Trade Organisation</a:t>
            </a:r>
          </a:p>
          <a:p>
            <a:pPr>
              <a:buNone/>
              <a:defRPr/>
            </a:pPr>
            <a:r>
              <a:rPr lang="en-GB" sz="7200" dirty="0"/>
              <a:t>- The International Monetary Fund   etc.</a:t>
            </a:r>
          </a:p>
          <a:p>
            <a:pPr>
              <a:defRPr/>
            </a:pPr>
            <a:endParaRPr lang="en-GB" dirty="0"/>
          </a:p>
        </p:txBody>
      </p:sp>
      <p:sp>
        <p:nvSpPr>
          <p:cNvPr id="5" name="Slide Number Placeholder 4"/>
          <p:cNvSpPr>
            <a:spLocks noGrp="1"/>
          </p:cNvSpPr>
          <p:nvPr>
            <p:ph type="sldNum" sz="quarter" idx="12"/>
          </p:nvPr>
        </p:nvSpPr>
        <p:spPr/>
        <p:txBody>
          <a:bodyPr/>
          <a:lstStyle/>
          <a:p>
            <a:fld id="{10CE0ED8-61A7-48A5-BFD2-E090DBD97572}" type="slidenum">
              <a:rPr lang="en-GB" smtClean="0"/>
              <a:t>6</a:t>
            </a:fld>
            <a:endParaRPr lang="en-GB"/>
          </a:p>
        </p:txBody>
      </p:sp>
    </p:spTree>
    <p:extLst>
      <p:ext uri="{BB962C8B-B14F-4D97-AF65-F5344CB8AC3E}">
        <p14:creationId xmlns:p14="http://schemas.microsoft.com/office/powerpoint/2010/main" val="2661713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Governing bodies of IL</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t>UN bodies</a:t>
            </a:r>
          </a:p>
          <a:p>
            <a:pPr>
              <a:buFontTx/>
              <a:buChar char="-"/>
            </a:pPr>
            <a:r>
              <a:rPr lang="en-US" dirty="0"/>
              <a:t>ICJ</a:t>
            </a:r>
          </a:p>
          <a:p>
            <a:pPr>
              <a:buFontTx/>
              <a:buChar char="-"/>
            </a:pPr>
            <a:r>
              <a:rPr lang="en-US" dirty="0"/>
              <a:t>WTO</a:t>
            </a:r>
          </a:p>
          <a:p>
            <a:r>
              <a:rPr lang="en-US" dirty="0"/>
              <a:t>Specialized bodies:</a:t>
            </a:r>
          </a:p>
          <a:p>
            <a:pPr>
              <a:buFontTx/>
              <a:buChar char="-"/>
            </a:pPr>
            <a:r>
              <a:rPr lang="en-US" dirty="0"/>
              <a:t>Maritime courts</a:t>
            </a:r>
          </a:p>
          <a:p>
            <a:pPr>
              <a:buFontTx/>
              <a:buChar char="-"/>
            </a:pPr>
            <a:r>
              <a:rPr lang="en-US" dirty="0"/>
              <a:t>International Organizations</a:t>
            </a:r>
            <a:endParaRPr lang="en-GB" dirty="0"/>
          </a:p>
        </p:txBody>
      </p:sp>
      <p:sp>
        <p:nvSpPr>
          <p:cNvPr id="4" name="Slide Number Placeholder 3"/>
          <p:cNvSpPr>
            <a:spLocks noGrp="1"/>
          </p:cNvSpPr>
          <p:nvPr>
            <p:ph type="sldNum" sz="quarter" idx="12"/>
          </p:nvPr>
        </p:nvSpPr>
        <p:spPr/>
        <p:txBody>
          <a:bodyPr/>
          <a:lstStyle/>
          <a:p>
            <a:fld id="{10CE0ED8-61A7-48A5-BFD2-E090DBD97572}" type="slidenum">
              <a:rPr lang="en-GB" smtClean="0"/>
              <a:t>7</a:t>
            </a:fld>
            <a:endParaRPr lang="en-GB"/>
          </a:p>
        </p:txBody>
      </p:sp>
    </p:spTree>
    <p:extLst>
      <p:ext uri="{BB962C8B-B14F-4D97-AF65-F5344CB8AC3E}">
        <p14:creationId xmlns:p14="http://schemas.microsoft.com/office/powerpoint/2010/main" val="916501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63229"/>
          </a:xfrm>
        </p:spPr>
        <p:txBody>
          <a:bodyPr/>
          <a:lstStyle/>
          <a:p>
            <a:r>
              <a:rPr lang="en-US" b="1" dirty="0"/>
              <a:t>The law of peace and the law of war</a:t>
            </a:r>
            <a:endParaRPr lang="en-GB" b="1" dirty="0"/>
          </a:p>
        </p:txBody>
      </p:sp>
      <p:sp>
        <p:nvSpPr>
          <p:cNvPr id="3" name="Content Placeholder 2"/>
          <p:cNvSpPr>
            <a:spLocks noGrp="1"/>
          </p:cNvSpPr>
          <p:nvPr>
            <p:ph idx="1"/>
          </p:nvPr>
        </p:nvSpPr>
        <p:spPr/>
        <p:txBody>
          <a:bodyPr/>
          <a:lstStyle/>
          <a:p>
            <a:r>
              <a:rPr lang="en-US" b="1" dirty="0"/>
              <a:t>The Law of Peace</a:t>
            </a:r>
          </a:p>
          <a:p>
            <a:pPr marL="0" indent="0">
              <a:buNone/>
            </a:pPr>
            <a:r>
              <a:rPr lang="en-GB" dirty="0"/>
              <a:t>regulates peaceful relations and includes such subject matters as international treaty law, the law of diplomatic and consular relations, international organisation law, the law of state responsibility, the law of the sea, the environment and outer space or international economic law. </a:t>
            </a:r>
          </a:p>
          <a:p>
            <a:r>
              <a:rPr lang="en-US" b="1" dirty="0"/>
              <a:t>International Humanitarian Law (IHL)</a:t>
            </a:r>
          </a:p>
          <a:p>
            <a:pPr marL="0" indent="0">
              <a:buNone/>
            </a:pPr>
            <a:r>
              <a:rPr lang="en-GB" dirty="0"/>
              <a:t>is the law of armed conflicts (</a:t>
            </a:r>
            <a:r>
              <a:rPr lang="en-GB" i="1" dirty="0"/>
              <a:t>jus in bellum </a:t>
            </a:r>
            <a:r>
              <a:rPr lang="en-GB" dirty="0"/>
              <a:t>– the law applicable in war) and regulates the conduct of international and non-international hostilities. </a:t>
            </a:r>
          </a:p>
        </p:txBody>
      </p:sp>
      <p:sp>
        <p:nvSpPr>
          <p:cNvPr id="4" name="Slide Number Placeholder 3"/>
          <p:cNvSpPr>
            <a:spLocks noGrp="1"/>
          </p:cNvSpPr>
          <p:nvPr>
            <p:ph type="sldNum" sz="quarter" idx="12"/>
          </p:nvPr>
        </p:nvSpPr>
        <p:spPr/>
        <p:txBody>
          <a:bodyPr/>
          <a:lstStyle/>
          <a:p>
            <a:fld id="{10CE0ED8-61A7-48A5-BFD2-E090DBD97572}" type="slidenum">
              <a:rPr lang="en-GB" smtClean="0"/>
              <a:t>8</a:t>
            </a:fld>
            <a:endParaRPr lang="en-GB"/>
          </a:p>
        </p:txBody>
      </p:sp>
    </p:spTree>
    <p:extLst>
      <p:ext uri="{BB962C8B-B14F-4D97-AF65-F5344CB8AC3E}">
        <p14:creationId xmlns:p14="http://schemas.microsoft.com/office/powerpoint/2010/main" val="295109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scope of IHL</a:t>
            </a:r>
            <a:endParaRPr lang="en-GB" dirty="0"/>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Conditions for going to war</a:t>
            </a:r>
          </a:p>
          <a:p>
            <a:r>
              <a:rPr lang="en-US" sz="2800" dirty="0">
                <a:latin typeface="Times New Roman" panose="02020603050405020304" pitchFamily="18" charset="0"/>
                <a:cs typeface="Times New Roman" panose="02020603050405020304" pitchFamily="18" charset="0"/>
              </a:rPr>
              <a:t>Rules of engagement (during war)</a:t>
            </a:r>
          </a:p>
          <a:p>
            <a:r>
              <a:rPr lang="en-US" sz="2800" dirty="0">
                <a:latin typeface="Times New Roman" panose="02020603050405020304" pitchFamily="18" charset="0"/>
                <a:cs typeface="Times New Roman" panose="02020603050405020304" pitchFamily="18" charset="0"/>
              </a:rPr>
              <a:t>Limited use of weapons (certain types of weapons prohibited)</a:t>
            </a:r>
          </a:p>
          <a:p>
            <a:r>
              <a:rPr lang="en-US" sz="2800" dirty="0">
                <a:latin typeface="Times New Roman" panose="02020603050405020304" pitchFamily="18" charset="0"/>
                <a:cs typeface="Times New Roman" panose="02020603050405020304" pitchFamily="18" charset="0"/>
              </a:rPr>
              <a:t>Distinction between military and civilian targets</a:t>
            </a:r>
          </a:p>
          <a:p>
            <a:r>
              <a:rPr lang="en-US" sz="2800" dirty="0">
                <a:latin typeface="Times New Roman" panose="02020603050405020304" pitchFamily="18" charset="0"/>
                <a:cs typeface="Times New Roman" panose="02020603050405020304" pitchFamily="18" charset="0"/>
              </a:rPr>
              <a:t>Provision of humanitarian assistance</a:t>
            </a:r>
            <a:endParaRPr lang="en-GB"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0CE0ED8-61A7-48A5-BFD2-E090DBD97572}" type="slidenum">
              <a:rPr lang="en-GB" smtClean="0"/>
              <a:t>9</a:t>
            </a:fld>
            <a:endParaRPr lang="en-GB"/>
          </a:p>
        </p:txBody>
      </p:sp>
    </p:spTree>
    <p:extLst>
      <p:ext uri="{BB962C8B-B14F-4D97-AF65-F5344CB8AC3E}">
        <p14:creationId xmlns:p14="http://schemas.microsoft.com/office/powerpoint/2010/main" val="37873753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93</TotalTime>
  <Words>475</Words>
  <Application>Microsoft Office PowerPoint</Application>
  <PresentationFormat>Widescreen</PresentationFormat>
  <Paragraphs>119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Times New Roman</vt:lpstr>
      <vt:lpstr>Wingdings</vt:lpstr>
      <vt:lpstr>Wingdings 3</vt:lpstr>
      <vt:lpstr>Ion</vt:lpstr>
      <vt:lpstr>International Law</vt:lpstr>
      <vt:lpstr>Definition</vt:lpstr>
      <vt:lpstr>PowerPoint Presentation</vt:lpstr>
      <vt:lpstr>The scope of IL</vt:lpstr>
      <vt:lpstr>Subjects of IL</vt:lpstr>
      <vt:lpstr>Sources of IL </vt:lpstr>
      <vt:lpstr>Governing bodies of IL</vt:lpstr>
      <vt:lpstr>The law of peace and the law of war</vt:lpstr>
      <vt:lpstr>The scope of IHL</vt:lpstr>
      <vt:lpstr>Main “commercial” conventions:</vt:lpstr>
      <vt:lpstr>CONVENTION ON THE INTERNATIONAL SALE OF GOODS (CISG)</vt:lpstr>
      <vt:lpstr>ICC INCOTERMS 2000</vt:lpstr>
      <vt:lpstr>HAGUE CONVENTIONS</vt:lpstr>
      <vt:lpstr>NEW YORK CONVENTION</vt:lpstr>
    </vt:vector>
  </TitlesOfParts>
  <Company>n0ak95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Law</dc:title>
  <dc:creator>dilshadhm</dc:creator>
  <cp:lastModifiedBy>dilshad</cp:lastModifiedBy>
  <cp:revision>10</cp:revision>
  <dcterms:created xsi:type="dcterms:W3CDTF">2017-12-09T18:37:00Z</dcterms:created>
  <dcterms:modified xsi:type="dcterms:W3CDTF">2018-12-07T16:44:25Z</dcterms:modified>
</cp:coreProperties>
</file>